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8" r:id="rId2"/>
    <p:sldMasterId id="2147483707" r:id="rId3"/>
  </p:sldMasterIdLst>
  <p:sldIdLst>
    <p:sldId id="256" r:id="rId4"/>
    <p:sldId id="258" r:id="rId5"/>
    <p:sldId id="284" r:id="rId6"/>
    <p:sldId id="288" r:id="rId7"/>
    <p:sldId id="289" r:id="rId8"/>
    <p:sldId id="257" r:id="rId9"/>
    <p:sldId id="292" r:id="rId10"/>
    <p:sldId id="293" r:id="rId11"/>
    <p:sldId id="294" r:id="rId12"/>
    <p:sldId id="295" r:id="rId13"/>
    <p:sldId id="296" r:id="rId14"/>
    <p:sldId id="303" r:id="rId15"/>
    <p:sldId id="302" r:id="rId16"/>
    <p:sldId id="301" r:id="rId17"/>
    <p:sldId id="262" r:id="rId18"/>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7"/>
  </p:normalViewPr>
  <p:slideViewPr>
    <p:cSldViewPr snapToGrid="0" snapToObjects="1" showGuides="1">
      <p:cViewPr varScale="1">
        <p:scale>
          <a:sx n="116" d="100"/>
          <a:sy n="116" d="100"/>
        </p:scale>
        <p:origin x="518"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11" name="Bildobjekt 10">
            <a:extLst>
              <a:ext uri="{FF2B5EF4-FFF2-40B4-BE49-F238E27FC236}">
                <a16:creationId xmlns:a16="http://schemas.microsoft.com/office/drawing/2014/main" id="{E41CA3EC-8336-504E-84C0-C66C054EA8D6}"/>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5904000" y="0"/>
            <a:ext cx="3240000" cy="4698000"/>
          </a:xfrm>
          <a:prstGeom prst="rect">
            <a:avLst/>
          </a:prstGeom>
        </p:spPr>
      </p:pic>
    </p:spTree>
    <p:extLst>
      <p:ext uri="{BB962C8B-B14F-4D97-AF65-F5344CB8AC3E}">
        <p14:creationId xmlns:p14="http://schemas.microsoft.com/office/powerpoint/2010/main" val="262328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6" name="Bildobjekt 5">
            <a:extLst>
              <a:ext uri="{FF2B5EF4-FFF2-40B4-BE49-F238E27FC236}">
                <a16:creationId xmlns:a16="http://schemas.microsoft.com/office/drawing/2014/main" id="{EFC7AB4F-EB8B-3342-B549-3453B0BCB6D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35101" y="-135266"/>
            <a:ext cx="3608899" cy="4837121"/>
          </a:xfrm>
          <a:prstGeom prst="rect">
            <a:avLst/>
          </a:prstGeom>
        </p:spPr>
      </p:pic>
    </p:spTree>
    <p:extLst>
      <p:ext uri="{BB962C8B-B14F-4D97-AF65-F5344CB8AC3E}">
        <p14:creationId xmlns:p14="http://schemas.microsoft.com/office/powerpoint/2010/main" val="13014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3" name="Bildobjekt 2">
            <a:extLst>
              <a:ext uri="{FF2B5EF4-FFF2-40B4-BE49-F238E27FC236}">
                <a16:creationId xmlns:a16="http://schemas.microsoft.com/office/drawing/2014/main" id="{25102AC9-AB96-A145-82EF-4316F04943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02826" y="0"/>
            <a:ext cx="3441174" cy="4712677"/>
          </a:xfrm>
          <a:prstGeom prst="rect">
            <a:avLst/>
          </a:prstGeom>
        </p:spPr>
      </p:pic>
    </p:spTree>
    <p:extLst>
      <p:ext uri="{BB962C8B-B14F-4D97-AF65-F5344CB8AC3E}">
        <p14:creationId xmlns:p14="http://schemas.microsoft.com/office/powerpoint/2010/main" val="144547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4" name="Bildobjekt 3">
            <a:extLst>
              <a:ext uri="{FF2B5EF4-FFF2-40B4-BE49-F238E27FC236}">
                <a16:creationId xmlns:a16="http://schemas.microsoft.com/office/drawing/2014/main" id="{C6284285-1E7D-D74B-B562-1111F35C28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92004" y="0"/>
            <a:ext cx="3451995" cy="4701856"/>
          </a:xfrm>
          <a:prstGeom prst="rect">
            <a:avLst/>
          </a:prstGeom>
        </p:spPr>
      </p:pic>
    </p:spTree>
    <p:extLst>
      <p:ext uri="{BB962C8B-B14F-4D97-AF65-F5344CB8AC3E}">
        <p14:creationId xmlns:p14="http://schemas.microsoft.com/office/powerpoint/2010/main" val="2439944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
        <p:nvSpPr>
          <p:cNvPr id="9" name="Platshållare för bild 2">
            <a:extLst>
              <a:ext uri="{FF2B5EF4-FFF2-40B4-BE49-F238E27FC236}">
                <a16:creationId xmlns:a16="http://schemas.microsoft.com/office/drawing/2014/main" id="{34C2D342-DA9E-544B-91DA-316CBAE9BD21}"/>
              </a:ext>
            </a:extLst>
          </p:cNvPr>
          <p:cNvSpPr>
            <a:spLocks noGrp="1"/>
          </p:cNvSpPr>
          <p:nvPr>
            <p:ph type="pic" idx="1"/>
          </p:nvPr>
        </p:nvSpPr>
        <p:spPr>
          <a:xfrm>
            <a:off x="5917224" y="0"/>
            <a:ext cx="3225600" cy="4698000"/>
          </a:xfrm>
          <a:prstGeom prst="rect">
            <a:avLst/>
          </a:prstGeom>
        </p:spPr>
        <p:txBody>
          <a:bodyPr>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Tree>
    <p:extLst>
      <p:ext uri="{BB962C8B-B14F-4D97-AF65-F5344CB8AC3E}">
        <p14:creationId xmlns:p14="http://schemas.microsoft.com/office/powerpoint/2010/main" val="133032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_Rubrikbi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490176" y="546099"/>
            <a:ext cx="4970097"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512214" y="1309816"/>
            <a:ext cx="4948059" cy="2916195"/>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10" name="Content Placeholder 2">
            <a:extLst>
              <a:ext uri="{FF2B5EF4-FFF2-40B4-BE49-F238E27FC236}">
                <a16:creationId xmlns:a16="http://schemas.microsoft.com/office/drawing/2014/main" id="{BB538991-20A8-8A4D-A2F7-CBF563B3F412}"/>
              </a:ext>
            </a:extLst>
          </p:cNvPr>
          <p:cNvSpPr>
            <a:spLocks noGrp="1"/>
          </p:cNvSpPr>
          <p:nvPr>
            <p:ph idx="10"/>
          </p:nvPr>
        </p:nvSpPr>
        <p:spPr>
          <a:xfrm>
            <a:off x="5920509" y="546100"/>
            <a:ext cx="2817091" cy="3679912"/>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1890406002"/>
      </p:ext>
    </p:extLst>
  </p:cSld>
  <p:clrMapOvr>
    <a:masterClrMapping/>
  </p:clrMapOvr>
  <p:extLst mod="1">
    <p:ext uri="{DCECCB84-F9BA-43D5-87BE-67443E8EF086}">
      <p15:sldGuideLst xmlns:p15="http://schemas.microsoft.com/office/powerpoint/2012/main">
        <p15:guide id="1" orient="horz" pos="327">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Rubrikbi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124C9E3-434E-5248-8EB3-FFDDCEB3EB9C}"/>
              </a:ext>
            </a:extLst>
          </p:cNvPr>
          <p:cNvSpPr>
            <a:spLocks noGrp="1"/>
          </p:cNvSpPr>
          <p:nvPr>
            <p:ph type="subTitle" idx="1"/>
          </p:nvPr>
        </p:nvSpPr>
        <p:spPr>
          <a:xfrm>
            <a:off x="512474" y="1178415"/>
            <a:ext cx="8135137" cy="3049098"/>
          </a:xfrm>
          <a:prstGeom prst="rect">
            <a:avLst/>
          </a:prstGeom>
        </p:spPr>
        <p:txBody>
          <a:bodyPr lIns="0" tIns="0" rIns="0" bIns="0" numCol="2" spcCol="54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6" name="Title 1">
            <a:extLst>
              <a:ext uri="{FF2B5EF4-FFF2-40B4-BE49-F238E27FC236}">
                <a16:creationId xmlns:a16="http://schemas.microsoft.com/office/drawing/2014/main" id="{ACCD9D4C-43A5-F54A-AD87-3012C803DF5B}"/>
              </a:ext>
            </a:extLst>
          </p:cNvPr>
          <p:cNvSpPr>
            <a:spLocks noGrp="1"/>
          </p:cNvSpPr>
          <p:nvPr>
            <p:ph type="ctrTitle"/>
          </p:nvPr>
        </p:nvSpPr>
        <p:spPr>
          <a:xfrm>
            <a:off x="490176" y="537615"/>
            <a:ext cx="8157435"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Tree>
    <p:extLst>
      <p:ext uri="{BB962C8B-B14F-4D97-AF65-F5344CB8AC3E}">
        <p14:creationId xmlns:p14="http://schemas.microsoft.com/office/powerpoint/2010/main" val="671294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Rubrikbi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3666253" y="546099"/>
            <a:ext cx="4970097"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3688291" y="1309816"/>
            <a:ext cx="4948059" cy="2916195"/>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10" name="Content Placeholder 2">
            <a:extLst>
              <a:ext uri="{FF2B5EF4-FFF2-40B4-BE49-F238E27FC236}">
                <a16:creationId xmlns:a16="http://schemas.microsoft.com/office/drawing/2014/main" id="{BB538991-20A8-8A4D-A2F7-CBF563B3F412}"/>
              </a:ext>
            </a:extLst>
          </p:cNvPr>
          <p:cNvSpPr>
            <a:spLocks noGrp="1"/>
          </p:cNvSpPr>
          <p:nvPr>
            <p:ph idx="10"/>
          </p:nvPr>
        </p:nvSpPr>
        <p:spPr>
          <a:xfrm>
            <a:off x="493585" y="546100"/>
            <a:ext cx="2817091" cy="3679912"/>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1589687956"/>
      </p:ext>
    </p:extLst>
  </p:cSld>
  <p:clrMapOvr>
    <a:masterClrMapping/>
  </p:clrMapOvr>
  <p:extLst mod="1">
    <p:ext uri="{DCECCB84-F9BA-43D5-87BE-67443E8EF086}">
      <p15:sldGuideLst xmlns:p15="http://schemas.microsoft.com/office/powerpoint/2012/main">
        <p15:guide id="1" orient="horz" pos="327">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Rubrikbi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E7D45A5-63FB-574B-821D-57622D4FF571}"/>
              </a:ext>
            </a:extLst>
          </p:cNvPr>
          <p:cNvSpPr>
            <a:spLocks noGrp="1"/>
          </p:cNvSpPr>
          <p:nvPr>
            <p:ph idx="10"/>
          </p:nvPr>
        </p:nvSpPr>
        <p:spPr>
          <a:xfrm>
            <a:off x="399674" y="540314"/>
            <a:ext cx="4209562" cy="3681413"/>
          </a:xfrm>
          <a:prstGeom prst="rect">
            <a:avLst/>
          </a:prstGeom>
        </p:spPr>
        <p:txBody>
          <a:bodyPr/>
          <a:lstStyle>
            <a:lvl1pPr marL="0" indent="0">
              <a:buNone/>
              <a:defRPr sz="1200"/>
            </a:lvl1pPr>
          </a:lstStyle>
          <a:p>
            <a:pPr lvl="0"/>
            <a:endParaRPr lang="en-US" dirty="0"/>
          </a:p>
        </p:txBody>
      </p:sp>
      <p:sp>
        <p:nvSpPr>
          <p:cNvPr id="6" name="Title 1">
            <a:extLst>
              <a:ext uri="{FF2B5EF4-FFF2-40B4-BE49-F238E27FC236}">
                <a16:creationId xmlns:a16="http://schemas.microsoft.com/office/drawing/2014/main" id="{FA9CF8D7-8DEA-2348-A0A6-E49B7D610573}"/>
              </a:ext>
            </a:extLst>
          </p:cNvPr>
          <p:cNvSpPr>
            <a:spLocks noGrp="1"/>
          </p:cNvSpPr>
          <p:nvPr>
            <p:ph type="ctrTitle"/>
          </p:nvPr>
        </p:nvSpPr>
        <p:spPr>
          <a:xfrm>
            <a:off x="5099027" y="546100"/>
            <a:ext cx="3564000"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8" name="Subtitle 2">
            <a:extLst>
              <a:ext uri="{FF2B5EF4-FFF2-40B4-BE49-F238E27FC236}">
                <a16:creationId xmlns:a16="http://schemas.microsoft.com/office/drawing/2014/main" id="{53322035-FED8-1047-8C7A-B669C336204C}"/>
              </a:ext>
            </a:extLst>
          </p:cNvPr>
          <p:cNvSpPr>
            <a:spLocks noGrp="1"/>
          </p:cNvSpPr>
          <p:nvPr>
            <p:ph type="subTitle" idx="1"/>
          </p:nvPr>
        </p:nvSpPr>
        <p:spPr>
          <a:xfrm>
            <a:off x="5114476" y="1326292"/>
            <a:ext cx="3548217" cy="290122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3374654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Rubrikbi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E7D45A5-63FB-574B-821D-57622D4FF571}"/>
              </a:ext>
            </a:extLst>
          </p:cNvPr>
          <p:cNvSpPr>
            <a:spLocks noGrp="1"/>
          </p:cNvSpPr>
          <p:nvPr>
            <p:ph idx="10"/>
          </p:nvPr>
        </p:nvSpPr>
        <p:spPr>
          <a:xfrm>
            <a:off x="4528039" y="546100"/>
            <a:ext cx="4209562" cy="3681413"/>
          </a:xfrm>
          <a:prstGeom prst="rect">
            <a:avLst/>
          </a:prstGeom>
        </p:spPr>
        <p:txBody>
          <a:bodyPr/>
          <a:lstStyle>
            <a:lvl1pPr marL="0" indent="0">
              <a:buNone/>
              <a:defRPr sz="1200"/>
            </a:lvl1pPr>
          </a:lstStyle>
          <a:p>
            <a:pPr lvl="0"/>
            <a:endParaRPr lang="en-US" dirty="0"/>
          </a:p>
        </p:txBody>
      </p:sp>
      <p:sp>
        <p:nvSpPr>
          <p:cNvPr id="6" name="Title 1">
            <a:extLst>
              <a:ext uri="{FF2B5EF4-FFF2-40B4-BE49-F238E27FC236}">
                <a16:creationId xmlns:a16="http://schemas.microsoft.com/office/drawing/2014/main" id="{FA9CF8D7-8DEA-2348-A0A6-E49B7D610573}"/>
              </a:ext>
            </a:extLst>
          </p:cNvPr>
          <p:cNvSpPr>
            <a:spLocks noGrp="1"/>
          </p:cNvSpPr>
          <p:nvPr>
            <p:ph type="ctrTitle"/>
          </p:nvPr>
        </p:nvSpPr>
        <p:spPr>
          <a:xfrm>
            <a:off x="494528" y="546100"/>
            <a:ext cx="3564000"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8" name="Subtitle 2">
            <a:extLst>
              <a:ext uri="{FF2B5EF4-FFF2-40B4-BE49-F238E27FC236}">
                <a16:creationId xmlns:a16="http://schemas.microsoft.com/office/drawing/2014/main" id="{53322035-FED8-1047-8C7A-B669C336204C}"/>
              </a:ext>
            </a:extLst>
          </p:cNvPr>
          <p:cNvSpPr>
            <a:spLocks noGrp="1"/>
          </p:cNvSpPr>
          <p:nvPr>
            <p:ph type="subTitle" idx="1"/>
          </p:nvPr>
        </p:nvSpPr>
        <p:spPr>
          <a:xfrm>
            <a:off x="509977" y="1326292"/>
            <a:ext cx="3548217" cy="290122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403858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6_Rubrikbi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4B131DE-3979-674D-8D3B-3D4382A0D8A8}"/>
              </a:ext>
            </a:extLst>
          </p:cNvPr>
          <p:cNvSpPr>
            <a:spLocks noGrp="1"/>
          </p:cNvSpPr>
          <p:nvPr>
            <p:ph type="subTitle" idx="1"/>
          </p:nvPr>
        </p:nvSpPr>
        <p:spPr>
          <a:xfrm>
            <a:off x="512474" y="524540"/>
            <a:ext cx="8135137" cy="3702973"/>
          </a:xfrm>
          <a:prstGeom prst="rect">
            <a:avLst/>
          </a:prstGeom>
        </p:spPr>
        <p:txBody>
          <a:bodyPr lIns="0" tIns="0" rIns="0" bIns="0" numCol="2" spcCol="54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34367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6" name="Bildobjekt 5">
            <a:extLst>
              <a:ext uri="{FF2B5EF4-FFF2-40B4-BE49-F238E27FC236}">
                <a16:creationId xmlns:a16="http://schemas.microsoft.com/office/drawing/2014/main" id="{A2714880-184C-2F4F-892F-111883BC026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04000" y="0"/>
            <a:ext cx="3240000" cy="4698000"/>
          </a:xfrm>
          <a:prstGeom prst="rect">
            <a:avLst/>
          </a:prstGeom>
        </p:spPr>
      </p:pic>
    </p:spTree>
    <p:extLst>
      <p:ext uri="{BB962C8B-B14F-4D97-AF65-F5344CB8AC3E}">
        <p14:creationId xmlns:p14="http://schemas.microsoft.com/office/powerpoint/2010/main" val="3356425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490176" y="546099"/>
            <a:ext cx="4970097"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512214" y="1309816"/>
            <a:ext cx="4948059" cy="2916195"/>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10" name="Content Placeholder 2">
            <a:extLst>
              <a:ext uri="{FF2B5EF4-FFF2-40B4-BE49-F238E27FC236}">
                <a16:creationId xmlns:a16="http://schemas.microsoft.com/office/drawing/2014/main" id="{BB538991-20A8-8A4D-A2F7-CBF563B3F412}"/>
              </a:ext>
            </a:extLst>
          </p:cNvPr>
          <p:cNvSpPr>
            <a:spLocks noGrp="1"/>
          </p:cNvSpPr>
          <p:nvPr>
            <p:ph idx="10"/>
          </p:nvPr>
        </p:nvSpPr>
        <p:spPr>
          <a:xfrm>
            <a:off x="5920509" y="546100"/>
            <a:ext cx="2817091" cy="3679912"/>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3213711015"/>
      </p:ext>
    </p:extLst>
  </p:cSld>
  <p:clrMapOvr>
    <a:masterClrMapping/>
  </p:clrMapOvr>
  <p:extLst>
    <p:ext uri="{DCECCB84-F9BA-43D5-87BE-67443E8EF086}">
      <p15:sldGuideLst xmlns:p15="http://schemas.microsoft.com/office/powerpoint/2012/main">
        <p15:guide id="1" orient="horz" pos="327"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3666253" y="546099"/>
            <a:ext cx="4970097"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3688291" y="1309816"/>
            <a:ext cx="4948059" cy="2916195"/>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10" name="Content Placeholder 2">
            <a:extLst>
              <a:ext uri="{FF2B5EF4-FFF2-40B4-BE49-F238E27FC236}">
                <a16:creationId xmlns:a16="http://schemas.microsoft.com/office/drawing/2014/main" id="{BB538991-20A8-8A4D-A2F7-CBF563B3F412}"/>
              </a:ext>
            </a:extLst>
          </p:cNvPr>
          <p:cNvSpPr>
            <a:spLocks noGrp="1"/>
          </p:cNvSpPr>
          <p:nvPr>
            <p:ph idx="10"/>
          </p:nvPr>
        </p:nvSpPr>
        <p:spPr>
          <a:xfrm>
            <a:off x="493585" y="546100"/>
            <a:ext cx="2817091" cy="3679912"/>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1041219300"/>
      </p:ext>
    </p:extLst>
  </p:cSld>
  <p:clrMapOvr>
    <a:masterClrMapping/>
  </p:clrMapOvr>
  <p:extLst mod="1">
    <p:ext uri="{DCECCB84-F9BA-43D5-87BE-67443E8EF086}">
      <p15:sldGuideLst xmlns:p15="http://schemas.microsoft.com/office/powerpoint/2012/main">
        <p15:guide id="1" orient="horz" pos="327">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8CD093F-5C22-EE42-94C7-C9030A563F92}"/>
              </a:ext>
            </a:extLst>
          </p:cNvPr>
          <p:cNvSpPr>
            <a:spLocks noGrp="1"/>
          </p:cNvSpPr>
          <p:nvPr>
            <p:ph idx="10"/>
          </p:nvPr>
        </p:nvSpPr>
        <p:spPr>
          <a:xfrm>
            <a:off x="5920509" y="546100"/>
            <a:ext cx="2817091" cy="3679911"/>
          </a:xfrm>
          <a:prstGeom prst="rect">
            <a:avLst/>
          </a:prstGeom>
        </p:spPr>
        <p:txBody>
          <a:bodyPr/>
          <a:lstStyle>
            <a:lvl1pPr marL="0" indent="0">
              <a:buNone/>
              <a:defRPr sz="1200"/>
            </a:lvl1pPr>
          </a:lstStyle>
          <a:p>
            <a:pPr lvl="0"/>
            <a:endParaRPr lang="en-US" dirty="0"/>
          </a:p>
        </p:txBody>
      </p:sp>
      <p:sp>
        <p:nvSpPr>
          <p:cNvPr id="7" name="Subtitle 2">
            <a:extLst>
              <a:ext uri="{FF2B5EF4-FFF2-40B4-BE49-F238E27FC236}">
                <a16:creationId xmlns:a16="http://schemas.microsoft.com/office/drawing/2014/main" id="{B581CB69-C415-8F4B-B4A8-6B7930F53D4D}"/>
              </a:ext>
            </a:extLst>
          </p:cNvPr>
          <p:cNvSpPr>
            <a:spLocks noGrp="1"/>
          </p:cNvSpPr>
          <p:nvPr>
            <p:ph type="subTitle" idx="1"/>
          </p:nvPr>
        </p:nvSpPr>
        <p:spPr>
          <a:xfrm>
            <a:off x="512214" y="546100"/>
            <a:ext cx="4948059" cy="367991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30509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8CD093F-5C22-EE42-94C7-C9030A563F92}"/>
              </a:ext>
            </a:extLst>
          </p:cNvPr>
          <p:cNvSpPr>
            <a:spLocks noGrp="1"/>
          </p:cNvSpPr>
          <p:nvPr>
            <p:ph idx="10"/>
          </p:nvPr>
        </p:nvSpPr>
        <p:spPr>
          <a:xfrm>
            <a:off x="520631" y="546100"/>
            <a:ext cx="2817091" cy="3679911"/>
          </a:xfrm>
          <a:prstGeom prst="rect">
            <a:avLst/>
          </a:prstGeom>
        </p:spPr>
        <p:txBody>
          <a:bodyPr/>
          <a:lstStyle>
            <a:lvl1pPr marL="0" indent="0">
              <a:buNone/>
              <a:defRPr sz="1200"/>
            </a:lvl1pPr>
          </a:lstStyle>
          <a:p>
            <a:pPr lvl="0"/>
            <a:endParaRPr lang="en-US" dirty="0"/>
          </a:p>
        </p:txBody>
      </p:sp>
      <p:sp>
        <p:nvSpPr>
          <p:cNvPr id="7" name="Subtitle 2">
            <a:extLst>
              <a:ext uri="{FF2B5EF4-FFF2-40B4-BE49-F238E27FC236}">
                <a16:creationId xmlns:a16="http://schemas.microsoft.com/office/drawing/2014/main" id="{B581CB69-C415-8F4B-B4A8-6B7930F53D4D}"/>
              </a:ext>
            </a:extLst>
          </p:cNvPr>
          <p:cNvSpPr>
            <a:spLocks noGrp="1"/>
          </p:cNvSpPr>
          <p:nvPr>
            <p:ph type="subTitle" idx="1"/>
          </p:nvPr>
        </p:nvSpPr>
        <p:spPr>
          <a:xfrm>
            <a:off x="3720755" y="546100"/>
            <a:ext cx="4948059" cy="367991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3325032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27C6DAEC-2993-2D43-A02A-CCE36925FD80}"/>
              </a:ext>
            </a:extLst>
          </p:cNvPr>
          <p:cNvSpPr>
            <a:spLocks noGrp="1"/>
          </p:cNvSpPr>
          <p:nvPr>
            <p:ph type="pic" idx="1"/>
          </p:nvPr>
        </p:nvSpPr>
        <p:spPr>
          <a:xfrm>
            <a:off x="4533901" y="0"/>
            <a:ext cx="4610099" cy="4698000"/>
          </a:xfrm>
          <a:prstGeom prst="rect">
            <a:avLst/>
          </a:prstGeom>
        </p:spPr>
        <p:txBody>
          <a:bodyPr>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6" name="Title 1">
            <a:extLst>
              <a:ext uri="{FF2B5EF4-FFF2-40B4-BE49-F238E27FC236}">
                <a16:creationId xmlns:a16="http://schemas.microsoft.com/office/drawing/2014/main" id="{E389B917-AAC2-5141-AA06-645AB9010302}"/>
              </a:ext>
            </a:extLst>
          </p:cNvPr>
          <p:cNvSpPr>
            <a:spLocks noGrp="1"/>
          </p:cNvSpPr>
          <p:nvPr>
            <p:ph type="ctrTitle"/>
          </p:nvPr>
        </p:nvSpPr>
        <p:spPr>
          <a:xfrm>
            <a:off x="494529" y="601410"/>
            <a:ext cx="3564000"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8" name="Subtitle 2">
            <a:extLst>
              <a:ext uri="{FF2B5EF4-FFF2-40B4-BE49-F238E27FC236}">
                <a16:creationId xmlns:a16="http://schemas.microsoft.com/office/drawing/2014/main" id="{65A6DA20-013F-8646-B150-CE07FC23966D}"/>
              </a:ext>
            </a:extLst>
          </p:cNvPr>
          <p:cNvSpPr>
            <a:spLocks noGrp="1"/>
          </p:cNvSpPr>
          <p:nvPr>
            <p:ph type="subTitle" idx="10"/>
          </p:nvPr>
        </p:nvSpPr>
        <p:spPr>
          <a:xfrm>
            <a:off x="509978" y="1367481"/>
            <a:ext cx="3548217" cy="2860032"/>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2864697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857B2BBB-3E8D-644C-BEFF-66CDAE53E1D5}"/>
              </a:ext>
            </a:extLst>
          </p:cNvPr>
          <p:cNvSpPr>
            <a:spLocks noGrp="1"/>
          </p:cNvSpPr>
          <p:nvPr>
            <p:ph type="pic" idx="1"/>
          </p:nvPr>
        </p:nvSpPr>
        <p:spPr>
          <a:xfrm>
            <a:off x="4533901" y="0"/>
            <a:ext cx="4610099" cy="4698000"/>
          </a:xfrm>
          <a:prstGeom prst="rect">
            <a:avLst/>
          </a:prstGeom>
        </p:spPr>
        <p:txBody>
          <a:bodyPr>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7" name="Subtitle 2">
            <a:extLst>
              <a:ext uri="{FF2B5EF4-FFF2-40B4-BE49-F238E27FC236}">
                <a16:creationId xmlns:a16="http://schemas.microsoft.com/office/drawing/2014/main" id="{9E57D864-20B3-8546-B94F-13072C3652CD}"/>
              </a:ext>
            </a:extLst>
          </p:cNvPr>
          <p:cNvSpPr>
            <a:spLocks noGrp="1"/>
          </p:cNvSpPr>
          <p:nvPr>
            <p:ph type="subTitle" idx="10"/>
          </p:nvPr>
        </p:nvSpPr>
        <p:spPr>
          <a:xfrm>
            <a:off x="509978" y="517452"/>
            <a:ext cx="3548217" cy="371006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3021163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Rubrikbild">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857B2BBB-3E8D-644C-BEFF-66CDAE53E1D5}"/>
              </a:ext>
            </a:extLst>
          </p:cNvPr>
          <p:cNvSpPr>
            <a:spLocks noGrp="1"/>
          </p:cNvSpPr>
          <p:nvPr>
            <p:ph type="pic" idx="1"/>
          </p:nvPr>
        </p:nvSpPr>
        <p:spPr>
          <a:xfrm>
            <a:off x="5154" y="0"/>
            <a:ext cx="4610099" cy="4698000"/>
          </a:xfrm>
          <a:prstGeom prst="rect">
            <a:avLst/>
          </a:prstGeom>
        </p:spPr>
        <p:txBody>
          <a:bodyPr>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7" name="Subtitle 2">
            <a:extLst>
              <a:ext uri="{FF2B5EF4-FFF2-40B4-BE49-F238E27FC236}">
                <a16:creationId xmlns:a16="http://schemas.microsoft.com/office/drawing/2014/main" id="{9E57D864-20B3-8546-B94F-13072C3652CD}"/>
              </a:ext>
            </a:extLst>
          </p:cNvPr>
          <p:cNvSpPr>
            <a:spLocks noGrp="1"/>
          </p:cNvSpPr>
          <p:nvPr>
            <p:ph type="subTitle" idx="10"/>
          </p:nvPr>
        </p:nvSpPr>
        <p:spPr>
          <a:xfrm>
            <a:off x="5071195" y="517452"/>
            <a:ext cx="3548217" cy="371006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2745464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E7D45A5-63FB-574B-821D-57622D4FF571}"/>
              </a:ext>
            </a:extLst>
          </p:cNvPr>
          <p:cNvSpPr>
            <a:spLocks noGrp="1"/>
          </p:cNvSpPr>
          <p:nvPr>
            <p:ph idx="10"/>
          </p:nvPr>
        </p:nvSpPr>
        <p:spPr>
          <a:xfrm>
            <a:off x="4528039" y="546100"/>
            <a:ext cx="4209562" cy="3681413"/>
          </a:xfrm>
          <a:prstGeom prst="rect">
            <a:avLst/>
          </a:prstGeom>
        </p:spPr>
        <p:txBody>
          <a:bodyPr/>
          <a:lstStyle>
            <a:lvl1pPr marL="0" indent="0">
              <a:buNone/>
              <a:defRPr sz="1200"/>
            </a:lvl1pPr>
          </a:lstStyle>
          <a:p>
            <a:pPr lvl="0"/>
            <a:endParaRPr lang="en-US" dirty="0"/>
          </a:p>
        </p:txBody>
      </p:sp>
      <p:sp>
        <p:nvSpPr>
          <p:cNvPr id="6" name="Title 1">
            <a:extLst>
              <a:ext uri="{FF2B5EF4-FFF2-40B4-BE49-F238E27FC236}">
                <a16:creationId xmlns:a16="http://schemas.microsoft.com/office/drawing/2014/main" id="{FA9CF8D7-8DEA-2348-A0A6-E49B7D610573}"/>
              </a:ext>
            </a:extLst>
          </p:cNvPr>
          <p:cNvSpPr>
            <a:spLocks noGrp="1"/>
          </p:cNvSpPr>
          <p:nvPr>
            <p:ph type="ctrTitle"/>
          </p:nvPr>
        </p:nvSpPr>
        <p:spPr>
          <a:xfrm>
            <a:off x="494528" y="546100"/>
            <a:ext cx="3564000"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8" name="Subtitle 2">
            <a:extLst>
              <a:ext uri="{FF2B5EF4-FFF2-40B4-BE49-F238E27FC236}">
                <a16:creationId xmlns:a16="http://schemas.microsoft.com/office/drawing/2014/main" id="{53322035-FED8-1047-8C7A-B669C336204C}"/>
              </a:ext>
            </a:extLst>
          </p:cNvPr>
          <p:cNvSpPr>
            <a:spLocks noGrp="1"/>
          </p:cNvSpPr>
          <p:nvPr>
            <p:ph type="subTitle" idx="1"/>
          </p:nvPr>
        </p:nvSpPr>
        <p:spPr>
          <a:xfrm>
            <a:off x="509977" y="1326292"/>
            <a:ext cx="3548217" cy="290122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2037262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Rubrikbi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E7D45A5-63FB-574B-821D-57622D4FF571}"/>
              </a:ext>
            </a:extLst>
          </p:cNvPr>
          <p:cNvSpPr>
            <a:spLocks noGrp="1"/>
          </p:cNvSpPr>
          <p:nvPr>
            <p:ph idx="10"/>
          </p:nvPr>
        </p:nvSpPr>
        <p:spPr>
          <a:xfrm>
            <a:off x="399674" y="540314"/>
            <a:ext cx="4209562" cy="3681413"/>
          </a:xfrm>
          <a:prstGeom prst="rect">
            <a:avLst/>
          </a:prstGeom>
        </p:spPr>
        <p:txBody>
          <a:bodyPr/>
          <a:lstStyle>
            <a:lvl1pPr marL="0" indent="0">
              <a:buNone/>
              <a:defRPr sz="1200"/>
            </a:lvl1pPr>
          </a:lstStyle>
          <a:p>
            <a:pPr lvl="0"/>
            <a:endParaRPr lang="en-US" dirty="0"/>
          </a:p>
        </p:txBody>
      </p:sp>
      <p:sp>
        <p:nvSpPr>
          <p:cNvPr id="6" name="Title 1">
            <a:extLst>
              <a:ext uri="{FF2B5EF4-FFF2-40B4-BE49-F238E27FC236}">
                <a16:creationId xmlns:a16="http://schemas.microsoft.com/office/drawing/2014/main" id="{FA9CF8D7-8DEA-2348-A0A6-E49B7D610573}"/>
              </a:ext>
            </a:extLst>
          </p:cNvPr>
          <p:cNvSpPr>
            <a:spLocks noGrp="1"/>
          </p:cNvSpPr>
          <p:nvPr>
            <p:ph type="ctrTitle"/>
          </p:nvPr>
        </p:nvSpPr>
        <p:spPr>
          <a:xfrm>
            <a:off x="5099027" y="546100"/>
            <a:ext cx="3564000"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8" name="Subtitle 2">
            <a:extLst>
              <a:ext uri="{FF2B5EF4-FFF2-40B4-BE49-F238E27FC236}">
                <a16:creationId xmlns:a16="http://schemas.microsoft.com/office/drawing/2014/main" id="{53322035-FED8-1047-8C7A-B669C336204C}"/>
              </a:ext>
            </a:extLst>
          </p:cNvPr>
          <p:cNvSpPr>
            <a:spLocks noGrp="1"/>
          </p:cNvSpPr>
          <p:nvPr>
            <p:ph type="subTitle" idx="1"/>
          </p:nvPr>
        </p:nvSpPr>
        <p:spPr>
          <a:xfrm>
            <a:off x="5114476" y="1326292"/>
            <a:ext cx="3548217" cy="290122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4113380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Rubrikbi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D548F7B-8195-1E43-95C5-0307C34A5682}"/>
              </a:ext>
            </a:extLst>
          </p:cNvPr>
          <p:cNvSpPr>
            <a:spLocks noGrp="1"/>
          </p:cNvSpPr>
          <p:nvPr>
            <p:ph idx="10"/>
          </p:nvPr>
        </p:nvSpPr>
        <p:spPr>
          <a:xfrm>
            <a:off x="4528039" y="546100"/>
            <a:ext cx="4209562" cy="3681413"/>
          </a:xfrm>
          <a:prstGeom prst="rect">
            <a:avLst/>
          </a:prstGeom>
        </p:spPr>
        <p:txBody>
          <a:bodyPr/>
          <a:lstStyle>
            <a:lvl1pPr marL="0" indent="0">
              <a:buNone/>
              <a:defRPr sz="1200"/>
            </a:lvl1pPr>
          </a:lstStyle>
          <a:p>
            <a:pPr lvl="0"/>
            <a:endParaRPr lang="en-US" dirty="0"/>
          </a:p>
        </p:txBody>
      </p:sp>
      <p:sp>
        <p:nvSpPr>
          <p:cNvPr id="7" name="Subtitle 2">
            <a:extLst>
              <a:ext uri="{FF2B5EF4-FFF2-40B4-BE49-F238E27FC236}">
                <a16:creationId xmlns:a16="http://schemas.microsoft.com/office/drawing/2014/main" id="{A91307C6-5A87-4C46-8AA2-C120582836E4}"/>
              </a:ext>
            </a:extLst>
          </p:cNvPr>
          <p:cNvSpPr>
            <a:spLocks noGrp="1"/>
          </p:cNvSpPr>
          <p:nvPr>
            <p:ph type="subTitle" idx="1"/>
          </p:nvPr>
        </p:nvSpPr>
        <p:spPr>
          <a:xfrm>
            <a:off x="509977" y="546100"/>
            <a:ext cx="3548217" cy="3681413"/>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314704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6" name="Bildobjekt 5">
            <a:extLst>
              <a:ext uri="{FF2B5EF4-FFF2-40B4-BE49-F238E27FC236}">
                <a16:creationId xmlns:a16="http://schemas.microsoft.com/office/drawing/2014/main" id="{C924588E-5CE8-2749-9693-3EF13FC6F6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13453" y="0"/>
            <a:ext cx="3630547" cy="4701855"/>
          </a:xfrm>
          <a:prstGeom prst="rect">
            <a:avLst/>
          </a:prstGeom>
        </p:spPr>
      </p:pic>
    </p:spTree>
    <p:extLst>
      <p:ext uri="{BB962C8B-B14F-4D97-AF65-F5344CB8AC3E}">
        <p14:creationId xmlns:p14="http://schemas.microsoft.com/office/powerpoint/2010/main" val="96612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Rubrikbi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D548F7B-8195-1E43-95C5-0307C34A5682}"/>
              </a:ext>
            </a:extLst>
          </p:cNvPr>
          <p:cNvSpPr>
            <a:spLocks noGrp="1"/>
          </p:cNvSpPr>
          <p:nvPr>
            <p:ph idx="10"/>
          </p:nvPr>
        </p:nvSpPr>
        <p:spPr>
          <a:xfrm>
            <a:off x="410499" y="546100"/>
            <a:ext cx="4209562" cy="3681413"/>
          </a:xfrm>
          <a:prstGeom prst="rect">
            <a:avLst/>
          </a:prstGeom>
        </p:spPr>
        <p:txBody>
          <a:bodyPr/>
          <a:lstStyle>
            <a:lvl1pPr marL="0" indent="0">
              <a:buNone/>
              <a:defRPr sz="1200"/>
            </a:lvl1pPr>
          </a:lstStyle>
          <a:p>
            <a:pPr lvl="0"/>
            <a:endParaRPr lang="en-US" dirty="0"/>
          </a:p>
        </p:txBody>
      </p:sp>
      <p:sp>
        <p:nvSpPr>
          <p:cNvPr id="7" name="Subtitle 2">
            <a:extLst>
              <a:ext uri="{FF2B5EF4-FFF2-40B4-BE49-F238E27FC236}">
                <a16:creationId xmlns:a16="http://schemas.microsoft.com/office/drawing/2014/main" id="{A91307C6-5A87-4C46-8AA2-C120582836E4}"/>
              </a:ext>
            </a:extLst>
          </p:cNvPr>
          <p:cNvSpPr>
            <a:spLocks noGrp="1"/>
          </p:cNvSpPr>
          <p:nvPr>
            <p:ph type="subTitle" idx="1"/>
          </p:nvPr>
        </p:nvSpPr>
        <p:spPr>
          <a:xfrm>
            <a:off x="5184820" y="546100"/>
            <a:ext cx="3548217" cy="3681413"/>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289679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124C9E3-434E-5248-8EB3-FFDDCEB3EB9C}"/>
              </a:ext>
            </a:extLst>
          </p:cNvPr>
          <p:cNvSpPr>
            <a:spLocks noGrp="1"/>
          </p:cNvSpPr>
          <p:nvPr>
            <p:ph type="subTitle" idx="1"/>
          </p:nvPr>
        </p:nvSpPr>
        <p:spPr>
          <a:xfrm>
            <a:off x="512474" y="1178415"/>
            <a:ext cx="8135137" cy="3049098"/>
          </a:xfrm>
          <a:prstGeom prst="rect">
            <a:avLst/>
          </a:prstGeom>
        </p:spPr>
        <p:txBody>
          <a:bodyPr lIns="0" tIns="0" rIns="0" bIns="0" numCol="2" spcCol="54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6" name="Title 1">
            <a:extLst>
              <a:ext uri="{FF2B5EF4-FFF2-40B4-BE49-F238E27FC236}">
                <a16:creationId xmlns:a16="http://schemas.microsoft.com/office/drawing/2014/main" id="{ACCD9D4C-43A5-F54A-AD87-3012C803DF5B}"/>
              </a:ext>
            </a:extLst>
          </p:cNvPr>
          <p:cNvSpPr>
            <a:spLocks noGrp="1"/>
          </p:cNvSpPr>
          <p:nvPr>
            <p:ph type="ctrTitle"/>
          </p:nvPr>
        </p:nvSpPr>
        <p:spPr>
          <a:xfrm>
            <a:off x="490176" y="537615"/>
            <a:ext cx="8157435"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Tree>
    <p:extLst>
      <p:ext uri="{BB962C8B-B14F-4D97-AF65-F5344CB8AC3E}">
        <p14:creationId xmlns:p14="http://schemas.microsoft.com/office/powerpoint/2010/main" val="1791580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4B131DE-3979-674D-8D3B-3D4382A0D8A8}"/>
              </a:ext>
            </a:extLst>
          </p:cNvPr>
          <p:cNvSpPr>
            <a:spLocks noGrp="1"/>
          </p:cNvSpPr>
          <p:nvPr>
            <p:ph type="subTitle" idx="1"/>
          </p:nvPr>
        </p:nvSpPr>
        <p:spPr>
          <a:xfrm>
            <a:off x="512474" y="524540"/>
            <a:ext cx="8135137" cy="3702973"/>
          </a:xfrm>
          <a:prstGeom prst="rect">
            <a:avLst/>
          </a:prstGeom>
        </p:spPr>
        <p:txBody>
          <a:bodyPr lIns="0" tIns="0" rIns="0" bIns="0" numCol="2" spcCol="54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3271904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Rubrikbi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124C9E3-434E-5248-8EB3-FFDDCEB3EB9C}"/>
              </a:ext>
            </a:extLst>
          </p:cNvPr>
          <p:cNvSpPr>
            <a:spLocks noGrp="1"/>
          </p:cNvSpPr>
          <p:nvPr>
            <p:ph type="subTitle" idx="1"/>
          </p:nvPr>
        </p:nvSpPr>
        <p:spPr>
          <a:xfrm>
            <a:off x="512474" y="1178415"/>
            <a:ext cx="8135137" cy="3049098"/>
          </a:xfrm>
          <a:prstGeom prst="rect">
            <a:avLst/>
          </a:prstGeom>
        </p:spPr>
        <p:txBody>
          <a:bodyPr lIns="0" tIns="0" rIns="0" bIns="0" numCol="2" spcCol="54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6" name="Title 1">
            <a:extLst>
              <a:ext uri="{FF2B5EF4-FFF2-40B4-BE49-F238E27FC236}">
                <a16:creationId xmlns:a16="http://schemas.microsoft.com/office/drawing/2014/main" id="{ACCD9D4C-43A5-F54A-AD87-3012C803DF5B}"/>
              </a:ext>
            </a:extLst>
          </p:cNvPr>
          <p:cNvSpPr>
            <a:spLocks noGrp="1"/>
          </p:cNvSpPr>
          <p:nvPr>
            <p:ph type="ctrTitle"/>
          </p:nvPr>
        </p:nvSpPr>
        <p:spPr>
          <a:xfrm>
            <a:off x="490176" y="537615"/>
            <a:ext cx="8157435"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Tree>
    <p:extLst>
      <p:ext uri="{BB962C8B-B14F-4D97-AF65-F5344CB8AC3E}">
        <p14:creationId xmlns:p14="http://schemas.microsoft.com/office/powerpoint/2010/main" val="3691412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Rubrikbi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3666253" y="546099"/>
            <a:ext cx="4970097"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3688291" y="1309816"/>
            <a:ext cx="4948059" cy="2916195"/>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10" name="Content Placeholder 2">
            <a:extLst>
              <a:ext uri="{FF2B5EF4-FFF2-40B4-BE49-F238E27FC236}">
                <a16:creationId xmlns:a16="http://schemas.microsoft.com/office/drawing/2014/main" id="{BB538991-20A8-8A4D-A2F7-CBF563B3F412}"/>
              </a:ext>
            </a:extLst>
          </p:cNvPr>
          <p:cNvSpPr>
            <a:spLocks noGrp="1"/>
          </p:cNvSpPr>
          <p:nvPr>
            <p:ph idx="10"/>
          </p:nvPr>
        </p:nvSpPr>
        <p:spPr>
          <a:xfrm>
            <a:off x="493585" y="546100"/>
            <a:ext cx="2817091" cy="3679912"/>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3566526805"/>
      </p:ext>
    </p:extLst>
  </p:cSld>
  <p:clrMapOvr>
    <a:masterClrMapping/>
  </p:clrMapOvr>
  <p:extLst mod="1">
    <p:ext uri="{DCECCB84-F9BA-43D5-87BE-67443E8EF086}">
      <p15:sldGuideLst xmlns:p15="http://schemas.microsoft.com/office/powerpoint/2012/main">
        <p15:guide id="1" orient="horz" pos="327">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Rubrikbi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E7D45A5-63FB-574B-821D-57622D4FF571}"/>
              </a:ext>
            </a:extLst>
          </p:cNvPr>
          <p:cNvSpPr>
            <a:spLocks noGrp="1"/>
          </p:cNvSpPr>
          <p:nvPr>
            <p:ph idx="10"/>
          </p:nvPr>
        </p:nvSpPr>
        <p:spPr>
          <a:xfrm>
            <a:off x="399674" y="540314"/>
            <a:ext cx="4209562" cy="3681413"/>
          </a:xfrm>
          <a:prstGeom prst="rect">
            <a:avLst/>
          </a:prstGeom>
        </p:spPr>
        <p:txBody>
          <a:bodyPr/>
          <a:lstStyle>
            <a:lvl1pPr marL="0" indent="0">
              <a:buNone/>
              <a:defRPr sz="1200"/>
            </a:lvl1pPr>
          </a:lstStyle>
          <a:p>
            <a:pPr lvl="0"/>
            <a:endParaRPr lang="en-US" dirty="0"/>
          </a:p>
        </p:txBody>
      </p:sp>
      <p:sp>
        <p:nvSpPr>
          <p:cNvPr id="6" name="Title 1">
            <a:extLst>
              <a:ext uri="{FF2B5EF4-FFF2-40B4-BE49-F238E27FC236}">
                <a16:creationId xmlns:a16="http://schemas.microsoft.com/office/drawing/2014/main" id="{FA9CF8D7-8DEA-2348-A0A6-E49B7D610573}"/>
              </a:ext>
            </a:extLst>
          </p:cNvPr>
          <p:cNvSpPr>
            <a:spLocks noGrp="1"/>
          </p:cNvSpPr>
          <p:nvPr>
            <p:ph type="ctrTitle"/>
          </p:nvPr>
        </p:nvSpPr>
        <p:spPr>
          <a:xfrm>
            <a:off x="5099027" y="546100"/>
            <a:ext cx="3564000"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8" name="Subtitle 2">
            <a:extLst>
              <a:ext uri="{FF2B5EF4-FFF2-40B4-BE49-F238E27FC236}">
                <a16:creationId xmlns:a16="http://schemas.microsoft.com/office/drawing/2014/main" id="{53322035-FED8-1047-8C7A-B669C336204C}"/>
              </a:ext>
            </a:extLst>
          </p:cNvPr>
          <p:cNvSpPr>
            <a:spLocks noGrp="1"/>
          </p:cNvSpPr>
          <p:nvPr>
            <p:ph type="subTitle" idx="1"/>
          </p:nvPr>
        </p:nvSpPr>
        <p:spPr>
          <a:xfrm>
            <a:off x="5114476" y="1326292"/>
            <a:ext cx="3548217" cy="290122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3097030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Rubrikbi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E7D45A5-63FB-574B-821D-57622D4FF571}"/>
              </a:ext>
            </a:extLst>
          </p:cNvPr>
          <p:cNvSpPr>
            <a:spLocks noGrp="1"/>
          </p:cNvSpPr>
          <p:nvPr>
            <p:ph idx="10"/>
          </p:nvPr>
        </p:nvSpPr>
        <p:spPr>
          <a:xfrm>
            <a:off x="4528039" y="546100"/>
            <a:ext cx="4209562" cy="3681413"/>
          </a:xfrm>
          <a:prstGeom prst="rect">
            <a:avLst/>
          </a:prstGeom>
        </p:spPr>
        <p:txBody>
          <a:bodyPr/>
          <a:lstStyle>
            <a:lvl1pPr marL="0" indent="0">
              <a:buNone/>
              <a:defRPr sz="1200"/>
            </a:lvl1pPr>
          </a:lstStyle>
          <a:p>
            <a:pPr lvl="0"/>
            <a:endParaRPr lang="en-US" dirty="0"/>
          </a:p>
        </p:txBody>
      </p:sp>
      <p:sp>
        <p:nvSpPr>
          <p:cNvPr id="6" name="Title 1">
            <a:extLst>
              <a:ext uri="{FF2B5EF4-FFF2-40B4-BE49-F238E27FC236}">
                <a16:creationId xmlns:a16="http://schemas.microsoft.com/office/drawing/2014/main" id="{FA9CF8D7-8DEA-2348-A0A6-E49B7D610573}"/>
              </a:ext>
            </a:extLst>
          </p:cNvPr>
          <p:cNvSpPr>
            <a:spLocks noGrp="1"/>
          </p:cNvSpPr>
          <p:nvPr>
            <p:ph type="ctrTitle"/>
          </p:nvPr>
        </p:nvSpPr>
        <p:spPr>
          <a:xfrm>
            <a:off x="494528" y="546100"/>
            <a:ext cx="3564000"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8" name="Subtitle 2">
            <a:extLst>
              <a:ext uri="{FF2B5EF4-FFF2-40B4-BE49-F238E27FC236}">
                <a16:creationId xmlns:a16="http://schemas.microsoft.com/office/drawing/2014/main" id="{53322035-FED8-1047-8C7A-B669C336204C}"/>
              </a:ext>
            </a:extLst>
          </p:cNvPr>
          <p:cNvSpPr>
            <a:spLocks noGrp="1"/>
          </p:cNvSpPr>
          <p:nvPr>
            <p:ph type="subTitle" idx="1"/>
          </p:nvPr>
        </p:nvSpPr>
        <p:spPr>
          <a:xfrm>
            <a:off x="509977" y="1326292"/>
            <a:ext cx="3548217" cy="290122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756684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Rubrikbi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6378B9-FCAD-6747-9E75-8984DA55504D}"/>
              </a:ext>
            </a:extLst>
          </p:cNvPr>
          <p:cNvSpPr>
            <a:spLocks noGrp="1"/>
          </p:cNvSpPr>
          <p:nvPr>
            <p:ph type="ctrTitle"/>
          </p:nvPr>
        </p:nvSpPr>
        <p:spPr>
          <a:xfrm>
            <a:off x="3666253" y="546099"/>
            <a:ext cx="4970097"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9" name="Subtitle 2">
            <a:extLst>
              <a:ext uri="{FF2B5EF4-FFF2-40B4-BE49-F238E27FC236}">
                <a16:creationId xmlns:a16="http://schemas.microsoft.com/office/drawing/2014/main" id="{8703CB62-8B02-6844-B467-AB746AB3C653}"/>
              </a:ext>
            </a:extLst>
          </p:cNvPr>
          <p:cNvSpPr>
            <a:spLocks noGrp="1"/>
          </p:cNvSpPr>
          <p:nvPr>
            <p:ph type="subTitle" idx="1"/>
          </p:nvPr>
        </p:nvSpPr>
        <p:spPr>
          <a:xfrm>
            <a:off x="3688291" y="1309816"/>
            <a:ext cx="4948059" cy="2916195"/>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10" name="Content Placeholder 2">
            <a:extLst>
              <a:ext uri="{FF2B5EF4-FFF2-40B4-BE49-F238E27FC236}">
                <a16:creationId xmlns:a16="http://schemas.microsoft.com/office/drawing/2014/main" id="{BB538991-20A8-8A4D-A2F7-CBF563B3F412}"/>
              </a:ext>
            </a:extLst>
          </p:cNvPr>
          <p:cNvSpPr>
            <a:spLocks noGrp="1"/>
          </p:cNvSpPr>
          <p:nvPr>
            <p:ph idx="10"/>
          </p:nvPr>
        </p:nvSpPr>
        <p:spPr>
          <a:xfrm>
            <a:off x="493585" y="546100"/>
            <a:ext cx="2817091" cy="3679912"/>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3988198509"/>
      </p:ext>
    </p:extLst>
  </p:cSld>
  <p:clrMapOvr>
    <a:masterClrMapping/>
  </p:clrMapOvr>
  <p:extLst mod="1">
    <p:ext uri="{DCECCB84-F9BA-43D5-87BE-67443E8EF086}">
      <p15:sldGuideLst xmlns:p15="http://schemas.microsoft.com/office/powerpoint/2012/main">
        <p15:guide id="1" orient="horz" pos="327">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Rubrikbi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E7D45A5-63FB-574B-821D-57622D4FF571}"/>
              </a:ext>
            </a:extLst>
          </p:cNvPr>
          <p:cNvSpPr>
            <a:spLocks noGrp="1"/>
          </p:cNvSpPr>
          <p:nvPr>
            <p:ph idx="10"/>
          </p:nvPr>
        </p:nvSpPr>
        <p:spPr>
          <a:xfrm>
            <a:off x="399674" y="540314"/>
            <a:ext cx="4209562" cy="3681413"/>
          </a:xfrm>
          <a:prstGeom prst="rect">
            <a:avLst/>
          </a:prstGeom>
        </p:spPr>
        <p:txBody>
          <a:bodyPr/>
          <a:lstStyle>
            <a:lvl1pPr marL="0" indent="0">
              <a:buNone/>
              <a:defRPr sz="1200"/>
            </a:lvl1pPr>
          </a:lstStyle>
          <a:p>
            <a:pPr lvl="0"/>
            <a:endParaRPr lang="en-US" dirty="0"/>
          </a:p>
        </p:txBody>
      </p:sp>
      <p:sp>
        <p:nvSpPr>
          <p:cNvPr id="6" name="Title 1">
            <a:extLst>
              <a:ext uri="{FF2B5EF4-FFF2-40B4-BE49-F238E27FC236}">
                <a16:creationId xmlns:a16="http://schemas.microsoft.com/office/drawing/2014/main" id="{FA9CF8D7-8DEA-2348-A0A6-E49B7D610573}"/>
              </a:ext>
            </a:extLst>
          </p:cNvPr>
          <p:cNvSpPr>
            <a:spLocks noGrp="1"/>
          </p:cNvSpPr>
          <p:nvPr>
            <p:ph type="ctrTitle"/>
          </p:nvPr>
        </p:nvSpPr>
        <p:spPr>
          <a:xfrm>
            <a:off x="5099027" y="546100"/>
            <a:ext cx="3564000"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
        <p:nvSpPr>
          <p:cNvPr id="8" name="Subtitle 2">
            <a:extLst>
              <a:ext uri="{FF2B5EF4-FFF2-40B4-BE49-F238E27FC236}">
                <a16:creationId xmlns:a16="http://schemas.microsoft.com/office/drawing/2014/main" id="{53322035-FED8-1047-8C7A-B669C336204C}"/>
              </a:ext>
            </a:extLst>
          </p:cNvPr>
          <p:cNvSpPr>
            <a:spLocks noGrp="1"/>
          </p:cNvSpPr>
          <p:nvPr>
            <p:ph type="subTitle" idx="1"/>
          </p:nvPr>
        </p:nvSpPr>
        <p:spPr>
          <a:xfrm>
            <a:off x="5114476" y="1326292"/>
            <a:ext cx="3548217" cy="2901221"/>
          </a:xfrm>
          <a:prstGeom prst="rect">
            <a:avLst/>
          </a:prstGeo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167366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Rubrikbi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4B131DE-3979-674D-8D3B-3D4382A0D8A8}"/>
              </a:ext>
            </a:extLst>
          </p:cNvPr>
          <p:cNvSpPr>
            <a:spLocks noGrp="1"/>
          </p:cNvSpPr>
          <p:nvPr>
            <p:ph type="subTitle" idx="1"/>
          </p:nvPr>
        </p:nvSpPr>
        <p:spPr>
          <a:xfrm>
            <a:off x="512474" y="524540"/>
            <a:ext cx="8135137" cy="3702973"/>
          </a:xfrm>
          <a:prstGeom prst="rect">
            <a:avLst/>
          </a:prstGeom>
        </p:spPr>
        <p:txBody>
          <a:bodyPr lIns="0" tIns="0" rIns="0" bIns="0" numCol="2" spcCol="54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Tree>
    <p:extLst>
      <p:ext uri="{BB962C8B-B14F-4D97-AF65-F5344CB8AC3E}">
        <p14:creationId xmlns:p14="http://schemas.microsoft.com/office/powerpoint/2010/main" val="329294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6" name="Bildobjekt 5">
            <a:extLst>
              <a:ext uri="{FF2B5EF4-FFF2-40B4-BE49-F238E27FC236}">
                <a16:creationId xmlns:a16="http://schemas.microsoft.com/office/drawing/2014/main" id="{122E5FE0-80F9-8C43-9BD2-A5273E92108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04000" y="0"/>
            <a:ext cx="3240000" cy="4698000"/>
          </a:xfrm>
          <a:prstGeom prst="rect">
            <a:avLst/>
          </a:prstGeom>
        </p:spPr>
      </p:pic>
    </p:spTree>
    <p:extLst>
      <p:ext uri="{BB962C8B-B14F-4D97-AF65-F5344CB8AC3E}">
        <p14:creationId xmlns:p14="http://schemas.microsoft.com/office/powerpoint/2010/main" val="1139979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C0A39D-49DD-7349-9DE0-0DFF3937ABFE}"/>
              </a:ext>
            </a:extLst>
          </p:cNvPr>
          <p:cNvSpPr>
            <a:spLocks noGrp="1"/>
          </p:cNvSpPr>
          <p:nvPr>
            <p:ph type="ctrTitle" hasCustomPrompt="1"/>
          </p:nvPr>
        </p:nvSpPr>
        <p:spPr>
          <a:xfrm>
            <a:off x="2382715" y="1503485"/>
            <a:ext cx="4212150" cy="640800"/>
          </a:xfrm>
          <a:prstGeom prst="rect">
            <a:avLst/>
          </a:prstGeom>
        </p:spPr>
        <p:txBody>
          <a:bodyPr lIns="0" tIns="0" rIns="0" bIns="0" anchor="ctr">
            <a:normAutofit/>
          </a:bodyPr>
          <a:lstStyle>
            <a:lvl1pPr algn="ctr">
              <a:defRPr sz="3000"/>
            </a:lvl1pPr>
          </a:lstStyle>
          <a:p>
            <a:r>
              <a:rPr lang="sv-SE" dirty="0"/>
              <a:t>Lägg in tacktext här</a:t>
            </a:r>
            <a:endParaRPr lang="en-US" dirty="0"/>
          </a:p>
        </p:txBody>
      </p:sp>
      <p:sp>
        <p:nvSpPr>
          <p:cNvPr id="7" name="Subtitle 2">
            <a:extLst>
              <a:ext uri="{FF2B5EF4-FFF2-40B4-BE49-F238E27FC236}">
                <a16:creationId xmlns:a16="http://schemas.microsoft.com/office/drawing/2014/main" id="{C15112C1-CBF3-EC4C-8BF9-9547CDD1B31B}"/>
              </a:ext>
            </a:extLst>
          </p:cNvPr>
          <p:cNvSpPr>
            <a:spLocks noGrp="1"/>
          </p:cNvSpPr>
          <p:nvPr>
            <p:ph type="subTitle" idx="1" hasCustomPrompt="1"/>
          </p:nvPr>
        </p:nvSpPr>
        <p:spPr>
          <a:xfrm>
            <a:off x="2382715" y="2161220"/>
            <a:ext cx="4212150" cy="1335514"/>
          </a:xfrm>
          <a:prstGeom prst="rect">
            <a:avLst/>
          </a:prstGeom>
        </p:spPr>
        <p:txBody>
          <a:bodyPr lIns="0" tIns="0" rIns="0" bIns="0" numCol="1" spcCol="540000"/>
          <a:lstStyle>
            <a:lvl1pPr marL="0" indent="0" algn="ctr">
              <a:lnSpc>
                <a:spcPct val="10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Namn </a:t>
            </a:r>
            <a:r>
              <a:rPr lang="sv-SE" dirty="0" err="1"/>
              <a:t>Namnsson</a:t>
            </a:r>
            <a:endParaRPr lang="sv-SE" dirty="0"/>
          </a:p>
          <a:p>
            <a:r>
              <a:rPr lang="sv-SE" dirty="0"/>
              <a:t>Titel</a:t>
            </a:r>
            <a:endParaRPr lang="en-US" dirty="0"/>
          </a:p>
        </p:txBody>
      </p:sp>
    </p:spTree>
    <p:extLst>
      <p:ext uri="{BB962C8B-B14F-4D97-AF65-F5344CB8AC3E}">
        <p14:creationId xmlns:p14="http://schemas.microsoft.com/office/powerpoint/2010/main" val="3711174189"/>
      </p:ext>
    </p:extLst>
  </p:cSld>
  <p:clrMapOvr>
    <a:masterClrMapping/>
  </p:clrMapOvr>
  <p:extLst mod="1">
    <p:ext uri="{DCECCB84-F9BA-43D5-87BE-67443E8EF086}">
      <p15:sldGuideLst xmlns:p15="http://schemas.microsoft.com/office/powerpoint/2012/main">
        <p15:guide id="1" orient="horz" pos="327">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EE11ED6-0700-4F40-99AE-FF8A08B6A5BB}"/>
              </a:ext>
            </a:extLst>
          </p:cNvPr>
          <p:cNvSpPr>
            <a:spLocks noGrp="1"/>
          </p:cNvSpPr>
          <p:nvPr>
            <p:ph type="subTitle" idx="1"/>
          </p:nvPr>
        </p:nvSpPr>
        <p:spPr>
          <a:xfrm>
            <a:off x="512474" y="1178415"/>
            <a:ext cx="8135137" cy="3049098"/>
          </a:xfrm>
          <a:prstGeom prst="rect">
            <a:avLst/>
          </a:prstGeom>
        </p:spPr>
        <p:txBody>
          <a:bodyPr lIns="0" tIns="0" rIns="0" bIns="0" numCol="2" spcCol="54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6" name="Title 1">
            <a:extLst>
              <a:ext uri="{FF2B5EF4-FFF2-40B4-BE49-F238E27FC236}">
                <a16:creationId xmlns:a16="http://schemas.microsoft.com/office/drawing/2014/main" id="{9448EE53-ABBC-D948-B491-5AFEA44AC20F}"/>
              </a:ext>
            </a:extLst>
          </p:cNvPr>
          <p:cNvSpPr>
            <a:spLocks noGrp="1"/>
          </p:cNvSpPr>
          <p:nvPr>
            <p:ph type="ctrTitle"/>
          </p:nvPr>
        </p:nvSpPr>
        <p:spPr>
          <a:xfrm>
            <a:off x="490176" y="537615"/>
            <a:ext cx="8157435" cy="640800"/>
          </a:xfrm>
          <a:prstGeom prst="rect">
            <a:avLst/>
          </a:prstGeom>
        </p:spPr>
        <p:txBody>
          <a:bodyPr lIns="0" tIns="0" rIns="0" bIns="0" anchor="ctr">
            <a:normAutofit/>
          </a:bodyPr>
          <a:lstStyle>
            <a:lvl1pPr algn="l">
              <a:defRPr sz="3000"/>
            </a:lvl1pPr>
          </a:lstStyle>
          <a:p>
            <a:r>
              <a:rPr lang="sv-SE" dirty="0"/>
              <a:t>Klicka här för att ändra mall för rubrikformat</a:t>
            </a:r>
            <a:endParaRPr lang="en-US" dirty="0"/>
          </a:p>
        </p:txBody>
      </p:sp>
    </p:spTree>
    <p:extLst>
      <p:ext uri="{BB962C8B-B14F-4D97-AF65-F5344CB8AC3E}">
        <p14:creationId xmlns:p14="http://schemas.microsoft.com/office/powerpoint/2010/main" val="1477259484"/>
      </p:ext>
    </p:extLst>
  </p:cSld>
  <p:clrMapOvr>
    <a:masterClrMapping/>
  </p:clrMapOvr>
  <p:extLst mod="1">
    <p:ext uri="{DCECCB84-F9BA-43D5-87BE-67443E8EF086}">
      <p15:sldGuideLst xmlns:p15="http://schemas.microsoft.com/office/powerpoint/2012/main">
        <p15:guide id="1" orient="horz" pos="327">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Rubrikbild">
    <p:spTree>
      <p:nvGrpSpPr>
        <p:cNvPr id="1" name=""/>
        <p:cNvGrpSpPr/>
        <p:nvPr/>
      </p:nvGrpSpPr>
      <p:grpSpPr>
        <a:xfrm>
          <a:off x="0" y="0"/>
          <a:ext cx="0" cy="0"/>
          <a:chOff x="0" y="0"/>
          <a:chExt cx="0" cy="0"/>
        </a:xfrm>
      </p:grpSpPr>
      <p:sp>
        <p:nvSpPr>
          <p:cNvPr id="9" name="Platshållare för bild 2">
            <a:extLst>
              <a:ext uri="{FF2B5EF4-FFF2-40B4-BE49-F238E27FC236}">
                <a16:creationId xmlns:a16="http://schemas.microsoft.com/office/drawing/2014/main" id="{521C943F-5E21-984C-8A22-D50C55ECD255}"/>
              </a:ext>
            </a:extLst>
          </p:cNvPr>
          <p:cNvSpPr>
            <a:spLocks noGrp="1"/>
          </p:cNvSpPr>
          <p:nvPr>
            <p:ph type="pic" idx="1"/>
          </p:nvPr>
        </p:nvSpPr>
        <p:spPr>
          <a:xfrm>
            <a:off x="0" y="0"/>
            <a:ext cx="9144000" cy="4698000"/>
          </a:xfrm>
          <a:prstGeom prst="rect">
            <a:avLst/>
          </a:prstGeom>
        </p:spPr>
        <p:txBody>
          <a:bodyPr>
            <a:normAutofit/>
          </a:bodyPr>
          <a:lstStyle>
            <a:lvl1pPr marL="0" indent="0" algn="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204605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pic>
        <p:nvPicPr>
          <p:cNvPr id="9" name="Bildobjekt 8">
            <a:extLst>
              <a:ext uri="{FF2B5EF4-FFF2-40B4-BE49-F238E27FC236}">
                <a16:creationId xmlns:a16="http://schemas.microsoft.com/office/drawing/2014/main" id="{BCBBD8D6-31B6-8B49-8501-A528C1817B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50"/>
            <a:ext cx="9144000" cy="4698000"/>
          </a:xfrm>
          <a:prstGeom prst="rect">
            <a:avLst/>
          </a:prstGeom>
        </p:spPr>
      </p:pic>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a:t>Klicka här för att ändra mall för rubrikformat</a:t>
            </a:r>
            <a:endParaRPr lang="en-US" dirty="0"/>
          </a:p>
        </p:txBody>
      </p:sp>
      <p:pic>
        <p:nvPicPr>
          <p:cNvPr id="10" name="Bildobjekt 9">
            <a:extLst>
              <a:ext uri="{FF2B5EF4-FFF2-40B4-BE49-F238E27FC236}">
                <a16:creationId xmlns:a16="http://schemas.microsoft.com/office/drawing/2014/main" id="{B0586D66-348C-A740-B842-073310FD27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504172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6F5CA54-0DD0-2E4C-B888-4F89DAFF98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50"/>
            <a:ext cx="9144000" cy="4698000"/>
          </a:xfrm>
          <a:prstGeom prst="rect">
            <a:avLst/>
          </a:prstGeom>
        </p:spPr>
      </p:pic>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369684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17C4C0BA-D95B-8B4F-8091-03CF35034C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50"/>
            <a:ext cx="9144000" cy="4698000"/>
          </a:xfrm>
          <a:prstGeom prst="rect">
            <a:avLst/>
          </a:prstGeom>
        </p:spPr>
      </p:pic>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1010023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BFE7AF2-861A-7040-8134-77CFA2488A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50"/>
            <a:ext cx="9144000" cy="4698000"/>
          </a:xfrm>
          <a:prstGeom prst="rect">
            <a:avLst/>
          </a:prstGeom>
        </p:spPr>
      </p:pic>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1568094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D044CA2-5D3C-FB41-ADA4-B394B8FBEE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581"/>
            <a:ext cx="9144000" cy="4698000"/>
          </a:xfrm>
          <a:prstGeom prst="rect">
            <a:avLst/>
          </a:prstGeom>
        </p:spPr>
      </p:pic>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1096467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4F97A09-FE67-014A-9B9D-6A6C7F1225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701855"/>
          </a:xfrm>
          <a:prstGeom prst="rect">
            <a:avLst/>
          </a:prstGeom>
        </p:spPr>
      </p:pic>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accent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3632496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F4F39DA-DFF4-F045-AB48-A0C14528CD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581"/>
            <a:ext cx="9144000" cy="4698000"/>
          </a:xfrm>
          <a:prstGeom prst="rect">
            <a:avLst/>
          </a:prstGeom>
        </p:spPr>
      </p:pic>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328231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9" name="Bildobjekt 8">
            <a:extLst>
              <a:ext uri="{FF2B5EF4-FFF2-40B4-BE49-F238E27FC236}">
                <a16:creationId xmlns:a16="http://schemas.microsoft.com/office/drawing/2014/main" id="{F34C88DF-0596-0A40-B658-6FDB709599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7"/>
          <a:stretch/>
        </p:blipFill>
        <p:spPr>
          <a:xfrm>
            <a:off x="5904000" y="0"/>
            <a:ext cx="3240000" cy="4698000"/>
          </a:xfrm>
          <a:prstGeom prst="rect">
            <a:avLst/>
          </a:prstGeom>
        </p:spPr>
      </p:pic>
    </p:spTree>
    <p:extLst>
      <p:ext uri="{BB962C8B-B14F-4D97-AF65-F5344CB8AC3E}">
        <p14:creationId xmlns:p14="http://schemas.microsoft.com/office/powerpoint/2010/main" val="836019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95CC79C-DCCE-3049-B1A4-36412BFFE2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698000"/>
          </a:xfrm>
          <a:prstGeom prst="rect">
            <a:avLst/>
          </a:prstGeom>
        </p:spPr>
      </p:pic>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accent1"/>
                </a:solidFill>
              </a:defRPr>
            </a:lvl1pPr>
          </a:lstStyle>
          <a:p>
            <a:r>
              <a:rPr lang="sv-SE"/>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1147024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95CC79C-DCCE-3049-B1A4-36412BFFE2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714232"/>
          </a:xfrm>
          <a:prstGeom prst="rect">
            <a:avLst/>
          </a:prstGeom>
        </p:spPr>
      </p:pic>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accent1"/>
                </a:solidFill>
              </a:defRPr>
            </a:lvl1pPr>
          </a:lstStyle>
          <a:p>
            <a:r>
              <a:rPr lang="sv-SE"/>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1869230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F470F4D-F90E-114E-8EDC-A4EF242511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02996"/>
            <a:ext cx="9144000" cy="5004068"/>
          </a:xfrm>
          <a:prstGeom prst="rect">
            <a:avLst/>
          </a:prstGeom>
        </p:spPr>
      </p:pic>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accent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Tree>
    <p:extLst>
      <p:ext uri="{BB962C8B-B14F-4D97-AF65-F5344CB8AC3E}">
        <p14:creationId xmlns:p14="http://schemas.microsoft.com/office/powerpoint/2010/main" val="164645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6" name="Bildobjekt 5">
            <a:extLst>
              <a:ext uri="{FF2B5EF4-FFF2-40B4-BE49-F238E27FC236}">
                <a16:creationId xmlns:a16="http://schemas.microsoft.com/office/drawing/2014/main" id="{FD9A45D3-34D8-5743-847C-516520BD196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04000" y="1750"/>
            <a:ext cx="3240000" cy="4698000"/>
          </a:xfrm>
          <a:prstGeom prst="rect">
            <a:avLst/>
          </a:prstGeom>
        </p:spPr>
      </p:pic>
    </p:spTree>
    <p:extLst>
      <p:ext uri="{BB962C8B-B14F-4D97-AF65-F5344CB8AC3E}">
        <p14:creationId xmlns:p14="http://schemas.microsoft.com/office/powerpoint/2010/main" val="351963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9" name="Bildobjekt 8">
            <a:extLst>
              <a:ext uri="{FF2B5EF4-FFF2-40B4-BE49-F238E27FC236}">
                <a16:creationId xmlns:a16="http://schemas.microsoft.com/office/drawing/2014/main" id="{25FB2EBA-5F86-DF4D-845C-B42FF3DEB2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04000" y="0"/>
            <a:ext cx="3240000" cy="4698000"/>
          </a:xfrm>
          <a:prstGeom prst="rect">
            <a:avLst/>
          </a:prstGeom>
        </p:spPr>
      </p:pic>
    </p:spTree>
    <p:extLst>
      <p:ext uri="{BB962C8B-B14F-4D97-AF65-F5344CB8AC3E}">
        <p14:creationId xmlns:p14="http://schemas.microsoft.com/office/powerpoint/2010/main" val="289741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6" name="Bildobjekt 5">
            <a:extLst>
              <a:ext uri="{FF2B5EF4-FFF2-40B4-BE49-F238E27FC236}">
                <a16:creationId xmlns:a16="http://schemas.microsoft.com/office/drawing/2014/main" id="{244E8D55-B008-C644-9C72-CBDE30B70A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04000" y="0"/>
            <a:ext cx="3240000" cy="4698000"/>
          </a:xfrm>
          <a:prstGeom prst="rect">
            <a:avLst/>
          </a:prstGeom>
        </p:spPr>
      </p:pic>
    </p:spTree>
    <p:extLst>
      <p:ext uri="{BB962C8B-B14F-4D97-AF65-F5344CB8AC3E}">
        <p14:creationId xmlns:p14="http://schemas.microsoft.com/office/powerpoint/2010/main" val="181374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A52AA34-2918-5A41-8DA3-35457BD35726}"/>
              </a:ext>
            </a:extLst>
          </p:cNvPr>
          <p:cNvSpPr>
            <a:spLocks noGrp="1"/>
          </p:cNvSpPr>
          <p:nvPr>
            <p:ph type="subTitle" idx="10"/>
          </p:nvPr>
        </p:nvSpPr>
        <p:spPr>
          <a:xfrm>
            <a:off x="503238" y="3691309"/>
            <a:ext cx="4939619" cy="782515"/>
          </a:xfrm>
          <a:prstGeom prst="rect">
            <a:avLst/>
          </a:prstGeom>
        </p:spPr>
        <p:txBody>
          <a:bodyPr lIns="0" tIns="0" rIns="0" bIns="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mall för underrubrikformat</a:t>
            </a:r>
            <a:endParaRPr lang="en-US" dirty="0"/>
          </a:p>
        </p:txBody>
      </p:sp>
      <p:sp>
        <p:nvSpPr>
          <p:cNvPr id="8" name="Title 1">
            <a:extLst>
              <a:ext uri="{FF2B5EF4-FFF2-40B4-BE49-F238E27FC236}">
                <a16:creationId xmlns:a16="http://schemas.microsoft.com/office/drawing/2014/main" id="{A60B9E9E-99ED-FD4C-A76F-59F7D405B543}"/>
              </a:ext>
            </a:extLst>
          </p:cNvPr>
          <p:cNvSpPr>
            <a:spLocks noGrp="1"/>
          </p:cNvSpPr>
          <p:nvPr>
            <p:ph type="ctrTitle"/>
          </p:nvPr>
        </p:nvSpPr>
        <p:spPr>
          <a:xfrm>
            <a:off x="485820" y="1273101"/>
            <a:ext cx="4957037" cy="2348535"/>
          </a:xfrm>
          <a:prstGeom prst="rect">
            <a:avLst/>
          </a:prstGeom>
        </p:spPr>
        <p:txBody>
          <a:bodyPr lIns="0" tIns="0" rIns="0" bIns="0" anchor="b">
            <a:noAutofit/>
          </a:bodyPr>
          <a:lstStyle>
            <a:lvl1pPr algn="l">
              <a:defRPr sz="4500">
                <a:solidFill>
                  <a:schemeClr val="tx1"/>
                </a:solidFill>
              </a:defRPr>
            </a:lvl1pPr>
          </a:lstStyle>
          <a:p>
            <a:r>
              <a:rPr lang="sv-SE" dirty="0"/>
              <a:t>Klicka här för att ändra mall för rubrikformat</a:t>
            </a:r>
            <a:endParaRPr lang="en-US" dirty="0"/>
          </a:p>
        </p:txBody>
      </p:sp>
      <p:pic>
        <p:nvPicPr>
          <p:cNvPr id="5" name="Bildobjekt 4">
            <a:extLst>
              <a:ext uri="{FF2B5EF4-FFF2-40B4-BE49-F238E27FC236}">
                <a16:creationId xmlns:a16="http://schemas.microsoft.com/office/drawing/2014/main" id="{B19C8773-8EDA-CF41-B164-3EA95F15AF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pic>
        <p:nvPicPr>
          <p:cNvPr id="9" name="Bildobjekt 8">
            <a:extLst>
              <a:ext uri="{FF2B5EF4-FFF2-40B4-BE49-F238E27FC236}">
                <a16:creationId xmlns:a16="http://schemas.microsoft.com/office/drawing/2014/main" id="{FC43ACAA-0DC0-9642-85EA-F0DCC89B2C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70362" y="0"/>
            <a:ext cx="3473638" cy="4714232"/>
          </a:xfrm>
          <a:prstGeom prst="rect">
            <a:avLst/>
          </a:prstGeom>
        </p:spPr>
      </p:pic>
    </p:spTree>
    <p:extLst>
      <p:ext uri="{BB962C8B-B14F-4D97-AF65-F5344CB8AC3E}">
        <p14:creationId xmlns:p14="http://schemas.microsoft.com/office/powerpoint/2010/main" val="404554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2.e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9BBE313-B9FC-0F43-BEC1-18AF199B8D9E}"/>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r="216"/>
          <a:stretch/>
        </p:blipFill>
        <p:spPr>
          <a:xfrm>
            <a:off x="360000" y="360000"/>
            <a:ext cx="898055" cy="900000"/>
          </a:xfrm>
          <a:prstGeom prst="rect">
            <a:avLst/>
          </a:prstGeom>
        </p:spPr>
      </p:pic>
      <p:sp>
        <p:nvSpPr>
          <p:cNvPr id="10" name="Rektangel 9">
            <a:extLst>
              <a:ext uri="{FF2B5EF4-FFF2-40B4-BE49-F238E27FC236}">
                <a16:creationId xmlns:a16="http://schemas.microsoft.com/office/drawing/2014/main" id="{DEB40AE0-19CB-DA44-8CB5-EDCEB655FDD7}"/>
              </a:ext>
            </a:extLst>
          </p:cNvPr>
          <p:cNvSpPr/>
          <p:nvPr userDrawn="1"/>
        </p:nvSpPr>
        <p:spPr>
          <a:xfrm>
            <a:off x="0" y="4700296"/>
            <a:ext cx="9144000" cy="443204"/>
          </a:xfrm>
          <a:prstGeom prst="rect">
            <a:avLst/>
          </a:prstGeom>
          <a:solidFill>
            <a:srgbClr val="FBC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z="1404" dirty="0"/>
          </a:p>
        </p:txBody>
      </p:sp>
      <p:pic>
        <p:nvPicPr>
          <p:cNvPr id="11" name="Bildobjekt 10">
            <a:extLst>
              <a:ext uri="{FF2B5EF4-FFF2-40B4-BE49-F238E27FC236}">
                <a16:creationId xmlns:a16="http://schemas.microsoft.com/office/drawing/2014/main" id="{5C2111F6-8700-9744-96B5-E5C57B3AF7D3}"/>
              </a:ext>
            </a:extLst>
          </p:cNvPr>
          <p:cNvPicPr>
            <a:picLocks noChangeAspect="1"/>
          </p:cNvPicPr>
          <p:nvPr userDrawn="1"/>
        </p:nvPicPr>
        <p:blipFill>
          <a:blip r:embed="rId22"/>
          <a:stretch>
            <a:fillRect/>
          </a:stretch>
        </p:blipFill>
        <p:spPr>
          <a:xfrm>
            <a:off x="8391748" y="4841983"/>
            <a:ext cx="502782" cy="144636"/>
          </a:xfrm>
          <a:prstGeom prst="rect">
            <a:avLst/>
          </a:prstGeom>
        </p:spPr>
      </p:pic>
      <p:sp>
        <p:nvSpPr>
          <p:cNvPr id="12" name="Platshållare för rubrik 16">
            <a:extLst>
              <a:ext uri="{FF2B5EF4-FFF2-40B4-BE49-F238E27FC236}">
                <a16:creationId xmlns:a16="http://schemas.microsoft.com/office/drawing/2014/main" id="{4F40D775-2278-1443-A49D-138534131439}"/>
              </a:ext>
            </a:extLst>
          </p:cNvPr>
          <p:cNvSpPr>
            <a:spLocks noGrp="1"/>
          </p:cNvSpPr>
          <p:nvPr>
            <p:ph type="title"/>
          </p:nvPr>
        </p:nvSpPr>
        <p:spPr>
          <a:xfrm>
            <a:off x="494529" y="1670050"/>
            <a:ext cx="7886700" cy="417512"/>
          </a:xfrm>
          <a:prstGeom prst="rect">
            <a:avLst/>
          </a:prstGeom>
        </p:spPr>
        <p:txBody>
          <a:bodyPr vert="horz" lIns="0" tIns="0" rIns="0" bIns="0" rtlCol="0" anchor="ctr">
            <a:noAutofit/>
          </a:bodyPr>
          <a:lstStyle/>
          <a:p>
            <a:r>
              <a:rPr lang="sv-SE" dirty="0"/>
              <a:t>Klicka här för att ändra mall för rubrikformat</a:t>
            </a:r>
          </a:p>
        </p:txBody>
      </p:sp>
      <p:sp>
        <p:nvSpPr>
          <p:cNvPr id="13" name="Platshållare för text 17">
            <a:extLst>
              <a:ext uri="{FF2B5EF4-FFF2-40B4-BE49-F238E27FC236}">
                <a16:creationId xmlns:a16="http://schemas.microsoft.com/office/drawing/2014/main" id="{01C7C7A6-64D8-1E41-BE92-BE45C4D03A50}"/>
              </a:ext>
            </a:extLst>
          </p:cNvPr>
          <p:cNvSpPr>
            <a:spLocks noGrp="1"/>
          </p:cNvSpPr>
          <p:nvPr>
            <p:ph type="body" idx="1"/>
          </p:nvPr>
        </p:nvSpPr>
        <p:spPr>
          <a:xfrm>
            <a:off x="503238" y="2354852"/>
            <a:ext cx="7886700" cy="1947790"/>
          </a:xfrm>
          <a:prstGeom prst="rect">
            <a:avLst/>
          </a:prstGeom>
        </p:spPr>
        <p:txBody>
          <a:bodyPr vert="horz" lIns="0" tIns="0" rIns="0" bIns="0" rtlCol="0">
            <a:normAutofit/>
          </a:bodyPr>
          <a:lstStyle/>
          <a:p>
            <a:r>
              <a:rPr lang="sv-SE" dirty="0"/>
              <a:t>Redigera format för bakgrundstext
Nivå två
Nivå tre
Nivå fyra
Nivå fem</a:t>
            </a:r>
          </a:p>
        </p:txBody>
      </p:sp>
      <p:sp>
        <p:nvSpPr>
          <p:cNvPr id="14" name="Slide Number Placeholder 3">
            <a:extLst>
              <a:ext uri="{FF2B5EF4-FFF2-40B4-BE49-F238E27FC236}">
                <a16:creationId xmlns:a16="http://schemas.microsoft.com/office/drawing/2014/main" id="{0DCAB7BE-4EC3-A742-B187-2F908E5A8989}"/>
              </a:ext>
            </a:extLst>
          </p:cNvPr>
          <p:cNvSpPr txBox="1">
            <a:spLocks/>
          </p:cNvSpPr>
          <p:nvPr userDrawn="1"/>
        </p:nvSpPr>
        <p:spPr>
          <a:xfrm>
            <a:off x="285750" y="4712877"/>
            <a:ext cx="2057400" cy="418041"/>
          </a:xfrm>
          <a:prstGeom prst="rect">
            <a:avLst/>
          </a:prstGeom>
        </p:spPr>
        <p:txBody>
          <a:bodyPr anchor="ctr"/>
          <a:lstStyle>
            <a:defPPr>
              <a:defRPr lang="sv-SE"/>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a:lstStyle>
          <a:p>
            <a:pPr algn="l"/>
            <a:fld id="{15C89E23-B112-9F47-904A-57E9B724B264}" type="slidenum">
              <a:rPr lang="sv-SE" sz="800" b="0" smtClean="0">
                <a:latin typeface="Arial" panose="020B0604020202020204" pitchFamily="34" charset="0"/>
                <a:cs typeface="Arial" panose="020B0604020202020204" pitchFamily="34" charset="0"/>
              </a:rPr>
              <a:pPr algn="l"/>
              <a:t>‹#›</a:t>
            </a:fld>
            <a:endParaRPr lang="sv-SE" sz="800" b="0" dirty="0">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A98D7704-7608-7D48-ADDE-001D0EAD485C}"/>
              </a:ext>
            </a:extLst>
          </p:cNvPr>
          <p:cNvSpPr txBox="1">
            <a:spLocks/>
          </p:cNvSpPr>
          <p:nvPr userDrawn="1"/>
        </p:nvSpPr>
        <p:spPr>
          <a:xfrm>
            <a:off x="551066" y="4712877"/>
            <a:ext cx="3487260" cy="418041"/>
          </a:xfrm>
          <a:prstGeom prst="rect">
            <a:avLst/>
          </a:prstGeom>
        </p:spPr>
        <p:txBody>
          <a:bodyPr anchor="ctr"/>
          <a:lstStyle>
            <a:defPPr>
              <a:defRPr lang="sv-SE"/>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a:lstStyle>
          <a:p>
            <a:r>
              <a:rPr lang="en-US" sz="800" dirty="0"/>
              <a:t>KARLSTADS UNIVERSITET</a:t>
            </a:r>
          </a:p>
          <a:p>
            <a:r>
              <a:rPr lang="en-US" sz="800" dirty="0" err="1">
                <a:solidFill>
                  <a:schemeClr val="tx1"/>
                </a:solidFill>
              </a:rPr>
              <a:t>Organisatorisk</a:t>
            </a:r>
            <a:r>
              <a:rPr lang="en-US" sz="800" dirty="0">
                <a:solidFill>
                  <a:schemeClr val="tx1"/>
                </a:solidFill>
              </a:rPr>
              <a:t> </a:t>
            </a:r>
            <a:r>
              <a:rPr lang="en-US" sz="800" dirty="0" err="1">
                <a:solidFill>
                  <a:schemeClr val="tx1"/>
                </a:solidFill>
              </a:rPr>
              <a:t>tillhörighet</a:t>
            </a:r>
            <a:r>
              <a:rPr lang="en-US" sz="800" dirty="0">
                <a:solidFill>
                  <a:schemeClr val="tx1"/>
                </a:solidFill>
              </a:rPr>
              <a:t> |  </a:t>
            </a:r>
            <a:r>
              <a:rPr lang="en-US" sz="800" dirty="0" err="1">
                <a:solidFill>
                  <a:schemeClr val="tx1"/>
                </a:solidFill>
              </a:rPr>
              <a:t>Namn</a:t>
            </a:r>
            <a:r>
              <a:rPr lang="en-US" sz="800" dirty="0">
                <a:solidFill>
                  <a:schemeClr val="tx1"/>
                </a:solidFill>
              </a:rPr>
              <a:t> </a:t>
            </a:r>
            <a:r>
              <a:rPr lang="en-US" sz="800" dirty="0" err="1">
                <a:solidFill>
                  <a:schemeClr val="tx1"/>
                </a:solidFill>
              </a:rPr>
              <a:t>Efternamn</a:t>
            </a:r>
            <a:r>
              <a:rPr lang="en-US" sz="800" dirty="0">
                <a:solidFill>
                  <a:schemeClr val="tx1"/>
                </a:solidFill>
              </a:rPr>
              <a:t>  | Datum</a:t>
            </a:r>
          </a:p>
        </p:txBody>
      </p:sp>
    </p:spTree>
    <p:extLst>
      <p:ext uri="{BB962C8B-B14F-4D97-AF65-F5344CB8AC3E}">
        <p14:creationId xmlns:p14="http://schemas.microsoft.com/office/powerpoint/2010/main" val="35898700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711" r:id="rId9"/>
    <p:sldLayoutId id="2147483712" r:id="rId10"/>
    <p:sldLayoutId id="2147483719" r:id="rId11"/>
    <p:sldLayoutId id="2147483720" r:id="rId12"/>
    <p:sldLayoutId id="2147483697" r:id="rId13"/>
    <p:sldLayoutId id="2147483722" r:id="rId14"/>
    <p:sldLayoutId id="2147483723" r:id="rId15"/>
    <p:sldLayoutId id="2147483724" r:id="rId16"/>
    <p:sldLayoutId id="2147483725" r:id="rId17"/>
    <p:sldLayoutId id="2147483726" r:id="rId18"/>
    <p:sldLayoutId id="2147483727"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EB40AE0-19CB-DA44-8CB5-EDCEB655FDD7}"/>
              </a:ext>
            </a:extLst>
          </p:cNvPr>
          <p:cNvSpPr/>
          <p:nvPr userDrawn="1"/>
        </p:nvSpPr>
        <p:spPr>
          <a:xfrm>
            <a:off x="0" y="4700296"/>
            <a:ext cx="9144000" cy="443204"/>
          </a:xfrm>
          <a:prstGeom prst="rect">
            <a:avLst/>
          </a:prstGeom>
          <a:solidFill>
            <a:srgbClr val="FBC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z="1404" dirty="0"/>
          </a:p>
        </p:txBody>
      </p:sp>
      <p:pic>
        <p:nvPicPr>
          <p:cNvPr id="11" name="Bildobjekt 10">
            <a:extLst>
              <a:ext uri="{FF2B5EF4-FFF2-40B4-BE49-F238E27FC236}">
                <a16:creationId xmlns:a16="http://schemas.microsoft.com/office/drawing/2014/main" id="{5C2111F6-8700-9744-96B5-E5C57B3AF7D3}"/>
              </a:ext>
            </a:extLst>
          </p:cNvPr>
          <p:cNvPicPr>
            <a:picLocks noChangeAspect="1"/>
          </p:cNvPicPr>
          <p:nvPr userDrawn="1"/>
        </p:nvPicPr>
        <p:blipFill>
          <a:blip r:embed="rId22"/>
          <a:stretch>
            <a:fillRect/>
          </a:stretch>
        </p:blipFill>
        <p:spPr>
          <a:xfrm>
            <a:off x="8391748" y="4841983"/>
            <a:ext cx="502782" cy="144636"/>
          </a:xfrm>
          <a:prstGeom prst="rect">
            <a:avLst/>
          </a:prstGeom>
        </p:spPr>
      </p:pic>
      <p:sp>
        <p:nvSpPr>
          <p:cNvPr id="12" name="Platshållare för rubrik 16">
            <a:extLst>
              <a:ext uri="{FF2B5EF4-FFF2-40B4-BE49-F238E27FC236}">
                <a16:creationId xmlns:a16="http://schemas.microsoft.com/office/drawing/2014/main" id="{4F40D775-2278-1443-A49D-138534131439}"/>
              </a:ext>
            </a:extLst>
          </p:cNvPr>
          <p:cNvSpPr>
            <a:spLocks noGrp="1"/>
          </p:cNvSpPr>
          <p:nvPr>
            <p:ph type="title"/>
          </p:nvPr>
        </p:nvSpPr>
        <p:spPr>
          <a:xfrm>
            <a:off x="494529" y="1670050"/>
            <a:ext cx="7886700" cy="417512"/>
          </a:xfrm>
          <a:prstGeom prst="rect">
            <a:avLst/>
          </a:prstGeom>
        </p:spPr>
        <p:txBody>
          <a:bodyPr vert="horz" lIns="0" tIns="0" rIns="0" bIns="0" rtlCol="0" anchor="ctr">
            <a:noAutofit/>
          </a:bodyPr>
          <a:lstStyle/>
          <a:p>
            <a:r>
              <a:rPr lang="sv-SE" dirty="0"/>
              <a:t>Klicka här för att ändra mall för rubrikformat</a:t>
            </a:r>
          </a:p>
        </p:txBody>
      </p:sp>
      <p:sp>
        <p:nvSpPr>
          <p:cNvPr id="13" name="Platshållare för text 17">
            <a:extLst>
              <a:ext uri="{FF2B5EF4-FFF2-40B4-BE49-F238E27FC236}">
                <a16:creationId xmlns:a16="http://schemas.microsoft.com/office/drawing/2014/main" id="{01C7C7A6-64D8-1E41-BE92-BE45C4D03A50}"/>
              </a:ext>
            </a:extLst>
          </p:cNvPr>
          <p:cNvSpPr>
            <a:spLocks noGrp="1"/>
          </p:cNvSpPr>
          <p:nvPr>
            <p:ph type="body" idx="1"/>
          </p:nvPr>
        </p:nvSpPr>
        <p:spPr>
          <a:xfrm>
            <a:off x="503238" y="2354852"/>
            <a:ext cx="7886700" cy="1947790"/>
          </a:xfrm>
          <a:prstGeom prst="rect">
            <a:avLst/>
          </a:prstGeom>
        </p:spPr>
        <p:txBody>
          <a:bodyPr vert="horz" lIns="0" tIns="0" rIns="0" bIns="0" rtlCol="0">
            <a:normAutofit/>
          </a:bodyPr>
          <a:lstStyle/>
          <a:p>
            <a:r>
              <a:rPr lang="sv-SE" dirty="0"/>
              <a:t>Redigera format för bakgrundstext
Nivå två
Nivå tre
Nivå fyra
Nivå fem</a:t>
            </a:r>
          </a:p>
        </p:txBody>
      </p:sp>
      <p:sp>
        <p:nvSpPr>
          <p:cNvPr id="14" name="Slide Number Placeholder 3">
            <a:extLst>
              <a:ext uri="{FF2B5EF4-FFF2-40B4-BE49-F238E27FC236}">
                <a16:creationId xmlns:a16="http://schemas.microsoft.com/office/drawing/2014/main" id="{0DCAB7BE-4EC3-A742-B187-2F908E5A8989}"/>
              </a:ext>
            </a:extLst>
          </p:cNvPr>
          <p:cNvSpPr txBox="1">
            <a:spLocks/>
          </p:cNvSpPr>
          <p:nvPr userDrawn="1"/>
        </p:nvSpPr>
        <p:spPr>
          <a:xfrm>
            <a:off x="285750" y="4712877"/>
            <a:ext cx="2057400" cy="418041"/>
          </a:xfrm>
          <a:prstGeom prst="rect">
            <a:avLst/>
          </a:prstGeom>
        </p:spPr>
        <p:txBody>
          <a:bodyPr anchor="ctr"/>
          <a:lstStyle>
            <a:defPPr>
              <a:defRPr lang="sv-SE"/>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a:lstStyle>
          <a:p>
            <a:pPr algn="l"/>
            <a:fld id="{15C89E23-B112-9F47-904A-57E9B724B264}" type="slidenum">
              <a:rPr lang="sv-SE" sz="800" b="0" smtClean="0">
                <a:latin typeface="Arial" panose="020B0604020202020204" pitchFamily="34" charset="0"/>
                <a:cs typeface="Arial" panose="020B0604020202020204" pitchFamily="34" charset="0"/>
              </a:rPr>
              <a:pPr algn="l"/>
              <a:t>‹#›</a:t>
            </a:fld>
            <a:endParaRPr lang="sv-SE" sz="800" b="0"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53369BB-E74E-644D-A911-6A46CF0C91B3}"/>
              </a:ext>
            </a:extLst>
          </p:cNvPr>
          <p:cNvSpPr txBox="1">
            <a:spLocks/>
          </p:cNvSpPr>
          <p:nvPr userDrawn="1"/>
        </p:nvSpPr>
        <p:spPr>
          <a:xfrm>
            <a:off x="551066" y="4712877"/>
            <a:ext cx="3487260" cy="418041"/>
          </a:xfrm>
          <a:prstGeom prst="rect">
            <a:avLst/>
          </a:prstGeom>
        </p:spPr>
        <p:txBody>
          <a:bodyPr anchor="ctr"/>
          <a:lstStyle>
            <a:defPPr>
              <a:defRPr lang="sv-SE"/>
            </a:defPPr>
            <a:lvl1pPr marL="0" algn="l" defTabSz="713203" rtl="0" eaLnBrk="1" latinLnBrk="0" hangingPunct="1">
              <a:defRPr sz="1404" kern="1200">
                <a:solidFill>
                  <a:schemeClr val="tx1"/>
                </a:solidFill>
                <a:latin typeface="+mn-lt"/>
                <a:ea typeface="+mn-ea"/>
                <a:cs typeface="+mn-cs"/>
              </a:defRPr>
            </a:lvl1pPr>
            <a:lvl2pPr marL="356602" algn="l" defTabSz="713203" rtl="0" eaLnBrk="1" latinLnBrk="0" hangingPunct="1">
              <a:defRPr sz="1404" kern="1200">
                <a:solidFill>
                  <a:schemeClr val="tx1"/>
                </a:solidFill>
                <a:latin typeface="+mn-lt"/>
                <a:ea typeface="+mn-ea"/>
                <a:cs typeface="+mn-cs"/>
              </a:defRPr>
            </a:lvl2pPr>
            <a:lvl3pPr marL="713203" algn="l" defTabSz="713203" rtl="0" eaLnBrk="1" latinLnBrk="0" hangingPunct="1">
              <a:defRPr sz="1404" kern="1200">
                <a:solidFill>
                  <a:schemeClr val="tx1"/>
                </a:solidFill>
                <a:latin typeface="+mn-lt"/>
                <a:ea typeface="+mn-ea"/>
                <a:cs typeface="+mn-cs"/>
              </a:defRPr>
            </a:lvl3pPr>
            <a:lvl4pPr marL="1069805" algn="l" defTabSz="713203" rtl="0" eaLnBrk="1" latinLnBrk="0" hangingPunct="1">
              <a:defRPr sz="1404" kern="1200">
                <a:solidFill>
                  <a:schemeClr val="tx1"/>
                </a:solidFill>
                <a:latin typeface="+mn-lt"/>
                <a:ea typeface="+mn-ea"/>
                <a:cs typeface="+mn-cs"/>
              </a:defRPr>
            </a:lvl4pPr>
            <a:lvl5pPr marL="1426407" algn="l" defTabSz="713203" rtl="0" eaLnBrk="1" latinLnBrk="0" hangingPunct="1">
              <a:defRPr sz="1404" kern="1200">
                <a:solidFill>
                  <a:schemeClr val="tx1"/>
                </a:solidFill>
                <a:latin typeface="+mn-lt"/>
                <a:ea typeface="+mn-ea"/>
                <a:cs typeface="+mn-cs"/>
              </a:defRPr>
            </a:lvl5pPr>
            <a:lvl6pPr marL="1783009" algn="l" defTabSz="713203" rtl="0" eaLnBrk="1" latinLnBrk="0" hangingPunct="1">
              <a:defRPr sz="1404" kern="1200">
                <a:solidFill>
                  <a:schemeClr val="tx1"/>
                </a:solidFill>
                <a:latin typeface="+mn-lt"/>
                <a:ea typeface="+mn-ea"/>
                <a:cs typeface="+mn-cs"/>
              </a:defRPr>
            </a:lvl6pPr>
            <a:lvl7pPr marL="2139610" algn="l" defTabSz="713203" rtl="0" eaLnBrk="1" latinLnBrk="0" hangingPunct="1">
              <a:defRPr sz="1404" kern="1200">
                <a:solidFill>
                  <a:schemeClr val="tx1"/>
                </a:solidFill>
                <a:latin typeface="+mn-lt"/>
                <a:ea typeface="+mn-ea"/>
                <a:cs typeface="+mn-cs"/>
              </a:defRPr>
            </a:lvl7pPr>
            <a:lvl8pPr marL="2496212" algn="l" defTabSz="713203" rtl="0" eaLnBrk="1" latinLnBrk="0" hangingPunct="1">
              <a:defRPr sz="1404" kern="1200">
                <a:solidFill>
                  <a:schemeClr val="tx1"/>
                </a:solidFill>
                <a:latin typeface="+mn-lt"/>
                <a:ea typeface="+mn-ea"/>
                <a:cs typeface="+mn-cs"/>
              </a:defRPr>
            </a:lvl8pPr>
            <a:lvl9pPr marL="2852814" algn="l" defTabSz="713203" rtl="0" eaLnBrk="1" latinLnBrk="0" hangingPunct="1">
              <a:defRPr sz="1404" kern="1200">
                <a:solidFill>
                  <a:schemeClr val="tx1"/>
                </a:solidFill>
                <a:latin typeface="+mn-lt"/>
                <a:ea typeface="+mn-ea"/>
                <a:cs typeface="+mn-cs"/>
              </a:defRPr>
            </a:lvl9pPr>
          </a:lstStyle>
          <a:p>
            <a:r>
              <a:rPr lang="en-US" sz="800" dirty="0"/>
              <a:t>KARLSTADS UNIVERSITET</a:t>
            </a:r>
          </a:p>
          <a:p>
            <a:r>
              <a:rPr lang="en-US" sz="800" dirty="0" err="1">
                <a:solidFill>
                  <a:schemeClr val="tx1"/>
                </a:solidFill>
              </a:rPr>
              <a:t>Organisatorisk</a:t>
            </a:r>
            <a:r>
              <a:rPr lang="en-US" sz="800" dirty="0">
                <a:solidFill>
                  <a:schemeClr val="tx1"/>
                </a:solidFill>
              </a:rPr>
              <a:t> </a:t>
            </a:r>
            <a:r>
              <a:rPr lang="en-US" sz="800" dirty="0" err="1">
                <a:solidFill>
                  <a:schemeClr val="tx1"/>
                </a:solidFill>
              </a:rPr>
              <a:t>tillhörighet</a:t>
            </a:r>
            <a:r>
              <a:rPr lang="en-US" sz="800" dirty="0">
                <a:solidFill>
                  <a:schemeClr val="tx1"/>
                </a:solidFill>
              </a:rPr>
              <a:t> |  </a:t>
            </a:r>
            <a:r>
              <a:rPr lang="en-US" sz="800" dirty="0" err="1">
                <a:solidFill>
                  <a:schemeClr val="tx1"/>
                </a:solidFill>
              </a:rPr>
              <a:t>Namn</a:t>
            </a:r>
            <a:r>
              <a:rPr lang="en-US" sz="800" dirty="0">
                <a:solidFill>
                  <a:schemeClr val="tx1"/>
                </a:solidFill>
              </a:rPr>
              <a:t> </a:t>
            </a:r>
            <a:r>
              <a:rPr lang="en-US" sz="800" dirty="0" err="1">
                <a:solidFill>
                  <a:schemeClr val="tx1"/>
                </a:solidFill>
              </a:rPr>
              <a:t>Efternamn</a:t>
            </a:r>
            <a:r>
              <a:rPr lang="en-US" sz="800" dirty="0">
                <a:solidFill>
                  <a:schemeClr val="tx1"/>
                </a:solidFill>
              </a:rPr>
              <a:t>  | Datum</a:t>
            </a:r>
          </a:p>
        </p:txBody>
      </p:sp>
    </p:spTree>
    <p:extLst>
      <p:ext uri="{BB962C8B-B14F-4D97-AF65-F5344CB8AC3E}">
        <p14:creationId xmlns:p14="http://schemas.microsoft.com/office/powerpoint/2010/main" val="139880993"/>
      </p:ext>
    </p:extLst>
  </p:cSld>
  <p:clrMap bg1="lt1" tx1="dk1" bg2="lt2" tx2="dk2" accent1="accent1" accent2="accent2" accent3="accent3" accent4="accent4" accent5="accent5" accent6="accent6" hlink="hlink" folHlink="folHlink"/>
  <p:sldLayoutIdLst>
    <p:sldLayoutId id="2147483699" r:id="rId1"/>
    <p:sldLayoutId id="2147483713" r:id="rId2"/>
    <p:sldLayoutId id="2147483700" r:id="rId3"/>
    <p:sldLayoutId id="2147483714" r:id="rId4"/>
    <p:sldLayoutId id="2147483701" r:id="rId5"/>
    <p:sldLayoutId id="2147483702" r:id="rId6"/>
    <p:sldLayoutId id="2147483715" r:id="rId7"/>
    <p:sldLayoutId id="2147483703" r:id="rId8"/>
    <p:sldLayoutId id="2147483716" r:id="rId9"/>
    <p:sldLayoutId id="2147483704" r:id="rId10"/>
    <p:sldLayoutId id="2147483717" r:id="rId11"/>
    <p:sldLayoutId id="2147483705" r:id="rId12"/>
    <p:sldLayoutId id="2147483706" r:id="rId13"/>
    <p:sldLayoutId id="2147483740" r:id="rId14"/>
    <p:sldLayoutId id="2147483741" r:id="rId15"/>
    <p:sldLayoutId id="2147483742" r:id="rId16"/>
    <p:sldLayoutId id="2147483743" r:id="rId17"/>
    <p:sldLayoutId id="2147483758" r:id="rId18"/>
    <p:sldLayoutId id="2147483759" r:id="rId19"/>
    <p:sldLayoutId id="2147483761" r:id="rId20"/>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663"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F626AB4-7068-5240-B7BC-76D9C5B82A5F}"/>
              </a:ext>
            </a:extLst>
          </p:cNvPr>
          <p:cNvSpPr/>
          <p:nvPr userDrawn="1"/>
        </p:nvSpPr>
        <p:spPr>
          <a:xfrm>
            <a:off x="0" y="0"/>
            <a:ext cx="9144000" cy="5145300"/>
          </a:xfrm>
          <a:prstGeom prst="rect">
            <a:avLst/>
          </a:prstGeom>
          <a:solidFill>
            <a:srgbClr val="FBCE2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z="1404" dirty="0"/>
          </a:p>
        </p:txBody>
      </p:sp>
      <p:pic>
        <p:nvPicPr>
          <p:cNvPr id="8" name="Bildobjekt 7">
            <a:extLst>
              <a:ext uri="{FF2B5EF4-FFF2-40B4-BE49-F238E27FC236}">
                <a16:creationId xmlns:a16="http://schemas.microsoft.com/office/drawing/2014/main" id="{AE932152-D654-2149-BADF-C32962052AED}"/>
              </a:ext>
            </a:extLst>
          </p:cNvPr>
          <p:cNvPicPr>
            <a:picLocks noChangeAspect="1"/>
          </p:cNvPicPr>
          <p:nvPr userDrawn="1"/>
        </p:nvPicPr>
        <p:blipFill>
          <a:blip r:embed="rId15"/>
          <a:stretch>
            <a:fillRect/>
          </a:stretch>
        </p:blipFill>
        <p:spPr>
          <a:xfrm>
            <a:off x="176323" y="4841983"/>
            <a:ext cx="502782" cy="144636"/>
          </a:xfrm>
          <a:prstGeom prst="rect">
            <a:avLst/>
          </a:prstGeom>
        </p:spPr>
      </p:pic>
      <p:sp>
        <p:nvSpPr>
          <p:cNvPr id="9" name="Platshållare för rubrik 16">
            <a:extLst>
              <a:ext uri="{FF2B5EF4-FFF2-40B4-BE49-F238E27FC236}">
                <a16:creationId xmlns:a16="http://schemas.microsoft.com/office/drawing/2014/main" id="{15DDCDA3-39BA-6248-8052-9864EB98CF40}"/>
              </a:ext>
            </a:extLst>
          </p:cNvPr>
          <p:cNvSpPr>
            <a:spLocks noGrp="1"/>
          </p:cNvSpPr>
          <p:nvPr>
            <p:ph type="title"/>
          </p:nvPr>
        </p:nvSpPr>
        <p:spPr>
          <a:xfrm>
            <a:off x="494529" y="1678651"/>
            <a:ext cx="7886700" cy="417512"/>
          </a:xfrm>
          <a:prstGeom prst="rect">
            <a:avLst/>
          </a:prstGeom>
        </p:spPr>
        <p:txBody>
          <a:bodyPr vert="horz" lIns="0" tIns="0" rIns="0" bIns="0" rtlCol="0" anchor="ctr">
            <a:noAutofit/>
          </a:bodyPr>
          <a:lstStyle/>
          <a:p>
            <a:r>
              <a:rPr lang="sv-SE" dirty="0"/>
              <a:t>Klicka här för att ändra mall för rubrikformat</a:t>
            </a:r>
          </a:p>
        </p:txBody>
      </p:sp>
      <p:sp>
        <p:nvSpPr>
          <p:cNvPr id="15" name="Platshållare för text 17">
            <a:extLst>
              <a:ext uri="{FF2B5EF4-FFF2-40B4-BE49-F238E27FC236}">
                <a16:creationId xmlns:a16="http://schemas.microsoft.com/office/drawing/2014/main" id="{9F8D7853-5129-1A44-B0DE-BE3E94070337}"/>
              </a:ext>
            </a:extLst>
          </p:cNvPr>
          <p:cNvSpPr>
            <a:spLocks noGrp="1"/>
          </p:cNvSpPr>
          <p:nvPr>
            <p:ph type="body" idx="1"/>
          </p:nvPr>
        </p:nvSpPr>
        <p:spPr>
          <a:xfrm>
            <a:off x="503238" y="2354852"/>
            <a:ext cx="7886700" cy="1790428"/>
          </a:xfrm>
          <a:prstGeom prst="rect">
            <a:avLst/>
          </a:prstGeom>
        </p:spPr>
        <p:txBody>
          <a:bodyPr vert="horz" lIns="0" tIns="0" rIns="0" bIns="0" rtlCol="0">
            <a:normAutofit/>
          </a:bodyPr>
          <a:lstStyle/>
          <a:p>
            <a:r>
              <a:rPr lang="sv-SE" dirty="0"/>
              <a:t>Redigera format för bakgrundstext
Nivå två
Nivå tre
Nivå fyra
Nivå fem</a:t>
            </a:r>
          </a:p>
        </p:txBody>
      </p:sp>
      <p:pic>
        <p:nvPicPr>
          <p:cNvPr id="16" name="Bildobjekt 15">
            <a:extLst>
              <a:ext uri="{FF2B5EF4-FFF2-40B4-BE49-F238E27FC236}">
                <a16:creationId xmlns:a16="http://schemas.microsoft.com/office/drawing/2014/main" id="{7BA51E0E-0ECD-2343-987F-02EFA90405C0}"/>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r="216"/>
          <a:stretch/>
        </p:blipFill>
        <p:spPr>
          <a:xfrm>
            <a:off x="8328837" y="4326757"/>
            <a:ext cx="635688" cy="637065"/>
          </a:xfrm>
          <a:prstGeom prst="rect">
            <a:avLst/>
          </a:prstGeom>
        </p:spPr>
      </p:pic>
    </p:spTree>
    <p:extLst>
      <p:ext uri="{BB962C8B-B14F-4D97-AF65-F5344CB8AC3E}">
        <p14:creationId xmlns:p14="http://schemas.microsoft.com/office/powerpoint/2010/main" val="2434958554"/>
      </p:ext>
    </p:extLst>
  </p:cSld>
  <p:clrMap bg1="lt1" tx1="dk1" bg2="lt2" tx2="dk2" accent1="accent1" accent2="accent2" accent3="accent3" accent4="accent4" accent5="accent5" accent6="accent6" hlink="hlink" folHlink="folHlink"/>
  <p:sldLayoutIdLst>
    <p:sldLayoutId id="2147483708" r:id="rId1"/>
    <p:sldLayoutId id="2147483718" r:id="rId2"/>
    <p:sldLayoutId id="2147483721" r:id="rId3"/>
    <p:sldLayoutId id="2147483661" r:id="rId4"/>
    <p:sldLayoutId id="2147483672" r:id="rId5"/>
    <p:sldLayoutId id="2147483673" r:id="rId6"/>
    <p:sldLayoutId id="2147483674" r:id="rId7"/>
    <p:sldLayoutId id="2147483675" r:id="rId8"/>
    <p:sldLayoutId id="2147483676" r:id="rId9"/>
    <p:sldLayoutId id="2147483677" r:id="rId10"/>
    <p:sldLayoutId id="2147483678" r:id="rId11"/>
    <p:sldLayoutId id="2147483709" r:id="rId12"/>
    <p:sldLayoutId id="2147483710" r:id="rId13"/>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7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63">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annelie.andersen@kau.se" TargetMode="Externa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 6"/>
          <p:cNvSpPr>
            <a:spLocks noGrp="1"/>
          </p:cNvSpPr>
          <p:nvPr>
            <p:ph type="pic" idx="1"/>
          </p:nvPr>
        </p:nvSpPr>
        <p:spPr/>
      </p:sp>
      <p:sp>
        <p:nvSpPr>
          <p:cNvPr id="8" name="Underrubrik 7"/>
          <p:cNvSpPr>
            <a:spLocks noGrp="1"/>
          </p:cNvSpPr>
          <p:nvPr>
            <p:ph type="subTitle" idx="10"/>
          </p:nvPr>
        </p:nvSpPr>
        <p:spPr>
          <a:xfrm>
            <a:off x="503237" y="3691309"/>
            <a:ext cx="7548745" cy="782515"/>
          </a:xfrm>
        </p:spPr>
        <p:txBody>
          <a:bodyPr>
            <a:normAutofit fontScale="25000" lnSpcReduction="20000"/>
          </a:bodyPr>
          <a:lstStyle/>
          <a:p>
            <a:endParaRPr lang="sv-SE" dirty="0" smtClean="0"/>
          </a:p>
          <a:p>
            <a:r>
              <a:rPr lang="sv-SE" sz="5600" dirty="0" smtClean="0"/>
              <a:t>Annelie Andersén (</a:t>
            </a:r>
            <a:r>
              <a:rPr lang="sv-SE" sz="5600" dirty="0" smtClean="0">
                <a:hlinkClick r:id="rId2"/>
              </a:rPr>
              <a:t>annelie.andersen@kau.se</a:t>
            </a:r>
            <a:r>
              <a:rPr lang="sv-SE" sz="5600" dirty="0" smtClean="0"/>
              <a:t>), </a:t>
            </a:r>
          </a:p>
          <a:p>
            <a:r>
              <a:rPr lang="sv-SE" sz="5600" dirty="0" smtClean="0"/>
              <a:t>Nina Kilbrink, Ann-Britt Enochsson &amp; Annica Ådefors</a:t>
            </a:r>
          </a:p>
          <a:p>
            <a:r>
              <a:rPr lang="sv-SE" sz="5600" dirty="0"/>
              <a:t/>
            </a:r>
            <a:br>
              <a:rPr lang="sv-SE" sz="5600" dirty="0"/>
            </a:br>
            <a:r>
              <a:rPr lang="sv-SE" sz="5600" dirty="0" smtClean="0"/>
              <a:t>Karlstad </a:t>
            </a:r>
            <a:r>
              <a:rPr lang="sv-SE" sz="5600" dirty="0"/>
              <a:t>University, Sweden</a:t>
            </a:r>
          </a:p>
        </p:txBody>
      </p:sp>
      <p:sp>
        <p:nvSpPr>
          <p:cNvPr id="6" name="Rubrik 5"/>
          <p:cNvSpPr>
            <a:spLocks noGrp="1"/>
          </p:cNvSpPr>
          <p:nvPr>
            <p:ph type="ctrTitle"/>
          </p:nvPr>
        </p:nvSpPr>
        <p:spPr>
          <a:xfrm>
            <a:off x="485819" y="1355154"/>
            <a:ext cx="6862273" cy="2266482"/>
          </a:xfrm>
        </p:spPr>
        <p:txBody>
          <a:bodyPr/>
          <a:lstStyle/>
          <a:p>
            <a:r>
              <a:rPr lang="sv-SE" sz="2400" dirty="0"/>
              <a:t>Yrkeslärarstudenters erfarenheter och lärande i arbetet med multimodal digital loggbok som bro mellan universitet, VFU-skola och arbetsplatsförlagt lärande.</a:t>
            </a:r>
            <a:r>
              <a:rPr lang="sv-SE" dirty="0"/>
              <a:t/>
            </a:r>
            <a:br>
              <a:rPr lang="sv-SE" dirty="0"/>
            </a:br>
            <a:r>
              <a:rPr lang="sv-SE" sz="2800" b="0" dirty="0" smtClean="0"/>
              <a:t/>
            </a:r>
            <a:br>
              <a:rPr lang="sv-SE" sz="2800" b="0" dirty="0" smtClean="0"/>
            </a:br>
            <a:endParaRPr lang="sv-SE" sz="2800" b="0" dirty="0"/>
          </a:p>
        </p:txBody>
      </p:sp>
    </p:spTree>
    <p:extLst>
      <p:ext uri="{BB962C8B-B14F-4D97-AF65-F5344CB8AC3E}">
        <p14:creationId xmlns:p14="http://schemas.microsoft.com/office/powerpoint/2010/main" val="3778252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630885" y="802567"/>
            <a:ext cx="8135137" cy="3947050"/>
          </a:xfrm>
        </p:spPr>
        <p:txBody>
          <a:bodyPr numCol="3">
            <a:normAutofit fontScale="25000" lnSpcReduction="20000"/>
          </a:bodyPr>
          <a:lstStyle/>
          <a:p>
            <a:r>
              <a:rPr lang="sv-SE" sz="3200" dirty="0"/>
              <a:t>Syftet med mitt utvecklingsarbete var att eleverna skulle kunna utveckla sitt lärande, </a:t>
            </a:r>
            <a:r>
              <a:rPr lang="sv-SE" sz="3200" dirty="0" smtClean="0"/>
              <a:t>via loggbok </a:t>
            </a:r>
            <a:r>
              <a:rPr lang="sv-SE" sz="3200" dirty="0"/>
              <a:t>på sociala medier. Syftet var också att motivationen för loggboksskrivandet </a:t>
            </a:r>
            <a:r>
              <a:rPr lang="sv-SE" sz="3200" dirty="0" smtClean="0"/>
              <a:t>skulle öka</a:t>
            </a:r>
            <a:r>
              <a:rPr lang="sv-SE" sz="3200" dirty="0"/>
              <a:t>.</a:t>
            </a:r>
          </a:p>
          <a:p>
            <a:r>
              <a:rPr lang="sv-SE" sz="3200" dirty="0"/>
              <a:t>Min upplevelse efter att ha planerat, genomfört och utvärderat det här arbetet, är att </a:t>
            </a:r>
            <a:r>
              <a:rPr lang="sv-SE" sz="3200" dirty="0" smtClean="0"/>
              <a:t>eleverna både </a:t>
            </a:r>
            <a:r>
              <a:rPr lang="sv-SE" sz="3200" dirty="0"/>
              <a:t>har utvecklat sitt lärande och blivit mer motiverad än tidigare. Jag upplevde att eleverna</a:t>
            </a:r>
            <a:r>
              <a:rPr lang="sv-SE" sz="3200" dirty="0" smtClean="0"/>
              <a:t>, både </a:t>
            </a:r>
            <a:r>
              <a:rPr lang="sv-SE" sz="3200" dirty="0"/>
              <a:t>genom sina dagliga inlägg samt genom ”Veckans utmaning”, genomförde arbetet </a:t>
            </a:r>
            <a:r>
              <a:rPr lang="sv-SE" sz="3200" dirty="0" smtClean="0"/>
              <a:t>mer kontinuerligt </a:t>
            </a:r>
            <a:r>
              <a:rPr lang="sv-SE" sz="3200" dirty="0"/>
              <a:t>i jämförelse med tidigare. Det i sin tur, gav mig uppfattningen om att </a:t>
            </a:r>
            <a:r>
              <a:rPr lang="sv-SE" sz="3200" dirty="0" smtClean="0"/>
              <a:t>eleverna utvecklade </a:t>
            </a:r>
            <a:r>
              <a:rPr lang="sv-SE" sz="3200" dirty="0"/>
              <a:t>sitt lärande. Genom att </a:t>
            </a:r>
            <a:r>
              <a:rPr lang="sv-SE" sz="3200" dirty="0" smtClean="0"/>
              <a:t>regelbundet </a:t>
            </a:r>
            <a:r>
              <a:rPr lang="sv-SE" sz="3200" dirty="0"/>
              <a:t>dela med sig av sina arbeten, reflektera </a:t>
            </a:r>
            <a:r>
              <a:rPr lang="sv-SE" sz="3200" dirty="0" smtClean="0"/>
              <a:t>över sitt </a:t>
            </a:r>
            <a:r>
              <a:rPr lang="sv-SE" sz="3200" dirty="0"/>
              <a:t>och andras arbete, skapade eleverna en större förståelse för utförda moment. Jag </a:t>
            </a:r>
            <a:r>
              <a:rPr lang="sv-SE" sz="3200" dirty="0" smtClean="0"/>
              <a:t>upplevde även </a:t>
            </a:r>
            <a:r>
              <a:rPr lang="sv-SE" sz="3200" dirty="0"/>
              <a:t>att eleverna reflekterade över sitt och andras arbeten på ett djupare plan än de </a:t>
            </a:r>
            <a:r>
              <a:rPr lang="sv-SE" sz="3200" dirty="0" smtClean="0"/>
              <a:t>gjort innan</a:t>
            </a:r>
            <a:r>
              <a:rPr lang="sv-SE" sz="3200" dirty="0"/>
              <a:t>. Tidigare kunde inte eleverna se varandras loggböcker, och jag kände av en </a:t>
            </a:r>
            <a:r>
              <a:rPr lang="sv-SE" sz="3200" dirty="0" smtClean="0"/>
              <a:t>högre motivation </a:t>
            </a:r>
            <a:r>
              <a:rPr lang="sv-SE" sz="3200" dirty="0"/>
              <a:t>till loggboken nu när de fick dela med sig till varandra. En av de </a:t>
            </a:r>
            <a:r>
              <a:rPr lang="sv-SE" sz="3200" dirty="0" smtClean="0"/>
              <a:t>största skillnaderna </a:t>
            </a:r>
            <a:r>
              <a:rPr lang="sv-SE" sz="3200" dirty="0"/>
              <a:t>jag märkte mellan den tidigare loggboken och den digitala, var att alla elever </a:t>
            </a:r>
            <a:r>
              <a:rPr lang="sv-SE" sz="3200" dirty="0" smtClean="0"/>
              <a:t>var mer </a:t>
            </a:r>
            <a:r>
              <a:rPr lang="sv-SE" sz="3200" dirty="0"/>
              <a:t>aktiva. Tidigare fick jag ofta påminna eleverna om att de skulle skriva loggbok, då </a:t>
            </a:r>
            <a:r>
              <a:rPr lang="sv-SE" sz="3200" dirty="0" smtClean="0"/>
              <a:t>jag märkte </a:t>
            </a:r>
            <a:r>
              <a:rPr lang="sv-SE" sz="3200" dirty="0"/>
              <a:t>att det kunde gå veckor utan att de loggade alls.</a:t>
            </a:r>
          </a:p>
          <a:p>
            <a:r>
              <a:rPr lang="sv-SE" sz="3200" dirty="0"/>
              <a:t>Den digitala loggboken ledde även till att eleverna skickade sms till mig, med frågan </a:t>
            </a:r>
            <a:r>
              <a:rPr lang="sv-SE" sz="3200" dirty="0" smtClean="0"/>
              <a:t>när utmaningarna </a:t>
            </a:r>
            <a:r>
              <a:rPr lang="sv-SE" sz="3200" dirty="0"/>
              <a:t>skulle läggas ut. Eleverna var med andra ord nyfikna på vad de skulle </a:t>
            </a:r>
            <a:r>
              <a:rPr lang="sv-SE" sz="3200" dirty="0" smtClean="0"/>
              <a:t>arbeta extra </a:t>
            </a:r>
            <a:r>
              <a:rPr lang="sv-SE" sz="3200" dirty="0"/>
              <a:t>med under veckorna. Ett annat resultat av det här utvecklingsarbetet, är även att </a:t>
            </a:r>
            <a:r>
              <a:rPr lang="sv-SE" sz="3200" dirty="0" smtClean="0"/>
              <a:t>ryktet om </a:t>
            </a:r>
            <a:r>
              <a:rPr lang="sv-SE" sz="3200" dirty="0"/>
              <a:t>den digitala loggboken via sociala medier spred sig till frisörerna i årskurs 2. Dessa </a:t>
            </a:r>
            <a:r>
              <a:rPr lang="sv-SE" sz="3200" dirty="0" smtClean="0"/>
              <a:t>elever tyckte </a:t>
            </a:r>
            <a:r>
              <a:rPr lang="sv-SE" sz="3200" dirty="0"/>
              <a:t>det verkade roligt och önskade att även dem, skulle få arbeta på samma sätt</a:t>
            </a:r>
            <a:r>
              <a:rPr lang="sv-SE" sz="3200" dirty="0" smtClean="0"/>
              <a:t>.</a:t>
            </a:r>
          </a:p>
          <a:p>
            <a:r>
              <a:rPr lang="sv-SE" sz="3200" dirty="0" smtClean="0"/>
              <a:t>…</a:t>
            </a:r>
            <a:endParaRPr lang="sv-SE" sz="3200" dirty="0"/>
          </a:p>
          <a:p>
            <a:r>
              <a:rPr lang="sv-SE" sz="3200" b="1" dirty="0" smtClean="0"/>
              <a:t>Hur </a:t>
            </a:r>
            <a:r>
              <a:rPr lang="sv-SE" sz="3200" b="1" dirty="0"/>
              <a:t>kan sociala medier fungera för loggboksskrivande?</a:t>
            </a:r>
          </a:p>
          <a:p>
            <a:r>
              <a:rPr lang="sv-SE" sz="3200" dirty="0"/>
              <a:t>Precis som </a:t>
            </a:r>
            <a:r>
              <a:rPr lang="sv-SE" sz="3200" dirty="0" err="1"/>
              <a:t>Köpsén</a:t>
            </a:r>
            <a:r>
              <a:rPr lang="sv-SE" sz="3200" dirty="0"/>
              <a:t> (2014) belyser om den fördel kring utvecklingsmöjligheter, när </a:t>
            </a:r>
            <a:r>
              <a:rPr lang="sv-SE" sz="3200" dirty="0" smtClean="0"/>
              <a:t>människor får </a:t>
            </a:r>
            <a:r>
              <a:rPr lang="sv-SE" sz="3200" dirty="0"/>
              <a:t>arbeta tillsammans med andra, upplever även jag i det här arbetet. Jag upplever </a:t>
            </a:r>
            <a:r>
              <a:rPr lang="sv-SE" sz="3200" dirty="0" smtClean="0"/>
              <a:t>att eleverna</a:t>
            </a:r>
            <a:r>
              <a:rPr lang="sv-SE" sz="3200" dirty="0"/>
              <a:t>, genom sociala medier utvecklade sitt sätt att reflektera över sitt och andras arbete</a:t>
            </a:r>
            <a:r>
              <a:rPr lang="sv-SE" sz="3200" dirty="0" smtClean="0"/>
              <a:t>. Jag </a:t>
            </a:r>
            <a:r>
              <a:rPr lang="sv-SE" sz="3200" dirty="0"/>
              <a:t>upplevde att eleverna även genom relevanta frågeställningar kring utförda moment</a:t>
            </a:r>
            <a:r>
              <a:rPr lang="sv-SE" sz="3200" dirty="0" smtClean="0"/>
              <a:t>, kommunicerade </a:t>
            </a:r>
            <a:r>
              <a:rPr lang="sv-SE" sz="3200" dirty="0"/>
              <a:t>mer med varandra, och på så sätt utvecklade sitt lärande. </a:t>
            </a:r>
            <a:r>
              <a:rPr lang="sv-SE" sz="3200" dirty="0" err="1"/>
              <a:t>Ahn</a:t>
            </a:r>
            <a:r>
              <a:rPr lang="sv-SE" sz="3200" dirty="0"/>
              <a:t> &amp; </a:t>
            </a:r>
            <a:r>
              <a:rPr lang="sv-SE" sz="3200" dirty="0" smtClean="0"/>
              <a:t>Nyström (</a:t>
            </a:r>
            <a:r>
              <a:rPr lang="sv-SE" sz="3200" dirty="0"/>
              <a:t>2018) menar på att en djupare förståelse för moment som utförts, skapas när eleverna </a:t>
            </a:r>
            <a:r>
              <a:rPr lang="sv-SE" sz="3200" dirty="0" smtClean="0"/>
              <a:t>får reflektera </a:t>
            </a:r>
            <a:r>
              <a:rPr lang="sv-SE" sz="3200" dirty="0"/>
              <a:t>över arbetet. En fördel med att reflektionen sker både individuellt och </a:t>
            </a:r>
            <a:r>
              <a:rPr lang="sv-SE" sz="3200" dirty="0" smtClean="0"/>
              <a:t>med klasskamrater</a:t>
            </a:r>
            <a:r>
              <a:rPr lang="sv-SE" sz="3200" dirty="0"/>
              <a:t>, är att eleverna kan dra lärdom av sina och andras resultat, och därmed </a:t>
            </a:r>
            <a:r>
              <a:rPr lang="sv-SE" sz="3200" dirty="0" smtClean="0"/>
              <a:t>utveckla sina </a:t>
            </a:r>
            <a:r>
              <a:rPr lang="sv-SE" sz="3200" dirty="0"/>
              <a:t>kunskaper (</a:t>
            </a:r>
            <a:r>
              <a:rPr lang="sv-SE" sz="3200" dirty="0" err="1"/>
              <a:t>Ahn</a:t>
            </a:r>
            <a:r>
              <a:rPr lang="sv-SE" sz="3200" dirty="0"/>
              <a:t> &amp; Nyström, 2018). På samma sätt upplevde jag att det blev för eleverna</a:t>
            </a:r>
            <a:r>
              <a:rPr lang="sv-SE" sz="3200" dirty="0" smtClean="0"/>
              <a:t>. Vidare </a:t>
            </a:r>
            <a:r>
              <a:rPr lang="sv-SE" sz="3200" dirty="0"/>
              <a:t>menar jag att eleverna fick chans att lära sig av inte bara sig själva utan även </a:t>
            </a:r>
            <a:r>
              <a:rPr lang="sv-SE" sz="3200" dirty="0" smtClean="0"/>
              <a:t>utav varandra</a:t>
            </a:r>
            <a:r>
              <a:rPr lang="sv-SE" sz="3200" dirty="0"/>
              <a:t>. Med andra ord, skapade den digitala loggboken via sociala medier, en plattform </a:t>
            </a:r>
            <a:r>
              <a:rPr lang="sv-SE" sz="3200" dirty="0" smtClean="0"/>
              <a:t>där eleverna </a:t>
            </a:r>
            <a:r>
              <a:rPr lang="sv-SE" sz="3200" dirty="0"/>
              <a:t>kunde dra djupa lärdomar tillsammans.</a:t>
            </a:r>
          </a:p>
          <a:p>
            <a:r>
              <a:rPr lang="sv-SE" sz="3200" dirty="0"/>
              <a:t>En annan slutsats jag drar är även att eleverna, genom den här varianten av loggbok, får </a:t>
            </a:r>
            <a:r>
              <a:rPr lang="sv-SE" sz="3200" dirty="0" smtClean="0"/>
              <a:t>en högre </a:t>
            </a:r>
            <a:r>
              <a:rPr lang="sv-SE" sz="3200" dirty="0"/>
              <a:t>gemenskap i klassen. Precis som Skollagen (2010:800) belyser, ska utbildningen </a:t>
            </a:r>
            <a:r>
              <a:rPr lang="sv-SE" sz="3200" dirty="0" smtClean="0"/>
              <a:t>i skolan </a:t>
            </a:r>
            <a:r>
              <a:rPr lang="sv-SE" sz="3200" dirty="0"/>
              <a:t>ge förutsättningar för att en gemenskap kan skapas. Vidare framgår det även </a:t>
            </a:r>
            <a:r>
              <a:rPr lang="sv-SE" sz="3200" dirty="0" smtClean="0"/>
              <a:t>i Skollagen </a:t>
            </a:r>
            <a:r>
              <a:rPr lang="sv-SE" sz="3200" dirty="0"/>
              <a:t>(2010:800) att eleverna, både enskilt och tillsammans med andra, ska </a:t>
            </a:r>
            <a:r>
              <a:rPr lang="sv-SE" sz="3200" dirty="0" smtClean="0"/>
              <a:t>kunna utveckla </a:t>
            </a:r>
            <a:r>
              <a:rPr lang="sv-SE" sz="3200" dirty="0"/>
              <a:t>sitt lärande och tillägna sig fördjupande kunskaper. Min slutsats kring det är </a:t>
            </a:r>
            <a:r>
              <a:rPr lang="sv-SE" sz="3200" dirty="0" smtClean="0"/>
              <a:t>att loggbok </a:t>
            </a:r>
            <a:r>
              <a:rPr lang="sv-SE" sz="3200" dirty="0"/>
              <a:t>via sociala medier, är ett väl fungerande verktyg för att uppnå det </a:t>
            </a:r>
            <a:r>
              <a:rPr lang="sv-SE" sz="3200" dirty="0" smtClean="0"/>
              <a:t>Skollagen (</a:t>
            </a:r>
            <a:r>
              <a:rPr lang="sv-SE" sz="3200" dirty="0"/>
              <a:t>2010:800) anser att utbildningen ska ge gällande gemenskap.</a:t>
            </a:r>
          </a:p>
          <a:p>
            <a:r>
              <a:rPr lang="sv-SE" sz="3200" b="1" dirty="0"/>
              <a:t>Hur fungerade elevernas arbete med loggboksskrivandet?</a:t>
            </a:r>
          </a:p>
          <a:p>
            <a:r>
              <a:rPr lang="sv-SE" sz="3200" dirty="0"/>
              <a:t>Jag märkte att eleverna arbetade mer aktivt med sina loggböcker än de tidigare gjort. Jag </a:t>
            </a:r>
            <a:r>
              <a:rPr lang="sv-SE" sz="3200" dirty="0" smtClean="0"/>
              <a:t>kan därför </a:t>
            </a:r>
            <a:r>
              <a:rPr lang="sv-SE" sz="3200" dirty="0"/>
              <a:t>dra slutsatsen, inte endast utifrån utvärderingsenkäten eleverna fick svara på, utan </a:t>
            </a:r>
            <a:r>
              <a:rPr lang="sv-SE" sz="3200" dirty="0" smtClean="0"/>
              <a:t>även utifrån </a:t>
            </a:r>
            <a:r>
              <a:rPr lang="sv-SE" sz="3200" dirty="0"/>
              <a:t>att eleverna mer frekvent loggade, att arbetet fungerade som jag tänkt mig. Precis </a:t>
            </a:r>
            <a:r>
              <a:rPr lang="sv-SE" sz="3200" dirty="0" smtClean="0"/>
              <a:t>som Skolverket </a:t>
            </a:r>
            <a:r>
              <a:rPr lang="sv-SE" sz="3200" dirty="0"/>
              <a:t>(2017b) belyser, så bör det finnas så mycket underlag som möjligt, som </a:t>
            </a:r>
            <a:r>
              <a:rPr lang="sv-SE" sz="3200" dirty="0" smtClean="0"/>
              <a:t>visar elevens </a:t>
            </a:r>
            <a:r>
              <a:rPr lang="sv-SE" sz="3200" dirty="0"/>
              <a:t>utveckling och kunskaper. Vid betygssättning, ska läraren därför ha ett brett </a:t>
            </a:r>
            <a:r>
              <a:rPr lang="sv-SE" sz="3200" dirty="0" smtClean="0"/>
              <a:t>underlag som </a:t>
            </a:r>
            <a:r>
              <a:rPr lang="sv-SE" sz="3200" dirty="0"/>
              <a:t>skapar en tydlig bild av elevens utveckling (Skolverket, 2017b). Eftersom jag </a:t>
            </a:r>
            <a:r>
              <a:rPr lang="sv-SE" sz="3200" dirty="0" smtClean="0"/>
              <a:t>upplevde en </a:t>
            </a:r>
            <a:r>
              <a:rPr lang="sv-SE" sz="3200" dirty="0"/>
              <a:t>ökad aktivitet av elevernas loggande ute på </a:t>
            </a:r>
            <a:r>
              <a:rPr lang="sv-SE" sz="3200" dirty="0" err="1"/>
              <a:t>apl</a:t>
            </a:r>
            <a:r>
              <a:rPr lang="sv-SE" sz="3200" dirty="0"/>
              <a:t>, så blir även arbetet för mig som </a:t>
            </a:r>
            <a:r>
              <a:rPr lang="sv-SE" sz="3200" dirty="0" smtClean="0"/>
              <a:t>lärare enklare</a:t>
            </a:r>
            <a:r>
              <a:rPr lang="sv-SE" sz="3200" dirty="0"/>
              <a:t>. Med det menar jag, att jag lättare kan upptäcka om en elev inte genomför </a:t>
            </a:r>
            <a:r>
              <a:rPr lang="sv-SE" sz="3200" dirty="0" smtClean="0"/>
              <a:t>vissa moment</a:t>
            </a:r>
            <a:r>
              <a:rPr lang="sv-SE" sz="3200" dirty="0"/>
              <a:t>, eller att de kan behöva stöttning i något särskilt. Skolverket (2017b) menar att, </a:t>
            </a:r>
            <a:r>
              <a:rPr lang="sv-SE" sz="3200" dirty="0" smtClean="0"/>
              <a:t>när en </a:t>
            </a:r>
            <a:r>
              <a:rPr lang="sv-SE" sz="3200" dirty="0"/>
              <a:t>lärare har en tydlig bild av elevens arbete, kan hen lättare upptäcka ifall det behöver </a:t>
            </a:r>
            <a:r>
              <a:rPr lang="sv-SE" sz="3200" dirty="0" smtClean="0"/>
              <a:t>göras några </a:t>
            </a:r>
            <a:r>
              <a:rPr lang="sv-SE" sz="3200" dirty="0"/>
              <a:t>justeringar som främjar elevens lärande.</a:t>
            </a:r>
          </a:p>
          <a:p>
            <a:r>
              <a:rPr lang="sv-SE" sz="3200" dirty="0"/>
              <a:t>Min tanke kring det här arbetet, var att eleverna skulle utveckla sitt lärande, och bli </a:t>
            </a:r>
            <a:r>
              <a:rPr lang="sv-SE" sz="3200" dirty="0" smtClean="0"/>
              <a:t>mer motiverade </a:t>
            </a:r>
            <a:r>
              <a:rPr lang="sv-SE" sz="3200" dirty="0"/>
              <a:t>att dokumentera sitt arbete ute på </a:t>
            </a:r>
            <a:r>
              <a:rPr lang="sv-SE" sz="3200" dirty="0" err="1"/>
              <a:t>apl</a:t>
            </a:r>
            <a:r>
              <a:rPr lang="sv-SE" sz="3200" dirty="0"/>
              <a:t>. </a:t>
            </a:r>
            <a:r>
              <a:rPr lang="sv-SE" sz="3200" dirty="0" err="1"/>
              <a:t>Köpsén</a:t>
            </a:r>
            <a:r>
              <a:rPr lang="sv-SE" sz="3200" dirty="0"/>
              <a:t> (2014) belyser att läraren, aktivt </a:t>
            </a:r>
            <a:r>
              <a:rPr lang="sv-SE" sz="3200" dirty="0" smtClean="0"/>
              <a:t>ska arbeta </a:t>
            </a:r>
            <a:r>
              <a:rPr lang="sv-SE" sz="3200" dirty="0"/>
              <a:t>med </a:t>
            </a:r>
            <a:r>
              <a:rPr lang="sv-SE" sz="3200" dirty="0" smtClean="0"/>
              <a:t> även </a:t>
            </a:r>
            <a:r>
              <a:rPr lang="sv-SE" sz="3200" dirty="0"/>
              <a:t>att läraren och eleverna tillsammans, kan behöva justera undervisningen för att </a:t>
            </a:r>
            <a:r>
              <a:rPr lang="sv-SE" sz="3200" dirty="0" smtClean="0"/>
              <a:t>hitta motivation</a:t>
            </a:r>
            <a:r>
              <a:rPr lang="sv-SE" sz="3200" dirty="0"/>
              <a:t>. Ibland kan därför ett nytt arbetssätt vara aktuellt att prova, om motivationen </a:t>
            </a:r>
            <a:r>
              <a:rPr lang="sv-SE" sz="3200" dirty="0" smtClean="0"/>
              <a:t>hos eleverna </a:t>
            </a:r>
            <a:r>
              <a:rPr lang="sv-SE" sz="3200" dirty="0"/>
              <a:t>är låg (</a:t>
            </a:r>
            <a:r>
              <a:rPr lang="sv-SE" sz="3200" dirty="0" err="1"/>
              <a:t>Wiliam</a:t>
            </a:r>
            <a:r>
              <a:rPr lang="sv-SE" sz="3200" dirty="0"/>
              <a:t>, 2014). Precis som författarna lyfter fram, så upplevde jag att </a:t>
            </a:r>
            <a:r>
              <a:rPr lang="sv-SE" sz="3200" dirty="0" smtClean="0"/>
              <a:t>eleverna hade </a:t>
            </a:r>
            <a:r>
              <a:rPr lang="sv-SE" sz="3200" dirty="0"/>
              <a:t>låg motivation till den tidigare loggboken. Av den anledningen fick loggboken </a:t>
            </a:r>
            <a:r>
              <a:rPr lang="sv-SE" sz="3200" dirty="0" smtClean="0"/>
              <a:t>via sociala </a:t>
            </a:r>
            <a:r>
              <a:rPr lang="sv-SE" sz="3200" dirty="0"/>
              <a:t>medier, bli ett nytt arbetssätt att testa för att förhoppningsvis finna motivationen</a:t>
            </a:r>
            <a:r>
              <a:rPr lang="sv-SE" sz="3200" dirty="0" smtClean="0"/>
              <a:t>. Jag </a:t>
            </a:r>
            <a:r>
              <a:rPr lang="sv-SE" sz="3200" dirty="0"/>
              <a:t>kunde även se på antalet visningar, av de inspelade instruktionerna av veckans </a:t>
            </a:r>
            <a:r>
              <a:rPr lang="sv-SE" sz="3200" dirty="0" smtClean="0"/>
              <a:t>utmaning jag </a:t>
            </a:r>
            <a:r>
              <a:rPr lang="sv-SE" sz="3200" dirty="0"/>
              <a:t>lade upp, att eleverna tittat på dessa flera gånger. Min reflektion kring det är att </a:t>
            </a:r>
            <a:r>
              <a:rPr lang="sv-SE" sz="3200" dirty="0" smtClean="0"/>
              <a:t>alla eleverna</a:t>
            </a:r>
            <a:r>
              <a:rPr lang="sv-SE" sz="3200" dirty="0"/>
              <a:t>, </a:t>
            </a:r>
            <a:r>
              <a:rPr lang="sv-SE" sz="3200" dirty="0" smtClean="0"/>
              <a:t>men kanske </a:t>
            </a:r>
            <a:r>
              <a:rPr lang="sv-SE" sz="3200" dirty="0"/>
              <a:t>i synnerhet de elever som är i behov av extra tydliga instruktioner, </a:t>
            </a:r>
            <a:r>
              <a:rPr lang="sv-SE" sz="3200" dirty="0" smtClean="0"/>
              <a:t>hade stor </a:t>
            </a:r>
            <a:r>
              <a:rPr lang="sv-SE" sz="3200" dirty="0"/>
              <a:t>hjälp av inspelningarna. Min tanke kring inspelningarna, är precis som Skolverket (2014</a:t>
            </a:r>
            <a:r>
              <a:rPr lang="sv-SE" sz="3200" dirty="0" smtClean="0"/>
              <a:t>)  behöver </a:t>
            </a:r>
            <a:r>
              <a:rPr lang="sv-SE" sz="3200" dirty="0"/>
              <a:t>extra tydliga instruktioner tillhanda hålls det, menar Skolverket (2014) är viktigt </a:t>
            </a:r>
            <a:r>
              <a:rPr lang="sv-SE" sz="3200" dirty="0" smtClean="0"/>
              <a:t>för elevernas </a:t>
            </a:r>
            <a:r>
              <a:rPr lang="sv-SE" sz="3200" dirty="0"/>
              <a:t>lärande.</a:t>
            </a:r>
          </a:p>
          <a:p>
            <a:r>
              <a:rPr lang="sv-SE" sz="3200" b="1" dirty="0"/>
              <a:t>Hur upplevde eleverna att loggboksskrivande via sociala </a:t>
            </a:r>
            <a:r>
              <a:rPr lang="sv-SE" sz="3200" b="1" dirty="0" smtClean="0"/>
              <a:t>medier var</a:t>
            </a:r>
            <a:r>
              <a:rPr lang="sv-SE" sz="3200" b="1" dirty="0"/>
              <a:t>?</a:t>
            </a:r>
          </a:p>
          <a:p>
            <a:r>
              <a:rPr lang="sv-SE" sz="3200" dirty="0" smtClean="0"/>
              <a:t>…</a:t>
            </a:r>
          </a:p>
          <a:p>
            <a:pPr algn="r"/>
            <a:r>
              <a:rPr lang="sv-SE" sz="3200" dirty="0" smtClean="0"/>
              <a:t>FREYA</a:t>
            </a:r>
          </a:p>
        </p:txBody>
      </p:sp>
      <p:sp>
        <p:nvSpPr>
          <p:cNvPr id="2" name="Rubrik 1"/>
          <p:cNvSpPr>
            <a:spLocks noGrp="1"/>
          </p:cNvSpPr>
          <p:nvPr>
            <p:ph type="ctrTitle"/>
          </p:nvPr>
        </p:nvSpPr>
        <p:spPr>
          <a:xfrm>
            <a:off x="630885" y="217215"/>
            <a:ext cx="8157435" cy="640800"/>
          </a:xfrm>
        </p:spPr>
        <p:txBody>
          <a:bodyPr>
            <a:normAutofit/>
          </a:bodyPr>
          <a:lstStyle/>
          <a:p>
            <a:r>
              <a:rPr lang="sv-SE" dirty="0" smtClean="0"/>
              <a:t>Exempel på </a:t>
            </a:r>
            <a:r>
              <a:rPr lang="sv-SE" dirty="0"/>
              <a:t>d</a:t>
            </a:r>
            <a:r>
              <a:rPr lang="sv-SE" dirty="0" smtClean="0"/>
              <a:t>iskussion</a:t>
            </a:r>
            <a:endParaRPr lang="sv-SE" dirty="0"/>
          </a:p>
        </p:txBody>
      </p:sp>
      <p:sp>
        <p:nvSpPr>
          <p:cNvPr id="3" name="textruta 2"/>
          <p:cNvSpPr txBox="1"/>
          <p:nvPr/>
        </p:nvSpPr>
        <p:spPr>
          <a:xfrm rot="819817">
            <a:off x="4104933" y="1799027"/>
            <a:ext cx="4275971" cy="1077218"/>
          </a:xfrm>
          <a:prstGeom prst="rect">
            <a:avLst/>
          </a:prstGeom>
          <a:solidFill>
            <a:schemeClr val="accent1"/>
          </a:solidFill>
        </p:spPr>
        <p:txBody>
          <a:bodyPr wrap="square" rtlCol="0">
            <a:spAutoFit/>
          </a:bodyPr>
          <a:lstStyle/>
          <a:p>
            <a:r>
              <a:rPr lang="sv-SE" sz="3200" dirty="0" smtClean="0"/>
              <a:t>Hur det blev och varför det blev som det blev</a:t>
            </a:r>
            <a:endParaRPr lang="sv-SE" sz="3200" dirty="0"/>
          </a:p>
        </p:txBody>
      </p:sp>
      <p:sp>
        <p:nvSpPr>
          <p:cNvPr id="4" name="textruta 3"/>
          <p:cNvSpPr txBox="1"/>
          <p:nvPr/>
        </p:nvSpPr>
        <p:spPr>
          <a:xfrm>
            <a:off x="608587" y="2703730"/>
            <a:ext cx="5598233" cy="1569660"/>
          </a:xfrm>
          <a:prstGeom prst="rect">
            <a:avLst/>
          </a:prstGeom>
          <a:solidFill>
            <a:schemeClr val="accent1"/>
          </a:solidFill>
        </p:spPr>
        <p:txBody>
          <a:bodyPr wrap="square" rtlCol="0">
            <a:spAutoFit/>
          </a:bodyPr>
          <a:lstStyle/>
          <a:p>
            <a:r>
              <a:rPr lang="sv-SE" sz="2400" dirty="0" smtClean="0">
                <a:solidFill>
                  <a:schemeClr val="accent5"/>
                </a:solidFill>
              </a:rPr>
              <a:t>Här kan vi se att studenterna reflekterar över det som hänt och att det leder till lärande och att de utvecklas i sin profession.</a:t>
            </a:r>
            <a:endParaRPr lang="sv-SE" sz="2400" dirty="0">
              <a:solidFill>
                <a:schemeClr val="accent5"/>
              </a:solidFill>
            </a:endParaRPr>
          </a:p>
        </p:txBody>
      </p:sp>
    </p:spTree>
    <p:extLst>
      <p:ext uri="{BB962C8B-B14F-4D97-AF65-F5344CB8AC3E}">
        <p14:creationId xmlns:p14="http://schemas.microsoft.com/office/powerpoint/2010/main" val="1490596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512474" y="934134"/>
            <a:ext cx="8135137" cy="3795747"/>
          </a:xfrm>
        </p:spPr>
        <p:txBody>
          <a:bodyPr numCol="3">
            <a:normAutofit/>
          </a:bodyPr>
          <a:lstStyle/>
          <a:p>
            <a:r>
              <a:rPr lang="sv-SE" sz="750" dirty="0"/>
              <a:t>Efter att ha genomfört det här utvecklingsarbetet har jag definitivt insett att ett arbete av </a:t>
            </a:r>
            <a:r>
              <a:rPr lang="sv-SE" sz="750" dirty="0" smtClean="0"/>
              <a:t>den här </a:t>
            </a:r>
            <a:r>
              <a:rPr lang="sv-SE" sz="750" dirty="0"/>
              <a:t>varianten kräver ordentligt med tid. Till att börja med när jag tänker på planeringen </a:t>
            </a:r>
            <a:r>
              <a:rPr lang="sv-SE" sz="750" dirty="0" smtClean="0"/>
              <a:t>kring arbetet</a:t>
            </a:r>
            <a:r>
              <a:rPr lang="sv-SE" sz="750" dirty="0"/>
              <a:t>, kunde jag ha varit ännu mer förberedd än vad jag var. Trots att själva loggandet </a:t>
            </a:r>
            <a:r>
              <a:rPr lang="sv-SE" sz="750" dirty="0" smtClean="0"/>
              <a:t>via sociala </a:t>
            </a:r>
            <a:r>
              <a:rPr lang="sv-SE" sz="750" dirty="0"/>
              <a:t>medier endast varade under en tre veckors period, hade jag kunnat förbereda mig </a:t>
            </a:r>
            <a:r>
              <a:rPr lang="sv-SE" sz="750" dirty="0" smtClean="0"/>
              <a:t>mer  ”</a:t>
            </a:r>
            <a:r>
              <a:rPr lang="sv-SE" sz="750" dirty="0"/>
              <a:t>Veckans utmaning”. På så vis hade jag kunnat arbeta mer tidseffektivt. Jag hade </a:t>
            </a:r>
            <a:r>
              <a:rPr lang="sv-SE" sz="750" dirty="0" smtClean="0"/>
              <a:t>även kunnat</a:t>
            </a:r>
            <a:r>
              <a:rPr lang="sv-SE" sz="750" dirty="0"/>
              <a:t>, för att verkligen förtydliga GDPR för eleverna, även kunnat spela in en </a:t>
            </a:r>
            <a:r>
              <a:rPr lang="sv-SE" sz="750" dirty="0" smtClean="0"/>
              <a:t>video gällande </a:t>
            </a:r>
            <a:r>
              <a:rPr lang="sv-SE" sz="750" dirty="0"/>
              <a:t>grundprinciperna för arbetet. Detta hade jag kunnat lägga upp redan innan </a:t>
            </a:r>
            <a:r>
              <a:rPr lang="sv-SE" sz="750" dirty="0" smtClean="0"/>
              <a:t>eleverna fick </a:t>
            </a:r>
            <a:r>
              <a:rPr lang="sv-SE" sz="750" dirty="0"/>
              <a:t>tillgång till </a:t>
            </a:r>
            <a:r>
              <a:rPr lang="sv-SE" sz="750" dirty="0" err="1"/>
              <a:t>Instagram</a:t>
            </a:r>
            <a:r>
              <a:rPr lang="sv-SE" sz="750" dirty="0"/>
              <a:t> sidan. På så sätt hade eleverna fått en ännu tydligare start </a:t>
            </a:r>
            <a:r>
              <a:rPr lang="sv-SE" sz="750" dirty="0" smtClean="0"/>
              <a:t>på arbetet</a:t>
            </a:r>
            <a:r>
              <a:rPr lang="sv-SE" sz="750" dirty="0"/>
              <a:t>.</a:t>
            </a:r>
          </a:p>
          <a:p>
            <a:r>
              <a:rPr lang="sv-SE" sz="750" dirty="0"/>
              <a:t>En annan del som jag bör tänka på i framtiden, tar jag i utgångspunkt från den elev </a:t>
            </a:r>
            <a:r>
              <a:rPr lang="sv-SE" sz="750" dirty="0" smtClean="0"/>
              <a:t>som upplevde </a:t>
            </a:r>
            <a:r>
              <a:rPr lang="sv-SE" sz="750" dirty="0"/>
              <a:t>det jobbigt att dela sitt arbete med sina klasskamrater. Jag hade i min planering </a:t>
            </a:r>
            <a:r>
              <a:rPr lang="sv-SE" sz="750" dirty="0" smtClean="0"/>
              <a:t>inte direkt </a:t>
            </a:r>
            <a:r>
              <a:rPr lang="sv-SE" sz="750" dirty="0"/>
              <a:t>haft den tanken, att någon elev inte ville dela med sig till de andra i klassen. </a:t>
            </a:r>
            <a:r>
              <a:rPr lang="sv-SE" sz="750" dirty="0" smtClean="0"/>
              <a:t>Jag informerade </a:t>
            </a:r>
            <a:r>
              <a:rPr lang="sv-SE" sz="750" dirty="0"/>
              <a:t>visserligen eleverna innan loggboken via sociala medier började, att det </a:t>
            </a:r>
            <a:r>
              <a:rPr lang="sv-SE" sz="750" dirty="0" smtClean="0"/>
              <a:t>var frivilligt </a:t>
            </a:r>
            <a:r>
              <a:rPr lang="sv-SE" sz="750" dirty="0"/>
              <a:t>att delta. Men det jag drar lärdom om, är att eleverna i helklass inte behöver </a:t>
            </a:r>
            <a:r>
              <a:rPr lang="sv-SE" sz="750" dirty="0" smtClean="0"/>
              <a:t>ta ställning </a:t>
            </a:r>
            <a:r>
              <a:rPr lang="sv-SE" sz="750" dirty="0"/>
              <a:t>till om de vill delta eller ej. Exempelvis skulle jag kunna ha presenterat arbetet </a:t>
            </a:r>
            <a:r>
              <a:rPr lang="sv-SE" sz="750" dirty="0" smtClean="0"/>
              <a:t>för eleverna</a:t>
            </a:r>
            <a:r>
              <a:rPr lang="sv-SE" sz="750" dirty="0"/>
              <a:t>, och sedan låtit dem lämna in en post it lapp med ett svar på. Genom att göra på </a:t>
            </a:r>
            <a:r>
              <a:rPr lang="sv-SE" sz="750" dirty="0" smtClean="0"/>
              <a:t>det sättet</a:t>
            </a:r>
            <a:r>
              <a:rPr lang="sv-SE" sz="750" dirty="0"/>
              <a:t>, hade i det här fallet, kanske eleven lättare kunnat tacka nej till att delta och </a:t>
            </a:r>
            <a:r>
              <a:rPr lang="sv-SE" sz="750" dirty="0" smtClean="0"/>
              <a:t>därmed sluppit </a:t>
            </a:r>
            <a:r>
              <a:rPr lang="sv-SE" sz="750" dirty="0"/>
              <a:t>känslan av oro eller stress.</a:t>
            </a:r>
          </a:p>
          <a:p>
            <a:r>
              <a:rPr lang="sv-SE" sz="750" dirty="0"/>
              <a:t>När det kommer till genomförandet, hade jag velat testa den digitala loggboken över </a:t>
            </a:r>
            <a:r>
              <a:rPr lang="sv-SE" sz="750" dirty="0" smtClean="0"/>
              <a:t>en betydligt </a:t>
            </a:r>
            <a:r>
              <a:rPr lang="sv-SE" sz="750" dirty="0"/>
              <a:t>längre period om jag skulle göra om arbetet. Dels för att eleverna ska få tid </a:t>
            </a:r>
            <a:r>
              <a:rPr lang="sv-SE" sz="750" dirty="0" smtClean="0"/>
              <a:t>att anpassa </a:t>
            </a:r>
            <a:r>
              <a:rPr lang="sv-SE" sz="750" dirty="0"/>
              <a:t>sig efter det nya arbetssättet och få en rutin på det. Och dels för att få en </a:t>
            </a:r>
            <a:r>
              <a:rPr lang="sv-SE" sz="750" dirty="0" smtClean="0"/>
              <a:t>mer rättvisande </a:t>
            </a:r>
            <a:r>
              <a:rPr lang="sv-SE" sz="750" dirty="0"/>
              <a:t>utvärdering från eleverna. Min tanke är att för att få en så korrekt utvärdering </a:t>
            </a:r>
            <a:r>
              <a:rPr lang="sv-SE" sz="750" dirty="0" smtClean="0"/>
              <a:t>av arbetet </a:t>
            </a:r>
            <a:r>
              <a:rPr lang="sv-SE" sz="750" dirty="0"/>
              <a:t>som möjligt, hade det behövt pågå under en längre tid. Vidare menar jag att </a:t>
            </a:r>
            <a:r>
              <a:rPr lang="sv-SE" sz="750" dirty="0" smtClean="0"/>
              <a:t>själva utvärderingen </a:t>
            </a:r>
            <a:r>
              <a:rPr lang="sv-SE" sz="750" dirty="0"/>
              <a:t>kan ha visat mer positivt nu, än om den hade genomförts efter en längre period.</a:t>
            </a:r>
          </a:p>
          <a:p>
            <a:r>
              <a:rPr lang="sv-SE" sz="750" dirty="0"/>
              <a:t>Kanske att eleverna upplevde den extra positiv bara för att det var något annat än den </a:t>
            </a:r>
            <a:r>
              <a:rPr lang="sv-SE" sz="750" dirty="0" smtClean="0"/>
              <a:t>tidigare loggboken</a:t>
            </a:r>
            <a:r>
              <a:rPr lang="sv-SE" sz="750" dirty="0"/>
              <a:t>, som de ansåg var tråkig</a:t>
            </a:r>
            <a:r>
              <a:rPr lang="sv-SE" sz="750" dirty="0" smtClean="0"/>
              <a:t>. Utvärderingen </a:t>
            </a:r>
            <a:r>
              <a:rPr lang="sv-SE" sz="750" dirty="0"/>
              <a:t>av arbetet tycker jag fungerade bra. Jag fick i enkäten feedback som jag </a:t>
            </a:r>
            <a:r>
              <a:rPr lang="sv-SE" sz="750" dirty="0" smtClean="0"/>
              <a:t>kände gav </a:t>
            </a:r>
            <a:r>
              <a:rPr lang="sv-SE" sz="750" dirty="0"/>
              <a:t>något för mitt arbete. Jag upplever att eleverna var ärliga i sina svar, då de både </a:t>
            </a:r>
            <a:r>
              <a:rPr lang="sv-SE" sz="750" dirty="0" smtClean="0"/>
              <a:t>gav positiv </a:t>
            </a:r>
            <a:r>
              <a:rPr lang="sv-SE" sz="750" dirty="0"/>
              <a:t>respons, men även sådant som de upplevde fungerade mindre bra. Tack vare att </a:t>
            </a:r>
            <a:r>
              <a:rPr lang="sv-SE" sz="750" dirty="0" smtClean="0"/>
              <a:t>jag fick </a:t>
            </a:r>
            <a:r>
              <a:rPr lang="sv-SE" sz="750" dirty="0"/>
              <a:t>blandad respons känner jag att det här arbetet har gett mig något och utvecklat mitt </a:t>
            </a:r>
            <a:r>
              <a:rPr lang="sv-SE" sz="750" dirty="0" smtClean="0"/>
              <a:t>eget tänkande </a:t>
            </a:r>
            <a:r>
              <a:rPr lang="sv-SE" sz="750" dirty="0"/>
              <a:t>kring loggbok. Jag har insett ännu mer att elever kan uppleva saker och ting </a:t>
            </a:r>
            <a:r>
              <a:rPr lang="sv-SE" sz="750" dirty="0" smtClean="0"/>
              <a:t>på väldigt </a:t>
            </a:r>
            <a:r>
              <a:rPr lang="sv-SE" sz="750" dirty="0"/>
              <a:t>olika sätt. Jag behöver av den anledningen, ständigt ha med mig det i åtanke i </a:t>
            </a:r>
            <a:r>
              <a:rPr lang="sv-SE" sz="750" dirty="0" smtClean="0"/>
              <a:t>allt arbete </a:t>
            </a:r>
            <a:r>
              <a:rPr lang="sv-SE" sz="750" dirty="0"/>
              <a:t>jag skapar i skolan. Med andra ord fungerar inte alla arbetssätt för alla elever.</a:t>
            </a:r>
          </a:p>
          <a:p>
            <a:r>
              <a:rPr lang="sv-SE" sz="750" dirty="0"/>
              <a:t>En annan del utifrån enkätsvaren som jag reflekterade över, var att eleverna önskade att </a:t>
            </a:r>
            <a:r>
              <a:rPr lang="sv-SE" sz="750" dirty="0" smtClean="0"/>
              <a:t>de kunde </a:t>
            </a:r>
            <a:r>
              <a:rPr lang="sv-SE" sz="750" dirty="0"/>
              <a:t>logga färre gånger i veckan. Jag kan helt och hållet förstå elevernas tankegång. De </a:t>
            </a:r>
            <a:r>
              <a:rPr lang="sv-SE" sz="750" dirty="0" smtClean="0"/>
              <a:t>är på </a:t>
            </a:r>
            <a:r>
              <a:rPr lang="sv-SE" sz="750" dirty="0"/>
              <a:t>sin </a:t>
            </a:r>
            <a:r>
              <a:rPr lang="sv-SE" sz="750" dirty="0" err="1"/>
              <a:t>apl</a:t>
            </a:r>
            <a:r>
              <a:rPr lang="sv-SE" sz="750" dirty="0"/>
              <a:t> från 9.00 till 18.00 fyra av fem vardagar. Jag kan därför förstå att det kan </a:t>
            </a:r>
            <a:r>
              <a:rPr lang="sv-SE" sz="750" dirty="0" smtClean="0"/>
              <a:t>upplevas stressande </a:t>
            </a:r>
            <a:r>
              <a:rPr lang="sv-SE" sz="750" dirty="0"/>
              <a:t>att varje dag lägga upp inlägg, samt kommentera klasskamraternas bilder. </a:t>
            </a:r>
            <a:r>
              <a:rPr lang="sv-SE" sz="750" dirty="0" smtClean="0"/>
              <a:t>Jag kommer </a:t>
            </a:r>
            <a:r>
              <a:rPr lang="sv-SE" sz="750" dirty="0"/>
              <a:t>därför ta med mig i mitt framtida arbete, att eleverna lika gärna kan lägga upp </a:t>
            </a:r>
            <a:r>
              <a:rPr lang="sv-SE" sz="750" dirty="0" smtClean="0"/>
              <a:t>flera inlägg </a:t>
            </a:r>
            <a:r>
              <a:rPr lang="sv-SE" sz="750" dirty="0"/>
              <a:t>på en och samma dag. Det viktigaste tänker jag, är trots allt att de faktiskt genomför </a:t>
            </a:r>
            <a:r>
              <a:rPr lang="sv-SE" sz="750" dirty="0" smtClean="0"/>
              <a:t>sin dokumentation </a:t>
            </a:r>
            <a:r>
              <a:rPr lang="sv-SE" sz="750" dirty="0"/>
              <a:t>samt har ett reflekterande tankesätt.</a:t>
            </a:r>
          </a:p>
          <a:p>
            <a:r>
              <a:rPr lang="sv-SE" sz="750" dirty="0"/>
              <a:t>I det stora hela är jag väldigt nöjd med det här arbetet. Jag upplever att elevernas </a:t>
            </a:r>
            <a:r>
              <a:rPr lang="sv-SE" sz="750" dirty="0" smtClean="0"/>
              <a:t>loggande under </a:t>
            </a:r>
            <a:r>
              <a:rPr lang="sv-SE" sz="750" dirty="0" err="1"/>
              <a:t>apl</a:t>
            </a:r>
            <a:r>
              <a:rPr lang="sv-SE" sz="750" dirty="0"/>
              <a:t>-perioden ökade, vilket var en av mina målsättningar. Jag upplever även </a:t>
            </a:r>
            <a:r>
              <a:rPr lang="sv-SE" sz="750" dirty="0" smtClean="0"/>
              <a:t>att motivationen </a:t>
            </a:r>
            <a:r>
              <a:rPr lang="sv-SE" sz="750" dirty="0"/>
              <a:t>ökade. Eleverna fick även reflektera över både sitt eget och andras arbeten</a:t>
            </a:r>
            <a:r>
              <a:rPr lang="sv-SE" sz="750" dirty="0" smtClean="0"/>
              <a:t>, vilket </a:t>
            </a:r>
            <a:r>
              <a:rPr lang="sv-SE" sz="750" dirty="0"/>
              <a:t>litteraturen menar har stora fördelar för deras lärande. Den öppna loggboken </a:t>
            </a:r>
            <a:r>
              <a:rPr lang="sv-SE" sz="750" dirty="0" smtClean="0"/>
              <a:t>skapade även </a:t>
            </a:r>
            <a:r>
              <a:rPr lang="sv-SE" sz="750" dirty="0"/>
              <a:t>ett socialt forum för eleverna i skolan på frisörlektionerna. De ställde frågor till </a:t>
            </a:r>
            <a:r>
              <a:rPr lang="sv-SE" sz="750" dirty="0" smtClean="0"/>
              <a:t>varandra om </a:t>
            </a:r>
            <a:r>
              <a:rPr lang="sv-SE" sz="750" dirty="0"/>
              <a:t>de arbeten och tekniker de utfört. De gav varandra tips och delade med sig av färgrecept</a:t>
            </a:r>
            <a:r>
              <a:rPr lang="sv-SE" sz="750" dirty="0" smtClean="0"/>
              <a:t>. Den </a:t>
            </a:r>
            <a:r>
              <a:rPr lang="sv-SE" sz="750" dirty="0"/>
              <a:t>typen av konversationer fanns inte alls på samma nivå innan det här </a:t>
            </a:r>
            <a:r>
              <a:rPr lang="sv-SE" sz="750" dirty="0" smtClean="0"/>
              <a:t>utvecklingsarbetet genomfördes</a:t>
            </a:r>
            <a:r>
              <a:rPr lang="sv-SE" sz="750" dirty="0"/>
              <a:t>.</a:t>
            </a:r>
          </a:p>
          <a:p>
            <a:r>
              <a:rPr lang="sv-SE" sz="750" dirty="0"/>
              <a:t>Jag kommer fortsätta låta eleverna använda en loggbok, där de kan dela med sig av </a:t>
            </a:r>
            <a:r>
              <a:rPr lang="sv-SE" sz="750" dirty="0" smtClean="0"/>
              <a:t>sina arbeten </a:t>
            </a:r>
            <a:r>
              <a:rPr lang="sv-SE" sz="750" dirty="0"/>
              <a:t>till varandra. Min tanke är dock att istället för </a:t>
            </a:r>
            <a:r>
              <a:rPr lang="sv-SE" sz="750" dirty="0" err="1"/>
              <a:t>Instagram</a:t>
            </a:r>
            <a:r>
              <a:rPr lang="sv-SE" sz="750" dirty="0"/>
              <a:t>, använda mig av OneNote</a:t>
            </a:r>
            <a:r>
              <a:rPr lang="sv-SE" sz="750" dirty="0" smtClean="0"/>
              <a:t>. Sedan </a:t>
            </a:r>
            <a:r>
              <a:rPr lang="sv-SE" sz="750" dirty="0"/>
              <a:t>en tid tillbaka kan eleverna på min arbetsplats, i OneNote, se betygsmatriserna </a:t>
            </a:r>
            <a:r>
              <a:rPr lang="sv-SE" sz="750" dirty="0" smtClean="0"/>
              <a:t>och kunskapskrav </a:t>
            </a:r>
            <a:r>
              <a:rPr lang="sv-SE" sz="750" dirty="0"/>
              <a:t>de hittills har uppnått. Genom att använda samma plattform där </a:t>
            </a:r>
            <a:r>
              <a:rPr lang="sv-SE" sz="750" dirty="0" smtClean="0"/>
              <a:t>elevernas kunskapsutveckling </a:t>
            </a:r>
            <a:r>
              <a:rPr lang="sv-SE" sz="750" dirty="0"/>
              <a:t>och loggbok finns, får eleverna en samlad plats att arbeta på. Precis </a:t>
            </a:r>
            <a:r>
              <a:rPr lang="sv-SE" sz="750" dirty="0" smtClean="0"/>
              <a:t>som på </a:t>
            </a:r>
            <a:r>
              <a:rPr lang="sv-SE" sz="750" dirty="0" err="1"/>
              <a:t>Instagram</a:t>
            </a:r>
            <a:r>
              <a:rPr lang="sv-SE" sz="750" dirty="0"/>
              <a:t>, kan eleverna i OneNote logga öppet för sina klasskamrater. En annan tanke </a:t>
            </a:r>
            <a:r>
              <a:rPr lang="sv-SE" sz="750" dirty="0" smtClean="0"/>
              <a:t>jag har </a:t>
            </a:r>
            <a:r>
              <a:rPr lang="sv-SE" sz="750" dirty="0"/>
              <a:t>kring detta, är att de elever som upplever det jobbigt att dela med sig till klasskamraterna</a:t>
            </a:r>
            <a:r>
              <a:rPr lang="sv-SE" sz="750" dirty="0" smtClean="0"/>
              <a:t>, kan </a:t>
            </a:r>
            <a:r>
              <a:rPr lang="sv-SE" sz="750" dirty="0"/>
              <a:t>välja att endast dela med sig till mig. På så vis får eleverna själva välja det de känner </a:t>
            </a:r>
            <a:r>
              <a:rPr lang="sv-SE" sz="750" dirty="0" smtClean="0"/>
              <a:t>sig mest </a:t>
            </a:r>
            <a:r>
              <a:rPr lang="sv-SE" sz="750" dirty="0"/>
              <a:t>bekväma med. Jag tänker också att jag kan använda mig av ”Veckans utmaning” även </a:t>
            </a:r>
            <a:r>
              <a:rPr lang="sv-SE" sz="750" dirty="0" smtClean="0"/>
              <a:t>i OneNote</a:t>
            </a:r>
            <a:r>
              <a:rPr lang="sv-SE" sz="750" dirty="0"/>
              <a:t>. Ytterligare en anledning till att jag kommer använda mig utav OneNote istället </a:t>
            </a:r>
            <a:r>
              <a:rPr lang="sv-SE" sz="750" dirty="0" smtClean="0"/>
              <a:t>för </a:t>
            </a:r>
            <a:r>
              <a:rPr lang="sv-SE" sz="750" dirty="0" err="1" smtClean="0"/>
              <a:t>Instagram</a:t>
            </a:r>
            <a:r>
              <a:rPr lang="sv-SE" sz="750" dirty="0"/>
              <a:t>, är med tanke på GDPR (The General Data </a:t>
            </a:r>
            <a:r>
              <a:rPr lang="sv-SE" sz="750" dirty="0" err="1"/>
              <a:t>Protection</a:t>
            </a:r>
            <a:r>
              <a:rPr lang="sv-SE" sz="750" dirty="0"/>
              <a:t> </a:t>
            </a:r>
            <a:r>
              <a:rPr lang="sv-SE" sz="750" dirty="0" err="1"/>
              <a:t>Regulation</a:t>
            </a:r>
            <a:r>
              <a:rPr lang="sv-SE" sz="750" dirty="0"/>
              <a:t>). OneNote </a:t>
            </a:r>
            <a:r>
              <a:rPr lang="sv-SE" sz="750" dirty="0" smtClean="0"/>
              <a:t>skulle vara </a:t>
            </a:r>
            <a:r>
              <a:rPr lang="sv-SE" sz="750" dirty="0"/>
              <a:t>ett säkrare arbetssätt att använda, då GDPR i stora drag innebär att personliga </a:t>
            </a:r>
            <a:r>
              <a:rPr lang="sv-SE" sz="750" dirty="0" smtClean="0"/>
              <a:t>uppgifter måste skyddas </a:t>
            </a:r>
            <a:r>
              <a:rPr lang="sv-SE" sz="750" dirty="0"/>
              <a:t>från utomstående personer</a:t>
            </a:r>
            <a:r>
              <a:rPr lang="sv-SE" sz="750" dirty="0" smtClean="0"/>
              <a:t>.</a:t>
            </a:r>
          </a:p>
          <a:p>
            <a:pPr algn="r"/>
            <a:r>
              <a:rPr lang="sv-SE" sz="750" dirty="0" smtClean="0"/>
              <a:t>FREYA</a:t>
            </a:r>
            <a:endParaRPr lang="sv-SE" sz="750" dirty="0"/>
          </a:p>
        </p:txBody>
      </p:sp>
      <p:sp>
        <p:nvSpPr>
          <p:cNvPr id="2" name="Rubrik 1"/>
          <p:cNvSpPr>
            <a:spLocks noGrp="1"/>
          </p:cNvSpPr>
          <p:nvPr>
            <p:ph type="ctrTitle"/>
          </p:nvPr>
        </p:nvSpPr>
        <p:spPr>
          <a:xfrm>
            <a:off x="501324" y="217215"/>
            <a:ext cx="8157435" cy="640800"/>
          </a:xfrm>
        </p:spPr>
        <p:txBody>
          <a:bodyPr>
            <a:normAutofit/>
          </a:bodyPr>
          <a:lstStyle/>
          <a:p>
            <a:r>
              <a:rPr lang="sv-SE" dirty="0" smtClean="0"/>
              <a:t>Exempel på </a:t>
            </a:r>
            <a:r>
              <a:rPr lang="sv-SE" dirty="0"/>
              <a:t>k</a:t>
            </a:r>
            <a:r>
              <a:rPr lang="sv-SE" dirty="0" smtClean="0"/>
              <a:t>ritisk granskning</a:t>
            </a:r>
            <a:endParaRPr lang="sv-SE" dirty="0"/>
          </a:p>
        </p:txBody>
      </p:sp>
      <p:sp>
        <p:nvSpPr>
          <p:cNvPr id="3" name="textruta 2"/>
          <p:cNvSpPr txBox="1"/>
          <p:nvPr/>
        </p:nvSpPr>
        <p:spPr>
          <a:xfrm rot="19048313">
            <a:off x="4736459" y="1505144"/>
            <a:ext cx="4229923" cy="1077218"/>
          </a:xfrm>
          <a:prstGeom prst="rect">
            <a:avLst/>
          </a:prstGeom>
          <a:solidFill>
            <a:schemeClr val="accent1"/>
          </a:solidFill>
        </p:spPr>
        <p:txBody>
          <a:bodyPr wrap="square" rtlCol="0">
            <a:spAutoFit/>
          </a:bodyPr>
          <a:lstStyle/>
          <a:p>
            <a:r>
              <a:rPr lang="sv-SE" sz="3200" dirty="0" smtClean="0"/>
              <a:t>Vad vill man ändra på och varför</a:t>
            </a:r>
            <a:endParaRPr lang="sv-SE" sz="3200" dirty="0"/>
          </a:p>
        </p:txBody>
      </p:sp>
      <p:sp>
        <p:nvSpPr>
          <p:cNvPr id="4" name="textruta 3"/>
          <p:cNvSpPr txBox="1"/>
          <p:nvPr/>
        </p:nvSpPr>
        <p:spPr>
          <a:xfrm>
            <a:off x="1111752" y="2683119"/>
            <a:ext cx="3058963" cy="1200329"/>
          </a:xfrm>
          <a:prstGeom prst="rect">
            <a:avLst/>
          </a:prstGeom>
          <a:solidFill>
            <a:schemeClr val="accent1"/>
          </a:solidFill>
        </p:spPr>
        <p:txBody>
          <a:bodyPr wrap="square" rtlCol="0">
            <a:spAutoFit/>
          </a:bodyPr>
          <a:lstStyle/>
          <a:p>
            <a:r>
              <a:rPr lang="sv-SE" sz="2400" dirty="0" smtClean="0">
                <a:solidFill>
                  <a:schemeClr val="accent5"/>
                </a:solidFill>
              </a:rPr>
              <a:t>Även här syns reflektion, lärande och professionsutveckling</a:t>
            </a:r>
            <a:endParaRPr lang="sv-SE" sz="2400" dirty="0">
              <a:solidFill>
                <a:schemeClr val="accent5"/>
              </a:solidFill>
            </a:endParaRPr>
          </a:p>
        </p:txBody>
      </p:sp>
    </p:spTree>
    <p:extLst>
      <p:ext uri="{BB962C8B-B14F-4D97-AF65-F5344CB8AC3E}">
        <p14:creationId xmlns:p14="http://schemas.microsoft.com/office/powerpoint/2010/main" val="269128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374970" y="1269638"/>
            <a:ext cx="8223021" cy="164457"/>
          </a:xfrm>
        </p:spPr>
        <p:txBody>
          <a:bodyPr numCol="1">
            <a:normAutofit fontScale="85000" lnSpcReduction="20000"/>
          </a:bodyPr>
          <a:lstStyle/>
          <a:p>
            <a:endParaRPr lang="sv-SE" dirty="0"/>
          </a:p>
          <a:p>
            <a:endParaRPr lang="sv-SE" dirty="0" smtClean="0"/>
          </a:p>
          <a:p>
            <a:endParaRPr lang="sv-SE" dirty="0"/>
          </a:p>
          <a:p>
            <a:endParaRPr lang="sv-SE" dirty="0" smtClean="0"/>
          </a:p>
          <a:p>
            <a:endParaRPr lang="sv-SE" dirty="0" smtClean="0"/>
          </a:p>
        </p:txBody>
      </p:sp>
      <p:sp>
        <p:nvSpPr>
          <p:cNvPr id="3" name="Rubrik 2"/>
          <p:cNvSpPr>
            <a:spLocks noGrp="1"/>
          </p:cNvSpPr>
          <p:nvPr>
            <p:ph type="ctrTitle"/>
          </p:nvPr>
        </p:nvSpPr>
        <p:spPr/>
        <p:txBody>
          <a:bodyPr/>
          <a:lstStyle/>
          <a:p>
            <a:r>
              <a:rPr lang="sv-SE" dirty="0" smtClean="0">
                <a:solidFill>
                  <a:schemeClr val="accent1"/>
                </a:solidFill>
              </a:rPr>
              <a:t>Exempel 1: Simon</a:t>
            </a:r>
            <a:endParaRPr lang="sv-SE" dirty="0">
              <a:solidFill>
                <a:schemeClr val="accent1"/>
              </a:solidFill>
            </a:endParaRPr>
          </a:p>
        </p:txBody>
      </p:sp>
      <p:sp>
        <p:nvSpPr>
          <p:cNvPr id="7" name="textruta 6"/>
          <p:cNvSpPr txBox="1"/>
          <p:nvPr/>
        </p:nvSpPr>
        <p:spPr>
          <a:xfrm>
            <a:off x="7080158" y="1525318"/>
            <a:ext cx="1567453" cy="1338828"/>
          </a:xfrm>
          <a:prstGeom prst="rect">
            <a:avLst/>
          </a:prstGeom>
          <a:noFill/>
          <a:ln w="38100">
            <a:solidFill>
              <a:schemeClr val="accent1"/>
            </a:solidFill>
          </a:ln>
        </p:spPr>
        <p:txBody>
          <a:bodyPr wrap="square" rtlCol="0">
            <a:spAutoFit/>
          </a:bodyPr>
          <a:lstStyle/>
          <a:p>
            <a:r>
              <a:rPr lang="sv-SE" dirty="0" smtClean="0">
                <a:solidFill>
                  <a:srgbClr val="FF0000"/>
                </a:solidFill>
              </a:rPr>
              <a:t>OBS</a:t>
            </a:r>
            <a:r>
              <a:rPr lang="sv-SE" dirty="0">
                <a:solidFill>
                  <a:srgbClr val="FF0000"/>
                </a:solidFill>
              </a:rPr>
              <a:t>! att här är det inte tekniken som är avgörande utan vad läraren gör för att komplettera </a:t>
            </a:r>
            <a:r>
              <a:rPr lang="sv-SE" dirty="0" smtClean="0">
                <a:solidFill>
                  <a:srgbClr val="FF0000"/>
                </a:solidFill>
              </a:rPr>
              <a:t>denna.</a:t>
            </a:r>
            <a:endParaRPr lang="sv-SE" dirty="0">
              <a:solidFill>
                <a:srgbClr val="FF0000"/>
              </a:solidFill>
            </a:endParaRPr>
          </a:p>
        </p:txBody>
      </p:sp>
      <p:pic>
        <p:nvPicPr>
          <p:cNvPr id="8" name="Bildobjekt 7"/>
          <p:cNvPicPr>
            <a:picLocks noChangeAspect="1"/>
          </p:cNvPicPr>
          <p:nvPr/>
        </p:nvPicPr>
        <p:blipFill>
          <a:blip r:embed="rId2"/>
          <a:stretch>
            <a:fillRect/>
          </a:stretch>
        </p:blipFill>
        <p:spPr>
          <a:xfrm>
            <a:off x="2394076" y="1800508"/>
            <a:ext cx="4206605" cy="2225233"/>
          </a:xfrm>
          <a:prstGeom prst="rect">
            <a:avLst/>
          </a:prstGeom>
          <a:ln w="38100">
            <a:solidFill>
              <a:schemeClr val="accent1"/>
            </a:solidFill>
          </a:ln>
        </p:spPr>
      </p:pic>
      <p:sp>
        <p:nvSpPr>
          <p:cNvPr id="10" name="textruta 9"/>
          <p:cNvSpPr txBox="1"/>
          <p:nvPr/>
        </p:nvSpPr>
        <p:spPr>
          <a:xfrm>
            <a:off x="374970" y="1535940"/>
            <a:ext cx="1710388" cy="1546577"/>
          </a:xfrm>
          <a:prstGeom prst="rect">
            <a:avLst/>
          </a:prstGeom>
          <a:solidFill>
            <a:schemeClr val="accent1"/>
          </a:solidFill>
        </p:spPr>
        <p:txBody>
          <a:bodyPr wrap="square" rtlCol="0">
            <a:spAutoFit/>
          </a:bodyPr>
          <a:lstStyle/>
          <a:p>
            <a:r>
              <a:rPr lang="sv-SE" i="1" dirty="0" smtClean="0"/>
              <a:t>Syfte</a:t>
            </a:r>
            <a:r>
              <a:rPr lang="sv-SE" dirty="0" smtClean="0"/>
              <a:t>:</a:t>
            </a:r>
          </a:p>
          <a:p>
            <a:r>
              <a:rPr lang="sv-SE" dirty="0" smtClean="0"/>
              <a:t>Skapa ett </a:t>
            </a:r>
            <a:r>
              <a:rPr lang="sv-SE" dirty="0" smtClean="0">
                <a:solidFill>
                  <a:schemeClr val="accent5"/>
                </a:solidFill>
              </a:rPr>
              <a:t>bedömningsunderlag </a:t>
            </a:r>
            <a:r>
              <a:rPr lang="sv-SE" dirty="0" smtClean="0"/>
              <a:t>som är lätt för elever, handledare och lärare att </a:t>
            </a:r>
            <a:r>
              <a:rPr lang="sv-SE" dirty="0" smtClean="0">
                <a:solidFill>
                  <a:schemeClr val="accent5"/>
                </a:solidFill>
              </a:rPr>
              <a:t>förstå och ta till sig</a:t>
            </a:r>
            <a:endParaRPr lang="sv-SE" dirty="0">
              <a:solidFill>
                <a:schemeClr val="accent5"/>
              </a:solidFill>
            </a:endParaRPr>
          </a:p>
        </p:txBody>
      </p:sp>
      <p:cxnSp>
        <p:nvCxnSpPr>
          <p:cNvPr id="12" name="Rak koppling 11"/>
          <p:cNvCxnSpPr/>
          <p:nvPr/>
        </p:nvCxnSpPr>
        <p:spPr>
          <a:xfrm>
            <a:off x="2085358" y="1993260"/>
            <a:ext cx="1940633" cy="5883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787017" y="3473404"/>
            <a:ext cx="1298341" cy="715581"/>
          </a:xfrm>
          <a:prstGeom prst="rect">
            <a:avLst/>
          </a:prstGeom>
          <a:solidFill>
            <a:schemeClr val="accent1"/>
          </a:solidFill>
        </p:spPr>
        <p:txBody>
          <a:bodyPr wrap="square" rtlCol="0">
            <a:spAutoFit/>
          </a:bodyPr>
          <a:lstStyle/>
          <a:p>
            <a:r>
              <a:rPr lang="sv-SE" i="1" dirty="0" smtClean="0"/>
              <a:t>Teknik</a:t>
            </a:r>
            <a:r>
              <a:rPr lang="sv-SE" dirty="0" smtClean="0"/>
              <a:t>:</a:t>
            </a:r>
          </a:p>
          <a:p>
            <a:r>
              <a:rPr lang="sv-SE" dirty="0" smtClean="0"/>
              <a:t>Matris och kompendium</a:t>
            </a:r>
            <a:endParaRPr lang="sv-SE" dirty="0"/>
          </a:p>
        </p:txBody>
      </p:sp>
      <p:cxnSp>
        <p:nvCxnSpPr>
          <p:cNvPr id="15" name="Rak koppling 14"/>
          <p:cNvCxnSpPr>
            <a:stCxn id="13" idx="3"/>
          </p:cNvCxnSpPr>
          <p:nvPr/>
        </p:nvCxnSpPr>
        <p:spPr>
          <a:xfrm flipV="1">
            <a:off x="2085358" y="3203689"/>
            <a:ext cx="1164380" cy="6275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3979046" y="1371167"/>
            <a:ext cx="1014867" cy="461665"/>
          </a:xfrm>
          <a:prstGeom prst="rect">
            <a:avLst/>
          </a:prstGeom>
          <a:noFill/>
        </p:spPr>
        <p:txBody>
          <a:bodyPr wrap="square" rtlCol="0">
            <a:spAutoFit/>
          </a:bodyPr>
          <a:lstStyle/>
          <a:p>
            <a:r>
              <a:rPr lang="sv-SE" sz="2400" dirty="0" smtClean="0">
                <a:solidFill>
                  <a:schemeClr val="accent1"/>
                </a:solidFill>
              </a:rPr>
              <a:t>Simon</a:t>
            </a:r>
            <a:endParaRPr lang="sv-SE" sz="2400" dirty="0">
              <a:solidFill>
                <a:schemeClr val="accent1"/>
              </a:solidFill>
            </a:endParaRPr>
          </a:p>
        </p:txBody>
      </p:sp>
      <p:sp>
        <p:nvSpPr>
          <p:cNvPr id="18" name="textruta 17"/>
          <p:cNvSpPr txBox="1"/>
          <p:nvPr/>
        </p:nvSpPr>
        <p:spPr>
          <a:xfrm>
            <a:off x="3394949" y="4242113"/>
            <a:ext cx="2347888" cy="300082"/>
          </a:xfrm>
          <a:prstGeom prst="rect">
            <a:avLst/>
          </a:prstGeom>
          <a:solidFill>
            <a:schemeClr val="accent1"/>
          </a:solidFill>
        </p:spPr>
        <p:txBody>
          <a:bodyPr wrap="square" rtlCol="0">
            <a:spAutoFit/>
          </a:bodyPr>
          <a:lstStyle/>
          <a:p>
            <a:r>
              <a:rPr lang="sv-SE" dirty="0" smtClean="0"/>
              <a:t>Viktigt att tala samma språk</a:t>
            </a:r>
            <a:endParaRPr lang="sv-SE" dirty="0"/>
          </a:p>
        </p:txBody>
      </p:sp>
      <p:sp>
        <p:nvSpPr>
          <p:cNvPr id="19" name="textruta 18"/>
          <p:cNvSpPr txBox="1"/>
          <p:nvPr/>
        </p:nvSpPr>
        <p:spPr>
          <a:xfrm>
            <a:off x="6980914" y="3468824"/>
            <a:ext cx="1516607" cy="923330"/>
          </a:xfrm>
          <a:prstGeom prst="rect">
            <a:avLst/>
          </a:prstGeom>
          <a:solidFill>
            <a:schemeClr val="accent1"/>
          </a:solidFill>
        </p:spPr>
        <p:txBody>
          <a:bodyPr wrap="square" rtlCol="0">
            <a:spAutoFit/>
          </a:bodyPr>
          <a:lstStyle/>
          <a:p>
            <a:r>
              <a:rPr lang="sv-SE" dirty="0" smtClean="0"/>
              <a:t>Både handledare och lärare är med och följer upp elevernas lärande</a:t>
            </a:r>
            <a:endParaRPr lang="sv-SE" dirty="0"/>
          </a:p>
        </p:txBody>
      </p:sp>
      <p:cxnSp>
        <p:nvCxnSpPr>
          <p:cNvPr id="21" name="Rak koppling 20"/>
          <p:cNvCxnSpPr/>
          <p:nvPr/>
        </p:nvCxnSpPr>
        <p:spPr>
          <a:xfrm flipH="1" flipV="1">
            <a:off x="3532613" y="3831194"/>
            <a:ext cx="124987" cy="4109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Rak koppling 24"/>
          <p:cNvCxnSpPr>
            <a:endCxn id="19" idx="1"/>
          </p:cNvCxnSpPr>
          <p:nvPr/>
        </p:nvCxnSpPr>
        <p:spPr>
          <a:xfrm>
            <a:off x="4568893" y="3776012"/>
            <a:ext cx="2412021" cy="15447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textruta 3"/>
          <p:cNvSpPr txBox="1"/>
          <p:nvPr/>
        </p:nvSpPr>
        <p:spPr>
          <a:xfrm>
            <a:off x="4631206" y="3776012"/>
            <a:ext cx="1769594" cy="300082"/>
          </a:xfrm>
          <a:prstGeom prst="rect">
            <a:avLst/>
          </a:prstGeom>
          <a:noFill/>
        </p:spPr>
        <p:txBody>
          <a:bodyPr wrap="square" rtlCol="0">
            <a:spAutoFit/>
          </a:bodyPr>
          <a:lstStyle/>
          <a:p>
            <a:r>
              <a:rPr lang="sv-SE" dirty="0" smtClean="0"/>
              <a:t>(Kilbrink, et.al., 2020)</a:t>
            </a:r>
            <a:endParaRPr lang="sv-SE" dirty="0"/>
          </a:p>
        </p:txBody>
      </p:sp>
    </p:spTree>
    <p:extLst>
      <p:ext uri="{BB962C8B-B14F-4D97-AF65-F5344CB8AC3E}">
        <p14:creationId xmlns:p14="http://schemas.microsoft.com/office/powerpoint/2010/main" val="2164202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512475" y="524541"/>
            <a:ext cx="5737022" cy="2435748"/>
          </a:xfrm>
        </p:spPr>
        <p:txBody>
          <a:bodyPr/>
          <a:lstStyle/>
          <a:p>
            <a:endParaRPr lang="sv-SE" dirty="0"/>
          </a:p>
        </p:txBody>
      </p:sp>
      <p:pic>
        <p:nvPicPr>
          <p:cNvPr id="3" name="Bildobjekt 2"/>
          <p:cNvPicPr>
            <a:picLocks noChangeAspect="1"/>
          </p:cNvPicPr>
          <p:nvPr/>
        </p:nvPicPr>
        <p:blipFill rotWithShape="1">
          <a:blip r:embed="rId2"/>
          <a:srcRect l="40398" t="21107" r="39109" b="64405"/>
          <a:stretch/>
        </p:blipFill>
        <p:spPr>
          <a:xfrm>
            <a:off x="548640" y="524541"/>
            <a:ext cx="5700857" cy="2267034"/>
          </a:xfrm>
          <a:prstGeom prst="rect">
            <a:avLst/>
          </a:prstGeom>
        </p:spPr>
      </p:pic>
      <p:pic>
        <p:nvPicPr>
          <p:cNvPr id="4" name="Bildobjekt 3"/>
          <p:cNvPicPr>
            <a:picLocks noChangeAspect="1"/>
          </p:cNvPicPr>
          <p:nvPr/>
        </p:nvPicPr>
        <p:blipFill>
          <a:blip r:embed="rId3"/>
          <a:stretch>
            <a:fillRect/>
          </a:stretch>
        </p:blipFill>
        <p:spPr>
          <a:xfrm>
            <a:off x="6375152" y="217088"/>
            <a:ext cx="2467069" cy="4352464"/>
          </a:xfrm>
          <a:prstGeom prst="rect">
            <a:avLst/>
          </a:prstGeom>
        </p:spPr>
      </p:pic>
      <p:sp>
        <p:nvSpPr>
          <p:cNvPr id="5" name="textruta 4"/>
          <p:cNvSpPr txBox="1"/>
          <p:nvPr/>
        </p:nvSpPr>
        <p:spPr>
          <a:xfrm>
            <a:off x="381548" y="3085278"/>
            <a:ext cx="2355074" cy="1200329"/>
          </a:xfrm>
          <a:prstGeom prst="rect">
            <a:avLst/>
          </a:prstGeom>
          <a:noFill/>
        </p:spPr>
        <p:txBody>
          <a:bodyPr wrap="square" rtlCol="0">
            <a:spAutoFit/>
          </a:bodyPr>
          <a:lstStyle/>
          <a:p>
            <a:r>
              <a:rPr lang="sv-SE" sz="800" dirty="0"/>
              <a:t>Min tanke var att hitta ett sätt som </a:t>
            </a:r>
            <a:r>
              <a:rPr lang="sv-SE" sz="800" dirty="0">
                <a:solidFill>
                  <a:schemeClr val="accent4"/>
                </a:solidFill>
              </a:rPr>
              <a:t>utvecklar elevernas lärande</a:t>
            </a:r>
            <a:r>
              <a:rPr lang="sv-SE" sz="800" dirty="0"/>
              <a:t> genom att arbeta med en loggbok via sociala medier, och därmed även öka motivation till loggande på </a:t>
            </a:r>
            <a:r>
              <a:rPr lang="sv-SE" sz="800" dirty="0" err="1"/>
              <a:t>apl</a:t>
            </a:r>
            <a:r>
              <a:rPr lang="sv-SE" sz="800" dirty="0"/>
              <a:t>. Vidare tänkte jag även att sociala medier som verktyg för loggboksskrivandet, </a:t>
            </a:r>
            <a:r>
              <a:rPr lang="sv-SE" sz="800" dirty="0">
                <a:solidFill>
                  <a:schemeClr val="accent4"/>
                </a:solidFill>
              </a:rPr>
              <a:t>kan hjälpa eleverna framåt i sin kunskapsutveckling</a:t>
            </a:r>
            <a:r>
              <a:rPr lang="sv-SE" sz="800" dirty="0"/>
              <a:t>. Genom att de får använda sig av yrkets fackspråk, </a:t>
            </a:r>
            <a:r>
              <a:rPr lang="sv-SE" sz="800" dirty="0">
                <a:solidFill>
                  <a:schemeClr val="accent4"/>
                </a:solidFill>
              </a:rPr>
              <a:t>reflektera</a:t>
            </a:r>
            <a:r>
              <a:rPr lang="sv-SE" sz="800" dirty="0"/>
              <a:t> över sitt och andras arbeten samt </a:t>
            </a:r>
            <a:r>
              <a:rPr lang="sv-SE" sz="800" dirty="0">
                <a:solidFill>
                  <a:schemeClr val="accent4"/>
                </a:solidFill>
              </a:rPr>
              <a:t>ge varandra </a:t>
            </a:r>
            <a:r>
              <a:rPr lang="sv-SE" sz="800" dirty="0" smtClean="0">
                <a:solidFill>
                  <a:schemeClr val="accent4"/>
                </a:solidFill>
              </a:rPr>
              <a:t>feedback</a:t>
            </a:r>
            <a:r>
              <a:rPr lang="sv-SE" sz="800" dirty="0" smtClean="0"/>
              <a:t>…</a:t>
            </a:r>
            <a:endParaRPr lang="sv-SE" dirty="0"/>
          </a:p>
        </p:txBody>
      </p:sp>
      <p:sp>
        <p:nvSpPr>
          <p:cNvPr id="6" name="textruta 5"/>
          <p:cNvSpPr txBox="1"/>
          <p:nvPr/>
        </p:nvSpPr>
        <p:spPr>
          <a:xfrm>
            <a:off x="3886553" y="3083532"/>
            <a:ext cx="2026152" cy="1446550"/>
          </a:xfrm>
          <a:prstGeom prst="rect">
            <a:avLst/>
          </a:prstGeom>
          <a:noFill/>
        </p:spPr>
        <p:txBody>
          <a:bodyPr wrap="square" rtlCol="0">
            <a:spAutoFit/>
          </a:bodyPr>
          <a:lstStyle/>
          <a:p>
            <a:r>
              <a:rPr lang="sv-SE" sz="800" dirty="0"/>
              <a:t>Uppdraget för första veckan gick ut på att alla elever, senast på fredagen, skulle lägga upp; före, under tiden och efter bild på en färg och klippkund som de haft. De skulle avsluta sitt inlägg med en bild där de visar och benämner de verktyg de använt samt varför de valt de specifika verktygen. De skulle även berätta vilka färger och klipptekniker de använt och varför, samt säga två bra saker och en sak de skulle kunnat gjort annorlunda med sitt arbete.</a:t>
            </a:r>
          </a:p>
        </p:txBody>
      </p:sp>
      <p:sp>
        <p:nvSpPr>
          <p:cNvPr id="7" name="Rektangel 6"/>
          <p:cNvSpPr/>
          <p:nvPr/>
        </p:nvSpPr>
        <p:spPr>
          <a:xfrm>
            <a:off x="3886553" y="3085278"/>
            <a:ext cx="1979770" cy="144655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 name="Rak pilkoppling 8"/>
          <p:cNvCxnSpPr/>
          <p:nvPr/>
        </p:nvCxnSpPr>
        <p:spPr>
          <a:xfrm flipV="1">
            <a:off x="4387804" y="2637945"/>
            <a:ext cx="0" cy="447333"/>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p:cNvCxnSpPr/>
          <p:nvPr/>
        </p:nvCxnSpPr>
        <p:spPr>
          <a:xfrm flipV="1">
            <a:off x="5859509" y="3382403"/>
            <a:ext cx="452815"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Ellips 11"/>
          <p:cNvSpPr/>
          <p:nvPr/>
        </p:nvSpPr>
        <p:spPr>
          <a:xfrm>
            <a:off x="581532" y="966162"/>
            <a:ext cx="1407781" cy="776253"/>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p:cNvSpPr/>
          <p:nvPr/>
        </p:nvSpPr>
        <p:spPr>
          <a:xfrm>
            <a:off x="396849" y="3092978"/>
            <a:ext cx="2537126" cy="118714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pilkoppling 15"/>
          <p:cNvCxnSpPr/>
          <p:nvPr/>
        </p:nvCxnSpPr>
        <p:spPr>
          <a:xfrm flipV="1">
            <a:off x="1244417" y="2645645"/>
            <a:ext cx="0" cy="447333"/>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548640" y="217088"/>
            <a:ext cx="5240367" cy="307453"/>
          </a:xfrm>
          <a:prstGeom prst="rect">
            <a:avLst/>
          </a:prstGeom>
          <a:noFill/>
        </p:spPr>
        <p:txBody>
          <a:bodyPr wrap="square" rtlCol="0">
            <a:spAutoFit/>
          </a:bodyPr>
          <a:lstStyle/>
          <a:p>
            <a:r>
              <a:rPr lang="sv-SE" b="1" dirty="0" smtClean="0">
                <a:solidFill>
                  <a:schemeClr val="accent1"/>
                </a:solidFill>
              </a:rPr>
              <a:t>Exempel 2: </a:t>
            </a:r>
            <a:r>
              <a:rPr lang="sv-SE" b="1" dirty="0" err="1" smtClean="0">
                <a:solidFill>
                  <a:schemeClr val="accent1"/>
                </a:solidFill>
              </a:rPr>
              <a:t>Freya</a:t>
            </a:r>
            <a:endParaRPr lang="sv-SE" dirty="0"/>
          </a:p>
        </p:txBody>
      </p:sp>
    </p:spTree>
    <p:extLst>
      <p:ext uri="{BB962C8B-B14F-4D97-AF65-F5344CB8AC3E}">
        <p14:creationId xmlns:p14="http://schemas.microsoft.com/office/powerpoint/2010/main" val="4279485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512474" y="1178415"/>
            <a:ext cx="8135137" cy="2860733"/>
          </a:xfrm>
        </p:spPr>
        <p:txBody>
          <a:bodyPr numCol="1">
            <a:normAutofit fontScale="92500" lnSpcReduction="20000"/>
          </a:bodyPr>
          <a:lstStyle/>
          <a:p>
            <a:r>
              <a:rPr lang="sv-SE" dirty="0" smtClean="0"/>
              <a:t>Den multimodala digitala loggboken i kurs 5 får studenterna att reflektera över sin egen utveckling och har inspirerar dem till att själva genomföra ett utvecklingsarbete med digital teknik som verktyg för att överbrygga mellan skola och APL i kurs 6.</a:t>
            </a:r>
          </a:p>
          <a:p>
            <a:endParaRPr lang="sv-SE" dirty="0"/>
          </a:p>
          <a:p>
            <a:r>
              <a:rPr lang="sv-SE" dirty="0" smtClean="0"/>
              <a:t>Erfarenheter från att arbeta med loggboken som student (kurs 5) används i planeringen av utvecklingsarbetet (positiva som negativa erfarenheter) som lärare i kurs 6</a:t>
            </a:r>
          </a:p>
          <a:p>
            <a:r>
              <a:rPr lang="sv-SE" dirty="0"/>
              <a:t>	</a:t>
            </a:r>
            <a:r>
              <a:rPr lang="sv-SE" dirty="0" smtClean="0"/>
              <a:t>- tydlighet i uppdragen</a:t>
            </a:r>
          </a:p>
          <a:p>
            <a:r>
              <a:rPr lang="sv-SE"/>
              <a:t>	</a:t>
            </a:r>
            <a:r>
              <a:rPr lang="sv-SE" smtClean="0"/>
              <a:t>- återkoppling</a:t>
            </a:r>
            <a:endParaRPr lang="sv-SE" dirty="0" smtClean="0"/>
          </a:p>
          <a:p>
            <a:r>
              <a:rPr lang="sv-SE" dirty="0"/>
              <a:t>	</a:t>
            </a:r>
            <a:r>
              <a:rPr lang="sv-SE" dirty="0" smtClean="0"/>
              <a:t>- tid</a:t>
            </a:r>
          </a:p>
          <a:p>
            <a:r>
              <a:rPr lang="sv-SE" dirty="0"/>
              <a:t>	</a:t>
            </a:r>
            <a:r>
              <a:rPr lang="sv-SE" dirty="0" smtClean="0"/>
              <a:t>- kontakt med handledare</a:t>
            </a:r>
          </a:p>
          <a:p>
            <a:endParaRPr lang="sv-SE" dirty="0"/>
          </a:p>
          <a:p>
            <a:endParaRPr lang="sv-SE" dirty="0"/>
          </a:p>
        </p:txBody>
      </p:sp>
      <p:sp>
        <p:nvSpPr>
          <p:cNvPr id="3" name="Rubrik 2"/>
          <p:cNvSpPr>
            <a:spLocks noGrp="1"/>
          </p:cNvSpPr>
          <p:nvPr>
            <p:ph type="ctrTitle"/>
          </p:nvPr>
        </p:nvSpPr>
        <p:spPr/>
        <p:txBody>
          <a:bodyPr/>
          <a:lstStyle/>
          <a:p>
            <a:r>
              <a:rPr lang="sv-SE" dirty="0" smtClean="0"/>
              <a:t>Resultat</a:t>
            </a:r>
            <a:endParaRPr lang="sv-SE" dirty="0"/>
          </a:p>
        </p:txBody>
      </p:sp>
    </p:spTree>
    <p:extLst>
      <p:ext uri="{BB962C8B-B14F-4D97-AF65-F5344CB8AC3E}">
        <p14:creationId xmlns:p14="http://schemas.microsoft.com/office/powerpoint/2010/main" val="118807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512474" y="1178415"/>
            <a:ext cx="8135137" cy="3049098"/>
          </a:xfrm>
        </p:spPr>
        <p:txBody>
          <a:bodyPr numCol="1"/>
          <a:lstStyle/>
          <a:p>
            <a:endParaRPr lang="sv-SE" sz="1600" dirty="0" smtClean="0"/>
          </a:p>
          <a:p>
            <a:endParaRPr lang="sv-SE" dirty="0" smtClean="0"/>
          </a:p>
          <a:p>
            <a:endParaRPr lang="sv-SE" dirty="0"/>
          </a:p>
          <a:p>
            <a:pPr algn="ctr"/>
            <a:r>
              <a:rPr lang="sv-SE" sz="4000" dirty="0" smtClean="0"/>
              <a:t>Frågor???</a:t>
            </a:r>
            <a:endParaRPr lang="sv-SE" sz="4000" dirty="0"/>
          </a:p>
        </p:txBody>
      </p:sp>
      <p:sp>
        <p:nvSpPr>
          <p:cNvPr id="3" name="Rubrik 2"/>
          <p:cNvSpPr>
            <a:spLocks noGrp="1"/>
          </p:cNvSpPr>
          <p:nvPr>
            <p:ph type="ctrTitle"/>
          </p:nvPr>
        </p:nvSpPr>
        <p:spPr/>
        <p:txBody>
          <a:bodyPr>
            <a:normAutofit fontScale="90000"/>
          </a:bodyPr>
          <a:lstStyle/>
          <a:p>
            <a:r>
              <a:rPr lang="sv-SE" dirty="0" smtClean="0"/>
              <a:t>Mer information</a:t>
            </a:r>
            <a:br>
              <a:rPr lang="sv-SE" dirty="0" smtClean="0"/>
            </a:br>
            <a:r>
              <a:rPr lang="sv-SE" sz="2700" dirty="0" smtClean="0"/>
              <a:t>https</a:t>
            </a:r>
            <a:r>
              <a:rPr lang="sv-SE" sz="2700" dirty="0"/>
              <a:t>://www.kau.se/digitala-broar-mellan-larandearenor</a:t>
            </a:r>
            <a:endParaRPr lang="sv-SE" sz="2700" dirty="0"/>
          </a:p>
        </p:txBody>
      </p:sp>
    </p:spTree>
    <p:extLst>
      <p:ext uri="{BB962C8B-B14F-4D97-AF65-F5344CB8AC3E}">
        <p14:creationId xmlns:p14="http://schemas.microsoft.com/office/powerpoint/2010/main" val="4165002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2"/>
          <a:srcRect l="29148" t="44304" r="17726" b="27979"/>
          <a:stretch/>
        </p:blipFill>
        <p:spPr>
          <a:xfrm>
            <a:off x="1274188" y="1822027"/>
            <a:ext cx="5770079" cy="1693333"/>
          </a:xfrm>
          <a:prstGeom prst="rect">
            <a:avLst/>
          </a:prstGeom>
        </p:spPr>
      </p:pic>
      <p:sp>
        <p:nvSpPr>
          <p:cNvPr id="6" name="Underrubrik 5"/>
          <p:cNvSpPr>
            <a:spLocks noGrp="1"/>
          </p:cNvSpPr>
          <p:nvPr>
            <p:ph type="subTitle" idx="1"/>
          </p:nvPr>
        </p:nvSpPr>
        <p:spPr>
          <a:xfrm>
            <a:off x="637465" y="3770311"/>
            <a:ext cx="8118408" cy="275415"/>
          </a:xfrm>
        </p:spPr>
        <p:txBody>
          <a:bodyPr numCol="1">
            <a:normAutofit fontScale="25000" lnSpcReduction="20000"/>
          </a:bodyPr>
          <a:lstStyle/>
          <a:p>
            <a:r>
              <a:rPr lang="en-US" sz="6400" dirty="0" err="1" smtClean="0"/>
              <a:t>Yrkeslärarstudenters</a:t>
            </a:r>
            <a:r>
              <a:rPr lang="en-US" sz="6400" dirty="0" smtClean="0"/>
              <a:t> </a:t>
            </a:r>
            <a:r>
              <a:rPr lang="en-US" sz="6400" dirty="0" err="1" smtClean="0"/>
              <a:t>lärndeprocesser</a:t>
            </a:r>
            <a:r>
              <a:rPr lang="en-US" sz="6400" dirty="0" smtClean="0"/>
              <a:t> </a:t>
            </a:r>
            <a:r>
              <a:rPr lang="en-US" sz="6400" dirty="0" err="1" smtClean="0"/>
              <a:t>i</a:t>
            </a:r>
            <a:r>
              <a:rPr lang="en-US" sz="6400" dirty="0" smtClean="0"/>
              <a:t> </a:t>
            </a:r>
            <a:r>
              <a:rPr lang="en-US" sz="6400" dirty="0" err="1" smtClean="0"/>
              <a:t>samband</a:t>
            </a:r>
            <a:r>
              <a:rPr lang="en-US" sz="6400" dirty="0" smtClean="0"/>
              <a:t> med </a:t>
            </a:r>
            <a:r>
              <a:rPr lang="en-US" sz="6400" dirty="0" err="1" smtClean="0"/>
              <a:t>arbe</a:t>
            </a:r>
            <a:r>
              <a:rPr lang="en-US" sz="6400" dirty="0" err="1" smtClean="0"/>
              <a:t>tet</a:t>
            </a:r>
            <a:r>
              <a:rPr lang="en-US" sz="6400" dirty="0" smtClean="0"/>
              <a:t> med </a:t>
            </a:r>
            <a:r>
              <a:rPr lang="en-US" sz="6400" dirty="0" err="1" smtClean="0"/>
              <a:t>loggböcker</a:t>
            </a:r>
            <a:r>
              <a:rPr lang="en-US" sz="6400" dirty="0" smtClean="0"/>
              <a:t> </a:t>
            </a:r>
            <a:r>
              <a:rPr lang="en-US" sz="6400" dirty="0" err="1" smtClean="0"/>
              <a:t>mellan</a:t>
            </a:r>
            <a:r>
              <a:rPr lang="en-US" sz="6400" dirty="0" smtClean="0"/>
              <a:t> universitet </a:t>
            </a:r>
            <a:r>
              <a:rPr lang="en-US" sz="6400" dirty="0" err="1" smtClean="0"/>
              <a:t>och</a:t>
            </a:r>
            <a:r>
              <a:rPr lang="en-US" sz="6400" dirty="0" smtClean="0"/>
              <a:t> VFU </a:t>
            </a:r>
            <a:r>
              <a:rPr lang="en-US" sz="6400" dirty="0" err="1" smtClean="0"/>
              <a:t>samt</a:t>
            </a:r>
            <a:r>
              <a:rPr lang="en-US" sz="6400" dirty="0" smtClean="0"/>
              <a:t> </a:t>
            </a:r>
            <a:r>
              <a:rPr lang="en-US" sz="6400" dirty="0" err="1" smtClean="0"/>
              <a:t>mellan</a:t>
            </a:r>
            <a:r>
              <a:rPr lang="en-US" sz="6400" dirty="0" smtClean="0"/>
              <a:t> </a:t>
            </a:r>
            <a:r>
              <a:rPr lang="en-US" sz="6400" dirty="0" err="1" smtClean="0"/>
              <a:t>skola</a:t>
            </a:r>
            <a:r>
              <a:rPr lang="en-US" sz="6400" dirty="0" smtClean="0"/>
              <a:t> </a:t>
            </a:r>
            <a:r>
              <a:rPr lang="en-US" sz="6400" dirty="0" err="1" smtClean="0"/>
              <a:t>och</a:t>
            </a:r>
            <a:r>
              <a:rPr lang="en-US" sz="6400" dirty="0" smtClean="0"/>
              <a:t> APL.</a:t>
            </a:r>
            <a:endParaRPr lang="sv-SE" dirty="0"/>
          </a:p>
        </p:txBody>
      </p:sp>
      <p:sp>
        <p:nvSpPr>
          <p:cNvPr id="5" name="Rubrik 4"/>
          <p:cNvSpPr>
            <a:spLocks noGrp="1"/>
          </p:cNvSpPr>
          <p:nvPr>
            <p:ph type="ctrTitle"/>
          </p:nvPr>
        </p:nvSpPr>
        <p:spPr>
          <a:xfrm>
            <a:off x="512473" y="442789"/>
            <a:ext cx="8135137" cy="640800"/>
          </a:xfrm>
        </p:spPr>
        <p:txBody>
          <a:bodyPr>
            <a:normAutofit/>
          </a:bodyPr>
          <a:lstStyle/>
          <a:p>
            <a:r>
              <a:rPr lang="sv-SE" dirty="0" smtClean="0"/>
              <a:t>Digital, multimodal loggbok som bro…</a:t>
            </a:r>
            <a:endParaRPr lang="sv-SE" dirty="0"/>
          </a:p>
        </p:txBody>
      </p:sp>
      <p:cxnSp>
        <p:nvCxnSpPr>
          <p:cNvPr id="3" name="Rak koppling 2"/>
          <p:cNvCxnSpPr/>
          <p:nvPr/>
        </p:nvCxnSpPr>
        <p:spPr>
          <a:xfrm>
            <a:off x="512474" y="1727200"/>
            <a:ext cx="813513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912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512474" y="1651183"/>
            <a:ext cx="8135137" cy="2576330"/>
          </a:xfrm>
        </p:spPr>
        <p:txBody>
          <a:bodyPr numCol="1">
            <a:normAutofit lnSpcReduction="10000"/>
          </a:bodyPr>
          <a:lstStyle/>
          <a:p>
            <a:pPr marL="342900" indent="-342900">
              <a:buAutoNum type="arabicPeriod"/>
            </a:pPr>
            <a:r>
              <a:rPr lang="sv-SE" dirty="0" smtClean="0"/>
              <a:t>Skola som system och ide, 15hp</a:t>
            </a:r>
          </a:p>
          <a:p>
            <a:pPr marL="342900" indent="-342900">
              <a:buAutoNum type="arabicPeriod"/>
            </a:pPr>
            <a:r>
              <a:rPr lang="sv-SE" dirty="0" smtClean="0"/>
              <a:t>Den lärande eleven, 15hp</a:t>
            </a:r>
          </a:p>
          <a:p>
            <a:pPr marL="342900" indent="-342900">
              <a:buAutoNum type="arabicPeriod"/>
            </a:pPr>
            <a:endParaRPr lang="sv-SE" dirty="0"/>
          </a:p>
          <a:p>
            <a:pPr marL="342900" indent="-342900">
              <a:buAutoNum type="arabicPeriod"/>
            </a:pPr>
            <a:r>
              <a:rPr lang="sv-SE" dirty="0" smtClean="0"/>
              <a:t>VFU 1 och 2, 15hp</a:t>
            </a:r>
          </a:p>
          <a:p>
            <a:pPr marL="342900" indent="-342900">
              <a:buAutoNum type="arabicPeriod"/>
            </a:pPr>
            <a:r>
              <a:rPr lang="sv-SE" dirty="0" smtClean="0"/>
              <a:t>Leda lärande, 15hp</a:t>
            </a:r>
          </a:p>
          <a:p>
            <a:pPr marL="342900" indent="-342900">
              <a:buAutoNum type="arabicPeriod"/>
            </a:pPr>
            <a:endParaRPr lang="sv-SE" dirty="0"/>
          </a:p>
          <a:p>
            <a:pPr marL="342900" indent="-342900">
              <a:buAutoNum type="arabicPeriod"/>
            </a:pPr>
            <a:r>
              <a:rPr lang="sv-SE" dirty="0" smtClean="0"/>
              <a:t>Betyg, Bedömning och VFU 3, 15hp </a:t>
            </a:r>
          </a:p>
          <a:p>
            <a:pPr marL="342900" indent="-342900">
              <a:buAutoNum type="arabicPeriod"/>
            </a:pPr>
            <a:r>
              <a:rPr lang="sv-SE" dirty="0" smtClean="0"/>
              <a:t>Vetenskaplig metod, utvecklingsarbete och VFU 4, 15hp</a:t>
            </a:r>
          </a:p>
          <a:p>
            <a:pPr marL="342900" indent="-342900">
              <a:buAutoNum type="arabicPeriod"/>
            </a:pPr>
            <a:endParaRPr lang="sv-SE" dirty="0"/>
          </a:p>
          <a:p>
            <a:endParaRPr lang="sv-SE" dirty="0"/>
          </a:p>
        </p:txBody>
      </p:sp>
      <p:sp>
        <p:nvSpPr>
          <p:cNvPr id="3" name="Rubrik 2"/>
          <p:cNvSpPr>
            <a:spLocks noGrp="1"/>
          </p:cNvSpPr>
          <p:nvPr>
            <p:ph type="ctrTitle"/>
          </p:nvPr>
        </p:nvSpPr>
        <p:spPr/>
        <p:txBody>
          <a:bodyPr>
            <a:normAutofit/>
          </a:bodyPr>
          <a:lstStyle/>
          <a:p>
            <a:pPr lvl="3"/>
            <a:r>
              <a:rPr lang="en-GB" sz="3600" b="1" dirty="0" err="1" smtClean="0"/>
              <a:t>Yrkeslärarprogrammet</a:t>
            </a:r>
            <a:r>
              <a:rPr lang="en-GB" sz="3600" b="1" dirty="0" smtClean="0"/>
              <a:t>, </a:t>
            </a:r>
            <a:r>
              <a:rPr lang="en-GB" sz="3600" b="1" dirty="0" err="1" smtClean="0"/>
              <a:t>KaU</a:t>
            </a:r>
            <a:endParaRPr lang="sv-SE" sz="3600" b="1" dirty="0"/>
          </a:p>
        </p:txBody>
      </p:sp>
    </p:spTree>
    <p:extLst>
      <p:ext uri="{BB962C8B-B14F-4D97-AF65-F5344CB8AC3E}">
        <p14:creationId xmlns:p14="http://schemas.microsoft.com/office/powerpoint/2010/main" val="370786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512474" y="858015"/>
            <a:ext cx="8135137" cy="4174474"/>
          </a:xfrm>
          <a:prstGeom prst="rect">
            <a:avLst/>
          </a:prstGeom>
        </p:spPr>
      </p:pic>
      <p:sp>
        <p:nvSpPr>
          <p:cNvPr id="2" name="Underrubrik 1"/>
          <p:cNvSpPr>
            <a:spLocks noGrp="1"/>
          </p:cNvSpPr>
          <p:nvPr>
            <p:ph type="subTitle" idx="1"/>
          </p:nvPr>
        </p:nvSpPr>
        <p:spPr>
          <a:xfrm>
            <a:off x="512474" y="1355153"/>
            <a:ext cx="8135137" cy="3420777"/>
          </a:xfrm>
        </p:spPr>
        <p:txBody>
          <a:bodyPr>
            <a:normAutofit fontScale="77500" lnSpcReduction="20000"/>
          </a:bodyPr>
          <a:lstStyle/>
          <a:p>
            <a:pPr marL="342900" indent="-342900">
              <a:buAutoNum type="arabicPeriod"/>
            </a:pPr>
            <a:r>
              <a:rPr lang="sv-SE" dirty="0" smtClean="0"/>
              <a:t>Föreställningskarta </a:t>
            </a:r>
          </a:p>
          <a:p>
            <a:pPr marL="342900" indent="-342900">
              <a:buAutoNum type="arabicPeriod"/>
            </a:pPr>
            <a:r>
              <a:rPr lang="sv-SE" dirty="0" smtClean="0"/>
              <a:t>Bedömningsmatris</a:t>
            </a:r>
          </a:p>
          <a:p>
            <a:pPr marL="342900" indent="-342900">
              <a:buAutoNum type="arabicPeriod"/>
            </a:pPr>
            <a:r>
              <a:rPr lang="sv-SE" dirty="0" smtClean="0"/>
              <a:t>Film/ljudfil</a:t>
            </a:r>
          </a:p>
          <a:p>
            <a:pPr marL="342900" indent="-342900">
              <a:buAutoNum type="arabicPeriod"/>
            </a:pPr>
            <a:endParaRPr lang="sv-SE" dirty="0"/>
          </a:p>
          <a:p>
            <a:pPr marL="342900" indent="-342900">
              <a:buAutoNum type="arabicPeriod"/>
            </a:pPr>
            <a:endParaRPr lang="sv-SE" dirty="0" smtClean="0"/>
          </a:p>
          <a:p>
            <a:pPr marL="342900" indent="-342900">
              <a:buAutoNum type="arabicPeriod"/>
            </a:pPr>
            <a:endParaRPr lang="sv-SE" dirty="0"/>
          </a:p>
          <a:p>
            <a:pPr marL="342900" indent="-342900">
              <a:buAutoNum type="arabicPeriod"/>
            </a:pPr>
            <a:endParaRPr lang="sv-SE" dirty="0" smtClean="0"/>
          </a:p>
          <a:p>
            <a:pPr marL="342900" indent="-342900">
              <a:buAutoNum type="arabicPeriod"/>
            </a:pPr>
            <a:endParaRPr lang="sv-SE" dirty="0" smtClean="0"/>
          </a:p>
          <a:p>
            <a:endParaRPr lang="sv-SE" dirty="0"/>
          </a:p>
          <a:p>
            <a:endParaRPr lang="sv-SE" dirty="0" smtClean="0"/>
          </a:p>
          <a:p>
            <a:endParaRPr lang="sv-SE" dirty="0"/>
          </a:p>
          <a:p>
            <a:endParaRPr lang="sv-SE" dirty="0" smtClean="0"/>
          </a:p>
          <a:p>
            <a:r>
              <a:rPr lang="sv-SE" dirty="0" smtClean="0"/>
              <a:t>Ådefors (2020)</a:t>
            </a:r>
          </a:p>
          <a:p>
            <a:endParaRPr lang="sv-SE" dirty="0" smtClean="0"/>
          </a:p>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r>
              <a:rPr lang="sv-SE" dirty="0" smtClean="0"/>
              <a:t>Loggboken - ett fönster som ger lärarutbildaren insyn i vad som händer på VFU</a:t>
            </a:r>
          </a:p>
        </p:txBody>
      </p:sp>
      <p:sp>
        <p:nvSpPr>
          <p:cNvPr id="3" name="Rubrik 2"/>
          <p:cNvSpPr>
            <a:spLocks noGrp="1"/>
          </p:cNvSpPr>
          <p:nvPr>
            <p:ph type="ctrTitle"/>
          </p:nvPr>
        </p:nvSpPr>
        <p:spPr/>
        <p:txBody>
          <a:bodyPr>
            <a:normAutofit fontScale="90000"/>
          </a:bodyPr>
          <a:lstStyle/>
          <a:p>
            <a:r>
              <a:rPr lang="sv-SE" dirty="0" err="1" smtClean="0"/>
              <a:t>Vfu</a:t>
            </a:r>
            <a:r>
              <a:rPr lang="sv-SE" dirty="0" smtClean="0"/>
              <a:t> 3. Multimodal, digital loggbok med 3 uppdrag</a:t>
            </a:r>
            <a:endParaRPr lang="sv-SE" dirty="0"/>
          </a:p>
        </p:txBody>
      </p:sp>
    </p:spTree>
    <p:extLst>
      <p:ext uri="{BB962C8B-B14F-4D97-AF65-F5344CB8AC3E}">
        <p14:creationId xmlns:p14="http://schemas.microsoft.com/office/powerpoint/2010/main" val="14345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p:txBody>
          <a:bodyPr numCol="2"/>
          <a:lstStyle/>
          <a:p>
            <a:r>
              <a:rPr lang="sv-SE" dirty="0"/>
              <a:t/>
            </a:r>
            <a:br>
              <a:rPr lang="sv-SE" dirty="0"/>
            </a:br>
            <a:r>
              <a:rPr lang="sv-SE" dirty="0"/>
              <a:t/>
            </a:r>
            <a:br>
              <a:rPr lang="sv-SE" dirty="0"/>
            </a:br>
            <a:r>
              <a:rPr lang="sv-SE" dirty="0"/>
              <a:t>Efter avslutad delkurs skall studenten kunna: 1. Genomföra, dokumentera och kritiskt granska ett didaktiskt </a:t>
            </a:r>
            <a:r>
              <a:rPr lang="sv-SE" dirty="0" smtClean="0"/>
              <a:t>utvecklingsarbete</a:t>
            </a:r>
            <a:r>
              <a:rPr lang="sv-SE" dirty="0"/>
              <a:t>. </a:t>
            </a:r>
            <a:endParaRPr lang="sv-SE" dirty="0" smtClean="0"/>
          </a:p>
          <a:p>
            <a:endParaRPr lang="sv-SE" dirty="0"/>
          </a:p>
          <a:p>
            <a:r>
              <a:rPr lang="sv-SE" dirty="0" smtClean="0"/>
              <a:t>Sedan ht 2018 – 17 utvecklingsarbeten om digital teknik för att överbrygga mellan skola och APL.</a:t>
            </a:r>
          </a:p>
          <a:p>
            <a:endParaRPr lang="sv-SE" dirty="0"/>
          </a:p>
        </p:txBody>
      </p:sp>
      <p:sp>
        <p:nvSpPr>
          <p:cNvPr id="3" name="Rubrik 2"/>
          <p:cNvSpPr>
            <a:spLocks noGrp="1"/>
          </p:cNvSpPr>
          <p:nvPr>
            <p:ph type="ctrTitle"/>
          </p:nvPr>
        </p:nvSpPr>
        <p:spPr>
          <a:xfrm>
            <a:off x="490176" y="537615"/>
            <a:ext cx="8157435" cy="955686"/>
          </a:xfrm>
        </p:spPr>
        <p:txBody>
          <a:bodyPr>
            <a:normAutofit fontScale="90000"/>
          </a:bodyPr>
          <a:lstStyle/>
          <a:p>
            <a:r>
              <a:rPr lang="sv-SE" dirty="0" smtClean="0"/>
              <a:t/>
            </a:r>
            <a:br>
              <a:rPr lang="sv-SE" dirty="0" smtClean="0"/>
            </a:br>
            <a:r>
              <a:rPr lang="sv-SE" dirty="0"/>
              <a:t/>
            </a:r>
            <a:br>
              <a:rPr lang="sv-SE" dirty="0"/>
            </a:br>
            <a:r>
              <a:rPr lang="sv-SE" dirty="0"/>
              <a:t>Delkurs 1 Vetenskaplig metod och utvecklingsarbete, 7,5 </a:t>
            </a:r>
            <a:r>
              <a:rPr lang="sv-SE" dirty="0" err="1" smtClean="0"/>
              <a:t>hp</a:t>
            </a:r>
            <a:r>
              <a:rPr lang="sv-SE" dirty="0" smtClean="0"/>
              <a:t/>
            </a:r>
            <a:br>
              <a:rPr lang="sv-SE" dirty="0" smtClean="0"/>
            </a:br>
            <a:r>
              <a:rPr lang="sv-SE" dirty="0"/>
              <a:t/>
            </a:r>
            <a:br>
              <a:rPr lang="sv-SE" dirty="0"/>
            </a:br>
            <a:r>
              <a:rPr lang="sv-SE" dirty="0"/>
              <a:t/>
            </a:r>
            <a:br>
              <a:rPr lang="sv-SE" dirty="0"/>
            </a:br>
            <a:r>
              <a:rPr lang="sv-SE" dirty="0" smtClean="0"/>
              <a:t> </a:t>
            </a:r>
            <a:endParaRPr lang="sv-SE" dirty="0"/>
          </a:p>
        </p:txBody>
      </p:sp>
      <p:pic>
        <p:nvPicPr>
          <p:cNvPr id="4" name="Bildobjekt 3"/>
          <p:cNvPicPr>
            <a:picLocks noChangeAspect="1"/>
          </p:cNvPicPr>
          <p:nvPr/>
        </p:nvPicPr>
        <p:blipFill>
          <a:blip r:embed="rId2"/>
          <a:stretch>
            <a:fillRect/>
          </a:stretch>
        </p:blipFill>
        <p:spPr>
          <a:xfrm>
            <a:off x="5664018" y="1178415"/>
            <a:ext cx="2735032" cy="3354093"/>
          </a:xfrm>
          <a:prstGeom prst="rect">
            <a:avLst/>
          </a:prstGeom>
          <a:ln w="57150">
            <a:solidFill>
              <a:schemeClr val="accent1"/>
            </a:solidFill>
          </a:ln>
        </p:spPr>
      </p:pic>
    </p:spTree>
    <p:extLst>
      <p:ext uri="{BB962C8B-B14F-4D97-AF65-F5344CB8AC3E}">
        <p14:creationId xmlns:p14="http://schemas.microsoft.com/office/powerpoint/2010/main" val="131046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p:cNvSpPr>
            <a:spLocks noGrp="1"/>
          </p:cNvSpPr>
          <p:nvPr>
            <p:ph type="ctrTitle"/>
          </p:nvPr>
        </p:nvSpPr>
        <p:spPr>
          <a:xfrm>
            <a:off x="5907597" y="247840"/>
            <a:ext cx="898240" cy="640800"/>
          </a:xfrm>
        </p:spPr>
        <p:txBody>
          <a:bodyPr>
            <a:normAutofit/>
          </a:bodyPr>
          <a:lstStyle/>
          <a:p>
            <a:r>
              <a:rPr lang="sv-SE" dirty="0" smtClean="0"/>
              <a:t>Data </a:t>
            </a:r>
            <a:endParaRPr lang="sv-SE" dirty="0"/>
          </a:p>
        </p:txBody>
      </p:sp>
      <p:sp>
        <p:nvSpPr>
          <p:cNvPr id="12" name="Underrubrik 11"/>
          <p:cNvSpPr>
            <a:spLocks noGrp="1"/>
          </p:cNvSpPr>
          <p:nvPr>
            <p:ph type="subTitle" idx="1"/>
          </p:nvPr>
        </p:nvSpPr>
        <p:spPr>
          <a:xfrm>
            <a:off x="5012754" y="1032812"/>
            <a:ext cx="3623596" cy="3361572"/>
          </a:xfrm>
        </p:spPr>
        <p:txBody>
          <a:bodyPr>
            <a:normAutofit/>
          </a:bodyPr>
          <a:lstStyle/>
          <a:p>
            <a:endParaRPr lang="sv-SE" dirty="0" smtClean="0"/>
          </a:p>
        </p:txBody>
      </p:sp>
      <p:pic>
        <p:nvPicPr>
          <p:cNvPr id="16" name="Platshållare för innehåll 15"/>
          <p:cNvPicPr>
            <a:picLocks noGrp="1" noChangeAspect="1"/>
          </p:cNvPicPr>
          <p:nvPr>
            <p:ph idx="10"/>
          </p:nvPr>
        </p:nvPicPr>
        <p:blipFill rotWithShape="1">
          <a:blip r:embed="rId2"/>
          <a:srcRect l="19843" t="14825" r="37703" b="6911"/>
          <a:stretch/>
        </p:blipFill>
        <p:spPr>
          <a:xfrm>
            <a:off x="318550" y="368392"/>
            <a:ext cx="3286424" cy="4025992"/>
          </a:xfrm>
          <a:prstGeom prst="rect">
            <a:avLst/>
          </a:prstGeom>
        </p:spPr>
      </p:pic>
      <p:sp>
        <p:nvSpPr>
          <p:cNvPr id="17" name="Rektangel 16"/>
          <p:cNvSpPr/>
          <p:nvPr/>
        </p:nvSpPr>
        <p:spPr>
          <a:xfrm>
            <a:off x="453911" y="427597"/>
            <a:ext cx="3085277" cy="396678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Picture 2" descr="Intervju Jobb Ikon - Gratis bilder på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8640" y="888640"/>
            <a:ext cx="5056155" cy="380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046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407862" y="731083"/>
            <a:ext cx="8426952" cy="3900123"/>
          </a:xfrm>
        </p:spPr>
        <p:txBody>
          <a:bodyPr numCol="3">
            <a:noAutofit/>
          </a:bodyPr>
          <a:lstStyle/>
          <a:p>
            <a:pPr>
              <a:lnSpc>
                <a:spcPct val="120000"/>
              </a:lnSpc>
            </a:pPr>
            <a:r>
              <a:rPr lang="sv-SE" sz="750" dirty="0"/>
              <a:t>Min tanke var att hitta ett sätt som utvecklar elevernas lärande genom att arbeta med </a:t>
            </a:r>
            <a:r>
              <a:rPr lang="sv-SE" sz="750" dirty="0" smtClean="0"/>
              <a:t>en loggbok </a:t>
            </a:r>
            <a:r>
              <a:rPr lang="sv-SE" sz="750" dirty="0"/>
              <a:t>via sociala medier, och därmed även öka motivation till loggande på </a:t>
            </a:r>
            <a:r>
              <a:rPr lang="sv-SE" sz="750" dirty="0" err="1"/>
              <a:t>apl</a:t>
            </a:r>
            <a:r>
              <a:rPr lang="sv-SE" sz="750" dirty="0"/>
              <a:t>. </a:t>
            </a:r>
            <a:r>
              <a:rPr lang="sv-SE" sz="750" dirty="0" smtClean="0"/>
              <a:t>Vidare tänkte </a:t>
            </a:r>
            <a:r>
              <a:rPr lang="sv-SE" sz="750" dirty="0"/>
              <a:t>jag även att sociala medier som verktyg för loggboksskrivandet, kan hjälpa </a:t>
            </a:r>
            <a:r>
              <a:rPr lang="sv-SE" sz="750" dirty="0" smtClean="0"/>
              <a:t>eleverna framåt </a:t>
            </a:r>
            <a:r>
              <a:rPr lang="sv-SE" sz="750" dirty="0"/>
              <a:t>i sin kunskapsutveckling. Genom att de får använda sig av yrkets fackspråk, </a:t>
            </a:r>
            <a:r>
              <a:rPr lang="sv-SE" sz="750" dirty="0" smtClean="0"/>
              <a:t>reflektera över </a:t>
            </a:r>
            <a:r>
              <a:rPr lang="sv-SE" sz="750" dirty="0"/>
              <a:t>sitt och andras arbeten samt ge varandra feedback, gör utvecklingen </a:t>
            </a:r>
            <a:r>
              <a:rPr lang="sv-SE" sz="750" dirty="0" smtClean="0"/>
              <a:t>möjlig...</a:t>
            </a:r>
            <a:endParaRPr lang="sv-SE" sz="750" dirty="0"/>
          </a:p>
          <a:p>
            <a:pPr>
              <a:lnSpc>
                <a:spcPct val="120000"/>
              </a:lnSpc>
            </a:pPr>
            <a:r>
              <a:rPr lang="sv-SE" sz="750" dirty="0" smtClean="0"/>
              <a:t>…För att eleverna rent praktiskt skulle kunna arbeta </a:t>
            </a:r>
            <a:r>
              <a:rPr lang="sv-SE" sz="750" dirty="0"/>
              <a:t>med den digitala loggboken, skulle det krävas att de hade tillgång till exempelvis </a:t>
            </a:r>
            <a:r>
              <a:rPr lang="sv-SE" sz="750" dirty="0" smtClean="0"/>
              <a:t>en mobiltelefon </a:t>
            </a:r>
            <a:r>
              <a:rPr lang="sv-SE" sz="750" dirty="0"/>
              <a:t>eller iPad. Eleverna på skolan där jag arbetar får vid skolstart en iPad som </a:t>
            </a:r>
            <a:r>
              <a:rPr lang="sv-SE" sz="750" dirty="0" smtClean="0"/>
              <a:t>ska användas </a:t>
            </a:r>
            <a:r>
              <a:rPr lang="sv-SE" sz="750" dirty="0"/>
              <a:t>till skolarbete. Eleverna behövde även ha ett </a:t>
            </a:r>
            <a:r>
              <a:rPr lang="sv-SE" sz="750" dirty="0" err="1"/>
              <a:t>Instagram</a:t>
            </a:r>
            <a:r>
              <a:rPr lang="sv-SE" sz="750" dirty="0"/>
              <a:t> konto, men det skaffade de </a:t>
            </a:r>
            <a:r>
              <a:rPr lang="sv-SE" sz="750" dirty="0" smtClean="0"/>
              <a:t>i samband </a:t>
            </a:r>
            <a:r>
              <a:rPr lang="sv-SE" sz="750" dirty="0"/>
              <a:t>med själv </a:t>
            </a:r>
            <a:r>
              <a:rPr lang="sv-SE" sz="750" dirty="0" smtClean="0"/>
              <a:t>loggboksarbetet...</a:t>
            </a:r>
            <a:endParaRPr lang="sv-SE" sz="750" dirty="0"/>
          </a:p>
          <a:p>
            <a:pPr>
              <a:lnSpc>
                <a:spcPct val="120000"/>
              </a:lnSpc>
            </a:pPr>
            <a:r>
              <a:rPr lang="sv-SE" sz="750" dirty="0" smtClean="0"/>
              <a:t>…Samtliga </a:t>
            </a:r>
            <a:r>
              <a:rPr lang="sv-SE" sz="750" dirty="0"/>
              <a:t>elva elever som jag planerade, skulle genomföra arbetet med loggboken via </a:t>
            </a:r>
            <a:r>
              <a:rPr lang="sv-SE" sz="750" dirty="0" smtClean="0"/>
              <a:t>sociala medier</a:t>
            </a:r>
            <a:r>
              <a:rPr lang="sv-SE" sz="750" dirty="0"/>
              <a:t>, använde sin iPad. Eleverna som använde loggboken, har varje vecka </a:t>
            </a:r>
            <a:r>
              <a:rPr lang="sv-SE" sz="750" dirty="0" smtClean="0"/>
              <a:t>yrkeslektion med </a:t>
            </a:r>
            <a:r>
              <a:rPr lang="sv-SE" sz="750" dirty="0"/>
              <a:t>mig på måndagar. De har därefter </a:t>
            </a:r>
            <a:r>
              <a:rPr lang="sv-SE" sz="750" dirty="0" err="1"/>
              <a:t>apl</a:t>
            </a:r>
            <a:r>
              <a:rPr lang="sv-SE" sz="750" dirty="0"/>
              <a:t> tisdag till fredag, varje vecka. Eleverna skulle </a:t>
            </a:r>
            <a:r>
              <a:rPr lang="sv-SE" sz="750" dirty="0" smtClean="0"/>
              <a:t>få arbeta </a:t>
            </a:r>
            <a:r>
              <a:rPr lang="sv-SE" sz="750" dirty="0"/>
              <a:t>med denna loggbok under tre veckor. Därefter skulle en utvärdering av arbetet göras </a:t>
            </a:r>
            <a:r>
              <a:rPr lang="sv-SE" sz="750" dirty="0" smtClean="0"/>
              <a:t>av eleverna.</a:t>
            </a:r>
          </a:p>
          <a:p>
            <a:pPr>
              <a:lnSpc>
                <a:spcPct val="120000"/>
              </a:lnSpc>
            </a:pPr>
            <a:r>
              <a:rPr lang="sv-SE" sz="750" dirty="0" smtClean="0"/>
              <a:t>För </a:t>
            </a:r>
            <a:r>
              <a:rPr lang="sv-SE" sz="750" dirty="0"/>
              <a:t>att kunna starta upp loggboken, bestämde jag att jag skulle skapa ett konto där endast </a:t>
            </a:r>
            <a:r>
              <a:rPr lang="sv-SE" sz="750" dirty="0" smtClean="0"/>
              <a:t>de som </a:t>
            </a:r>
            <a:r>
              <a:rPr lang="sv-SE" sz="750" dirty="0"/>
              <a:t>blivit godkända att följa sidan kunde se innehållet. Eleverna skulle sedan bli ombedda </a:t>
            </a:r>
            <a:r>
              <a:rPr lang="sv-SE" sz="750" dirty="0" smtClean="0"/>
              <a:t>att själva </a:t>
            </a:r>
            <a:r>
              <a:rPr lang="sv-SE" sz="750" dirty="0"/>
              <a:t>skapa ett nytt konto med sitt namn, som endast var avsett för loggboken. </a:t>
            </a:r>
            <a:r>
              <a:rPr lang="sv-SE" sz="750" dirty="0" smtClean="0"/>
              <a:t>Elevernas konto </a:t>
            </a:r>
            <a:r>
              <a:rPr lang="sv-SE" sz="750" dirty="0"/>
              <a:t>skulle därför vara ett privat konto, där utomstående inte skulle kunna se innehållet. </a:t>
            </a:r>
            <a:r>
              <a:rPr lang="sv-SE" sz="750" dirty="0" smtClean="0"/>
              <a:t>Med andra </a:t>
            </a:r>
            <a:r>
              <a:rPr lang="sv-SE" sz="750" dirty="0"/>
              <a:t>ord skulle elevernas konto endast följas av sina klasskamrater, samt det konto </a:t>
            </a:r>
            <a:r>
              <a:rPr lang="sv-SE" sz="750" dirty="0" smtClean="0"/>
              <a:t>jag skapade</a:t>
            </a:r>
            <a:r>
              <a:rPr lang="sv-SE" sz="750" dirty="0"/>
              <a:t>. Anledningen till det, var för att det skulle bli så enkelt som möjligt för mig </a:t>
            </a:r>
            <a:r>
              <a:rPr lang="sv-SE" sz="750" dirty="0" smtClean="0"/>
              <a:t>och eleverna </a:t>
            </a:r>
            <a:r>
              <a:rPr lang="sv-SE" sz="750" dirty="0"/>
              <a:t>att se varandras kommentarer. En annan anledning var även att utomstående </a:t>
            </a:r>
            <a:r>
              <a:rPr lang="sv-SE" sz="750" dirty="0" smtClean="0"/>
              <a:t>inte skulle </a:t>
            </a:r>
            <a:r>
              <a:rPr lang="sv-SE" sz="750" dirty="0"/>
              <a:t>kunna se eller kommentera bilderna som läggs upp. Ytterligare något som jag tänkte</a:t>
            </a:r>
            <a:r>
              <a:rPr lang="sv-SE" sz="750" dirty="0" smtClean="0"/>
              <a:t>, kunde </a:t>
            </a:r>
            <a:r>
              <a:rPr lang="sv-SE" sz="750" dirty="0"/>
              <a:t>vara en fördel med en loggbok via sociala medier, var möjlighet till inspelade videos.</a:t>
            </a:r>
          </a:p>
          <a:p>
            <a:pPr>
              <a:lnSpc>
                <a:spcPct val="120000"/>
              </a:lnSpc>
            </a:pPr>
            <a:r>
              <a:rPr lang="sv-SE" sz="750" dirty="0"/>
              <a:t>Jag har flera elever med olika diagnoser, som önskar tydliga instruktioner. Därav </a:t>
            </a:r>
            <a:r>
              <a:rPr lang="sv-SE" sz="750" dirty="0" smtClean="0"/>
              <a:t>skulle inspelade </a:t>
            </a:r>
            <a:r>
              <a:rPr lang="sv-SE" sz="750" dirty="0"/>
              <a:t>instruktionsvideos med fördel kunna postas i den digitala loggboken. </a:t>
            </a:r>
            <a:r>
              <a:rPr lang="sv-SE" sz="750" dirty="0" smtClean="0"/>
              <a:t>Därför bestämde </a:t>
            </a:r>
            <a:r>
              <a:rPr lang="sv-SE" sz="750" dirty="0"/>
              <a:t>jag mig för att i genomförandet, spela in videos med instruktioner för </a:t>
            </a:r>
            <a:r>
              <a:rPr lang="sv-SE" sz="750" dirty="0" smtClean="0"/>
              <a:t>veckans utmaning</a:t>
            </a:r>
            <a:r>
              <a:rPr lang="sv-SE" sz="750" dirty="0"/>
              <a:t>. </a:t>
            </a:r>
            <a:r>
              <a:rPr lang="sv-SE" sz="750" dirty="0" smtClean="0"/>
              <a:t>Jag </a:t>
            </a:r>
            <a:r>
              <a:rPr lang="sv-SE" sz="750" dirty="0"/>
              <a:t>bestämde mig även för att jag och eleverna tillsammans, skulle diskutera hur </a:t>
            </a:r>
            <a:r>
              <a:rPr lang="sv-SE" sz="750" dirty="0" smtClean="0"/>
              <a:t>loggboken skulle </a:t>
            </a:r>
            <a:r>
              <a:rPr lang="sv-SE" sz="750" dirty="0"/>
              <a:t>fungera. Eleverna skulle få information om att de varje dag ute på </a:t>
            </a:r>
            <a:r>
              <a:rPr lang="sv-SE" sz="750" dirty="0" err="1"/>
              <a:t>apl</a:t>
            </a:r>
            <a:r>
              <a:rPr lang="sv-SE" sz="750" dirty="0"/>
              <a:t>, ska posta på </a:t>
            </a:r>
            <a:r>
              <a:rPr lang="sv-SE" sz="750" dirty="0" smtClean="0"/>
              <a:t>sin sida</a:t>
            </a:r>
            <a:r>
              <a:rPr lang="sv-SE" sz="750" dirty="0"/>
              <a:t>. Tanken var att endast posta ett inlägg per dag, men varje inlägg skulle kunna </a:t>
            </a:r>
            <a:r>
              <a:rPr lang="sv-SE" sz="750" dirty="0" smtClean="0"/>
              <a:t>innehålla flera </a:t>
            </a:r>
            <a:r>
              <a:rPr lang="sv-SE" sz="750" dirty="0"/>
              <a:t>bilder. En beskrivning av bilderna skulle även följa varje inlägg. Jag planerade även </a:t>
            </a:r>
            <a:r>
              <a:rPr lang="sv-SE" sz="750" dirty="0" smtClean="0"/>
              <a:t>att eleverna </a:t>
            </a:r>
            <a:r>
              <a:rPr lang="sv-SE" sz="750" dirty="0"/>
              <a:t>skulle få information om att loggboken varje vecka, när vi ses på lektion, </a:t>
            </a:r>
            <a:r>
              <a:rPr lang="sv-SE" sz="750" dirty="0" smtClean="0"/>
              <a:t>skulle lyftas </a:t>
            </a:r>
            <a:r>
              <a:rPr lang="sv-SE" sz="750" dirty="0"/>
              <a:t>i gruppen. Det innebär att vi tillsammans skulle titta igenom </a:t>
            </a:r>
            <a:r>
              <a:rPr lang="sv-SE" sz="750" dirty="0" err="1"/>
              <a:t>Instagram</a:t>
            </a:r>
            <a:r>
              <a:rPr lang="sv-SE" sz="750" dirty="0"/>
              <a:t> sidan, och </a:t>
            </a:r>
            <a:r>
              <a:rPr lang="sv-SE" sz="750" dirty="0" smtClean="0"/>
              <a:t>den feedback </a:t>
            </a:r>
            <a:r>
              <a:rPr lang="sv-SE" sz="750" dirty="0"/>
              <a:t>de givit varandra. Jag planerade även att noga belysa för eleverna om fördelar </a:t>
            </a:r>
            <a:r>
              <a:rPr lang="sv-SE" sz="750" dirty="0" smtClean="0"/>
              <a:t>som finns </a:t>
            </a:r>
            <a:r>
              <a:rPr lang="sv-SE" sz="750" dirty="0"/>
              <a:t>med att reflektera över både sitt och andras </a:t>
            </a:r>
            <a:r>
              <a:rPr lang="sv-SE" sz="750" dirty="0" smtClean="0"/>
              <a:t>arbeten….</a:t>
            </a:r>
          </a:p>
          <a:p>
            <a:pPr>
              <a:lnSpc>
                <a:spcPct val="120000"/>
              </a:lnSpc>
            </a:pPr>
            <a:r>
              <a:rPr lang="sv-SE" sz="750" dirty="0" smtClean="0"/>
              <a:t> …Reflektionen </a:t>
            </a:r>
            <a:r>
              <a:rPr lang="sv-SE" sz="750" dirty="0"/>
              <a:t>skapar ett </a:t>
            </a:r>
            <a:r>
              <a:rPr lang="sv-SE" sz="750" dirty="0" smtClean="0"/>
              <a:t>djupare lärandetillfälle </a:t>
            </a:r>
            <a:r>
              <a:rPr lang="sv-SE" sz="750" dirty="0"/>
              <a:t>för eleven, när hen genomfört något och sedan reflekterar och drar lärdom </a:t>
            </a:r>
            <a:r>
              <a:rPr lang="sv-SE" sz="750" dirty="0" smtClean="0"/>
              <a:t>av utfallet</a:t>
            </a:r>
            <a:r>
              <a:rPr lang="sv-SE" sz="750" dirty="0"/>
              <a:t>. </a:t>
            </a:r>
            <a:endParaRPr lang="sv-SE" sz="750" dirty="0" smtClean="0"/>
          </a:p>
          <a:p>
            <a:pPr>
              <a:lnSpc>
                <a:spcPct val="120000"/>
              </a:lnSpc>
            </a:pPr>
            <a:r>
              <a:rPr lang="sv-SE" sz="750" dirty="0" smtClean="0"/>
              <a:t>Vidare </a:t>
            </a:r>
            <a:r>
              <a:rPr lang="sv-SE" sz="750" dirty="0"/>
              <a:t>tänkte jag att eleverna skulle få information om att jag, en gång i veckan hade i </a:t>
            </a:r>
            <a:r>
              <a:rPr lang="sv-SE" sz="750" dirty="0" smtClean="0"/>
              <a:t>åtanke att </a:t>
            </a:r>
            <a:r>
              <a:rPr lang="sv-SE" sz="750" dirty="0"/>
              <a:t>lägga ut på </a:t>
            </a:r>
            <a:r>
              <a:rPr lang="sv-SE" sz="750" dirty="0" err="1"/>
              <a:t>Instagram</a:t>
            </a:r>
            <a:r>
              <a:rPr lang="sv-SE" sz="750" dirty="0"/>
              <a:t> sidan, två förslag på uppdrag. Eleverna skulle därefter få rösta </a:t>
            </a:r>
            <a:r>
              <a:rPr lang="sv-SE" sz="750" dirty="0" smtClean="0"/>
              <a:t>på vilken </a:t>
            </a:r>
            <a:r>
              <a:rPr lang="sv-SE" sz="750" dirty="0"/>
              <a:t>utmaning de önskar genomföra, det här gör jag för att låta eleverna känna sig </a:t>
            </a:r>
            <a:r>
              <a:rPr lang="sv-SE" sz="750" dirty="0" smtClean="0"/>
              <a:t>delaktiga i </a:t>
            </a:r>
            <a:r>
              <a:rPr lang="sv-SE" sz="750" dirty="0"/>
              <a:t>arbetet. När eleverna röstat fram ett uppdrag, skulle jag lägga upp tydliga instruktioner </a:t>
            </a:r>
            <a:r>
              <a:rPr lang="sv-SE" sz="750" dirty="0" smtClean="0"/>
              <a:t>om det </a:t>
            </a:r>
            <a:r>
              <a:rPr lang="sv-SE" sz="750" dirty="0"/>
              <a:t>valda momentet. Momentet skulle eleverna sedan genomföra på </a:t>
            </a:r>
            <a:r>
              <a:rPr lang="sv-SE" sz="750" dirty="0" err="1"/>
              <a:t>apl</a:t>
            </a:r>
            <a:r>
              <a:rPr lang="sv-SE" sz="750" dirty="0"/>
              <a:t>, och därefter posta </a:t>
            </a:r>
            <a:r>
              <a:rPr lang="sv-SE" sz="750" dirty="0" smtClean="0"/>
              <a:t>på sin sida Uppföljningsvis </a:t>
            </a:r>
            <a:r>
              <a:rPr lang="sv-SE" sz="750" dirty="0"/>
              <a:t>planerade jag att, tillsammans med eleverna varje måndagslektion i skolan, </a:t>
            </a:r>
            <a:r>
              <a:rPr lang="sv-SE" sz="750" dirty="0" smtClean="0"/>
              <a:t>se över </a:t>
            </a:r>
            <a:r>
              <a:rPr lang="sv-SE" sz="750" dirty="0"/>
              <a:t>hur arbetet med loggböckerna fungerat och om det fanns några eventuella frågetecken.</a:t>
            </a:r>
          </a:p>
          <a:p>
            <a:pPr>
              <a:lnSpc>
                <a:spcPct val="120000"/>
              </a:lnSpc>
            </a:pPr>
            <a:r>
              <a:rPr lang="sv-SE" sz="750" dirty="0"/>
              <a:t>Viktigt att nämna är även att jag, under de tre veckor som elevernas arbete med den </a:t>
            </a:r>
            <a:r>
              <a:rPr lang="sv-SE" sz="750" dirty="0" smtClean="0"/>
              <a:t>digitala loggboken </a:t>
            </a:r>
            <a:r>
              <a:rPr lang="sv-SE" sz="750" dirty="0"/>
              <a:t>skulle genomföras, skulle jag se till att flera gånger per dag kontrollera flödet </a:t>
            </a:r>
            <a:r>
              <a:rPr lang="sv-SE" sz="750" dirty="0" smtClean="0"/>
              <a:t>på </a:t>
            </a:r>
            <a:r>
              <a:rPr lang="sv-SE" sz="750" dirty="0" err="1" smtClean="0"/>
              <a:t>Instagram</a:t>
            </a:r>
            <a:r>
              <a:rPr lang="sv-SE" sz="750" dirty="0"/>
              <a:t>. Detta för att säkerställa att det inte missbrukades på något sätt, och att de </a:t>
            </a:r>
            <a:r>
              <a:rPr lang="sv-SE" sz="750" dirty="0" smtClean="0"/>
              <a:t>visade respekt </a:t>
            </a:r>
            <a:r>
              <a:rPr lang="sv-SE" sz="750" dirty="0"/>
              <a:t>mot varandra </a:t>
            </a:r>
            <a:r>
              <a:rPr lang="sv-SE" sz="750" dirty="0" smtClean="0"/>
              <a:t>i </a:t>
            </a:r>
            <a:r>
              <a:rPr lang="sv-SE" sz="750" dirty="0"/>
              <a:t>sina kommentarer</a:t>
            </a:r>
            <a:r>
              <a:rPr lang="sv-SE" sz="750" dirty="0" smtClean="0"/>
              <a:t>.</a:t>
            </a:r>
          </a:p>
          <a:p>
            <a:pPr algn="r">
              <a:lnSpc>
                <a:spcPct val="120000"/>
              </a:lnSpc>
            </a:pPr>
            <a:r>
              <a:rPr lang="sv-SE" sz="750" dirty="0" smtClean="0"/>
              <a:t>FREYA</a:t>
            </a:r>
            <a:endParaRPr lang="sv-SE" sz="750" dirty="0"/>
          </a:p>
        </p:txBody>
      </p:sp>
      <p:sp>
        <p:nvSpPr>
          <p:cNvPr id="2" name="Rubrik 1"/>
          <p:cNvSpPr>
            <a:spLocks noGrp="1"/>
          </p:cNvSpPr>
          <p:nvPr>
            <p:ph type="ctrTitle"/>
          </p:nvPr>
        </p:nvSpPr>
        <p:spPr>
          <a:xfrm>
            <a:off x="615166" y="90283"/>
            <a:ext cx="8157435" cy="640800"/>
          </a:xfrm>
        </p:spPr>
        <p:txBody>
          <a:bodyPr>
            <a:normAutofit/>
          </a:bodyPr>
          <a:lstStyle/>
          <a:p>
            <a:r>
              <a:rPr lang="sv-SE" dirty="0" smtClean="0"/>
              <a:t>Exempel på planering</a:t>
            </a:r>
            <a:endParaRPr lang="sv-SE" dirty="0"/>
          </a:p>
        </p:txBody>
      </p:sp>
      <p:sp>
        <p:nvSpPr>
          <p:cNvPr id="4" name="textruta 3"/>
          <p:cNvSpPr txBox="1"/>
          <p:nvPr/>
        </p:nvSpPr>
        <p:spPr>
          <a:xfrm rot="20629816">
            <a:off x="517257" y="1254369"/>
            <a:ext cx="8050401" cy="2062103"/>
          </a:xfrm>
          <a:prstGeom prst="rect">
            <a:avLst/>
          </a:prstGeom>
          <a:solidFill>
            <a:schemeClr val="accent1"/>
          </a:solidFill>
        </p:spPr>
        <p:txBody>
          <a:bodyPr wrap="square" rtlCol="0">
            <a:spAutoFit/>
          </a:bodyPr>
          <a:lstStyle/>
          <a:p>
            <a:r>
              <a:rPr lang="sv-SE" sz="3200" dirty="0" smtClean="0"/>
              <a:t>Visar på vad det var man ville förändra och hur  – vilket GAP som vill överbryggas och vilket pedagogiskt syfte man har samt vilken digital teknik som valts och </a:t>
            </a:r>
            <a:r>
              <a:rPr lang="sv-SE" sz="3200" dirty="0" smtClean="0"/>
              <a:t>varför.</a:t>
            </a:r>
            <a:endParaRPr lang="sv-SE" sz="3200" dirty="0"/>
          </a:p>
        </p:txBody>
      </p:sp>
      <p:sp>
        <p:nvSpPr>
          <p:cNvPr id="3" name="Ellips 2"/>
          <p:cNvSpPr/>
          <p:nvPr/>
        </p:nvSpPr>
        <p:spPr>
          <a:xfrm>
            <a:off x="4085196" y="2624788"/>
            <a:ext cx="1394625" cy="710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79409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512474" y="810024"/>
            <a:ext cx="6151463" cy="3761975"/>
          </a:xfrm>
        </p:spPr>
        <p:txBody>
          <a:bodyPr numCol="2">
            <a:noAutofit/>
          </a:bodyPr>
          <a:lstStyle/>
          <a:p>
            <a:r>
              <a:rPr lang="sv-SE" sz="850" dirty="0"/>
              <a:t>Min introduktion ut mot eleverna gällande det nya arbetssättet av loggboken, gick som </a:t>
            </a:r>
            <a:r>
              <a:rPr lang="sv-SE" sz="850" dirty="0" smtClean="0"/>
              <a:t>jag hade </a:t>
            </a:r>
            <a:r>
              <a:rPr lang="sv-SE" sz="850" dirty="0"/>
              <a:t>tänkt mig. Jag visste sedan innan att eleverna inte var nöjda med den ”vanliga” </a:t>
            </a:r>
            <a:r>
              <a:rPr lang="sv-SE" sz="850" dirty="0" smtClean="0"/>
              <a:t>varianten loggbok </a:t>
            </a:r>
            <a:r>
              <a:rPr lang="sv-SE" sz="850" dirty="0"/>
              <a:t>de använde. Av den anledningen anade jag att eleverna troligtvis skulle vara </a:t>
            </a:r>
            <a:r>
              <a:rPr lang="sv-SE" sz="850" dirty="0" smtClean="0"/>
              <a:t>positiva till </a:t>
            </a:r>
            <a:r>
              <a:rPr lang="sv-SE" sz="850" dirty="0"/>
              <a:t>att testa ett annat alternativ. När jag introducerade den digitala loggboken, började jag </a:t>
            </a:r>
            <a:r>
              <a:rPr lang="sv-SE" sz="850" dirty="0" smtClean="0"/>
              <a:t>med att </a:t>
            </a:r>
            <a:r>
              <a:rPr lang="sv-SE" sz="850" dirty="0"/>
              <a:t>berätta för eleverna att de skulle få testa på ett annat sätt att arbeta med loggboken på, </a:t>
            </a:r>
            <a:r>
              <a:rPr lang="sv-SE" sz="850" dirty="0" smtClean="0"/>
              <a:t>och att </a:t>
            </a:r>
            <a:r>
              <a:rPr lang="sv-SE" sz="850" dirty="0"/>
              <a:t>det skulle ske via digitala verktyget </a:t>
            </a:r>
            <a:r>
              <a:rPr lang="sv-SE" sz="850" dirty="0" err="1"/>
              <a:t>Instagram</a:t>
            </a:r>
            <a:r>
              <a:rPr lang="sv-SE" sz="850" dirty="0"/>
              <a:t>. Reaktionerna var att alla, vad jag </a:t>
            </a:r>
            <a:r>
              <a:rPr lang="sv-SE" sz="850" dirty="0" smtClean="0"/>
              <a:t>upplevde det </a:t>
            </a:r>
            <a:r>
              <a:rPr lang="sv-SE" sz="850" dirty="0"/>
              <a:t>som, blev väldigt positivt överraskade. Eleverna började genast ställa massor av frågor </a:t>
            </a:r>
            <a:r>
              <a:rPr lang="sv-SE" sz="850" dirty="0" smtClean="0"/>
              <a:t>om när </a:t>
            </a:r>
            <a:r>
              <a:rPr lang="sv-SE" sz="850" dirty="0"/>
              <a:t>de kunde få börja med loggandet och hur det skulle gå till. Jag berättade för dem att </a:t>
            </a:r>
            <a:r>
              <a:rPr lang="sv-SE" sz="850" dirty="0" smtClean="0"/>
              <a:t>de skulle </a:t>
            </a:r>
            <a:r>
              <a:rPr lang="sv-SE" sz="850" dirty="0"/>
              <a:t>skaffa ett varsitt privat konto och sedan lägga till mitt konto samt sina </a:t>
            </a:r>
            <a:r>
              <a:rPr lang="sv-SE" sz="850" dirty="0" smtClean="0"/>
              <a:t>klasskamraters konton</a:t>
            </a:r>
            <a:r>
              <a:rPr lang="sv-SE" sz="850" dirty="0"/>
              <a:t>. Jag informerade även om att de skulle få testa detta arbetssätt i tre veckor, för </a:t>
            </a:r>
            <a:r>
              <a:rPr lang="sv-SE" sz="850" dirty="0" smtClean="0"/>
              <a:t>att sedan </a:t>
            </a:r>
            <a:r>
              <a:rPr lang="sv-SE" sz="850" dirty="0"/>
              <a:t>genomföra en utvärdering.</a:t>
            </a:r>
          </a:p>
          <a:p>
            <a:r>
              <a:rPr lang="sv-SE" sz="850" b="1" dirty="0"/>
              <a:t>Vecka 1</a:t>
            </a:r>
          </a:p>
          <a:p>
            <a:r>
              <a:rPr lang="sv-SE" sz="850" dirty="0"/>
              <a:t>Under vecka 1, och redan första dagen tillbaka ute på </a:t>
            </a:r>
            <a:r>
              <a:rPr lang="sv-SE" sz="850" dirty="0" err="1"/>
              <a:t>apl</a:t>
            </a:r>
            <a:r>
              <a:rPr lang="sv-SE" sz="850" dirty="0"/>
              <a:t> igen, började elevernas loggande </a:t>
            </a:r>
            <a:r>
              <a:rPr lang="sv-SE" sz="850" dirty="0" smtClean="0"/>
              <a:t>på </a:t>
            </a:r>
            <a:r>
              <a:rPr lang="sv-SE" sz="850" dirty="0" err="1" smtClean="0"/>
              <a:t>Instagram</a:t>
            </a:r>
            <a:r>
              <a:rPr lang="sv-SE" sz="850" dirty="0" smtClean="0"/>
              <a:t> </a:t>
            </a:r>
            <a:r>
              <a:rPr lang="sv-SE" sz="850" dirty="0"/>
              <a:t>omedelbart. Åtta av elva elever lade under sina fyra </a:t>
            </a:r>
            <a:r>
              <a:rPr lang="sv-SE" sz="850" dirty="0" err="1"/>
              <a:t>apl</a:t>
            </a:r>
            <a:r>
              <a:rPr lang="sv-SE" sz="850" dirty="0"/>
              <a:t> dagar ut ett inlägg </a:t>
            </a:r>
            <a:r>
              <a:rPr lang="sv-SE" sz="850" dirty="0" smtClean="0"/>
              <a:t>med flera </a:t>
            </a:r>
            <a:r>
              <a:rPr lang="sv-SE" sz="850" dirty="0"/>
              <a:t>bilder per dag. Tre elever lade ut mellan 2-3 inlägg utav fyra </a:t>
            </a:r>
            <a:r>
              <a:rPr lang="sv-SE" sz="850" dirty="0" err="1"/>
              <a:t>apl</a:t>
            </a:r>
            <a:r>
              <a:rPr lang="sv-SE" sz="850" dirty="0"/>
              <a:t> dagar. Även </a:t>
            </a:r>
            <a:r>
              <a:rPr lang="sv-SE" sz="850" dirty="0" smtClean="0"/>
              <a:t>feedbacken eleverna </a:t>
            </a:r>
            <a:r>
              <a:rPr lang="sv-SE" sz="850" dirty="0"/>
              <a:t>gav varandra fungerade bra och de höll en väldigt god och uppmuntrande ton </a:t>
            </a:r>
            <a:r>
              <a:rPr lang="sv-SE" sz="850" dirty="0" smtClean="0"/>
              <a:t>till varandra</a:t>
            </a:r>
            <a:r>
              <a:rPr lang="sv-SE" sz="850" dirty="0"/>
              <a:t>. Kommentarerna var något korta, men respektfulla.</a:t>
            </a:r>
          </a:p>
          <a:p>
            <a:r>
              <a:rPr lang="sv-SE" sz="850" dirty="0"/>
              <a:t>Under den första veckan lade jag även ut två olika alternativ för veckans utmaning. </a:t>
            </a:r>
            <a:r>
              <a:rPr lang="sv-SE" sz="850" dirty="0" smtClean="0"/>
              <a:t>När eleverna </a:t>
            </a:r>
            <a:r>
              <a:rPr lang="sv-SE" sz="850" dirty="0"/>
              <a:t>röstat, lade jag ut en inspelad video på mig själv där jag beskrev uppdrag </a:t>
            </a:r>
            <a:r>
              <a:rPr lang="sv-SE" sz="850" dirty="0" smtClean="0"/>
              <a:t>nummer ett</a:t>
            </a:r>
            <a:r>
              <a:rPr lang="sv-SE" sz="850" dirty="0"/>
              <a:t>. Anledningen till att jag valde att spela in en video, är för att jag sedan tidigare vet att </a:t>
            </a:r>
            <a:r>
              <a:rPr lang="sv-SE" sz="850" dirty="0" smtClean="0"/>
              <a:t>vissa elever </a:t>
            </a:r>
            <a:r>
              <a:rPr lang="sv-SE" sz="850" dirty="0"/>
              <a:t>bland annat har läs- och skrivsvårigheter. Vidare vet jag att eleverna kan behöva </a:t>
            </a:r>
            <a:r>
              <a:rPr lang="sv-SE" sz="850" dirty="0" smtClean="0"/>
              <a:t>höra instruktioner </a:t>
            </a:r>
            <a:r>
              <a:rPr lang="sv-SE" sz="850" dirty="0"/>
              <a:t>flera gånger innan de kan utföra själv arbetet. Jag tänkte även att eleverna </a:t>
            </a:r>
            <a:r>
              <a:rPr lang="sv-SE" sz="850" dirty="0" smtClean="0"/>
              <a:t>skulle ha </a:t>
            </a:r>
            <a:r>
              <a:rPr lang="sv-SE" sz="850" dirty="0"/>
              <a:t>ständig tillgång till videoinspelningarna. </a:t>
            </a:r>
            <a:r>
              <a:rPr lang="sv-SE" sz="850" dirty="0">
                <a:solidFill>
                  <a:srgbClr val="7030A0"/>
                </a:solidFill>
              </a:rPr>
              <a:t>Skolverket (2014) belyser i sitt </a:t>
            </a:r>
            <a:r>
              <a:rPr lang="sv-SE" sz="850" dirty="0" smtClean="0">
                <a:solidFill>
                  <a:srgbClr val="7030A0"/>
                </a:solidFill>
              </a:rPr>
              <a:t>stödmaterial </a:t>
            </a:r>
            <a:r>
              <a:rPr lang="sv-SE" sz="850" i="1" dirty="0" smtClean="0">
                <a:solidFill>
                  <a:srgbClr val="7030A0"/>
                </a:solidFill>
              </a:rPr>
              <a:t>Arbete </a:t>
            </a:r>
            <a:r>
              <a:rPr lang="sv-SE" sz="850" i="1" dirty="0">
                <a:solidFill>
                  <a:srgbClr val="7030A0"/>
                </a:solidFill>
              </a:rPr>
              <a:t>med extra anpassningar, särskilt stöd och åtgärdsprogram, </a:t>
            </a:r>
            <a:r>
              <a:rPr lang="sv-SE" sz="850" dirty="0">
                <a:solidFill>
                  <a:srgbClr val="7030A0"/>
                </a:solidFill>
              </a:rPr>
              <a:t>att det är viktigt att </a:t>
            </a:r>
            <a:r>
              <a:rPr lang="sv-SE" sz="850" dirty="0" smtClean="0">
                <a:solidFill>
                  <a:srgbClr val="7030A0"/>
                </a:solidFill>
              </a:rPr>
              <a:t>man som </a:t>
            </a:r>
            <a:r>
              <a:rPr lang="sv-SE" sz="850" dirty="0">
                <a:solidFill>
                  <a:srgbClr val="7030A0"/>
                </a:solidFill>
              </a:rPr>
              <a:t>personal på en skola är uppmärksam på om en elev behöver särskilt stöd eller </a:t>
            </a:r>
            <a:r>
              <a:rPr lang="sv-SE" sz="850" dirty="0" smtClean="0">
                <a:solidFill>
                  <a:srgbClr val="7030A0"/>
                </a:solidFill>
              </a:rPr>
              <a:t>någon anpassning</a:t>
            </a:r>
            <a:r>
              <a:rPr lang="sv-SE" sz="850" dirty="0">
                <a:solidFill>
                  <a:srgbClr val="7030A0"/>
                </a:solidFill>
              </a:rPr>
              <a:t>. Ett exempel kan vara att se till att eleven får en tydlig instruktion kring vad </a:t>
            </a:r>
            <a:r>
              <a:rPr lang="sv-SE" sz="850" dirty="0" smtClean="0">
                <a:solidFill>
                  <a:srgbClr val="7030A0"/>
                </a:solidFill>
              </a:rPr>
              <a:t>som förväntas </a:t>
            </a:r>
            <a:r>
              <a:rPr lang="sv-SE" sz="850" dirty="0">
                <a:solidFill>
                  <a:srgbClr val="7030A0"/>
                </a:solidFill>
              </a:rPr>
              <a:t>genomföras (Skolverket, 2014). </a:t>
            </a:r>
            <a:r>
              <a:rPr lang="sv-SE" sz="850" dirty="0"/>
              <a:t>Uppdraget för första veckan gick ut på att </a:t>
            </a:r>
            <a:r>
              <a:rPr lang="sv-SE" sz="850" dirty="0" smtClean="0"/>
              <a:t>alla elever</a:t>
            </a:r>
            <a:r>
              <a:rPr lang="sv-SE" sz="850" dirty="0"/>
              <a:t>, senast på fredagen, </a:t>
            </a:r>
            <a:r>
              <a:rPr lang="sv-SE" sz="850" dirty="0" smtClean="0"/>
              <a:t>skulle lägga </a:t>
            </a:r>
            <a:r>
              <a:rPr lang="sv-SE" sz="850" dirty="0"/>
              <a:t>upp; före, under tiden och efter bild på en färg </a:t>
            </a:r>
            <a:r>
              <a:rPr lang="sv-SE" sz="850" dirty="0" smtClean="0"/>
              <a:t>och klippkund </a:t>
            </a:r>
            <a:r>
              <a:rPr lang="sv-SE" sz="850" dirty="0"/>
              <a:t>som de haft. De skulle avsluta sitt inlägg med en bild där de visar och benämner </a:t>
            </a:r>
            <a:r>
              <a:rPr lang="sv-SE" sz="850" dirty="0" smtClean="0"/>
              <a:t>de verktyg </a:t>
            </a:r>
            <a:r>
              <a:rPr lang="sv-SE" sz="850" dirty="0"/>
              <a:t>de använt samt varför de valt de specifika verktygen. De skulle även berätta </a:t>
            </a:r>
            <a:r>
              <a:rPr lang="sv-SE" sz="850" dirty="0" smtClean="0"/>
              <a:t>vilka </a:t>
            </a:r>
            <a:r>
              <a:rPr lang="sv-SE" sz="850" dirty="0"/>
              <a:t>färger och klipptekniker de använt och varför, samt säga två bra saker och en sak de </a:t>
            </a:r>
            <a:r>
              <a:rPr lang="sv-SE" sz="850" dirty="0" smtClean="0"/>
              <a:t>skulle kunnat </a:t>
            </a:r>
            <a:r>
              <a:rPr lang="sv-SE" sz="850" dirty="0"/>
              <a:t>gjort annorlunda med sitt arbete. Första veckans arbete med loggboken gick </a:t>
            </a:r>
            <a:r>
              <a:rPr lang="sv-SE" sz="850" dirty="0" smtClean="0"/>
              <a:t>som förväntat</a:t>
            </a:r>
            <a:r>
              <a:rPr lang="sv-SE" sz="850" dirty="0"/>
              <a:t>. Trots att alla inte lade ut bilder varje dag, upplevde jag en högre grad av </a:t>
            </a:r>
            <a:r>
              <a:rPr lang="sv-SE" sz="850" dirty="0" smtClean="0"/>
              <a:t>aktivt loggande </a:t>
            </a:r>
            <a:r>
              <a:rPr lang="sv-SE" sz="850" dirty="0"/>
              <a:t>i jämförelse med den tidigare varianten.</a:t>
            </a:r>
          </a:p>
          <a:p>
            <a:r>
              <a:rPr lang="sv-SE" sz="850" b="1" dirty="0" smtClean="0"/>
              <a:t>Vecka 2…</a:t>
            </a:r>
            <a:endParaRPr lang="sv-SE" sz="850" b="1" dirty="0"/>
          </a:p>
          <a:p>
            <a:r>
              <a:rPr lang="sv-SE" sz="850" b="1" dirty="0" smtClean="0"/>
              <a:t>Vecka 3…</a:t>
            </a:r>
            <a:endParaRPr lang="sv-SE" sz="850" b="1" dirty="0"/>
          </a:p>
          <a:p>
            <a:pPr algn="r"/>
            <a:r>
              <a:rPr lang="sv-SE" sz="800" dirty="0" smtClean="0"/>
              <a:t>FREYA</a:t>
            </a:r>
            <a:endParaRPr lang="sv-SE" sz="800" dirty="0"/>
          </a:p>
        </p:txBody>
      </p:sp>
      <p:sp>
        <p:nvSpPr>
          <p:cNvPr id="2" name="Rubrik 1"/>
          <p:cNvSpPr>
            <a:spLocks noGrp="1"/>
          </p:cNvSpPr>
          <p:nvPr>
            <p:ph type="ctrTitle"/>
          </p:nvPr>
        </p:nvSpPr>
        <p:spPr>
          <a:xfrm>
            <a:off x="490176" y="169224"/>
            <a:ext cx="8157435" cy="640800"/>
          </a:xfrm>
        </p:spPr>
        <p:txBody>
          <a:bodyPr>
            <a:normAutofit/>
          </a:bodyPr>
          <a:lstStyle/>
          <a:p>
            <a:r>
              <a:rPr lang="sv-SE" dirty="0" smtClean="0"/>
              <a:t>Exempel på </a:t>
            </a:r>
            <a:r>
              <a:rPr lang="sv-SE" dirty="0"/>
              <a:t>g</a:t>
            </a:r>
            <a:r>
              <a:rPr lang="sv-SE" dirty="0" smtClean="0"/>
              <a:t>enomförande</a:t>
            </a:r>
            <a:endParaRPr lang="sv-SE" dirty="0"/>
          </a:p>
        </p:txBody>
      </p:sp>
      <p:pic>
        <p:nvPicPr>
          <p:cNvPr id="6" name="Bildobjekt 5"/>
          <p:cNvPicPr>
            <a:picLocks noChangeAspect="1"/>
          </p:cNvPicPr>
          <p:nvPr/>
        </p:nvPicPr>
        <p:blipFill>
          <a:blip r:embed="rId2"/>
          <a:stretch>
            <a:fillRect/>
          </a:stretch>
        </p:blipFill>
        <p:spPr>
          <a:xfrm>
            <a:off x="6810078" y="810024"/>
            <a:ext cx="2181533" cy="3845562"/>
          </a:xfrm>
          <a:prstGeom prst="rect">
            <a:avLst/>
          </a:prstGeom>
        </p:spPr>
      </p:pic>
      <p:sp>
        <p:nvSpPr>
          <p:cNvPr id="3" name="textruta 2"/>
          <p:cNvSpPr txBox="1"/>
          <p:nvPr/>
        </p:nvSpPr>
        <p:spPr>
          <a:xfrm rot="1297874">
            <a:off x="1730124" y="1730123"/>
            <a:ext cx="4078619" cy="1569660"/>
          </a:xfrm>
          <a:prstGeom prst="rect">
            <a:avLst/>
          </a:prstGeom>
          <a:solidFill>
            <a:schemeClr val="accent1"/>
          </a:solidFill>
        </p:spPr>
        <p:txBody>
          <a:bodyPr wrap="square" rtlCol="0">
            <a:spAutoFit/>
          </a:bodyPr>
          <a:lstStyle/>
          <a:p>
            <a:r>
              <a:rPr lang="sv-SE" sz="3200" dirty="0" smtClean="0"/>
              <a:t>Visar på hur man faktiskt HAR gjort för att försöka överbrygga</a:t>
            </a:r>
            <a:endParaRPr lang="sv-SE" sz="3200" dirty="0"/>
          </a:p>
        </p:txBody>
      </p:sp>
    </p:spTree>
    <p:extLst>
      <p:ext uri="{BB962C8B-B14F-4D97-AF65-F5344CB8AC3E}">
        <p14:creationId xmlns:p14="http://schemas.microsoft.com/office/powerpoint/2010/main" val="153009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512474" y="1178415"/>
            <a:ext cx="8135137" cy="3465948"/>
          </a:xfrm>
        </p:spPr>
        <p:txBody>
          <a:bodyPr numCol="3">
            <a:normAutofit fontScale="47500" lnSpcReduction="20000"/>
          </a:bodyPr>
          <a:lstStyle/>
          <a:p>
            <a:r>
              <a:rPr lang="sv-SE" b="1" dirty="0"/>
              <a:t>Upplevelse och fördelar med den digitala loggboken</a:t>
            </a:r>
          </a:p>
          <a:p>
            <a:r>
              <a:rPr lang="sv-SE" dirty="0"/>
              <a:t>Samtliga elva elever angav att de upplevde att loggboken via sociala medier fungerade bra</a:t>
            </a:r>
            <a:r>
              <a:rPr lang="sv-SE" dirty="0" smtClean="0"/>
              <a:t>. Många </a:t>
            </a:r>
            <a:r>
              <a:rPr lang="sv-SE" dirty="0"/>
              <a:t>skrev att de tyckte det var väldigt roligt och att de blev mer aktiva i sitt </a:t>
            </a:r>
            <a:r>
              <a:rPr lang="sv-SE" dirty="0" smtClean="0"/>
              <a:t>loggande. Några </a:t>
            </a:r>
            <a:r>
              <a:rPr lang="sv-SE" dirty="0"/>
              <a:t>elever menade även att de upplevde att de inspirerades av varandra, genom att se </a:t>
            </a:r>
            <a:r>
              <a:rPr lang="sv-SE" dirty="0" smtClean="0"/>
              <a:t>sina klasskamraters </a:t>
            </a:r>
            <a:r>
              <a:rPr lang="sv-SE" dirty="0"/>
              <a:t>arbeten. Några nämnde även att de upplevde att det förde klassen samman </a:t>
            </a:r>
            <a:r>
              <a:rPr lang="sv-SE" dirty="0" smtClean="0"/>
              <a:t>mer än </a:t>
            </a:r>
            <a:r>
              <a:rPr lang="sv-SE" dirty="0"/>
              <a:t>tidigare, då de gärna skrev till varandra för att få ett färgrecept. De flesta skrev även att </a:t>
            </a:r>
            <a:r>
              <a:rPr lang="sv-SE" dirty="0" smtClean="0"/>
              <a:t>det var </a:t>
            </a:r>
            <a:r>
              <a:rPr lang="sv-SE" dirty="0"/>
              <a:t>lättare att arbeta och veta vad de skulle lägga upp i loggboken när de fick ”</a:t>
            </a:r>
            <a:r>
              <a:rPr lang="sv-SE" dirty="0" smtClean="0"/>
              <a:t>Veckans utmaning</a:t>
            </a:r>
            <a:r>
              <a:rPr lang="sv-SE" dirty="0"/>
              <a:t>”.</a:t>
            </a:r>
          </a:p>
          <a:p>
            <a:r>
              <a:rPr lang="sv-SE" dirty="0"/>
              <a:t>Jag uppfattar dessa svar som en positiv respons på arbetet med den digitala loggboken. </a:t>
            </a:r>
            <a:r>
              <a:rPr lang="sv-SE" dirty="0" smtClean="0"/>
              <a:t>Jag upplever </a:t>
            </a:r>
            <a:r>
              <a:rPr lang="sv-SE" dirty="0"/>
              <a:t>att mitt utvecklingsarbete och dess syfte är uppnått. Med detta menar jag att </a:t>
            </a:r>
            <a:r>
              <a:rPr lang="sv-SE" dirty="0" smtClean="0"/>
              <a:t>jag utifrån </a:t>
            </a:r>
            <a:r>
              <a:rPr lang="sv-SE" dirty="0"/>
              <a:t>enkätsvaren, kan utläsa att eleverna blivit mer motiverade till loggboksskrivandet. </a:t>
            </a:r>
            <a:r>
              <a:rPr lang="sv-SE" dirty="0" smtClean="0"/>
              <a:t>Att några </a:t>
            </a:r>
            <a:r>
              <a:rPr lang="sv-SE" dirty="0"/>
              <a:t>elever även nämnde att de kände en större samhörighet i klassen, ser jag även det </a:t>
            </a:r>
            <a:r>
              <a:rPr lang="sv-SE" dirty="0" smtClean="0"/>
              <a:t>som väldigt </a:t>
            </a:r>
            <a:r>
              <a:rPr lang="sv-SE" dirty="0"/>
              <a:t>positivt. Att ”Veckans utmaning” i sin tur skapade en förtydning av arbetet, tycker </a:t>
            </a:r>
            <a:r>
              <a:rPr lang="sv-SE" dirty="0" smtClean="0"/>
              <a:t>jag är </a:t>
            </a:r>
            <a:r>
              <a:rPr lang="sv-SE" dirty="0"/>
              <a:t>väldigt positivt då Skolverket (2014) belyser att lärare bör ge eleverna tydliga </a:t>
            </a:r>
            <a:r>
              <a:rPr lang="sv-SE" dirty="0" smtClean="0"/>
              <a:t>instruktioner kring </a:t>
            </a:r>
            <a:r>
              <a:rPr lang="sv-SE" dirty="0"/>
              <a:t>skolarbetet</a:t>
            </a:r>
            <a:r>
              <a:rPr lang="sv-SE" dirty="0" smtClean="0"/>
              <a:t>.</a:t>
            </a:r>
          </a:p>
          <a:p>
            <a:endParaRPr lang="sv-SE" dirty="0"/>
          </a:p>
          <a:p>
            <a:endParaRPr lang="sv-SE" dirty="0"/>
          </a:p>
          <a:p>
            <a:r>
              <a:rPr lang="sv-SE" b="1" dirty="0"/>
              <a:t>Nackdelar med den digitala loggboken</a:t>
            </a:r>
          </a:p>
          <a:p>
            <a:r>
              <a:rPr lang="sv-SE" dirty="0"/>
              <a:t>Åtta av elva elever angav att de inte upplevde några nackdelar med loggboken. Två </a:t>
            </a:r>
            <a:r>
              <a:rPr lang="sv-SE" dirty="0" smtClean="0"/>
              <a:t>elever menade </a:t>
            </a:r>
            <a:r>
              <a:rPr lang="sv-SE" dirty="0"/>
              <a:t>att de hade svårt att hitta tid för att lägga upp bilder eller att de glömde bort. En </a:t>
            </a:r>
            <a:r>
              <a:rPr lang="sv-SE" dirty="0" smtClean="0"/>
              <a:t>elev skrev </a:t>
            </a:r>
            <a:r>
              <a:rPr lang="sv-SE" dirty="0"/>
              <a:t>att hen upplevde att loggboken i sig fungerade bra, men att det var jobbigt </a:t>
            </a:r>
            <a:r>
              <a:rPr lang="sv-SE" dirty="0" smtClean="0"/>
              <a:t>att klasskamraterna </a:t>
            </a:r>
            <a:r>
              <a:rPr lang="sv-SE" dirty="0"/>
              <a:t>skulle se hens arbeten. Hen upplevde en </a:t>
            </a:r>
            <a:r>
              <a:rPr lang="sv-SE" dirty="0" smtClean="0"/>
              <a:t>prestationsångest</a:t>
            </a:r>
            <a:r>
              <a:rPr lang="sv-SE" dirty="0"/>
              <a:t>, och var rädd </a:t>
            </a:r>
            <a:r>
              <a:rPr lang="sv-SE" dirty="0" smtClean="0"/>
              <a:t>att klasskamraterna </a:t>
            </a:r>
            <a:r>
              <a:rPr lang="sv-SE" dirty="0"/>
              <a:t>inte skulle tycka att hen hade gjort fina arbeten.</a:t>
            </a:r>
          </a:p>
          <a:p>
            <a:r>
              <a:rPr lang="sv-SE" dirty="0"/>
              <a:t>Min uppfattning av dessa svar, är att jag till att börja med är väldigt glad att eleverna </a:t>
            </a:r>
            <a:r>
              <a:rPr lang="sv-SE" dirty="0" smtClean="0"/>
              <a:t>vågat svara</a:t>
            </a:r>
            <a:r>
              <a:rPr lang="sv-SE" dirty="0"/>
              <a:t>, som jag upplever det; ärligt. Svaren på den här frågan säger mig att en </a:t>
            </a:r>
            <a:r>
              <a:rPr lang="sv-SE" dirty="0" smtClean="0"/>
              <a:t>alternativ loggbok </a:t>
            </a:r>
            <a:r>
              <a:rPr lang="sv-SE" dirty="0"/>
              <a:t>för de elever som upplever prestationsångest eller liknande, bör finnas för att </a:t>
            </a:r>
            <a:r>
              <a:rPr lang="sv-SE" dirty="0" smtClean="0"/>
              <a:t>alla elever </a:t>
            </a:r>
            <a:r>
              <a:rPr lang="sv-SE" dirty="0"/>
              <a:t>ska känna sig bekväma i sitt skolarbete.</a:t>
            </a:r>
          </a:p>
          <a:p>
            <a:endParaRPr lang="sv-SE" b="1" dirty="0" smtClean="0"/>
          </a:p>
          <a:p>
            <a:endParaRPr lang="sv-SE" b="1" dirty="0"/>
          </a:p>
          <a:p>
            <a:endParaRPr lang="sv-SE" b="1" dirty="0" smtClean="0"/>
          </a:p>
          <a:p>
            <a:endParaRPr lang="sv-SE" b="1" dirty="0"/>
          </a:p>
          <a:p>
            <a:endParaRPr lang="sv-SE" b="1" dirty="0" smtClean="0"/>
          </a:p>
          <a:p>
            <a:endParaRPr lang="sv-SE" b="1" dirty="0"/>
          </a:p>
          <a:p>
            <a:pPr algn="ctr"/>
            <a:r>
              <a:rPr lang="sv-SE" b="1" dirty="0" smtClean="0"/>
              <a:t>FREYA</a:t>
            </a:r>
          </a:p>
          <a:p>
            <a:r>
              <a:rPr lang="sv-SE" b="1" dirty="0" smtClean="0"/>
              <a:t>Övriga </a:t>
            </a:r>
            <a:r>
              <a:rPr lang="sv-SE" b="1" dirty="0"/>
              <a:t>tankar från eleverna</a:t>
            </a:r>
          </a:p>
          <a:p>
            <a:r>
              <a:rPr lang="sv-SE" dirty="0"/>
              <a:t>Det var åtta elever som svarade på frågan gällande vad som skulle kunna ändras med </a:t>
            </a:r>
            <a:r>
              <a:rPr lang="sv-SE" dirty="0" smtClean="0"/>
              <a:t>den digitala </a:t>
            </a:r>
            <a:r>
              <a:rPr lang="sv-SE" dirty="0"/>
              <a:t>loggboken. Några av dessa åtta elever skrev att de hade önskat fler ”</a:t>
            </a:r>
            <a:r>
              <a:rPr lang="sv-SE" dirty="0" smtClean="0"/>
              <a:t>Veckans utmaning</a:t>
            </a:r>
            <a:r>
              <a:rPr lang="sv-SE" dirty="0"/>
              <a:t>”, då de tyckte det var roligt och lättare att arbeta mot ett specifikt moment. </a:t>
            </a:r>
            <a:r>
              <a:rPr lang="sv-SE" dirty="0" smtClean="0"/>
              <a:t>Andra elever </a:t>
            </a:r>
            <a:r>
              <a:rPr lang="sv-SE" dirty="0"/>
              <a:t>skrev att de önskade att de, istället för att lägga upp bilder varje dag, kunde lägga upp </a:t>
            </a:r>
            <a:r>
              <a:rPr lang="sv-SE" dirty="0" smtClean="0"/>
              <a:t>i slutet </a:t>
            </a:r>
            <a:r>
              <a:rPr lang="sv-SE" dirty="0"/>
              <a:t>av varje vecka. De menade att det kändes stressigt, att både behöva lägga upp bilder </a:t>
            </a:r>
            <a:r>
              <a:rPr lang="sv-SE" dirty="0" smtClean="0"/>
              <a:t>och kommentera </a:t>
            </a:r>
            <a:r>
              <a:rPr lang="sv-SE" dirty="0"/>
              <a:t>andras bilder varje dag.</a:t>
            </a:r>
          </a:p>
          <a:p>
            <a:r>
              <a:rPr lang="sv-SE" dirty="0"/>
              <a:t>En av eleverna skrev att hen gärna skulle fortsätta med loggboken via sociala medier, men </a:t>
            </a:r>
            <a:r>
              <a:rPr lang="sv-SE" dirty="0" smtClean="0"/>
              <a:t>att hens </a:t>
            </a:r>
            <a:r>
              <a:rPr lang="sv-SE" dirty="0" err="1"/>
              <a:t>Instagram</a:t>
            </a:r>
            <a:r>
              <a:rPr lang="sv-SE" dirty="0"/>
              <a:t> endast skulle kunna ses av mig och ingen annan.</a:t>
            </a:r>
          </a:p>
          <a:p>
            <a:r>
              <a:rPr lang="sv-SE" dirty="0"/>
              <a:t>Andra övriga tillägg som eleverna skrev var att de absolut ville fortsätta med den </a:t>
            </a:r>
            <a:r>
              <a:rPr lang="sv-SE" dirty="0" smtClean="0"/>
              <a:t>här varianten </a:t>
            </a:r>
            <a:r>
              <a:rPr lang="sv-SE" dirty="0"/>
              <a:t>av </a:t>
            </a:r>
            <a:r>
              <a:rPr lang="sv-SE" dirty="0" smtClean="0"/>
              <a:t>loggbok. Svaren </a:t>
            </a:r>
            <a:r>
              <a:rPr lang="sv-SE" dirty="0"/>
              <a:t>på den här frågan, säger mig att eleverna generellt sätt var nöjda med den </a:t>
            </a:r>
            <a:r>
              <a:rPr lang="sv-SE" dirty="0" smtClean="0"/>
              <a:t>digitala loggboken</a:t>
            </a:r>
            <a:r>
              <a:rPr lang="sv-SE" dirty="0"/>
              <a:t>. De justeringar som eleverna har gett förslag på, är något jag som lärare måste </a:t>
            </a:r>
            <a:r>
              <a:rPr lang="sv-SE" dirty="0" smtClean="0"/>
              <a:t>ta med </a:t>
            </a:r>
            <a:r>
              <a:rPr lang="sv-SE" dirty="0"/>
              <a:t>mig för att utveckla mitt arbete. Det är nämligen precis som både </a:t>
            </a:r>
            <a:r>
              <a:rPr lang="sv-SE" dirty="0" err="1"/>
              <a:t>Köpsén</a:t>
            </a:r>
            <a:r>
              <a:rPr lang="sv-SE" dirty="0"/>
              <a:t> (2014) </a:t>
            </a:r>
            <a:r>
              <a:rPr lang="sv-SE" dirty="0" smtClean="0"/>
              <a:t>och </a:t>
            </a:r>
            <a:r>
              <a:rPr lang="sv-SE" dirty="0" err="1" smtClean="0"/>
              <a:t>Wiliam</a:t>
            </a:r>
            <a:r>
              <a:rPr lang="sv-SE" dirty="0" smtClean="0"/>
              <a:t> </a:t>
            </a:r>
            <a:r>
              <a:rPr lang="sv-SE" dirty="0"/>
              <a:t>(2014) belyser, att läraren måste arbeta med att inspirera eleverna till skolarbetet. </a:t>
            </a:r>
            <a:r>
              <a:rPr lang="sv-SE" dirty="0" smtClean="0"/>
              <a:t>De menar </a:t>
            </a:r>
            <a:r>
              <a:rPr lang="sv-SE" dirty="0"/>
              <a:t>även att läraren behöver vara öppen för att göra ändringar i arbetssätten, för att på </a:t>
            </a:r>
            <a:r>
              <a:rPr lang="sv-SE" dirty="0" smtClean="0"/>
              <a:t>så sätt </a:t>
            </a:r>
            <a:r>
              <a:rPr lang="sv-SE" dirty="0"/>
              <a:t>få motiverade elever som tar sig framåt och når lärandemålen.</a:t>
            </a:r>
          </a:p>
        </p:txBody>
      </p:sp>
      <p:sp>
        <p:nvSpPr>
          <p:cNvPr id="2" name="Rubrik 1"/>
          <p:cNvSpPr>
            <a:spLocks noGrp="1"/>
          </p:cNvSpPr>
          <p:nvPr>
            <p:ph type="ctrTitle"/>
          </p:nvPr>
        </p:nvSpPr>
        <p:spPr>
          <a:xfrm>
            <a:off x="512474" y="353419"/>
            <a:ext cx="8157435" cy="640800"/>
          </a:xfrm>
        </p:spPr>
        <p:txBody>
          <a:bodyPr>
            <a:normAutofit/>
          </a:bodyPr>
          <a:lstStyle/>
          <a:p>
            <a:r>
              <a:rPr lang="sv-SE" dirty="0" smtClean="0"/>
              <a:t>Exempel på </a:t>
            </a:r>
            <a:r>
              <a:rPr lang="sv-SE" dirty="0"/>
              <a:t>u</a:t>
            </a:r>
            <a:r>
              <a:rPr lang="sv-SE" dirty="0" smtClean="0"/>
              <a:t>tvärdering</a:t>
            </a:r>
            <a:endParaRPr lang="sv-SE" dirty="0"/>
          </a:p>
        </p:txBody>
      </p:sp>
      <p:sp>
        <p:nvSpPr>
          <p:cNvPr id="3" name="textruta 2"/>
          <p:cNvSpPr txBox="1"/>
          <p:nvPr/>
        </p:nvSpPr>
        <p:spPr>
          <a:xfrm>
            <a:off x="3090030" y="3295787"/>
            <a:ext cx="2980023" cy="1077218"/>
          </a:xfrm>
          <a:prstGeom prst="rect">
            <a:avLst/>
          </a:prstGeom>
          <a:solidFill>
            <a:schemeClr val="accent1"/>
          </a:solidFill>
        </p:spPr>
        <p:txBody>
          <a:bodyPr wrap="square" rtlCol="0">
            <a:spAutoFit/>
          </a:bodyPr>
          <a:lstStyle/>
          <a:p>
            <a:r>
              <a:rPr lang="sv-SE" sz="3200" dirty="0" smtClean="0"/>
              <a:t>Så här tyckte ELEVERNA</a:t>
            </a:r>
            <a:endParaRPr lang="sv-SE" sz="3200" dirty="0"/>
          </a:p>
        </p:txBody>
      </p:sp>
    </p:spTree>
    <p:extLst>
      <p:ext uri="{BB962C8B-B14F-4D97-AF65-F5344CB8AC3E}">
        <p14:creationId xmlns:p14="http://schemas.microsoft.com/office/powerpoint/2010/main" val="121097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Avsnittssidor med bild">
  <a:themeElements>
    <a:clrScheme name="KAU">
      <a:dk1>
        <a:srgbClr val="000000"/>
      </a:dk1>
      <a:lt1>
        <a:srgbClr val="FFFFFF"/>
      </a:lt1>
      <a:dk2>
        <a:srgbClr val="44546A"/>
      </a:dk2>
      <a:lt2>
        <a:srgbClr val="E7E6E6"/>
      </a:lt2>
      <a:accent1>
        <a:srgbClr val="FACD20"/>
      </a:accent1>
      <a:accent2>
        <a:srgbClr val="737463"/>
      </a:accent2>
      <a:accent3>
        <a:srgbClr val="9E9F9E"/>
      </a:accent3>
      <a:accent4>
        <a:srgbClr val="ED9E2D"/>
      </a:accent4>
      <a:accent5>
        <a:srgbClr val="DD473E"/>
      </a:accent5>
      <a:accent6>
        <a:srgbClr val="719A41"/>
      </a:accent6>
      <a:hlink>
        <a:srgbClr val="007E86"/>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u-presentation_1901_16-9" id="{D8A1840E-AAF4-FC48-B34E-8D96DFCE2F16}" vid="{90DE0A2D-A836-C14A-BBFB-A59267F36025}"/>
    </a:ext>
  </a:extLst>
</a:theme>
</file>

<file path=ppt/theme/theme2.xml><?xml version="1.0" encoding="utf-8"?>
<a:theme xmlns:a="http://schemas.openxmlformats.org/drawingml/2006/main" name="Textsidor">
  <a:themeElements>
    <a:clrScheme name="KAU">
      <a:dk1>
        <a:srgbClr val="000000"/>
      </a:dk1>
      <a:lt1>
        <a:srgbClr val="FFFFFF"/>
      </a:lt1>
      <a:dk2>
        <a:srgbClr val="44546A"/>
      </a:dk2>
      <a:lt2>
        <a:srgbClr val="E7E6E6"/>
      </a:lt2>
      <a:accent1>
        <a:srgbClr val="FACD20"/>
      </a:accent1>
      <a:accent2>
        <a:srgbClr val="737463"/>
      </a:accent2>
      <a:accent3>
        <a:srgbClr val="9E9F9E"/>
      </a:accent3>
      <a:accent4>
        <a:srgbClr val="ED9E2D"/>
      </a:accent4>
      <a:accent5>
        <a:srgbClr val="DD473E"/>
      </a:accent5>
      <a:accent6>
        <a:srgbClr val="719A41"/>
      </a:accent6>
      <a:hlink>
        <a:srgbClr val="007E86"/>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u-presentation_1901_16-9" id="{D8A1840E-AAF4-FC48-B34E-8D96DFCE2F16}" vid="{E9DFFF07-1B72-4145-B8C4-70ABB9BC3376}"/>
    </a:ext>
  </a:extLst>
</a:theme>
</file>

<file path=ppt/theme/theme3.xml><?xml version="1.0" encoding="utf-8"?>
<a:theme xmlns:a="http://schemas.openxmlformats.org/drawingml/2006/main" name="Tacksida">
  <a:themeElements>
    <a:clrScheme name="KAU">
      <a:dk1>
        <a:srgbClr val="000000"/>
      </a:dk1>
      <a:lt1>
        <a:srgbClr val="FFFFFF"/>
      </a:lt1>
      <a:dk2>
        <a:srgbClr val="44546A"/>
      </a:dk2>
      <a:lt2>
        <a:srgbClr val="E7E6E6"/>
      </a:lt2>
      <a:accent1>
        <a:srgbClr val="FACD20"/>
      </a:accent1>
      <a:accent2>
        <a:srgbClr val="737463"/>
      </a:accent2>
      <a:accent3>
        <a:srgbClr val="9E9F9E"/>
      </a:accent3>
      <a:accent4>
        <a:srgbClr val="ED9E2D"/>
      </a:accent4>
      <a:accent5>
        <a:srgbClr val="DD473E"/>
      </a:accent5>
      <a:accent6>
        <a:srgbClr val="719A41"/>
      </a:accent6>
      <a:hlink>
        <a:srgbClr val="007E86"/>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u-presentation_1901_16-9" id="{D8A1840E-AAF4-FC48-B34E-8D96DFCE2F16}" vid="{0ED22D31-8C99-C741-ABD1-3EF3F43B0719}"/>
    </a:ext>
  </a:extLst>
</a:theme>
</file>

<file path=docProps/app.xml><?xml version="1.0" encoding="utf-8"?>
<Properties xmlns="http://schemas.openxmlformats.org/officeDocument/2006/extended-properties" xmlns:vt="http://schemas.openxmlformats.org/officeDocument/2006/docPropsVTypes">
  <Template>Framsidor</Template>
  <TotalTime>21211</TotalTime>
  <Words>4516</Words>
  <Application>Microsoft Office PowerPoint</Application>
  <PresentationFormat>Bildspel på skärmen (16:9)</PresentationFormat>
  <Paragraphs>146</Paragraphs>
  <Slides>15</Slides>
  <Notes>0</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15</vt:i4>
      </vt:variant>
    </vt:vector>
  </HeadingPairs>
  <TitlesOfParts>
    <vt:vector size="20" baseType="lpstr">
      <vt:lpstr>Arial</vt:lpstr>
      <vt:lpstr>Calibri</vt:lpstr>
      <vt:lpstr>Avsnittssidor med bild</vt:lpstr>
      <vt:lpstr>Textsidor</vt:lpstr>
      <vt:lpstr>Tacksida</vt:lpstr>
      <vt:lpstr>Yrkeslärarstudenters erfarenheter och lärande i arbetet med multimodal digital loggbok som bro mellan universitet, VFU-skola och arbetsplatsförlagt lärande.  </vt:lpstr>
      <vt:lpstr>Digital, multimodal loggbok som bro…</vt:lpstr>
      <vt:lpstr>Yrkeslärarprogrammet, KaU</vt:lpstr>
      <vt:lpstr>Vfu 3. Multimodal, digital loggbok med 3 uppdrag</vt:lpstr>
      <vt:lpstr>  Delkurs 1 Vetenskaplig metod och utvecklingsarbete, 7,5 hp    </vt:lpstr>
      <vt:lpstr>Data </vt:lpstr>
      <vt:lpstr>Exempel på planering</vt:lpstr>
      <vt:lpstr>Exempel på genomförande</vt:lpstr>
      <vt:lpstr>Exempel på utvärdering</vt:lpstr>
      <vt:lpstr>Exempel på diskussion</vt:lpstr>
      <vt:lpstr>Exempel på kritisk granskning</vt:lpstr>
      <vt:lpstr>Exempel 1: Simon</vt:lpstr>
      <vt:lpstr>PowerPoint-presentation</vt:lpstr>
      <vt:lpstr>Resultat</vt:lpstr>
      <vt:lpstr>Mer information https://www.kau.se/digitala-broar-mellan-larandearenor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Annelie Andersen</cp:lastModifiedBy>
  <cp:revision>105</cp:revision>
  <dcterms:created xsi:type="dcterms:W3CDTF">2019-03-20T10:02:53Z</dcterms:created>
  <dcterms:modified xsi:type="dcterms:W3CDTF">2021-05-20T07:11:56Z</dcterms:modified>
</cp:coreProperties>
</file>