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434" r:id="rId3"/>
    <p:sldId id="437" r:id="rId4"/>
    <p:sldId id="435" r:id="rId5"/>
    <p:sldId id="438" r:id="rId6"/>
    <p:sldId id="439" r:id="rId7"/>
    <p:sldId id="289" r:id="rId8"/>
    <p:sldId id="290" r:id="rId9"/>
    <p:sldId id="292" r:id="rId10"/>
    <p:sldId id="293" r:id="rId11"/>
    <p:sldId id="291" r:id="rId12"/>
    <p:sldId id="440" r:id="rId13"/>
    <p:sldId id="391"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p:restoredTop sz="94663"/>
  </p:normalViewPr>
  <p:slideViewPr>
    <p:cSldViewPr snapToGrid="0" snapToObjects="1">
      <p:cViewPr varScale="1">
        <p:scale>
          <a:sx n="68" d="100"/>
          <a:sy n="68" d="100"/>
        </p:scale>
        <p:origin x="792" y="60"/>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EAEAA0-307C-0C44-A808-9A04780C727D}" type="datetimeFigureOut">
              <a:rPr lang="sv-SE" smtClean="0"/>
              <a:t>2021-05-18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CB7F35-9642-C649-A78A-B5B55BD2D992}" type="slidenum">
              <a:rPr lang="sv-SE" smtClean="0"/>
              <a:t>‹#›</a:t>
            </a:fld>
            <a:endParaRPr lang="sv-SE"/>
          </a:p>
        </p:txBody>
      </p:sp>
    </p:spTree>
    <p:extLst>
      <p:ext uri="{BB962C8B-B14F-4D97-AF65-F5344CB8AC3E}">
        <p14:creationId xmlns:p14="http://schemas.microsoft.com/office/powerpoint/2010/main" val="362461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INLED MED ATT KNYT AN TILL ATT BILDNING FRAMTRÄDER PÅ FLERA OLIKA SÄTT I RAPPORTEN MEN ATT JAG KORT SKA LYFTA NÅGRA AV POÄNGERNA MED BILDNING SOM VI SKRIVER FRAM DEM I INLEDNINGEN</a:t>
            </a:r>
          </a:p>
        </p:txBody>
      </p:sp>
      <p:sp>
        <p:nvSpPr>
          <p:cNvPr id="4" name="Platshållare för bildnummer 3"/>
          <p:cNvSpPr>
            <a:spLocks noGrp="1"/>
          </p:cNvSpPr>
          <p:nvPr>
            <p:ph type="sldNum" sz="quarter" idx="5"/>
          </p:nvPr>
        </p:nvSpPr>
        <p:spPr/>
        <p:txBody>
          <a:bodyPr/>
          <a:lstStyle/>
          <a:p>
            <a:fld id="{A7E82BA7-D09F-664F-8D70-C65E92F1EAA2}" type="slidenum">
              <a:rPr lang="sv-SE" smtClean="0"/>
              <a:t>7</a:t>
            </a:fld>
            <a:endParaRPr lang="sv-SE"/>
          </a:p>
        </p:txBody>
      </p:sp>
    </p:spTree>
    <p:extLst>
      <p:ext uri="{BB962C8B-B14F-4D97-AF65-F5344CB8AC3E}">
        <p14:creationId xmlns:p14="http://schemas.microsoft.com/office/powerpoint/2010/main" val="133364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Platshållare för bildobjekt 1">
            <a:extLst>
              <a:ext uri="{FF2B5EF4-FFF2-40B4-BE49-F238E27FC236}">
                <a16:creationId xmlns:a16="http://schemas.microsoft.com/office/drawing/2014/main" id="{7B7EBA80-61CF-2F4E-872C-2DDE9592FA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Platshållare för anteckningar 2">
            <a:extLst>
              <a:ext uri="{FF2B5EF4-FFF2-40B4-BE49-F238E27FC236}">
                <a16:creationId xmlns:a16="http://schemas.microsoft.com/office/drawing/2014/main" id="{C58C5AD6-A301-1544-AC17-46B78136E4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a:ea typeface="ＭＳ Ｐゴシック" panose="020B0600070205080204" pitchFamily="34" charset="-128"/>
              </a:rPr>
              <a:t>Orr 2004 p 5</a:t>
            </a:r>
          </a:p>
        </p:txBody>
      </p:sp>
      <p:sp>
        <p:nvSpPr>
          <p:cNvPr id="58371" name="Platshållare för bildnummer 3">
            <a:extLst>
              <a:ext uri="{FF2B5EF4-FFF2-40B4-BE49-F238E27FC236}">
                <a16:creationId xmlns:a16="http://schemas.microsoft.com/office/drawing/2014/main" id="{4569409D-C46C-6544-AA08-A0BE1653B0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04DCB47-576C-544D-9CB3-E457ED8EB609}" type="slidenum">
              <a:rPr lang="sv-SE" altLang="sv-SE" smtClean="0"/>
              <a:pPr>
                <a:spcBef>
                  <a:spcPct val="0"/>
                </a:spcBef>
              </a:pPr>
              <a:t>12</a:t>
            </a:fld>
            <a:endParaRPr lang="sv-SE" altLang="sv-SE"/>
          </a:p>
        </p:txBody>
      </p:sp>
    </p:spTree>
    <p:extLst>
      <p:ext uri="{BB962C8B-B14F-4D97-AF65-F5344CB8AC3E}">
        <p14:creationId xmlns:p14="http://schemas.microsoft.com/office/powerpoint/2010/main" val="3334127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076DB6-DCAD-B547-8933-77BEE44A4536}"/>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8E740AC9-F0C3-C14A-8F34-7B7241690C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43D3BB7-6DF1-1541-934A-20C500CB2CC1}"/>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5" name="Platshållare för sidfot 4">
            <a:extLst>
              <a:ext uri="{FF2B5EF4-FFF2-40B4-BE49-F238E27FC236}">
                <a16:creationId xmlns:a16="http://schemas.microsoft.com/office/drawing/2014/main" id="{20DCD155-9999-464E-AADF-2D486A0E2A1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7E4A7B-88FB-D94B-B548-FED6FECC2703}"/>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69855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020050-27D2-1042-8CBC-E5CAB5846922}"/>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DF890D9-9129-1A4E-83BE-B2A66078819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C6A4B9C-8E0C-1C41-900B-0823F3F898EE}"/>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5" name="Platshållare för sidfot 4">
            <a:extLst>
              <a:ext uri="{FF2B5EF4-FFF2-40B4-BE49-F238E27FC236}">
                <a16:creationId xmlns:a16="http://schemas.microsoft.com/office/drawing/2014/main" id="{2AAEBC93-25DA-4740-83AA-53D94331F20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99481AA-FF53-FA42-8959-42408329D3DF}"/>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2537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7DA7417B-51B5-3546-A5AC-9949306618C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E1739BD-AAE9-6E45-8534-A5FCC9FA2288}"/>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3AB5636-17E8-A645-92D3-3EA8093A31E7}"/>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5" name="Platshållare för sidfot 4">
            <a:extLst>
              <a:ext uri="{FF2B5EF4-FFF2-40B4-BE49-F238E27FC236}">
                <a16:creationId xmlns:a16="http://schemas.microsoft.com/office/drawing/2014/main" id="{851DE1FD-8A17-9946-910A-51C1F20B533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88CE55E-FCF8-054C-A81B-CE4EFE3CDD4C}"/>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2731859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FB98A5-CCF2-9B48-9A31-4F7AEF30BD3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43E637D-425E-4C49-A533-4EE0C037AC6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2A25048-15FF-FC4F-BCE8-5E554E355BCD}"/>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5" name="Platshållare för sidfot 4">
            <a:extLst>
              <a:ext uri="{FF2B5EF4-FFF2-40B4-BE49-F238E27FC236}">
                <a16:creationId xmlns:a16="http://schemas.microsoft.com/office/drawing/2014/main" id="{A0F6825A-097B-2043-BA71-B2035CC3F20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2F2348A-DF9C-B046-916F-AD9D0B393007}"/>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3067036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86709D-4AD4-1C43-B99E-E224819E0A14}"/>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E2605FDF-8C1F-9F4F-904F-4E9796E199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C8B8AA17-FB8F-4643-83B9-261BEA8D1170}"/>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5" name="Platshållare för sidfot 4">
            <a:extLst>
              <a:ext uri="{FF2B5EF4-FFF2-40B4-BE49-F238E27FC236}">
                <a16:creationId xmlns:a16="http://schemas.microsoft.com/office/drawing/2014/main" id="{DFDDD3D3-55EB-1E4C-9FA3-2501E08110D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FA46DA0-1398-A84F-BAE5-88FF1AB9A969}"/>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1200831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B978B1-0F32-2A48-ABD9-48868BB3DB0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2360BFF-801F-1D4B-AAA5-B661ED233D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FBE6CAA-3FB3-864E-A136-3B827E26F15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8D905804-388C-0842-90A6-B2F03E663C28}"/>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6" name="Platshållare för sidfot 5">
            <a:extLst>
              <a:ext uri="{FF2B5EF4-FFF2-40B4-BE49-F238E27FC236}">
                <a16:creationId xmlns:a16="http://schemas.microsoft.com/office/drawing/2014/main" id="{A06D5659-3E37-6C44-BFE3-361C8D5E03E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4AA6E53-D83E-D34B-8C9D-535F0A06B7E3}"/>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333892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12221E-1C53-9F4F-A481-C04D94AAE6C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A88FA84-A998-4643-9D11-FC6D0C65C0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946C0D64-06D4-8345-95CA-5089F838AAEC}"/>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C48A9D2-1EFE-3849-86CB-0D55C78E2B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650A7E5A-7E12-0D4A-9936-4A3D448CE70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0FC2DE4B-A98E-0143-8924-6D34DF5E102D}"/>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8" name="Platshållare för sidfot 7">
            <a:extLst>
              <a:ext uri="{FF2B5EF4-FFF2-40B4-BE49-F238E27FC236}">
                <a16:creationId xmlns:a16="http://schemas.microsoft.com/office/drawing/2014/main" id="{9263A299-1206-804E-9E4B-651B769496C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53DBB3D4-835E-E648-A178-BC997CC20F93}"/>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201744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2BA8BB-53E7-E342-8D6C-05AD2145444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154D5E1-5BFC-EB40-83D0-7AF0861691DB}"/>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4" name="Platshållare för sidfot 3">
            <a:extLst>
              <a:ext uri="{FF2B5EF4-FFF2-40B4-BE49-F238E27FC236}">
                <a16:creationId xmlns:a16="http://schemas.microsoft.com/office/drawing/2014/main" id="{2B9444B6-E768-4745-B7E1-B4693B7D1609}"/>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2135DEB6-F5D8-D54D-9FDB-08501E7ABBCF}"/>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24488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97A758A-1A8C-854E-8F24-5636481BC6D1}"/>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3" name="Platshållare för sidfot 2">
            <a:extLst>
              <a:ext uri="{FF2B5EF4-FFF2-40B4-BE49-F238E27FC236}">
                <a16:creationId xmlns:a16="http://schemas.microsoft.com/office/drawing/2014/main" id="{3EAAC645-24F0-A545-BB0D-BD1FC69E643E}"/>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085612A-6DBA-F64A-B722-9807ACD1FD1F}"/>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1349406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914192-40C1-A64E-9778-559D73F0FE7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F61EE8E-D53D-564C-B508-F1DD5E6AB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C83893E6-DDCF-AA45-86BE-F439463558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3457433-F8A9-5647-A32A-0BFF1A3FC978}"/>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6" name="Platshållare för sidfot 5">
            <a:extLst>
              <a:ext uri="{FF2B5EF4-FFF2-40B4-BE49-F238E27FC236}">
                <a16:creationId xmlns:a16="http://schemas.microsoft.com/office/drawing/2014/main" id="{76DA2819-FBBF-434B-880D-26BBA82F8C5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B24A1F4-C5D6-EF4D-B674-3D73221C5E3A}"/>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832810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50FC29-6971-2C4F-A7CA-C55A3F99DD5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0CDB71E-8205-EB43-8267-216DF05851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4827556-54BB-1148-BE67-D1B3B57316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DBE8695-147F-AC4F-939D-E08C2F872C4E}"/>
              </a:ext>
            </a:extLst>
          </p:cNvPr>
          <p:cNvSpPr>
            <a:spLocks noGrp="1"/>
          </p:cNvSpPr>
          <p:nvPr>
            <p:ph type="dt" sz="half" idx="10"/>
          </p:nvPr>
        </p:nvSpPr>
        <p:spPr/>
        <p:txBody>
          <a:bodyPr/>
          <a:lstStyle/>
          <a:p>
            <a:fld id="{8B708284-00B8-5240-AAC2-2AC4AB4D41AA}" type="datetimeFigureOut">
              <a:rPr lang="sv-SE" smtClean="0"/>
              <a:t>2021-05-18</a:t>
            </a:fld>
            <a:endParaRPr lang="sv-SE"/>
          </a:p>
        </p:txBody>
      </p:sp>
      <p:sp>
        <p:nvSpPr>
          <p:cNvPr id="6" name="Platshållare för sidfot 5">
            <a:extLst>
              <a:ext uri="{FF2B5EF4-FFF2-40B4-BE49-F238E27FC236}">
                <a16:creationId xmlns:a16="http://schemas.microsoft.com/office/drawing/2014/main" id="{4DCF2168-18A8-7C4E-99EF-DE8FF3E9D07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AAF95D2-519E-DD4C-843A-07FD7DD819F0}"/>
              </a:ext>
            </a:extLst>
          </p:cNvPr>
          <p:cNvSpPr>
            <a:spLocks noGrp="1"/>
          </p:cNvSpPr>
          <p:nvPr>
            <p:ph type="sldNum" sz="quarter" idx="12"/>
          </p:nvPr>
        </p:nvSpPr>
        <p:spPr/>
        <p:txBody>
          <a:bodyPr/>
          <a:lstStyle/>
          <a:p>
            <a:fld id="{2BD50CCB-4EDD-7147-A167-B2E7C8659B14}" type="slidenum">
              <a:rPr lang="sv-SE" smtClean="0"/>
              <a:t>‹#›</a:t>
            </a:fld>
            <a:endParaRPr lang="sv-SE"/>
          </a:p>
        </p:txBody>
      </p:sp>
    </p:spTree>
    <p:extLst>
      <p:ext uri="{BB962C8B-B14F-4D97-AF65-F5344CB8AC3E}">
        <p14:creationId xmlns:p14="http://schemas.microsoft.com/office/powerpoint/2010/main" val="1688980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5F29E51-AE5D-D44A-9278-348D0B58BF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AFEF854-2C0F-3F4E-9D89-18B450BA2B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0590F21-D46F-C04A-8359-E45BAD9A8F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08284-00B8-5240-AAC2-2AC4AB4D41AA}" type="datetimeFigureOut">
              <a:rPr lang="sv-SE" smtClean="0"/>
              <a:t>2021-05-18</a:t>
            </a:fld>
            <a:endParaRPr lang="sv-SE"/>
          </a:p>
        </p:txBody>
      </p:sp>
      <p:sp>
        <p:nvSpPr>
          <p:cNvPr id="5" name="Platshållare för sidfot 4">
            <a:extLst>
              <a:ext uri="{FF2B5EF4-FFF2-40B4-BE49-F238E27FC236}">
                <a16:creationId xmlns:a16="http://schemas.microsoft.com/office/drawing/2014/main" id="{95E5D98D-CFAA-234C-A4ED-34B77F9420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54767D70-3CBE-7C4A-893A-9CB9E63794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D50CCB-4EDD-7147-A167-B2E7C8659B14}" type="slidenum">
              <a:rPr lang="sv-SE" smtClean="0"/>
              <a:t>‹#›</a:t>
            </a:fld>
            <a:endParaRPr lang="sv-SE"/>
          </a:p>
        </p:txBody>
      </p:sp>
    </p:spTree>
    <p:extLst>
      <p:ext uri="{BB962C8B-B14F-4D97-AF65-F5344CB8AC3E}">
        <p14:creationId xmlns:p14="http://schemas.microsoft.com/office/powerpoint/2010/main" val="4054827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7ECF11-48A4-4346-8AF0-FBF25DA31E8F}"/>
              </a:ext>
            </a:extLst>
          </p:cNvPr>
          <p:cNvSpPr>
            <a:spLocks noGrp="1"/>
          </p:cNvSpPr>
          <p:nvPr>
            <p:ph type="ctrTitle"/>
          </p:nvPr>
        </p:nvSpPr>
        <p:spPr/>
        <p:txBody>
          <a:bodyPr/>
          <a:lstStyle/>
          <a:p>
            <a:endParaRPr lang="sv-SE"/>
          </a:p>
        </p:txBody>
      </p:sp>
      <p:sp>
        <p:nvSpPr>
          <p:cNvPr id="3" name="Underrubrik 2">
            <a:extLst>
              <a:ext uri="{FF2B5EF4-FFF2-40B4-BE49-F238E27FC236}">
                <a16:creationId xmlns:a16="http://schemas.microsoft.com/office/drawing/2014/main" id="{D9261099-DE6E-024D-880B-FB88D0BFFA82}"/>
              </a:ext>
            </a:extLst>
          </p:cNvPr>
          <p:cNvSpPr>
            <a:spLocks noGrp="1"/>
          </p:cNvSpPr>
          <p:nvPr>
            <p:ph type="subTitle" idx="1"/>
          </p:nvPr>
        </p:nvSpPr>
        <p:spPr/>
        <p:txBody>
          <a:bodyPr/>
          <a:lstStyle/>
          <a:p>
            <a:endParaRPr lang="sv-SE"/>
          </a:p>
        </p:txBody>
      </p:sp>
      <p:pic>
        <p:nvPicPr>
          <p:cNvPr id="5" name="Bildobjekt 4">
            <a:extLst>
              <a:ext uri="{FF2B5EF4-FFF2-40B4-BE49-F238E27FC236}">
                <a16:creationId xmlns:a16="http://schemas.microsoft.com/office/drawing/2014/main" id="{131FF041-805A-4049-9396-C2BF9C827980}"/>
              </a:ext>
            </a:extLst>
          </p:cNvPr>
          <p:cNvPicPr>
            <a:picLocks noChangeAspect="1"/>
          </p:cNvPicPr>
          <p:nvPr/>
        </p:nvPicPr>
        <p:blipFill>
          <a:blip r:embed="rId2"/>
          <a:stretch>
            <a:fillRect/>
          </a:stretch>
        </p:blipFill>
        <p:spPr>
          <a:xfrm>
            <a:off x="3670867" y="0"/>
            <a:ext cx="4850265" cy="6858000"/>
          </a:xfrm>
          <a:prstGeom prst="rect">
            <a:avLst/>
          </a:prstGeom>
        </p:spPr>
      </p:pic>
    </p:spTree>
    <p:extLst>
      <p:ext uri="{BB962C8B-B14F-4D97-AF65-F5344CB8AC3E}">
        <p14:creationId xmlns:p14="http://schemas.microsoft.com/office/powerpoint/2010/main" val="1889238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A0C51D-2C81-C143-9CE1-1CB5BE0B1C53}"/>
              </a:ext>
            </a:extLst>
          </p:cNvPr>
          <p:cNvSpPr>
            <a:spLocks noGrp="1"/>
          </p:cNvSpPr>
          <p:nvPr>
            <p:ph type="title"/>
          </p:nvPr>
        </p:nvSpPr>
        <p:spPr/>
        <p:txBody>
          <a:bodyPr/>
          <a:lstStyle/>
          <a:p>
            <a:r>
              <a:rPr lang="sv-SE" dirty="0"/>
              <a:t>Bildning för hållbar utveckling</a:t>
            </a:r>
          </a:p>
        </p:txBody>
      </p:sp>
      <p:sp>
        <p:nvSpPr>
          <p:cNvPr id="3" name="Platshållare för innehåll 2">
            <a:extLst>
              <a:ext uri="{FF2B5EF4-FFF2-40B4-BE49-F238E27FC236}">
                <a16:creationId xmlns:a16="http://schemas.microsoft.com/office/drawing/2014/main" id="{B6D0436E-9BC9-1145-A655-1FAF4584B356}"/>
              </a:ext>
            </a:extLst>
          </p:cNvPr>
          <p:cNvSpPr>
            <a:spLocks noGrp="1"/>
          </p:cNvSpPr>
          <p:nvPr>
            <p:ph idx="1"/>
          </p:nvPr>
        </p:nvSpPr>
        <p:spPr/>
        <p:txBody>
          <a:bodyPr>
            <a:normAutofit/>
          </a:bodyPr>
          <a:lstStyle/>
          <a:p>
            <a:pPr marL="0" indent="0">
              <a:buNone/>
            </a:pPr>
            <a:r>
              <a:rPr lang="sv-SE" dirty="0"/>
              <a:t>Hållbarhetsfrågor karaktäriseras ofta som problem utan tydliga lösningar (</a:t>
            </a:r>
            <a:r>
              <a:rPr lang="sv-SE" dirty="0" err="1"/>
              <a:t>Poeck</a:t>
            </a:r>
            <a:r>
              <a:rPr lang="sv-SE" dirty="0"/>
              <a:t> m.fl., 2019). Om vi vill utbilda våra studenter för att verka för en hållbar utveckling behöver vi ta in ett hållbarhetsperspektiv i vårt bildningsvärv. Förutom specifika kunskaper behöver studenterna också få hjälp med att utveckla färdigheter som: </a:t>
            </a:r>
            <a:r>
              <a:rPr lang="sv-SE" b="1" dirty="0"/>
              <a:t>hantering av komplexitet, framsynt tänkande, kunna samarbete i (heterogena) grupper, empati och perspektivförändring, tvärvetenskaplighet, kommunikation och användning av media, digital </a:t>
            </a:r>
            <a:r>
              <a:rPr lang="sv-SE" b="1" dirty="0" err="1"/>
              <a:t>littercitet</a:t>
            </a:r>
            <a:r>
              <a:rPr lang="sv-SE" b="1" dirty="0"/>
              <a:t>, att förverkliga innovativa projekt, kritiskt tänkande och kompetens för utvärdering </a:t>
            </a:r>
            <a:r>
              <a:rPr lang="sv-SE" dirty="0"/>
              <a:t>etc. (jfr </a:t>
            </a:r>
            <a:r>
              <a:rPr lang="sv-SE" dirty="0" err="1"/>
              <a:t>Rieckmann</a:t>
            </a:r>
            <a:r>
              <a:rPr lang="sv-SE" dirty="0"/>
              <a:t>, 2012)</a:t>
            </a:r>
          </a:p>
          <a:p>
            <a:pPr marL="0" indent="0">
              <a:buNone/>
            </a:pPr>
            <a:endParaRPr lang="sv-SE" dirty="0"/>
          </a:p>
          <a:p>
            <a:endParaRPr lang="sv-SE" dirty="0"/>
          </a:p>
        </p:txBody>
      </p:sp>
    </p:spTree>
    <p:extLst>
      <p:ext uri="{BB962C8B-B14F-4D97-AF65-F5344CB8AC3E}">
        <p14:creationId xmlns:p14="http://schemas.microsoft.com/office/powerpoint/2010/main" val="3279251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5FF202-4800-9C47-910A-CC5ED4B4B8CC}"/>
              </a:ext>
            </a:extLst>
          </p:cNvPr>
          <p:cNvSpPr>
            <a:spLocks noGrp="1"/>
          </p:cNvSpPr>
          <p:nvPr>
            <p:ph type="title"/>
          </p:nvPr>
        </p:nvSpPr>
        <p:spPr/>
        <p:txBody>
          <a:bodyPr/>
          <a:lstStyle/>
          <a:p>
            <a:r>
              <a:rPr lang="sv-SE" dirty="0"/>
              <a:t>Konklusion</a:t>
            </a:r>
          </a:p>
        </p:txBody>
      </p:sp>
      <p:sp>
        <p:nvSpPr>
          <p:cNvPr id="3" name="Platshållare för innehåll 2">
            <a:extLst>
              <a:ext uri="{FF2B5EF4-FFF2-40B4-BE49-F238E27FC236}">
                <a16:creationId xmlns:a16="http://schemas.microsoft.com/office/drawing/2014/main" id="{5345587E-73BF-EA46-A09B-EB043EDA65DD}"/>
              </a:ext>
            </a:extLst>
          </p:cNvPr>
          <p:cNvSpPr>
            <a:spLocks noGrp="1"/>
          </p:cNvSpPr>
          <p:nvPr>
            <p:ph idx="1"/>
          </p:nvPr>
        </p:nvSpPr>
        <p:spPr/>
        <p:txBody>
          <a:bodyPr/>
          <a:lstStyle/>
          <a:p>
            <a:r>
              <a:rPr lang="sv-SE" dirty="0"/>
              <a:t>Sammantaget kan man säga att bildning för hållbar utveckling, ur ett universitetsperspektiv, kan handla om att värna en särskild etisk atmosfär, där utvecklingsfrågor undersöks, diskuteras och förmedlas med saklighet och passion. Där universitet erbjuder en mångfald av ingångar men också möjligheter till samverkan kring det problemkomplex hållbar utveckling utgör. Med teorier och empiri gör vi det möjligt för var och en att, så att säga, lyfta sig själv i håret och träda utanför sitt eget begränsade synfält och bättre överblicka sin roll i en hållbar utveckling. </a:t>
            </a:r>
          </a:p>
        </p:txBody>
      </p:sp>
    </p:spTree>
    <p:extLst>
      <p:ext uri="{BB962C8B-B14F-4D97-AF65-F5344CB8AC3E}">
        <p14:creationId xmlns:p14="http://schemas.microsoft.com/office/powerpoint/2010/main" val="589432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Bildobjekt 1">
            <a:extLst>
              <a:ext uri="{FF2B5EF4-FFF2-40B4-BE49-F238E27FC236}">
                <a16:creationId xmlns:a16="http://schemas.microsoft.com/office/drawing/2014/main" id="{C32B9656-8140-524B-8F46-C639581C79B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97876"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0" name="textruta 2">
            <a:extLst>
              <a:ext uri="{FF2B5EF4-FFF2-40B4-BE49-F238E27FC236}">
                <a16:creationId xmlns:a16="http://schemas.microsoft.com/office/drawing/2014/main" id="{7636E717-F20C-F44D-8339-1C716903CF3B}"/>
              </a:ext>
            </a:extLst>
          </p:cNvPr>
          <p:cNvSpPr txBox="1">
            <a:spLocks noChangeArrowheads="1"/>
          </p:cNvSpPr>
          <p:nvPr/>
        </p:nvSpPr>
        <p:spPr bwMode="auto">
          <a:xfrm>
            <a:off x="2745993" y="4665279"/>
            <a:ext cx="7127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2000"/>
              </a:spcBef>
              <a:buClr>
                <a:srgbClr val="6FB7D7"/>
              </a:buClr>
              <a:buSzPct val="110000"/>
              <a:buFont typeface="Wingdings 2" pitchFamily="2" charset="2"/>
              <a:buChar char=""/>
              <a:defRPr sz="2400">
                <a:solidFill>
                  <a:srgbClr val="595959"/>
                </a:solidFill>
                <a:latin typeface="News Gothic MT" panose="020B0503020103020203" pitchFamily="34" charset="0"/>
                <a:ea typeface="ＭＳ Ｐゴシック" panose="020B0600070205080204" pitchFamily="34" charset="-128"/>
              </a:defRPr>
            </a:lvl1pPr>
            <a:lvl2pPr marL="742950" indent="-285750">
              <a:spcBef>
                <a:spcPts val="600"/>
              </a:spcBef>
              <a:buClr>
                <a:srgbClr val="215D77"/>
              </a:buClr>
              <a:buSzPct val="110000"/>
              <a:buFont typeface="Wingdings 2" pitchFamily="2" charset="2"/>
              <a:buChar char=""/>
              <a:defRPr sz="2200">
                <a:solidFill>
                  <a:srgbClr val="595959"/>
                </a:solidFill>
                <a:latin typeface="News Gothic MT" panose="020B0503020103020203" pitchFamily="34" charset="0"/>
                <a:ea typeface="ＭＳ Ｐゴシック" panose="020B0600070205080204" pitchFamily="34" charset="-128"/>
              </a:defRPr>
            </a:lvl2pPr>
            <a:lvl3pPr marL="1143000" indent="-228600">
              <a:spcBef>
                <a:spcPts val="600"/>
              </a:spcBef>
              <a:buClr>
                <a:srgbClr val="6FB7D7"/>
              </a:buClr>
              <a:buSzPct val="110000"/>
              <a:buFont typeface="Wingdings 2" pitchFamily="2" charset="2"/>
              <a:buChar char=""/>
              <a:defRPr sz="2000">
                <a:solidFill>
                  <a:srgbClr val="595959"/>
                </a:solidFill>
                <a:latin typeface="News Gothic MT" panose="020B0503020103020203" pitchFamily="34" charset="0"/>
                <a:ea typeface="ＭＳ Ｐゴシック" panose="020B0600070205080204" pitchFamily="34" charset="-128"/>
              </a:defRPr>
            </a:lvl3pPr>
            <a:lvl4pPr marL="1600200" indent="-228600">
              <a:spcBef>
                <a:spcPts val="600"/>
              </a:spcBef>
              <a:buClr>
                <a:srgbClr val="215D7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4pPr>
            <a:lvl5pPr marL="2057400" indent="-228600">
              <a:spcBef>
                <a:spcPts val="600"/>
              </a:spcBef>
              <a:buClr>
                <a:srgbClr val="6FB7D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5pPr>
            <a:lvl6pPr marL="2514600" indent="-228600" defTabSz="457200" eaLnBrk="0" fontAlgn="base" hangingPunct="0">
              <a:spcBef>
                <a:spcPts val="600"/>
              </a:spcBef>
              <a:spcAft>
                <a:spcPct val="0"/>
              </a:spcAft>
              <a:buClr>
                <a:srgbClr val="6FB7D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6pPr>
            <a:lvl7pPr marL="2971800" indent="-228600" defTabSz="457200" eaLnBrk="0" fontAlgn="base" hangingPunct="0">
              <a:spcBef>
                <a:spcPts val="600"/>
              </a:spcBef>
              <a:spcAft>
                <a:spcPct val="0"/>
              </a:spcAft>
              <a:buClr>
                <a:srgbClr val="6FB7D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7pPr>
            <a:lvl8pPr marL="3429000" indent="-228600" defTabSz="457200" eaLnBrk="0" fontAlgn="base" hangingPunct="0">
              <a:spcBef>
                <a:spcPts val="600"/>
              </a:spcBef>
              <a:spcAft>
                <a:spcPct val="0"/>
              </a:spcAft>
              <a:buClr>
                <a:srgbClr val="6FB7D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8pPr>
            <a:lvl9pPr marL="3886200" indent="-228600" defTabSz="457200" eaLnBrk="0" fontAlgn="base" hangingPunct="0">
              <a:spcBef>
                <a:spcPts val="600"/>
              </a:spcBef>
              <a:spcAft>
                <a:spcPct val="0"/>
              </a:spcAft>
              <a:buClr>
                <a:srgbClr val="6FB7D7"/>
              </a:buClr>
              <a:buSzPct val="110000"/>
              <a:buFont typeface="Wingdings 2" pitchFamily="2" charset="2"/>
              <a:buChar char=""/>
              <a:defRPr>
                <a:solidFill>
                  <a:srgbClr val="595959"/>
                </a:solidFill>
                <a:latin typeface="News Gothic MT" panose="020B0503020103020203" pitchFamily="34" charset="0"/>
                <a:ea typeface="ＭＳ Ｐゴシック" panose="020B0600070205080204" pitchFamily="34" charset="-128"/>
              </a:defRPr>
            </a:lvl9pPr>
          </a:lstStyle>
          <a:p>
            <a:pPr eaLnBrk="1" hangingPunct="1">
              <a:spcBef>
                <a:spcPct val="0"/>
              </a:spcBef>
              <a:buClrTx/>
              <a:buSzTx/>
              <a:buFontTx/>
              <a:buNone/>
            </a:pPr>
            <a:endParaRPr lang="sv-SE" altLang="sv-SE" sz="1800" dirty="0">
              <a:solidFill>
                <a:schemeClr val="tx1"/>
              </a:solidFill>
              <a:latin typeface="Calibri" panose="020F0502020204030204" pitchFamily="34" charset="0"/>
            </a:endParaRPr>
          </a:p>
          <a:p>
            <a:pPr eaLnBrk="1" hangingPunct="1">
              <a:spcBef>
                <a:spcPct val="0"/>
              </a:spcBef>
              <a:buClrTx/>
              <a:buSzTx/>
              <a:buFontTx/>
              <a:buNone/>
            </a:pPr>
            <a:endParaRPr lang="sv-SE" altLang="sv-SE" sz="1800" dirty="0">
              <a:solidFill>
                <a:schemeClr val="tx1"/>
              </a:solidFill>
              <a:latin typeface="Calibri" panose="020F0502020204030204" pitchFamily="34" charset="0"/>
            </a:endParaRPr>
          </a:p>
          <a:p>
            <a:pPr eaLnBrk="1" hangingPunct="1">
              <a:spcBef>
                <a:spcPct val="0"/>
              </a:spcBef>
              <a:buClrTx/>
              <a:buSzTx/>
              <a:buFontTx/>
              <a:buNone/>
            </a:pPr>
            <a:r>
              <a:rPr lang="sv-SE" altLang="sv-SE" sz="1800" dirty="0">
                <a:solidFill>
                  <a:schemeClr val="tx1"/>
                </a:solidFill>
                <a:latin typeface="Calibri" panose="020F0502020204030204" pitchFamily="34" charset="0"/>
              </a:rPr>
              <a:t>Denna omställning kräver inte bara mer utan också en </a:t>
            </a:r>
            <a:r>
              <a:rPr lang="sv-SE" altLang="sv-SE" sz="1800" b="1" dirty="0">
                <a:solidFill>
                  <a:schemeClr val="tx1"/>
                </a:solidFill>
                <a:latin typeface="Calibri" panose="020F0502020204030204" pitchFamily="34" charset="0"/>
              </a:rPr>
              <a:t>ny sorts</a:t>
            </a:r>
            <a:r>
              <a:rPr lang="sv-SE" altLang="sv-SE" sz="1800" dirty="0">
                <a:solidFill>
                  <a:schemeClr val="tx1"/>
                </a:solidFill>
                <a:latin typeface="Calibri" panose="020F0502020204030204" pitchFamily="34" charset="0"/>
              </a:rPr>
              <a:t> </a:t>
            </a:r>
            <a:r>
              <a:rPr lang="sv-SE" altLang="sv-SE" sz="1800" b="1" dirty="0">
                <a:solidFill>
                  <a:schemeClr val="tx1"/>
                </a:solidFill>
                <a:latin typeface="Calibri" panose="020F0502020204030204" pitchFamily="34" charset="0"/>
              </a:rPr>
              <a:t>utbildning</a:t>
            </a:r>
            <a:r>
              <a:rPr lang="sv-SE" altLang="sv-SE" sz="1800" dirty="0">
                <a:solidFill>
                  <a:schemeClr val="tx1"/>
                </a:solidFill>
                <a:latin typeface="Calibri" panose="020F0502020204030204" pitchFamily="34" charset="0"/>
              </a:rPr>
              <a:t>!</a:t>
            </a:r>
          </a:p>
          <a:p>
            <a:pPr eaLnBrk="1" hangingPunct="1">
              <a:spcBef>
                <a:spcPct val="0"/>
              </a:spcBef>
              <a:buClrTx/>
              <a:buSzTx/>
              <a:buFontTx/>
              <a:buNone/>
            </a:pPr>
            <a:endParaRPr lang="sv-SE" altLang="sv-SE" sz="1800" dirty="0">
              <a:solidFill>
                <a:schemeClr val="tx1"/>
              </a:solidFill>
              <a:latin typeface="Calibri" panose="020F0502020204030204" pitchFamily="34" charset="0"/>
            </a:endParaRPr>
          </a:p>
        </p:txBody>
      </p:sp>
      <p:sp>
        <p:nvSpPr>
          <p:cNvPr id="2" name="textruta 1">
            <a:extLst>
              <a:ext uri="{FF2B5EF4-FFF2-40B4-BE49-F238E27FC236}">
                <a16:creationId xmlns:a16="http://schemas.microsoft.com/office/drawing/2014/main" id="{8D200CD7-955A-F749-B218-A5728140EA7E}"/>
              </a:ext>
            </a:extLst>
          </p:cNvPr>
          <p:cNvSpPr txBox="1"/>
          <p:nvPr/>
        </p:nvSpPr>
        <p:spPr>
          <a:xfrm>
            <a:off x="4617373" y="3705898"/>
            <a:ext cx="3174908" cy="1477328"/>
          </a:xfrm>
          <a:prstGeom prst="rect">
            <a:avLst/>
          </a:prstGeom>
          <a:noFill/>
        </p:spPr>
        <p:txBody>
          <a:bodyPr wrap="none" rtlCol="0">
            <a:spAutoFit/>
          </a:bodyPr>
          <a:lstStyle/>
          <a:p>
            <a:r>
              <a:rPr lang="sv-SE" i="1" dirty="0"/>
              <a:t>Utmaningar:</a:t>
            </a:r>
          </a:p>
          <a:p>
            <a:pPr marL="285750" indent="-285750">
              <a:buFontTx/>
              <a:buChar char="-"/>
            </a:pPr>
            <a:r>
              <a:rPr lang="sv-SE" dirty="0"/>
              <a:t>Politiskt och moraliskt laddat</a:t>
            </a:r>
          </a:p>
          <a:p>
            <a:pPr marL="285750" indent="-285750">
              <a:buFontTx/>
              <a:buChar char="-"/>
            </a:pPr>
            <a:r>
              <a:rPr lang="sv-SE" dirty="0"/>
              <a:t>Osäkert kunskapsunderlag</a:t>
            </a:r>
          </a:p>
          <a:p>
            <a:pPr marL="285750" indent="-285750">
              <a:buFontTx/>
              <a:buChar char="-"/>
            </a:pPr>
            <a:r>
              <a:rPr lang="sv-SE" dirty="0"/>
              <a:t>Radikala förändringar</a:t>
            </a:r>
          </a:p>
          <a:p>
            <a:pPr marL="285750" indent="-285750">
              <a:buFontTx/>
              <a:buChar char="-"/>
            </a:pPr>
            <a:r>
              <a:rPr lang="sv-SE" dirty="0"/>
              <a:t>Tidspress</a:t>
            </a:r>
          </a:p>
        </p:txBody>
      </p:sp>
    </p:spTree>
    <p:extLst>
      <p:ext uri="{BB962C8B-B14F-4D97-AF65-F5344CB8AC3E}">
        <p14:creationId xmlns:p14="http://schemas.microsoft.com/office/powerpoint/2010/main" val="2091367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ubrik 1">
            <a:extLst>
              <a:ext uri="{FF2B5EF4-FFF2-40B4-BE49-F238E27FC236}">
                <a16:creationId xmlns:a16="http://schemas.microsoft.com/office/drawing/2014/main" id="{D9ABF9F4-5C83-774F-81DD-0F6C9C65D5D5}"/>
              </a:ext>
            </a:extLst>
          </p:cNvPr>
          <p:cNvSpPr>
            <a:spLocks noGrp="1"/>
          </p:cNvSpPr>
          <p:nvPr>
            <p:ph type="title"/>
          </p:nvPr>
        </p:nvSpPr>
        <p:spPr/>
        <p:txBody>
          <a:bodyPr>
            <a:normAutofit/>
          </a:bodyPr>
          <a:lstStyle/>
          <a:p>
            <a:r>
              <a:rPr lang="sv-SE" altLang="sv-SE" sz="3600" b="1" i="1" dirty="0">
                <a:ea typeface="ＭＳ Ｐゴシック" panose="020B0600070205080204" pitchFamily="34" charset="-128"/>
              </a:rPr>
              <a:t>Hur utbildar man för framtidens utmaningar?</a:t>
            </a:r>
          </a:p>
        </p:txBody>
      </p:sp>
      <p:sp>
        <p:nvSpPr>
          <p:cNvPr id="116738" name="Platshållare för innehåll 2">
            <a:extLst>
              <a:ext uri="{FF2B5EF4-FFF2-40B4-BE49-F238E27FC236}">
                <a16:creationId xmlns:a16="http://schemas.microsoft.com/office/drawing/2014/main" id="{5F591FC5-0DEB-8740-817C-9F3A714DC20B}"/>
              </a:ext>
            </a:extLst>
          </p:cNvPr>
          <p:cNvSpPr>
            <a:spLocks noGrp="1"/>
          </p:cNvSpPr>
          <p:nvPr>
            <p:ph idx="1"/>
          </p:nvPr>
        </p:nvSpPr>
        <p:spPr>
          <a:xfrm>
            <a:off x="690074" y="1423987"/>
            <a:ext cx="11064922" cy="5068888"/>
          </a:xfrm>
        </p:spPr>
        <p:txBody>
          <a:bodyPr>
            <a:normAutofit/>
          </a:bodyPr>
          <a:lstStyle/>
          <a:p>
            <a:pPr marL="0" indent="0">
              <a:buNone/>
            </a:pPr>
            <a:endParaRPr lang="sv-SE" altLang="sv-SE" dirty="0">
              <a:ea typeface="ＭＳ Ｐゴシック" panose="020B0600070205080204" pitchFamily="34" charset="-128"/>
            </a:endParaRPr>
          </a:p>
          <a:p>
            <a:r>
              <a:rPr lang="sv-SE" altLang="sv-SE" b="1" dirty="0">
                <a:ea typeface="ＭＳ Ｐゴシック" panose="020B0600070205080204" pitchFamily="34" charset="-128"/>
              </a:rPr>
              <a:t>Ett hållbart engagemang:</a:t>
            </a:r>
            <a:r>
              <a:rPr lang="sv-SE" altLang="sv-SE" dirty="0">
                <a:ea typeface="ＭＳ Ｐゴシック" panose="020B0600070205080204" pitchFamily="34" charset="-128"/>
              </a:rPr>
              <a:t> kunskap – handling – känslor </a:t>
            </a:r>
            <a:r>
              <a:rPr lang="sv-SE" altLang="sv-SE" sz="1700" dirty="0">
                <a:ea typeface="ＭＳ Ｐゴシック" panose="020B0600070205080204" pitchFamily="34" charset="-128"/>
              </a:rPr>
              <a:t>(Öhman &amp; Sund 2021, Jensen &amp; </a:t>
            </a:r>
            <a:r>
              <a:rPr lang="sv-SE" altLang="sv-SE" sz="1700" dirty="0" err="1">
                <a:ea typeface="ＭＳ Ｐゴシック" panose="020B0600070205080204" pitchFamily="34" charset="-128"/>
              </a:rPr>
              <a:t>Schnack</a:t>
            </a:r>
            <a:r>
              <a:rPr lang="sv-SE" altLang="sv-SE" sz="1700" dirty="0">
                <a:ea typeface="ＭＳ Ｐゴシック" panose="020B0600070205080204" pitchFamily="34" charset="-128"/>
              </a:rPr>
              <a:t> 2006, Ojala 2019)</a:t>
            </a:r>
          </a:p>
          <a:p>
            <a:pPr marL="0" indent="0">
              <a:buNone/>
            </a:pPr>
            <a:endParaRPr lang="sv-SE" altLang="sv-SE" dirty="0">
              <a:ea typeface="ＭＳ Ｐゴシック" panose="020B0600070205080204" pitchFamily="34" charset="-128"/>
            </a:endParaRPr>
          </a:p>
          <a:p>
            <a:r>
              <a:rPr lang="sv-SE" altLang="sv-SE" b="1" dirty="0">
                <a:ea typeface="ＭＳ Ｐゴシック" panose="020B0600070205080204" pitchFamily="34" charset="-128"/>
              </a:rPr>
              <a:t>Transformativt lärande: </a:t>
            </a:r>
            <a:r>
              <a:rPr lang="sv-SE" altLang="sv-SE" dirty="0">
                <a:ea typeface="ＭＳ Ｐゴシック" panose="020B0600070205080204" pitchFamily="34" charset="-128"/>
              </a:rPr>
              <a:t>att förändra själva tolkningsramen </a:t>
            </a:r>
            <a:r>
              <a:rPr lang="sv-SE" altLang="sv-SE" sz="1700" dirty="0">
                <a:ea typeface="ＭＳ Ｐゴシック" panose="020B0600070205080204" pitchFamily="34" charset="-128"/>
              </a:rPr>
              <a:t>(Boström et al. 2018) </a:t>
            </a:r>
          </a:p>
          <a:p>
            <a:endParaRPr lang="sv-SE" altLang="sv-SE" dirty="0">
              <a:ea typeface="ＭＳ Ｐゴシック" panose="020B0600070205080204" pitchFamily="34" charset="-128"/>
            </a:endParaRPr>
          </a:p>
          <a:p>
            <a:r>
              <a:rPr lang="sv-SE" altLang="sv-SE" b="1" dirty="0">
                <a:ea typeface="ＭＳ Ｐゴシック" panose="020B0600070205080204" pitchFamily="34" charset="-128"/>
              </a:rPr>
              <a:t>Pluralism:</a:t>
            </a:r>
            <a:r>
              <a:rPr lang="sv-SE" altLang="sv-SE" dirty="0">
                <a:ea typeface="ＭＳ Ｐゴシック" panose="020B0600070205080204" pitchFamily="34" charset="-128"/>
              </a:rPr>
              <a:t> kritisk värdering av olika alternativ </a:t>
            </a:r>
            <a:r>
              <a:rPr lang="sv-SE" altLang="sv-SE" sz="1700" dirty="0">
                <a:ea typeface="ＭＳ Ｐゴシック" panose="020B0600070205080204" pitchFamily="34" charset="-128"/>
              </a:rPr>
              <a:t>(Öhman &amp; Östman 2019)</a:t>
            </a:r>
          </a:p>
          <a:p>
            <a:endParaRPr lang="sv-SE" altLang="sv-SE" dirty="0">
              <a:ea typeface="ＭＳ Ｐゴシック" panose="020B0600070205080204" pitchFamily="34" charset="-128"/>
            </a:endParaRPr>
          </a:p>
          <a:p>
            <a:r>
              <a:rPr lang="sv-SE" altLang="sv-SE" b="1" dirty="0">
                <a:ea typeface="ＭＳ Ｐゴシック" panose="020B0600070205080204" pitchFamily="34" charset="-128"/>
              </a:rPr>
              <a:t>Bildning snarare än nyckelkompetenser:</a:t>
            </a:r>
            <a:r>
              <a:rPr lang="sv-SE" altLang="sv-SE" dirty="0">
                <a:ea typeface="ＭＳ Ｐゴシック" panose="020B0600070205080204" pitchFamily="34" charset="-128"/>
              </a:rPr>
              <a:t> allmänna förmågor för att kunna hantera framtidens problem – ett gott omdöme </a:t>
            </a:r>
            <a:r>
              <a:rPr lang="sv-SE" altLang="sv-SE" sz="1600" dirty="0">
                <a:ea typeface="ＭＳ Ｐゴシック" panose="020B0600070205080204" pitchFamily="34" charset="-128"/>
              </a:rPr>
              <a:t>(</a:t>
            </a:r>
            <a:r>
              <a:rPr lang="sv-SE" altLang="sv-SE" sz="1600" dirty="0" err="1">
                <a:ea typeface="ＭＳ Ｐゴシック" panose="020B0600070205080204" pitchFamily="34" charset="-128"/>
              </a:rPr>
              <a:t>Willbergh</a:t>
            </a:r>
            <a:r>
              <a:rPr lang="sv-SE" altLang="sv-SE" sz="1600" dirty="0">
                <a:ea typeface="ＭＳ Ｐゴシック" panose="020B0600070205080204" pitchFamily="34" charset="-128"/>
              </a:rPr>
              <a:t>, 2015)</a:t>
            </a:r>
          </a:p>
          <a:p>
            <a:endParaRPr lang="sv-SE" altLang="sv-SE" b="1" dirty="0">
              <a:ea typeface="ＭＳ Ｐゴシック" panose="020B0600070205080204" pitchFamily="34" charset="-128"/>
            </a:endParaRPr>
          </a:p>
        </p:txBody>
      </p:sp>
    </p:spTree>
    <p:extLst>
      <p:ext uri="{BB962C8B-B14F-4D97-AF65-F5344CB8AC3E}">
        <p14:creationId xmlns:p14="http://schemas.microsoft.com/office/powerpoint/2010/main" val="2364563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77B042E-3E18-5345-BB07-42B56EC0AEB9}"/>
              </a:ext>
            </a:extLst>
          </p:cNvPr>
          <p:cNvSpPr>
            <a:spLocks noGrp="1"/>
          </p:cNvSpPr>
          <p:nvPr>
            <p:ph type="title"/>
          </p:nvPr>
        </p:nvSpPr>
        <p:spPr>
          <a:xfrm>
            <a:off x="686834" y="1153572"/>
            <a:ext cx="3200400" cy="4461163"/>
          </a:xfrm>
        </p:spPr>
        <p:txBody>
          <a:bodyPr>
            <a:normAutofit/>
          </a:bodyPr>
          <a:lstStyle/>
          <a:p>
            <a:r>
              <a:rPr lang="sv-SE" b="1" i="1" dirty="0" err="1">
                <a:solidFill>
                  <a:srgbClr val="FFFFFF"/>
                </a:solidFill>
              </a:rPr>
              <a:t>Örebro</a:t>
            </a:r>
            <a:r>
              <a:rPr lang="sv-SE" b="1" i="1" dirty="0">
                <a:solidFill>
                  <a:srgbClr val="FFFFFF"/>
                </a:solidFill>
              </a:rPr>
              <a:t> universitets vision och strategiska </a:t>
            </a:r>
            <a:r>
              <a:rPr lang="sv-SE" b="1" i="1" dirty="0" err="1">
                <a:solidFill>
                  <a:srgbClr val="FFFFFF"/>
                </a:solidFill>
              </a:rPr>
              <a:t>mål</a:t>
            </a:r>
            <a:r>
              <a:rPr lang="sv-SE" b="1" i="1" dirty="0">
                <a:solidFill>
                  <a:srgbClr val="FFFFFF"/>
                </a:solidFill>
              </a:rPr>
              <a:t> 2018–2022</a:t>
            </a:r>
            <a:br>
              <a:rPr lang="sv-SE" dirty="0">
                <a:solidFill>
                  <a:srgbClr val="FFFFFF"/>
                </a:solidFill>
              </a:rPr>
            </a:br>
            <a:endParaRPr lang="sv-SE"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6281A072-172F-654D-BF16-07A7BC00E8AD}"/>
              </a:ext>
            </a:extLst>
          </p:cNvPr>
          <p:cNvSpPr>
            <a:spLocks noGrp="1"/>
          </p:cNvSpPr>
          <p:nvPr>
            <p:ph idx="1"/>
          </p:nvPr>
        </p:nvSpPr>
        <p:spPr>
          <a:xfrm>
            <a:off x="4447308" y="591344"/>
            <a:ext cx="6906491" cy="5585619"/>
          </a:xfrm>
        </p:spPr>
        <p:txBody>
          <a:bodyPr anchor="ctr">
            <a:normAutofit/>
          </a:bodyPr>
          <a:lstStyle/>
          <a:p>
            <a:pPr marL="0" indent="0">
              <a:buNone/>
            </a:pPr>
            <a:r>
              <a:rPr lang="sv-SE" b="1" dirty="0"/>
              <a:t>Universitetets </a:t>
            </a:r>
            <a:r>
              <a:rPr lang="sv-SE" b="1" dirty="0" err="1"/>
              <a:t>verksamhetside</a:t>
            </a:r>
            <a:r>
              <a:rPr lang="sv-SE" b="1" dirty="0"/>
              <a:t>́ </a:t>
            </a:r>
            <a:endParaRPr lang="sv-SE" dirty="0"/>
          </a:p>
          <a:p>
            <a:pPr marL="0" indent="0">
              <a:buNone/>
            </a:pPr>
            <a:r>
              <a:rPr lang="sv-SE" dirty="0" err="1"/>
              <a:t>Örebro</a:t>
            </a:r>
            <a:r>
              <a:rPr lang="sv-SE" dirty="0"/>
              <a:t> universitet </a:t>
            </a:r>
          </a:p>
          <a:p>
            <a:pPr marL="0" indent="0">
              <a:buNone/>
            </a:pPr>
            <a:endParaRPr lang="sv-SE" dirty="0"/>
          </a:p>
          <a:p>
            <a:pPr marL="0" indent="0">
              <a:buNone/>
            </a:pPr>
            <a:r>
              <a:rPr lang="sv-SE" dirty="0"/>
              <a:t>❖  kombinerar </a:t>
            </a:r>
            <a:r>
              <a:rPr lang="sv-SE" b="1" i="1" dirty="0" err="1"/>
              <a:t>pa</a:t>
            </a:r>
            <a:r>
              <a:rPr lang="sv-SE" b="1" i="1" dirty="0"/>
              <a:t>̊ bildningens grund </a:t>
            </a:r>
            <a:r>
              <a:rPr lang="sv-SE" dirty="0" err="1"/>
              <a:t>ämnesmässig</a:t>
            </a:r>
            <a:r>
              <a:rPr lang="sv-SE" dirty="0"/>
              <a:t> bredd med spets inom </a:t>
            </a:r>
            <a:r>
              <a:rPr lang="sv-SE" dirty="0" err="1"/>
              <a:t>både</a:t>
            </a:r>
            <a:r>
              <a:rPr lang="sv-SE" dirty="0"/>
              <a:t> utbildning och forskning. </a:t>
            </a:r>
          </a:p>
          <a:p>
            <a:pPr marL="0" indent="0">
              <a:buNone/>
            </a:pPr>
            <a:endParaRPr lang="sv-SE" dirty="0">
              <a:effectLst/>
            </a:endParaRPr>
          </a:p>
          <a:p>
            <a:pPr marL="0" indent="0">
              <a:buNone/>
            </a:pPr>
            <a:r>
              <a:rPr lang="sv-SE" dirty="0"/>
              <a:t>❖  </a:t>
            </a:r>
            <a:r>
              <a:rPr lang="sv-SE" dirty="0" err="1"/>
              <a:t>är</a:t>
            </a:r>
            <a:r>
              <a:rPr lang="sv-SE" dirty="0"/>
              <a:t> en </a:t>
            </a:r>
            <a:r>
              <a:rPr lang="sv-SE" dirty="0" err="1"/>
              <a:t>efterfrågad</a:t>
            </a:r>
            <a:r>
              <a:rPr lang="sv-SE" dirty="0"/>
              <a:t> och engagerad </a:t>
            </a:r>
            <a:r>
              <a:rPr lang="sv-SE" dirty="0" err="1"/>
              <a:t>samhällsaktör</a:t>
            </a:r>
            <a:r>
              <a:rPr lang="sv-SE" dirty="0"/>
              <a:t> som tillsammans med andra driver </a:t>
            </a:r>
            <a:r>
              <a:rPr lang="sv-SE" dirty="0" err="1"/>
              <a:t>pa</a:t>
            </a:r>
            <a:r>
              <a:rPr lang="sv-SE" dirty="0"/>
              <a:t>̊ arbetet mot de </a:t>
            </a:r>
            <a:r>
              <a:rPr lang="sv-SE" b="1" i="1" dirty="0"/>
              <a:t>globala </a:t>
            </a:r>
            <a:r>
              <a:rPr lang="sv-SE" b="1" i="1" dirty="0" err="1"/>
              <a:t>målen</a:t>
            </a:r>
            <a:r>
              <a:rPr lang="sv-SE" b="1" i="1" dirty="0"/>
              <a:t> </a:t>
            </a:r>
            <a:r>
              <a:rPr lang="sv-SE" b="1" i="1" dirty="0" err="1"/>
              <a:t>för</a:t>
            </a:r>
            <a:r>
              <a:rPr lang="sv-SE" b="1" i="1" dirty="0"/>
              <a:t> </a:t>
            </a:r>
            <a:r>
              <a:rPr lang="sv-SE" b="1" i="1" dirty="0" err="1"/>
              <a:t>hållbar</a:t>
            </a:r>
            <a:r>
              <a:rPr lang="sv-SE" b="1" i="1" dirty="0"/>
              <a:t> utveckling</a:t>
            </a:r>
            <a:r>
              <a:rPr lang="sv-SE" dirty="0"/>
              <a:t>. </a:t>
            </a:r>
            <a:endParaRPr lang="sv-SE" dirty="0">
              <a:effectLst/>
            </a:endParaRPr>
          </a:p>
          <a:p>
            <a:endParaRPr lang="sv-SE" dirty="0"/>
          </a:p>
        </p:txBody>
      </p:sp>
    </p:spTree>
    <p:extLst>
      <p:ext uri="{BB962C8B-B14F-4D97-AF65-F5344CB8AC3E}">
        <p14:creationId xmlns:p14="http://schemas.microsoft.com/office/powerpoint/2010/main" val="3410663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80B9A-E7DF-4269-AE2F-F47AB638FBFC}"/>
              </a:ext>
            </a:extLst>
          </p:cNvPr>
          <p:cNvSpPr>
            <a:spLocks noGrp="1"/>
          </p:cNvSpPr>
          <p:nvPr>
            <p:ph type="title"/>
          </p:nvPr>
        </p:nvSpPr>
        <p:spPr/>
        <p:txBody>
          <a:bodyPr/>
          <a:lstStyle/>
          <a:p>
            <a:r>
              <a:rPr lang="sv-SE" dirty="0"/>
              <a:t>Syftet med rapporten: </a:t>
            </a:r>
          </a:p>
        </p:txBody>
      </p:sp>
      <p:sp>
        <p:nvSpPr>
          <p:cNvPr id="3" name="Content Placeholder 2">
            <a:extLst>
              <a:ext uri="{FF2B5EF4-FFF2-40B4-BE49-F238E27FC236}">
                <a16:creationId xmlns:a16="http://schemas.microsoft.com/office/drawing/2014/main" id="{65AAC441-BA3E-4E1F-BD89-38A19B45035D}"/>
              </a:ext>
            </a:extLst>
          </p:cNvPr>
          <p:cNvSpPr>
            <a:spLocks noGrp="1"/>
          </p:cNvSpPr>
          <p:nvPr>
            <p:ph idx="1"/>
          </p:nvPr>
        </p:nvSpPr>
        <p:spPr/>
        <p:txBody>
          <a:bodyPr/>
          <a:lstStyle/>
          <a:p>
            <a:pPr marL="0" indent="0">
              <a:buNone/>
            </a:pPr>
            <a:endParaRPr lang="sv-SE" dirty="0"/>
          </a:p>
          <a:p>
            <a:pPr marL="0" indent="0">
              <a:buNone/>
            </a:pPr>
            <a:r>
              <a:rPr lang="sv-SE" sz="2400" dirty="0">
                <a:solidFill>
                  <a:srgbClr val="000000"/>
                </a:solidFill>
                <a:latin typeface="Sabon LT Std" panose="02020602060506020403" pitchFamily="18" charset="0"/>
              </a:rPr>
              <a:t>Sprida </a:t>
            </a:r>
            <a:r>
              <a:rPr lang="sv-SE" sz="2400" b="0" i="0" u="none" strike="noStrike" baseline="0" dirty="0">
                <a:solidFill>
                  <a:srgbClr val="000000"/>
                </a:solidFill>
                <a:latin typeface="Sabon LT Std" panose="02020602060506020403" pitchFamily="18" charset="0"/>
              </a:rPr>
              <a:t>idéer om bildning och hållbar utveckling inom och utanför HS-fakulteten </a:t>
            </a:r>
          </a:p>
          <a:p>
            <a:pPr marL="0" indent="0">
              <a:buNone/>
            </a:pPr>
            <a:endParaRPr lang="sv-SE" sz="2400" dirty="0">
              <a:solidFill>
                <a:srgbClr val="000000"/>
              </a:solidFill>
              <a:latin typeface="Sabon LT Std" panose="02020602060506020403" pitchFamily="18" charset="0"/>
            </a:endParaRPr>
          </a:p>
          <a:p>
            <a:pPr marL="0" indent="0">
              <a:buNone/>
            </a:pPr>
            <a:r>
              <a:rPr lang="sv-SE" sz="2400" dirty="0">
                <a:solidFill>
                  <a:srgbClr val="000000"/>
                </a:solidFill>
                <a:latin typeface="Sabon LT Std" panose="02020602060506020403" pitchFamily="18" charset="0"/>
              </a:rPr>
              <a:t>uppmuntra diskussion och </a:t>
            </a:r>
            <a:r>
              <a:rPr lang="sv-SE" sz="2400" b="0" i="0" u="none" strike="noStrike" baseline="0" dirty="0">
                <a:solidFill>
                  <a:srgbClr val="000000"/>
                </a:solidFill>
                <a:latin typeface="Sabon LT Std" panose="02020602060506020403" pitchFamily="18" charset="0"/>
              </a:rPr>
              <a:t>strategiska satsningar på både forskning och undervisning inom fakulteten och universitetet, samt i extern samverkan och kommunikation</a:t>
            </a:r>
            <a:endParaRPr lang="sv-SE" sz="2400" dirty="0"/>
          </a:p>
        </p:txBody>
      </p:sp>
    </p:spTree>
    <p:extLst>
      <p:ext uri="{BB962C8B-B14F-4D97-AF65-F5344CB8AC3E}">
        <p14:creationId xmlns:p14="http://schemas.microsoft.com/office/powerpoint/2010/main" val="1592273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694490-85CB-47D1-B207-422AB7ADEC86}"/>
              </a:ext>
            </a:extLst>
          </p:cNvPr>
          <p:cNvSpPr>
            <a:spLocks noGrp="1"/>
          </p:cNvSpPr>
          <p:nvPr>
            <p:ph type="title"/>
          </p:nvPr>
        </p:nvSpPr>
        <p:spPr/>
        <p:txBody>
          <a:bodyPr/>
          <a:lstStyle/>
          <a:p>
            <a:endParaRPr lang="sv-SE" dirty="0"/>
          </a:p>
        </p:txBody>
      </p:sp>
      <p:sp>
        <p:nvSpPr>
          <p:cNvPr id="6" name="Content Placeholder 5">
            <a:extLst>
              <a:ext uri="{FF2B5EF4-FFF2-40B4-BE49-F238E27FC236}">
                <a16:creationId xmlns:a16="http://schemas.microsoft.com/office/drawing/2014/main" id="{72289FA6-22F0-4E93-80DA-7949B0F71842}"/>
              </a:ext>
            </a:extLst>
          </p:cNvPr>
          <p:cNvSpPr>
            <a:spLocks noGrp="1"/>
          </p:cNvSpPr>
          <p:nvPr>
            <p:ph sz="half" idx="2"/>
          </p:nvPr>
        </p:nvSpPr>
        <p:spPr>
          <a:xfrm>
            <a:off x="6172200" y="1129427"/>
            <a:ext cx="5181600" cy="5047536"/>
          </a:xfrm>
        </p:spPr>
        <p:txBody>
          <a:bodyPr>
            <a:normAutofit fontScale="40000" lnSpcReduction="20000"/>
          </a:bodyPr>
          <a:lstStyle/>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6. BILDNINGSIDEALETS BETYDELSE FÖR DET SOCIALA ARBETETS BIDRAG TILL HÅLLBAR UTVECKLING	</a:t>
            </a:r>
            <a:endParaRPr kumimoji="0" lang="sv-SE" altLang="sv-SE" sz="35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Robert Lindahl</a:t>
            </a:r>
            <a:endParaRPr kumimoji="0" lang="sv-SE" altLang="sv-SE" sz="35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7. BILDNING OCH HÅLLBAR UTVECKLING UR ETT STATSVETENSKAPLIGT PERSPEKTIV	</a:t>
            </a:r>
            <a:endParaRPr kumimoji="0" lang="sv-SE" altLang="sv-SE" sz="3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Jan Olsson</a:t>
            </a: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35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8. BILDNING OCH HÅLLBAR UTVECKLING INOM RÄTTSVETENSKAPEN	</a:t>
            </a:r>
            <a:endParaRPr kumimoji="0" lang="sv-SE" altLang="sv-SE" sz="3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Eleonor Kristofferson</a:t>
            </a:r>
            <a:endParaRPr kumimoji="0" lang="sv-SE" altLang="sv-SE" sz="3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9. BILDNING OCH HÅLLBAR UTVECKLING FRÅN ETT JURIDISKT PERSPEKTIV	</a:t>
            </a:r>
            <a:endParaRPr kumimoji="0" lang="sv-SE" altLang="sv-SE" sz="3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Joakim Nergelius</a:t>
            </a:r>
            <a:endParaRPr kumimoji="0" lang="sv-SE" altLang="sv-SE" sz="3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10. TVÄRDISCIPLINÄR KRITIK OCH KOGNITIV KARTLÄGGNING: BILDNING OCH EKOLOGISK HÅLLBARHET INOM MKV OCH FILMVETENSKAP</a:t>
            </a: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Jakob A. Nilsson</a:t>
            </a:r>
            <a:endParaRPr kumimoji="0" lang="sv-SE" altLang="sv-SE" sz="3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11. KVAR PÅ JORDEN: IO, HUMANISTISKA STUDIER OCH DET KULTURELLA ARKIVET	</a:t>
            </a:r>
            <a:endParaRPr kumimoji="0" lang="sv-SE" altLang="sv-SE" sz="3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Erik van Ooijen</a:t>
            </a:r>
            <a:endParaRPr kumimoji="0" lang="sv-SE" altLang="sv-SE" sz="3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12. MUSIK, BILDNING OCH SOCIAL HÅLLBARHET – MUSIKVETENSKAP VID ÖREBRO UNIVERSITET	</a:t>
            </a:r>
            <a:endParaRPr kumimoji="0" lang="sv-SE" altLang="sv-SE" sz="3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35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Ulrik Volgsten</a:t>
            </a:r>
            <a:endParaRPr kumimoji="0" lang="sv-SE" altLang="sv-SE" sz="3500" b="0" i="0" u="none" strike="noStrike" cap="none" normalizeH="0" baseline="0" dirty="0">
              <a:ln>
                <a:noFill/>
              </a:ln>
              <a:solidFill>
                <a:schemeClr val="tx1"/>
              </a:solidFill>
              <a:effectLst/>
            </a:endParaRPr>
          </a:p>
          <a:p>
            <a:endParaRPr lang="sv-SE" dirty="0"/>
          </a:p>
        </p:txBody>
      </p:sp>
      <p:sp>
        <p:nvSpPr>
          <p:cNvPr id="7" name="Rectangle 1">
            <a:extLst>
              <a:ext uri="{FF2B5EF4-FFF2-40B4-BE49-F238E27FC236}">
                <a16:creationId xmlns:a16="http://schemas.microsoft.com/office/drawing/2014/main" id="{F14869CC-DF51-4993-9178-6EDD6F7E0F55}"/>
              </a:ext>
            </a:extLst>
          </p:cNvPr>
          <p:cNvSpPr>
            <a:spLocks noGrp="1" noChangeArrowheads="1"/>
          </p:cNvSpPr>
          <p:nvPr>
            <p:ph sz="half" idx="1"/>
          </p:nvPr>
        </p:nvSpPr>
        <p:spPr bwMode="auto">
          <a:xfrm>
            <a:off x="711896" y="1376299"/>
            <a:ext cx="5384104"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41788" algn="r"/>
              </a:tabLst>
              <a:defRPr>
                <a:solidFill>
                  <a:schemeClr val="tx1"/>
                </a:solidFill>
                <a:latin typeface="Arial" panose="020B0604020202020204" pitchFamily="34" charset="0"/>
              </a:defRPr>
            </a:lvl1pPr>
            <a:lvl2pPr eaLnBrk="0" fontAlgn="base" hangingPunct="0">
              <a:spcBef>
                <a:spcPct val="0"/>
              </a:spcBef>
              <a:spcAft>
                <a:spcPct val="0"/>
              </a:spcAft>
              <a:tabLst>
                <a:tab pos="4141788" algn="r"/>
              </a:tabLst>
              <a:defRPr>
                <a:solidFill>
                  <a:schemeClr val="tx1"/>
                </a:solidFill>
                <a:latin typeface="Arial" panose="020B0604020202020204" pitchFamily="34" charset="0"/>
              </a:defRPr>
            </a:lvl2pPr>
            <a:lvl3pPr eaLnBrk="0" fontAlgn="base" hangingPunct="0">
              <a:spcBef>
                <a:spcPct val="0"/>
              </a:spcBef>
              <a:spcAft>
                <a:spcPct val="0"/>
              </a:spcAft>
              <a:tabLst>
                <a:tab pos="4141788" algn="r"/>
              </a:tabLst>
              <a:defRPr>
                <a:solidFill>
                  <a:schemeClr val="tx1"/>
                </a:solidFill>
                <a:latin typeface="Arial" panose="020B0604020202020204" pitchFamily="34" charset="0"/>
              </a:defRPr>
            </a:lvl3pPr>
            <a:lvl4pPr eaLnBrk="0" fontAlgn="base" hangingPunct="0">
              <a:spcBef>
                <a:spcPct val="0"/>
              </a:spcBef>
              <a:spcAft>
                <a:spcPct val="0"/>
              </a:spcAft>
              <a:tabLst>
                <a:tab pos="4141788" algn="r"/>
              </a:tabLst>
              <a:defRPr>
                <a:solidFill>
                  <a:schemeClr val="tx1"/>
                </a:solidFill>
                <a:latin typeface="Arial" panose="020B0604020202020204" pitchFamily="34" charset="0"/>
              </a:defRPr>
            </a:lvl4pPr>
            <a:lvl5pPr eaLnBrk="0" fontAlgn="base" hangingPunct="0">
              <a:spcBef>
                <a:spcPct val="0"/>
              </a:spcBef>
              <a:spcAft>
                <a:spcPct val="0"/>
              </a:spcAft>
              <a:tabLst>
                <a:tab pos="4141788" algn="r"/>
              </a:tabLst>
              <a:defRPr>
                <a:solidFill>
                  <a:schemeClr val="tx1"/>
                </a:solidFill>
                <a:latin typeface="Arial" panose="020B0604020202020204" pitchFamily="34" charset="0"/>
              </a:defRPr>
            </a:lvl5pPr>
            <a:lvl6pPr eaLnBrk="0" fontAlgn="base" hangingPunct="0">
              <a:spcBef>
                <a:spcPct val="0"/>
              </a:spcBef>
              <a:spcAft>
                <a:spcPct val="0"/>
              </a:spcAft>
              <a:tabLst>
                <a:tab pos="4141788" algn="r"/>
              </a:tabLst>
              <a:defRPr>
                <a:solidFill>
                  <a:schemeClr val="tx1"/>
                </a:solidFill>
                <a:latin typeface="Arial" panose="020B0604020202020204" pitchFamily="34" charset="0"/>
              </a:defRPr>
            </a:lvl6pPr>
            <a:lvl7pPr eaLnBrk="0" fontAlgn="base" hangingPunct="0">
              <a:spcBef>
                <a:spcPct val="0"/>
              </a:spcBef>
              <a:spcAft>
                <a:spcPct val="0"/>
              </a:spcAft>
              <a:tabLst>
                <a:tab pos="4141788" algn="r"/>
              </a:tabLst>
              <a:defRPr>
                <a:solidFill>
                  <a:schemeClr val="tx1"/>
                </a:solidFill>
                <a:latin typeface="Arial" panose="020B0604020202020204" pitchFamily="34" charset="0"/>
              </a:defRPr>
            </a:lvl7pPr>
            <a:lvl8pPr eaLnBrk="0" fontAlgn="base" hangingPunct="0">
              <a:spcBef>
                <a:spcPct val="0"/>
              </a:spcBef>
              <a:spcAft>
                <a:spcPct val="0"/>
              </a:spcAft>
              <a:tabLst>
                <a:tab pos="4141788" algn="r"/>
              </a:tabLst>
              <a:defRPr>
                <a:solidFill>
                  <a:schemeClr val="tx1"/>
                </a:solidFill>
                <a:latin typeface="Arial" panose="020B0604020202020204" pitchFamily="34" charset="0"/>
              </a:defRPr>
            </a:lvl8pPr>
            <a:lvl9pPr eaLnBrk="0" fontAlgn="base" hangingPunct="0">
              <a:spcBef>
                <a:spcPct val="0"/>
              </a:spcBef>
              <a:spcAft>
                <a:spcPct val="0"/>
              </a:spcAft>
              <a:tabLst>
                <a:tab pos="414178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14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1. HUMANISTISKA OCH SAMHÄLLSVETENSKAPLIGA PERSPEKTIV PÅ BILDNING OCH HÅLLBAR UTVECKLING	</a:t>
            </a:r>
            <a:r>
              <a:rPr kumimoji="0" lang="sv-SE" altLang="sv-SE" sz="14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Magnus Boström, Christian Lundahl &amp; Johan Öhman</a:t>
            </a:r>
            <a:endParaRPr kumimoji="0" lang="sv-SE" altLang="sv-SE" sz="14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14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14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2. PEDAGOGIK FÖR HÅLLBAR SAMHÄLLSUTVECKLING: BILDNING OCH HÅLLBAR UTVECKLING SOM PEDAGOGISKA PRINCIPER.	</a:t>
            </a:r>
            <a:endParaRPr kumimoji="0" lang="sv-SE" altLang="sv-SE" sz="14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14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Erik Andersson</a:t>
            </a:r>
            <a:endParaRPr kumimoji="0" lang="sv-SE" altLang="sv-SE" sz="14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14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14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3. ATT INKLUDERA HÅLLBARHETS- OCH BILDNINGSPERSPEKTIV I SOCIALPSYKOLOGIN – OM VIKTEN AV ATT TA HÄNSYN TILL EMOTIONELLA ASPEKTER	</a:t>
            </a:r>
            <a:endParaRPr kumimoji="0" lang="sv-SE" altLang="sv-SE" sz="14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14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Maria Ojala</a:t>
            </a:r>
            <a:endParaRPr kumimoji="0" lang="sv-SE" altLang="sv-SE" sz="14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14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14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4. SOCIOLOGI, BILDNING OCH HÅLLBAR SAMHÄLLSUTVECKLING	</a:t>
            </a:r>
            <a:endParaRPr kumimoji="0" lang="sv-SE" altLang="sv-SE" sz="14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14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Ylva Uggla</a:t>
            </a:r>
            <a:endParaRPr kumimoji="0" lang="sv-SE" altLang="sv-SE" sz="14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14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14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5. GENUSVETENSKAPENS POTENTIAL ATT BILDA FÖR HÅLLBARHET	</a:t>
            </a:r>
            <a:endParaRPr kumimoji="0" lang="sv-SE" altLang="sv-SE" sz="14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r>
              <a:rPr kumimoji="0" lang="sv-SE" altLang="sv-SE" sz="1400" b="1"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rPr>
              <a:t>Lena Gunnarsson</a:t>
            </a:r>
            <a:endParaRPr kumimoji="0" lang="sv-SE" altLang="sv-SE" sz="1400" b="0" i="0" u="none" strike="noStrike" cap="none" normalizeH="0" baseline="0" dirty="0">
              <a:ln>
                <a:noFill/>
              </a:ln>
              <a:solidFill>
                <a:schemeClr val="tx1"/>
              </a:solidFill>
              <a:effectLst/>
              <a:latin typeface="Sabon LT Std" panose="020206020605060204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141788" algn="r"/>
              </a:tabLst>
            </a:pPr>
            <a:endParaRPr kumimoji="0" lang="sv-SE" altLang="sv-SE" sz="1400" b="0" i="0" u="none" strike="noStrike" cap="none" normalizeH="0" baseline="0" dirty="0">
              <a:ln>
                <a:noFill/>
              </a:ln>
              <a:solidFill>
                <a:schemeClr val="tx1"/>
              </a:solidFill>
              <a:effectLst/>
              <a:latin typeface="Sabon LT Std" panose="020206020605060204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584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3C409-483D-450E-A258-8DC199FCCC35}"/>
              </a:ext>
            </a:extLst>
          </p:cNvPr>
          <p:cNvSpPr>
            <a:spLocks noGrp="1"/>
          </p:cNvSpPr>
          <p:nvPr>
            <p:ph type="title"/>
          </p:nvPr>
        </p:nvSpPr>
        <p:spPr/>
        <p:txBody>
          <a:bodyPr/>
          <a:lstStyle/>
          <a:p>
            <a:pPr algn="ctr"/>
            <a:r>
              <a:rPr lang="sv-SE" dirty="0"/>
              <a:t>Hållbar utveckling</a:t>
            </a:r>
          </a:p>
        </p:txBody>
      </p:sp>
      <p:sp>
        <p:nvSpPr>
          <p:cNvPr id="3" name="Content Placeholder 2">
            <a:extLst>
              <a:ext uri="{FF2B5EF4-FFF2-40B4-BE49-F238E27FC236}">
                <a16:creationId xmlns:a16="http://schemas.microsoft.com/office/drawing/2014/main" id="{17B194EA-4D38-4A6A-B1E8-C95175D41623}"/>
              </a:ext>
            </a:extLst>
          </p:cNvPr>
          <p:cNvSpPr>
            <a:spLocks noGrp="1"/>
          </p:cNvSpPr>
          <p:nvPr>
            <p:ph idx="1"/>
          </p:nvPr>
        </p:nvSpPr>
        <p:spPr/>
        <p:txBody>
          <a:bodyPr/>
          <a:lstStyle/>
          <a:p>
            <a:pPr marL="0" indent="0" algn="ctr">
              <a:buNone/>
            </a:pPr>
            <a:endParaRPr lang="sv-SE" dirty="0"/>
          </a:p>
          <a:p>
            <a:pPr marL="0" indent="0" algn="ctr">
              <a:buNone/>
            </a:pPr>
            <a:r>
              <a:rPr lang="sv-SE" dirty="0"/>
              <a:t>Rättvisa</a:t>
            </a:r>
          </a:p>
          <a:p>
            <a:pPr marL="0" indent="0" algn="ctr">
              <a:buNone/>
            </a:pPr>
            <a:r>
              <a:rPr lang="sv-SE" dirty="0"/>
              <a:t>Framtiden</a:t>
            </a:r>
          </a:p>
          <a:p>
            <a:pPr marL="0" indent="0" algn="ctr">
              <a:buNone/>
            </a:pPr>
            <a:r>
              <a:rPr lang="sv-SE" dirty="0"/>
              <a:t>Integration</a:t>
            </a:r>
          </a:p>
          <a:p>
            <a:pPr algn="ctr"/>
            <a:endParaRPr lang="sv-SE" dirty="0"/>
          </a:p>
          <a:p>
            <a:pPr marL="0" indent="0" algn="ctr">
              <a:buNone/>
            </a:pPr>
            <a:r>
              <a:rPr lang="sv-SE" dirty="0"/>
              <a:t>Utveckling – Omställning – Transformation?</a:t>
            </a:r>
          </a:p>
          <a:p>
            <a:pPr marL="0" indent="0" algn="ctr">
              <a:buNone/>
            </a:pPr>
            <a:r>
              <a:rPr lang="sv-SE" dirty="0"/>
              <a:t>Ett omtvistat begrepp</a:t>
            </a:r>
          </a:p>
        </p:txBody>
      </p:sp>
    </p:spTree>
    <p:extLst>
      <p:ext uri="{BB962C8B-B14F-4D97-AF65-F5344CB8AC3E}">
        <p14:creationId xmlns:p14="http://schemas.microsoft.com/office/powerpoint/2010/main" val="3227623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69A83A-E8B3-964B-97C0-73D8FB804E06}"/>
              </a:ext>
            </a:extLst>
          </p:cNvPr>
          <p:cNvSpPr>
            <a:spLocks noGrp="1"/>
          </p:cNvSpPr>
          <p:nvPr>
            <p:ph type="ctrTitle"/>
          </p:nvPr>
        </p:nvSpPr>
        <p:spPr/>
        <p:txBody>
          <a:bodyPr>
            <a:normAutofit/>
          </a:bodyPr>
          <a:lstStyle/>
          <a:p>
            <a:r>
              <a:rPr lang="sv-SE" dirty="0"/>
              <a:t>BILDNING – NÅGRA UTGÅNGSPUNKTER</a:t>
            </a:r>
          </a:p>
        </p:txBody>
      </p:sp>
      <p:sp>
        <p:nvSpPr>
          <p:cNvPr id="3" name="Underrubrik 2">
            <a:extLst>
              <a:ext uri="{FF2B5EF4-FFF2-40B4-BE49-F238E27FC236}">
                <a16:creationId xmlns:a16="http://schemas.microsoft.com/office/drawing/2014/main" id="{39D5917A-DD9F-0F40-8FFB-E5E10BC3D68D}"/>
              </a:ext>
            </a:extLst>
          </p:cNvPr>
          <p:cNvSpPr>
            <a:spLocks noGrp="1"/>
          </p:cNvSpPr>
          <p:nvPr>
            <p:ph type="subTitle" idx="1"/>
          </p:nvPr>
        </p:nvSpPr>
        <p:spPr/>
        <p:txBody>
          <a:bodyPr/>
          <a:lstStyle/>
          <a:p>
            <a:endParaRPr lang="sv-SE"/>
          </a:p>
        </p:txBody>
      </p:sp>
    </p:spTree>
    <p:extLst>
      <p:ext uri="{BB962C8B-B14F-4D97-AF65-F5344CB8AC3E}">
        <p14:creationId xmlns:p14="http://schemas.microsoft.com/office/powerpoint/2010/main" val="312894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954878-6FF0-A14C-99D9-CAFB517F7530}"/>
              </a:ext>
            </a:extLst>
          </p:cNvPr>
          <p:cNvSpPr>
            <a:spLocks noGrp="1"/>
          </p:cNvSpPr>
          <p:nvPr>
            <p:ph type="title"/>
          </p:nvPr>
        </p:nvSpPr>
        <p:spPr/>
        <p:txBody>
          <a:bodyPr/>
          <a:lstStyle/>
          <a:p>
            <a:r>
              <a:rPr lang="sv-SE" dirty="0"/>
              <a:t>Bildningens utmaningar</a:t>
            </a:r>
          </a:p>
        </p:txBody>
      </p:sp>
      <p:sp>
        <p:nvSpPr>
          <p:cNvPr id="3" name="Platshållare för innehåll 2">
            <a:extLst>
              <a:ext uri="{FF2B5EF4-FFF2-40B4-BE49-F238E27FC236}">
                <a16:creationId xmlns:a16="http://schemas.microsoft.com/office/drawing/2014/main" id="{6FE5370B-CF51-2245-A955-2AD1F0338ED3}"/>
              </a:ext>
            </a:extLst>
          </p:cNvPr>
          <p:cNvSpPr>
            <a:spLocks noGrp="1"/>
          </p:cNvSpPr>
          <p:nvPr>
            <p:ph idx="1"/>
          </p:nvPr>
        </p:nvSpPr>
        <p:spPr/>
        <p:txBody>
          <a:bodyPr/>
          <a:lstStyle/>
          <a:p>
            <a:r>
              <a:rPr lang="sv-SE" dirty="0"/>
              <a:t>Vi lever in en tid där tillgången till data, information och kunskap aldrig varit större, eller mer lättillgänglig.</a:t>
            </a:r>
          </a:p>
          <a:p>
            <a:r>
              <a:rPr lang="sv-SE" dirty="0"/>
              <a:t>Vi lever också i en tid där möjligheten att producera data, information och kunskap aldrig varit enklare, från att göra bloggar, </a:t>
            </a:r>
            <a:r>
              <a:rPr lang="sv-SE" dirty="0" err="1"/>
              <a:t>poddar</a:t>
            </a:r>
            <a:r>
              <a:rPr lang="sv-SE" dirty="0"/>
              <a:t> m.m. till att publicera sig i någon akademisk tidskrift (uppskattningsvis 2 miljoner artiklar publiceras årligen i ca 30.000 </a:t>
            </a:r>
            <a:r>
              <a:rPr lang="sv-SE" dirty="0" err="1"/>
              <a:t>peer</a:t>
            </a:r>
            <a:r>
              <a:rPr lang="sv-SE" dirty="0"/>
              <a:t> </a:t>
            </a:r>
            <a:r>
              <a:rPr lang="sv-SE" dirty="0" err="1"/>
              <a:t>review</a:t>
            </a:r>
            <a:r>
              <a:rPr lang="sv-SE" dirty="0"/>
              <a:t> journals).</a:t>
            </a:r>
          </a:p>
          <a:p>
            <a:r>
              <a:rPr lang="sv-SE" dirty="0"/>
              <a:t>Tillgången till kunskaper – utan nödvändigtvis att mötas – möjliggör filterbubblor och kunskapsskingring. </a:t>
            </a:r>
          </a:p>
        </p:txBody>
      </p:sp>
    </p:spTree>
    <p:extLst>
      <p:ext uri="{BB962C8B-B14F-4D97-AF65-F5344CB8AC3E}">
        <p14:creationId xmlns:p14="http://schemas.microsoft.com/office/powerpoint/2010/main" val="1217852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B33FDA-EAE2-D943-A011-DF0D07EBB055}"/>
              </a:ext>
            </a:extLst>
          </p:cNvPr>
          <p:cNvSpPr>
            <a:spLocks noGrp="1"/>
          </p:cNvSpPr>
          <p:nvPr>
            <p:ph type="title"/>
          </p:nvPr>
        </p:nvSpPr>
        <p:spPr/>
        <p:txBody>
          <a:bodyPr/>
          <a:lstStyle/>
          <a:p>
            <a:r>
              <a:rPr lang="sv-SE" dirty="0"/>
              <a:t>Bildningens utmaningar</a:t>
            </a:r>
          </a:p>
        </p:txBody>
      </p:sp>
      <p:sp>
        <p:nvSpPr>
          <p:cNvPr id="3" name="Platshållare för innehåll 2">
            <a:extLst>
              <a:ext uri="{FF2B5EF4-FFF2-40B4-BE49-F238E27FC236}">
                <a16:creationId xmlns:a16="http://schemas.microsoft.com/office/drawing/2014/main" id="{29A6D35A-839C-5845-821D-D18716F1A4A0}"/>
              </a:ext>
            </a:extLst>
          </p:cNvPr>
          <p:cNvSpPr>
            <a:spLocks noGrp="1"/>
          </p:cNvSpPr>
          <p:nvPr>
            <p:ph idx="1"/>
          </p:nvPr>
        </p:nvSpPr>
        <p:spPr/>
        <p:txBody>
          <a:bodyPr>
            <a:normAutofit lnSpcReduction="10000"/>
          </a:bodyPr>
          <a:lstStyle/>
          <a:p>
            <a:r>
              <a:rPr lang="sv-SE" dirty="0"/>
              <a:t>Tillgången på data/kunskap väcker frågor om sökning, gallring, syntes, källkritik (kunskapens egen </a:t>
            </a:r>
            <a:r>
              <a:rPr lang="sv-SE" dirty="0" err="1"/>
              <a:t>litteracitet</a:t>
            </a:r>
            <a:r>
              <a:rPr lang="sv-SE" dirty="0"/>
              <a:t>)</a:t>
            </a:r>
          </a:p>
          <a:p>
            <a:r>
              <a:rPr lang="sv-SE" dirty="0"/>
              <a:t>Kommunikationen blir mer multimodal och semiotiskt rik (</a:t>
            </a:r>
            <a:r>
              <a:rPr lang="sv-SE" dirty="0" err="1"/>
              <a:t>emoji</a:t>
            </a:r>
            <a:r>
              <a:rPr lang="sv-SE" dirty="0"/>
              <a:t>, bilder </a:t>
            </a:r>
            <a:r>
              <a:rPr lang="sv-SE" dirty="0" err="1"/>
              <a:t>etc</a:t>
            </a:r>
            <a:r>
              <a:rPr lang="sv-SE" dirty="0"/>
              <a:t>).</a:t>
            </a:r>
          </a:p>
          <a:p>
            <a:r>
              <a:rPr lang="sv-SE" dirty="0"/>
              <a:t>Relationer blir mer digitala (</a:t>
            </a:r>
            <a:r>
              <a:rPr lang="sv-SE" dirty="0" err="1"/>
              <a:t>vr</a:t>
            </a:r>
            <a:r>
              <a:rPr lang="sv-SE" dirty="0"/>
              <a:t>) vilket både öppnar och sluter (t.ex. filterbubblor).</a:t>
            </a:r>
          </a:p>
          <a:p>
            <a:r>
              <a:rPr lang="sv-SE" dirty="0"/>
              <a:t>Digital jämställdhet. Alla har inte samma tillgång eller kompetens att nyttja dessa möjligheter.</a:t>
            </a:r>
          </a:p>
          <a:p>
            <a:r>
              <a:rPr lang="sv-SE" dirty="0"/>
              <a:t>Vad ska vi använda dessa möjligheter till (t.ex. för ökad jämställdhet och hållbarhet).</a:t>
            </a:r>
          </a:p>
        </p:txBody>
      </p:sp>
    </p:spTree>
    <p:extLst>
      <p:ext uri="{BB962C8B-B14F-4D97-AF65-F5344CB8AC3E}">
        <p14:creationId xmlns:p14="http://schemas.microsoft.com/office/powerpoint/2010/main" val="2238900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305856-C1EC-9649-888F-C5D2AC54DA6A}"/>
              </a:ext>
            </a:extLst>
          </p:cNvPr>
          <p:cNvSpPr>
            <a:spLocks noGrp="1"/>
          </p:cNvSpPr>
          <p:nvPr>
            <p:ph type="title"/>
          </p:nvPr>
        </p:nvSpPr>
        <p:spPr/>
        <p:txBody>
          <a:bodyPr/>
          <a:lstStyle/>
          <a:p>
            <a:r>
              <a:rPr lang="sv-SE" dirty="0"/>
              <a:t>Vad kan bildningsbegreppet hjälpa till med?</a:t>
            </a:r>
          </a:p>
        </p:txBody>
      </p:sp>
      <p:sp>
        <p:nvSpPr>
          <p:cNvPr id="3" name="Platshållare för innehåll 2">
            <a:extLst>
              <a:ext uri="{FF2B5EF4-FFF2-40B4-BE49-F238E27FC236}">
                <a16:creationId xmlns:a16="http://schemas.microsoft.com/office/drawing/2014/main" id="{77A25E0E-8C48-3044-A99F-804C3D6C5465}"/>
              </a:ext>
            </a:extLst>
          </p:cNvPr>
          <p:cNvSpPr>
            <a:spLocks noGrp="1"/>
          </p:cNvSpPr>
          <p:nvPr>
            <p:ph idx="1"/>
          </p:nvPr>
        </p:nvSpPr>
        <p:spPr/>
        <p:txBody>
          <a:bodyPr>
            <a:normAutofit fontScale="85000" lnSpcReduction="20000"/>
          </a:bodyPr>
          <a:lstStyle/>
          <a:p>
            <a:r>
              <a:rPr lang="sv-SE" dirty="0"/>
              <a:t>Bildning handlar om tolkning och förståelse, som en relation mellan det bekanta och det obekanta. (</a:t>
            </a:r>
            <a:r>
              <a:rPr lang="sv-SE" dirty="0" err="1"/>
              <a:t>Aristotelses</a:t>
            </a:r>
            <a:r>
              <a:rPr lang="sv-SE" dirty="0"/>
              <a:t>)</a:t>
            </a:r>
          </a:p>
          <a:p>
            <a:r>
              <a:rPr lang="sv-SE" dirty="0"/>
              <a:t>Bildning förenar det specifika med det generella, det privata med det gemensamma, det praktiska med det intellektuella. (Humboldt)</a:t>
            </a:r>
          </a:p>
          <a:p>
            <a:r>
              <a:rPr lang="sv-SE" dirty="0"/>
              <a:t>Bildning handlar om att ha kunskaper för att kunna reglera sig själv för att förverkliga sig själv som en sann människa. (Humboldt)</a:t>
            </a:r>
          </a:p>
          <a:p>
            <a:r>
              <a:rPr lang="sv-SE" dirty="0"/>
              <a:t>Bildning handlar om ett begär efter det sanna. Ett begär och en passion efter kunskap, att lära och att lära ut. Bildning handlar här om kärlek. Det handlar om att få en vacker själ; om estetik. Bildning är emotioner. (Det kristna bildningsidealet, </a:t>
            </a:r>
            <a:r>
              <a:rPr lang="sv-SE" dirty="0" err="1"/>
              <a:t>Karlsohn</a:t>
            </a:r>
            <a:r>
              <a:rPr lang="sv-SE" dirty="0"/>
              <a:t>, 2018)</a:t>
            </a:r>
          </a:p>
          <a:p>
            <a:r>
              <a:rPr lang="sv-SE" dirty="0"/>
              <a:t>Bildning är en livshållning. Bildning går inte lika bra ihop med alla värderingar. Bildningstanken måste vilka på tolerans och generositet. /…/ Alla vet redan mycket. Varje människa är en skattkammare av erfarenheter och insikter. Vi vet bara alltför lite tillsammans. (Sörlin, 2019)</a:t>
            </a:r>
          </a:p>
        </p:txBody>
      </p:sp>
    </p:spTree>
    <p:extLst>
      <p:ext uri="{BB962C8B-B14F-4D97-AF65-F5344CB8AC3E}">
        <p14:creationId xmlns:p14="http://schemas.microsoft.com/office/powerpoint/2010/main" val="159915794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1019</Words>
  <Application>Microsoft Office PowerPoint</Application>
  <PresentationFormat>Widescreen</PresentationFormat>
  <Paragraphs>96</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Sabon LT Std</vt:lpstr>
      <vt:lpstr>Office-tema</vt:lpstr>
      <vt:lpstr>PowerPoint Presentation</vt:lpstr>
      <vt:lpstr>Örebro universitets vision och strategiska mål 2018–2022 </vt:lpstr>
      <vt:lpstr>Syftet med rapporten: </vt:lpstr>
      <vt:lpstr>PowerPoint Presentation</vt:lpstr>
      <vt:lpstr>Hållbar utveckling</vt:lpstr>
      <vt:lpstr>BILDNING – NÅGRA UTGÅNGSPUNKTER</vt:lpstr>
      <vt:lpstr>Bildningens utmaningar</vt:lpstr>
      <vt:lpstr>Bildningens utmaningar</vt:lpstr>
      <vt:lpstr>Vad kan bildningsbegreppet hjälpa till med?</vt:lpstr>
      <vt:lpstr>Bildning för hållbar utveckling</vt:lpstr>
      <vt:lpstr>Konklusion</vt:lpstr>
      <vt:lpstr>PowerPoint Presentation</vt:lpstr>
      <vt:lpstr>Hur utbildar man för framtidens utmaningar?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Johan Öhman</dc:creator>
  <cp:lastModifiedBy>Magnus Boström</cp:lastModifiedBy>
  <cp:revision>15</cp:revision>
  <dcterms:created xsi:type="dcterms:W3CDTF">2020-10-11T11:15:02Z</dcterms:created>
  <dcterms:modified xsi:type="dcterms:W3CDTF">2021-05-18T13:40:50Z</dcterms:modified>
</cp:coreProperties>
</file>