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5" r:id="rId2"/>
    <p:sldId id="273" r:id="rId3"/>
    <p:sldId id="269" r:id="rId4"/>
    <p:sldId id="263" r:id="rId5"/>
    <p:sldId id="276" r:id="rId6"/>
    <p:sldId id="279" r:id="rId7"/>
    <p:sldId id="287" r:id="rId8"/>
    <p:sldId id="284" r:id="rId9"/>
    <p:sldId id="283" r:id="rId10"/>
    <p:sldId id="280" r:id="rId11"/>
    <p:sldId id="288" r:id="rId12"/>
    <p:sldId id="278" r:id="rId13"/>
    <p:sldId id="286" r:id="rId14"/>
    <p:sldId id="285" r:id="rId15"/>
  </p:sldIdLst>
  <p:sldSz cx="18291175" cy="10290175"/>
  <p:notesSz cx="6858000" cy="9144000"/>
  <p:defaultTextStyle>
    <a:defPPr>
      <a:defRPr lang="sv-SE"/>
    </a:defPPr>
    <a:lvl1pPr algn="l" defTabSz="81660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816605" algn="l" defTabSz="81660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1633210" algn="l" defTabSz="81660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2449815" algn="l" defTabSz="81660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3266420" algn="l" defTabSz="81660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4083025" algn="l" defTabSz="816605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4899630" algn="l" defTabSz="816605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5716234" algn="l" defTabSz="816605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6532839" algn="l" defTabSz="816605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76">
          <p15:clr>
            <a:srgbClr val="A4A3A4"/>
          </p15:clr>
        </p15:guide>
        <p15:guide id="2" orient="horz" pos="2360">
          <p15:clr>
            <a:srgbClr val="A4A3A4"/>
          </p15:clr>
        </p15:guide>
        <p15:guide id="3" pos="5761">
          <p15:clr>
            <a:srgbClr val="A4A3A4"/>
          </p15:clr>
        </p15:guide>
        <p15:guide id="4" pos="1216">
          <p15:clr>
            <a:srgbClr val="A4A3A4"/>
          </p15:clr>
        </p15:guide>
        <p15:guide id="5" pos="93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8BA"/>
    <a:srgbClr val="4A9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24" autoAdjust="0"/>
    <p:restoredTop sz="94628" autoAdjust="0"/>
  </p:normalViewPr>
  <p:slideViewPr>
    <p:cSldViewPr snapToGrid="0" snapToObjects="1">
      <p:cViewPr varScale="1">
        <p:scale>
          <a:sx n="116" d="100"/>
          <a:sy n="116" d="100"/>
        </p:scale>
        <p:origin x="232" y="184"/>
      </p:cViewPr>
      <p:guideLst>
        <p:guide orient="horz" pos="1376"/>
        <p:guide orient="horz" pos="2360"/>
        <p:guide pos="5761"/>
        <p:guide pos="1216"/>
        <p:guide pos="93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5197B-5AF4-2B42-9993-0BFCAE3374C2}" type="datetimeFigureOut">
              <a:rPr lang="sv-SE" smtClean="0"/>
              <a:t>2023-09-25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C591D-95C6-9C42-AAD7-218122561E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80460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EA1D53-FE1C-F645-A4F8-7D6770780053}" type="datetimeFigureOut">
              <a:rPr lang="sv-SE"/>
              <a:pPr/>
              <a:t>2023-09-25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040AC2-C51C-7F4C-A141-1C564DE5A8B6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8410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816605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633210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2449815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3266420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4083025" algn="l" defTabSz="16332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9630" algn="l" defTabSz="16332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6234" algn="l" defTabSz="16332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2839" algn="l" defTabSz="16332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 userDrawn="1"/>
        </p:nvSpPr>
        <p:spPr>
          <a:xfrm>
            <a:off x="15039411" y="457341"/>
            <a:ext cx="2794485" cy="192325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63321" tIns="81660" rIns="163321" bIns="81660" anchor="ctr"/>
          <a:lstStyle/>
          <a:p>
            <a:pPr algn="ctr">
              <a:defRPr/>
            </a:pPr>
            <a:endParaRPr lang="sv-SE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7576179" y="2942273"/>
            <a:ext cx="3173321" cy="229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560" y="5846823"/>
            <a:ext cx="16462056" cy="1330838"/>
          </a:xfrm>
        </p:spPr>
        <p:txBody>
          <a:bodyPr>
            <a:normAutofit/>
          </a:bodyPr>
          <a:lstStyle>
            <a:lvl1pPr algn="ctr">
              <a:lnSpc>
                <a:spcPts val="5200"/>
              </a:lnSpc>
              <a:defRPr sz="4800" b="1" i="0">
                <a:solidFill>
                  <a:srgbClr val="2E78B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560" y="7177660"/>
            <a:ext cx="16462056" cy="2058035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3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6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3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6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7F32DC-2D84-DB43-95CE-E2AE801D4C16}" type="datetime1">
              <a:rPr lang="sv-SE" smtClean="0"/>
              <a:t>2023-09-25</a:t>
            </a:fld>
            <a:endParaRPr lang="sv-S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A01EE-FC66-6449-82BE-278059117499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237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59" y="1156075"/>
            <a:ext cx="13860000" cy="1715029"/>
          </a:xfrm>
        </p:spPr>
        <p:txBody>
          <a:bodyPr/>
          <a:lstStyle>
            <a:lvl1pPr algn="l">
              <a:lnSpc>
                <a:spcPts val="4800"/>
              </a:lnSpc>
              <a:defRPr sz="4400"/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559" y="3303055"/>
            <a:ext cx="13860000" cy="5419017"/>
          </a:xfrm>
        </p:spPr>
        <p:txBody>
          <a:bodyPr/>
          <a:lstStyle>
            <a:lvl1pPr marL="0" indent="0">
              <a:spcBef>
                <a:spcPts val="1800"/>
              </a:spcBef>
              <a:buFontTx/>
              <a:buNone/>
              <a:defRPr sz="3600" b="0" i="0"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3600" b="0" i="0">
                <a:latin typeface="+mn-lt"/>
                <a:cs typeface="Sabon LT Std" pitchFamily="18" charset="0"/>
              </a:defRPr>
            </a:lvl2pPr>
            <a:lvl3pPr>
              <a:buFontTx/>
              <a:buNone/>
              <a:defRPr sz="3200" b="0" i="0">
                <a:latin typeface="+mn-lt"/>
              </a:defRPr>
            </a:lvl3pPr>
            <a:lvl4pPr>
              <a:buFontTx/>
              <a:buNone/>
              <a:defRPr sz="3200" b="0" i="0">
                <a:latin typeface="+mn-lt"/>
              </a:defRPr>
            </a:lvl4pPr>
            <a:lvl5pPr>
              <a:buFontTx/>
              <a:buNone/>
              <a:defRPr sz="2800" b="0" i="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A1C52-65FD-1347-B6D6-4B8A3A5C1D83}" type="datetime1">
              <a:rPr lang="sv-SE" smtClean="0"/>
              <a:t>2023-09-25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E21094-39C8-7141-9D46-EE65846EEE17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93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559" y="1156075"/>
            <a:ext cx="13860000" cy="1715029"/>
          </a:xfrm>
        </p:spPr>
        <p:txBody>
          <a:bodyPr/>
          <a:lstStyle>
            <a:lvl1pPr algn="l">
              <a:lnSpc>
                <a:spcPts val="4800"/>
              </a:lnSpc>
              <a:defRPr sz="4400"/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14559" y="3303055"/>
            <a:ext cx="13860000" cy="5419017"/>
          </a:xfrm>
        </p:spPr>
        <p:txBody>
          <a:bodyPr/>
          <a:lstStyle>
            <a:lvl1pPr>
              <a:defRPr sz="3600" b="0" i="0">
                <a:latin typeface="Arial" pitchFamily="34" charset="0"/>
                <a:cs typeface="Arial" pitchFamily="34" charset="0"/>
              </a:defRPr>
            </a:lvl1pPr>
            <a:lvl2pPr marL="1326983" indent="-510378">
              <a:buFont typeface="Arial" panose="020B0604020202020204" pitchFamily="34" charset="0"/>
              <a:buChar char="•"/>
              <a:defRPr sz="3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858117" indent="-408302">
              <a:buFont typeface="Arial" panose="020B0604020202020204" pitchFamily="34" charset="0"/>
              <a:buChar char="•"/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674722" indent="-408302">
              <a:buFont typeface="Arial" panose="020B0604020202020204" pitchFamily="34" charset="0"/>
              <a:buChar char="•"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9pPr marL="6532840" indent="0">
              <a:buNone/>
              <a:defRPr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5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8A25BA-BE65-4741-8345-06DA91AC9969}" type="datetime1">
              <a:rPr lang="sv-SE" smtClean="0"/>
              <a:t>2023-09-25</a:t>
            </a:fld>
            <a:endParaRPr lang="sv-SE"/>
          </a:p>
        </p:txBody>
      </p:sp>
      <p:sp>
        <p:nvSpPr>
          <p:cNvPr id="6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28E93E-B4A5-5145-8EF5-1DB0CE4D7FE8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713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559" y="1155264"/>
            <a:ext cx="13860000" cy="1715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20A5-770D-404F-A174-9D9E0C5D6C03}" type="datetime1">
              <a:rPr lang="sv-SE" smtClean="0"/>
              <a:t>2023-09-25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0BA4C-210D-FB42-8E24-06C6918CD2F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559" y="3303055"/>
            <a:ext cx="7920000" cy="5419017"/>
          </a:xfrm>
        </p:spPr>
        <p:txBody>
          <a:bodyPr/>
          <a:lstStyle>
            <a:lvl1pPr>
              <a:defRPr sz="3600" b="0" i="0">
                <a:latin typeface="Arial"/>
                <a:cs typeface="Arial" pitchFamily="34" charset="0"/>
              </a:defRPr>
            </a:lvl1pPr>
            <a:lvl2pPr marL="1326983" indent="-510378">
              <a:buFont typeface="Arial" panose="020B0604020202020204" pitchFamily="34" charset="0"/>
              <a:buChar char="•"/>
              <a:defRPr sz="3600" b="0" i="0">
                <a:latin typeface="Arial"/>
                <a:cs typeface="Arial" panose="020B0604020202020204" pitchFamily="34" charset="0"/>
              </a:defRPr>
            </a:lvl2pPr>
            <a:lvl3pPr>
              <a:defRPr sz="3200" b="0" i="0">
                <a:latin typeface="Arial"/>
              </a:defRPr>
            </a:lvl3pPr>
            <a:lvl4pPr marL="2858117" indent="-408302">
              <a:buFont typeface="Arial" panose="020B0604020202020204" pitchFamily="34" charset="0"/>
              <a:buChar char="•"/>
              <a:defRPr sz="3200" b="0" i="0">
                <a:latin typeface="Arial"/>
              </a:defRPr>
            </a:lvl4pPr>
            <a:lvl5pPr marL="3674722" indent="-408302">
              <a:buFont typeface="Arial" panose="020B0604020202020204" pitchFamily="34" charset="0"/>
              <a:buChar char="•"/>
              <a:defRPr sz="2800" b="0" i="0">
                <a:latin typeface="Arial"/>
              </a:defRPr>
            </a:lvl5pPr>
            <a:lvl6pPr marL="4083025" indent="0">
              <a:buNone/>
              <a:defRPr/>
            </a:lvl6pPr>
            <a:lvl7pPr marL="4899630" indent="0">
              <a:buNone/>
              <a:defRPr/>
            </a:lvl7pPr>
            <a:lvl9pPr marL="6532840" indent="0">
              <a:buNone/>
              <a:defRPr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9338302" y="3303055"/>
            <a:ext cx="7920000" cy="5419017"/>
          </a:xfrm>
        </p:spPr>
        <p:txBody>
          <a:bodyPr/>
          <a:lstStyle>
            <a:lvl1pPr>
              <a:defRPr sz="3600" b="0" i="0">
                <a:latin typeface="Arial"/>
                <a:cs typeface="Arial" pitchFamily="34" charset="0"/>
              </a:defRPr>
            </a:lvl1pPr>
            <a:lvl2pPr marL="1326983" indent="-510378">
              <a:buFont typeface="Arial" panose="020B0604020202020204" pitchFamily="34" charset="0"/>
              <a:buChar char="•"/>
              <a:defRPr sz="3600" b="0" i="0">
                <a:latin typeface="Arial"/>
                <a:cs typeface="Arial" panose="020B0604020202020204" pitchFamily="34" charset="0"/>
              </a:defRPr>
            </a:lvl2pPr>
            <a:lvl3pPr>
              <a:defRPr sz="3200" b="0" i="0">
                <a:latin typeface="Arial"/>
              </a:defRPr>
            </a:lvl3pPr>
            <a:lvl4pPr marL="2858117" indent="-408302">
              <a:buFont typeface="Arial" panose="020B0604020202020204" pitchFamily="34" charset="0"/>
              <a:buChar char="•"/>
              <a:defRPr sz="3200" b="0" i="0">
                <a:latin typeface="Arial"/>
              </a:defRPr>
            </a:lvl4pPr>
            <a:lvl5pPr marL="3674722" indent="-408302">
              <a:buFont typeface="Arial" panose="020B0604020202020204" pitchFamily="34" charset="0"/>
              <a:buChar char="•"/>
              <a:defRPr sz="2800" b="0" i="0">
                <a:latin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84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914559" y="2401040"/>
            <a:ext cx="16380000" cy="6453592"/>
          </a:xfrm>
        </p:spPr>
        <p:txBody>
          <a:bodyPr/>
          <a:lstStyle/>
          <a:p>
            <a:pPr lvl="0"/>
            <a:r>
              <a:rPr lang="en-GB" noProof="0"/>
              <a:t>Click icon to add picture</a:t>
            </a:r>
            <a:endParaRPr lang="sv-SE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0C832D1-BDA9-B04D-9D8C-2F4D534D770C}" type="datetime1">
              <a:rPr lang="sv-SE" smtClean="0"/>
              <a:t>2023-09-25</a:t>
            </a:fld>
            <a:endParaRPr lang="sv-S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F9C95BD0-DA40-594F-8BF4-06A679000FE7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DE7A76D-FB9F-4FF7-AA2C-C812CD789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024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559" y="1155264"/>
            <a:ext cx="13860000" cy="1715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0BE3-8DC3-5441-8625-150CDFE56E33}" type="datetime1">
              <a:rPr lang="sv-SE" smtClean="0"/>
              <a:t>2023-09-25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0BA4C-210D-FB42-8E24-06C6918CD2F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559" y="3303055"/>
            <a:ext cx="13860000" cy="5419017"/>
          </a:xfrm>
        </p:spPr>
        <p:txBody>
          <a:bodyPr/>
          <a:lstStyle>
            <a:lvl1pPr marL="0" indent="0">
              <a:buFontTx/>
              <a:buNone/>
              <a:defRPr sz="3600" b="0" i="0"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3600" b="0" i="0">
                <a:latin typeface="Sabon LT Std"/>
                <a:cs typeface="Sabon LT Std" pitchFamily="18" charset="0"/>
              </a:defRPr>
            </a:lvl2pPr>
            <a:lvl3pPr>
              <a:buFontTx/>
              <a:buNone/>
              <a:defRPr sz="3200" b="0" i="0"/>
            </a:lvl3pPr>
            <a:lvl4pPr>
              <a:buFontTx/>
              <a:buNone/>
              <a:defRPr sz="2900" b="0" i="0"/>
            </a:lvl4pPr>
            <a:lvl5pPr>
              <a:buFontTx/>
              <a:buNone/>
              <a:defRPr sz="2100" b="0" i="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243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559" y="1155264"/>
            <a:ext cx="13860000" cy="171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63321" tIns="81660" rIns="163321" bIns="816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560" y="3341926"/>
            <a:ext cx="13860000" cy="541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63321" tIns="81660" rIns="163321" bIns="81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Sed ut </a:t>
            </a:r>
            <a:r>
              <a:rPr lang="sv-SE" dirty="0" err="1"/>
              <a:t>perspiciatis</a:t>
            </a:r>
            <a:r>
              <a:rPr lang="sv-SE" dirty="0"/>
              <a:t> </a:t>
            </a:r>
            <a:r>
              <a:rPr lang="sv-SE" dirty="0" err="1"/>
              <a:t>unde</a:t>
            </a:r>
            <a:r>
              <a:rPr lang="sv-SE" dirty="0"/>
              <a:t> </a:t>
            </a:r>
            <a:r>
              <a:rPr lang="sv-SE" dirty="0" err="1"/>
              <a:t>omnis</a:t>
            </a:r>
            <a:r>
              <a:rPr lang="sv-SE" dirty="0"/>
              <a:t> iste </a:t>
            </a:r>
            <a:r>
              <a:rPr lang="sv-SE" dirty="0" err="1"/>
              <a:t>natus</a:t>
            </a:r>
            <a:r>
              <a:rPr lang="sv-SE" dirty="0"/>
              <a:t> </a:t>
            </a:r>
            <a:r>
              <a:rPr lang="sv-SE" dirty="0" err="1"/>
              <a:t>error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voluptatem</a:t>
            </a:r>
            <a:r>
              <a:rPr lang="sv-SE" dirty="0"/>
              <a:t> </a:t>
            </a:r>
            <a:r>
              <a:rPr lang="sv-SE" dirty="0" err="1"/>
              <a:t>accusantium</a:t>
            </a:r>
            <a:r>
              <a:rPr lang="sv-SE" dirty="0"/>
              <a:t> </a:t>
            </a:r>
            <a:r>
              <a:rPr lang="sv-SE" dirty="0" err="1"/>
              <a:t>doloremque</a:t>
            </a:r>
            <a:r>
              <a:rPr lang="sv-SE" dirty="0"/>
              <a:t> </a:t>
            </a:r>
            <a:r>
              <a:rPr lang="sv-SE" dirty="0" err="1"/>
              <a:t>laudantium</a:t>
            </a:r>
            <a:r>
              <a:rPr lang="sv-SE" dirty="0"/>
              <a:t>, </a:t>
            </a:r>
            <a:r>
              <a:rPr lang="sv-SE" dirty="0" err="1"/>
              <a:t>totam</a:t>
            </a:r>
            <a:r>
              <a:rPr lang="sv-SE" dirty="0"/>
              <a:t> rem </a:t>
            </a:r>
            <a:r>
              <a:rPr lang="sv-SE" dirty="0" err="1"/>
              <a:t>aperiam</a:t>
            </a:r>
            <a:r>
              <a:rPr lang="sv-SE" dirty="0"/>
              <a:t>, </a:t>
            </a:r>
            <a:r>
              <a:rPr lang="sv-SE" dirty="0" err="1"/>
              <a:t>eaque</a:t>
            </a:r>
            <a:r>
              <a:rPr lang="sv-SE" dirty="0"/>
              <a:t> </a:t>
            </a:r>
            <a:r>
              <a:rPr lang="sv-SE" dirty="0" err="1"/>
              <a:t>ipsa</a:t>
            </a:r>
            <a:r>
              <a:rPr lang="sv-SE" dirty="0"/>
              <a:t> </a:t>
            </a:r>
            <a:r>
              <a:rPr lang="sv-SE" dirty="0" err="1"/>
              <a:t>quae</a:t>
            </a:r>
            <a:r>
              <a:rPr lang="sv-SE" dirty="0"/>
              <a:t> ab </a:t>
            </a:r>
            <a:r>
              <a:rPr lang="sv-SE" dirty="0" err="1"/>
              <a:t>illo</a:t>
            </a:r>
            <a:r>
              <a:rPr lang="sv-SE" dirty="0"/>
              <a:t> </a:t>
            </a:r>
            <a:r>
              <a:rPr lang="sv-SE" dirty="0" err="1"/>
              <a:t>inventore</a:t>
            </a:r>
            <a:r>
              <a:rPr lang="sv-SE" dirty="0"/>
              <a:t> </a:t>
            </a:r>
            <a:r>
              <a:rPr lang="sv-SE" dirty="0" err="1"/>
              <a:t>veritatis</a:t>
            </a:r>
            <a:r>
              <a:rPr lang="sv-SE" dirty="0"/>
              <a:t> et </a:t>
            </a:r>
            <a:r>
              <a:rPr lang="sv-SE" dirty="0" err="1"/>
              <a:t>quasi</a:t>
            </a:r>
            <a:r>
              <a:rPr lang="sv-SE" dirty="0"/>
              <a:t> </a:t>
            </a:r>
            <a:r>
              <a:rPr lang="sv-SE" dirty="0" err="1"/>
              <a:t>architecto</a:t>
            </a:r>
            <a:r>
              <a:rPr lang="sv-SE" dirty="0"/>
              <a:t> </a:t>
            </a:r>
            <a:r>
              <a:rPr lang="sv-SE" dirty="0" err="1"/>
              <a:t>beatae</a:t>
            </a:r>
            <a:r>
              <a:rPr lang="sv-SE" dirty="0"/>
              <a:t> vitae </a:t>
            </a:r>
            <a:r>
              <a:rPr lang="sv-SE" dirty="0" err="1"/>
              <a:t>dicta</a:t>
            </a:r>
            <a:r>
              <a:rPr lang="sv-SE" dirty="0"/>
              <a:t> sunt </a:t>
            </a:r>
            <a:r>
              <a:rPr lang="sv-SE" dirty="0" err="1"/>
              <a:t>explicabo</a:t>
            </a:r>
            <a:r>
              <a:rPr lang="sv-SE" dirty="0"/>
              <a:t>. Nemo </a:t>
            </a:r>
            <a:r>
              <a:rPr lang="sv-SE" dirty="0" err="1"/>
              <a:t>enim</a:t>
            </a:r>
            <a:r>
              <a:rPr lang="sv-SE" dirty="0"/>
              <a:t> </a:t>
            </a:r>
            <a:r>
              <a:rPr lang="sv-SE" dirty="0" err="1"/>
              <a:t>ipsam</a:t>
            </a:r>
            <a:r>
              <a:rPr lang="sv-SE" dirty="0"/>
              <a:t> </a:t>
            </a:r>
            <a:r>
              <a:rPr lang="sv-SE" dirty="0" err="1"/>
              <a:t>voluptatem</a:t>
            </a:r>
            <a:r>
              <a:rPr lang="sv-SE" dirty="0"/>
              <a:t> </a:t>
            </a:r>
            <a:r>
              <a:rPr lang="sv-SE" dirty="0" err="1"/>
              <a:t>quia</a:t>
            </a:r>
            <a:r>
              <a:rPr lang="sv-SE" dirty="0"/>
              <a:t> </a:t>
            </a:r>
            <a:r>
              <a:rPr lang="sv-SE" dirty="0" err="1"/>
              <a:t>voluptas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aspernatur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odit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fugit</a:t>
            </a:r>
            <a:r>
              <a:rPr lang="sv-SE" dirty="0"/>
              <a:t>, sed </a:t>
            </a:r>
            <a:r>
              <a:rPr lang="sv-SE" dirty="0" err="1"/>
              <a:t>quia</a:t>
            </a:r>
            <a:r>
              <a:rPr lang="sv-SE" dirty="0"/>
              <a:t> </a:t>
            </a:r>
            <a:r>
              <a:rPr lang="sv-SE" dirty="0" err="1"/>
              <a:t>consequuntur</a:t>
            </a:r>
            <a:r>
              <a:rPr lang="sv-SE" dirty="0"/>
              <a:t> </a:t>
            </a:r>
            <a:r>
              <a:rPr lang="sv-SE" dirty="0" err="1"/>
              <a:t>magni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ratione</a:t>
            </a:r>
            <a:r>
              <a:rPr lang="sv-SE" dirty="0"/>
              <a:t> </a:t>
            </a:r>
            <a:r>
              <a:rPr lang="sv-SE" dirty="0" err="1"/>
              <a:t>voluptatem</a:t>
            </a:r>
            <a:r>
              <a:rPr lang="sv-SE" dirty="0"/>
              <a:t> </a:t>
            </a:r>
            <a:r>
              <a:rPr lang="sv-SE" dirty="0" err="1"/>
              <a:t>sequi</a:t>
            </a:r>
            <a:r>
              <a:rPr lang="sv-SE" dirty="0"/>
              <a:t> </a:t>
            </a:r>
            <a:r>
              <a:rPr lang="sv-SE" dirty="0" err="1"/>
              <a:t>nesciunt</a:t>
            </a:r>
            <a:r>
              <a:rPr lang="sv-SE" dirty="0"/>
              <a:t>. </a:t>
            </a:r>
            <a:r>
              <a:rPr lang="sv-SE" dirty="0" err="1"/>
              <a:t>Neque</a:t>
            </a:r>
            <a:r>
              <a:rPr lang="sv-SE" dirty="0"/>
              <a:t> </a:t>
            </a:r>
            <a:r>
              <a:rPr lang="sv-SE" dirty="0" err="1"/>
              <a:t>porro</a:t>
            </a:r>
            <a:r>
              <a:rPr lang="sv-SE" dirty="0"/>
              <a:t> </a:t>
            </a:r>
            <a:r>
              <a:rPr lang="sv-SE" dirty="0" err="1"/>
              <a:t>quisquam</a:t>
            </a:r>
            <a:r>
              <a:rPr lang="sv-SE" dirty="0"/>
              <a:t> est,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dolorem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quia</a:t>
            </a:r>
            <a:r>
              <a:rPr lang="sv-SE" dirty="0"/>
              <a:t> </a:t>
            </a:r>
            <a:r>
              <a:rPr lang="sv-SE" dirty="0" err="1"/>
              <a:t>dolor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559" y="9537468"/>
            <a:ext cx="4267941" cy="547857"/>
          </a:xfrm>
          <a:prstGeom prst="rect">
            <a:avLst/>
          </a:prstGeom>
        </p:spPr>
        <p:txBody>
          <a:bodyPr vert="horz" wrap="square" lIns="163321" tIns="81660" rIns="163321" bIns="81660" numCol="1" anchor="ctr" anchorCtr="0" compatLnSpc="1">
            <a:prstTxWarp prst="textNoShape">
              <a:avLst/>
            </a:prstTxWarp>
          </a:bodyPr>
          <a:lstStyle>
            <a:lvl1pPr>
              <a:defRPr sz="1800">
                <a:cs typeface="Arial" charset="0"/>
              </a:defRPr>
            </a:lvl1pPr>
          </a:lstStyle>
          <a:p>
            <a:fld id="{2BA820A5-770D-404F-A174-9D9E0C5D6C03}" type="datetime1">
              <a:rPr lang="sv-SE" smtClean="0"/>
              <a:t>2023-09-25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8675" y="9537468"/>
            <a:ext cx="4267941" cy="547857"/>
          </a:xfrm>
          <a:prstGeom prst="rect">
            <a:avLst/>
          </a:prstGeom>
        </p:spPr>
        <p:txBody>
          <a:bodyPr vert="horz" wrap="square" lIns="163321" tIns="81660" rIns="163321" bIns="81660" numCol="1" anchor="ctr" anchorCtr="0" compatLnSpc="1">
            <a:prstTxWarp prst="textNoShape">
              <a:avLst/>
            </a:prstTxWarp>
          </a:bodyPr>
          <a:lstStyle>
            <a:lvl1pPr algn="r">
              <a:defRPr sz="1800">
                <a:cs typeface="Arial" charset="0"/>
              </a:defRPr>
            </a:lvl1pPr>
          </a:lstStyle>
          <a:p>
            <a:fld id="{3D60BA4C-210D-FB42-8E24-06C6918CD2F8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1030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>
            <a:off x="16179710" y="603547"/>
            <a:ext cx="1484998" cy="107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9" r:id="rId4"/>
    <p:sldLayoutId id="2147483768" r:id="rId5"/>
    <p:sldLayoutId id="2147483777" r:id="rId6"/>
  </p:sldLayoutIdLst>
  <p:hf hdr="0" ftr="0"/>
  <p:txStyles>
    <p:titleStyle>
      <a:lvl1pPr algn="l" defTabSz="816605" rtl="0" eaLnBrk="1" fontAlgn="base" hangingPunct="1">
        <a:lnSpc>
          <a:spcPts val="4800"/>
        </a:lnSpc>
        <a:spcBef>
          <a:spcPct val="0"/>
        </a:spcBef>
        <a:spcAft>
          <a:spcPct val="0"/>
        </a:spcAft>
        <a:defRPr sz="4400" b="1" kern="1200">
          <a:solidFill>
            <a:srgbClr val="2E78BA"/>
          </a:solidFill>
          <a:latin typeface="Arial" pitchFamily="34" charset="0"/>
          <a:ea typeface="ＭＳ Ｐゴシック" pitchFamily="68" charset="-128"/>
          <a:cs typeface="Arial" pitchFamily="34" charset="0"/>
        </a:defRPr>
      </a:lvl1pPr>
      <a:lvl2pPr algn="l" defTabSz="816605" rtl="0" eaLnBrk="1" fontAlgn="base" hangingPunct="1">
        <a:lnSpc>
          <a:spcPts val="6141"/>
        </a:lnSpc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  <a:ea typeface="ＭＳ Ｐゴシック" pitchFamily="68" charset="-128"/>
          <a:cs typeface="Arial" charset="0"/>
        </a:defRPr>
      </a:lvl2pPr>
      <a:lvl3pPr algn="l" defTabSz="816605" rtl="0" eaLnBrk="1" fontAlgn="base" hangingPunct="1">
        <a:lnSpc>
          <a:spcPts val="6141"/>
        </a:lnSpc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  <a:ea typeface="ＭＳ Ｐゴシック" pitchFamily="68" charset="-128"/>
          <a:cs typeface="Arial" charset="0"/>
        </a:defRPr>
      </a:lvl3pPr>
      <a:lvl4pPr algn="l" defTabSz="816605" rtl="0" eaLnBrk="1" fontAlgn="base" hangingPunct="1">
        <a:lnSpc>
          <a:spcPts val="6141"/>
        </a:lnSpc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  <a:ea typeface="ＭＳ Ｐゴシック" pitchFamily="68" charset="-128"/>
          <a:cs typeface="Arial" charset="0"/>
        </a:defRPr>
      </a:lvl4pPr>
      <a:lvl5pPr algn="l" defTabSz="816605" rtl="0" eaLnBrk="1" fontAlgn="base" hangingPunct="1">
        <a:lnSpc>
          <a:spcPts val="6141"/>
        </a:lnSpc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  <a:ea typeface="ＭＳ Ｐゴシック" pitchFamily="68" charset="-128"/>
          <a:cs typeface="Arial" charset="0"/>
        </a:defRPr>
      </a:lvl5pPr>
      <a:lvl6pPr marL="816605" algn="ctr" defTabSz="816605" rtl="0" eaLnBrk="1" fontAlgn="base" hangingPunct="1">
        <a:spcBef>
          <a:spcPct val="0"/>
        </a:spcBef>
        <a:spcAft>
          <a:spcPct val="0"/>
        </a:spcAft>
        <a:defRPr sz="5700" b="1">
          <a:solidFill>
            <a:schemeClr val="tx1"/>
          </a:solidFill>
          <a:latin typeface="Trade Gothic LT Std Bold" pitchFamily="68" charset="0"/>
          <a:ea typeface="ＭＳ Ｐゴシック" pitchFamily="68" charset="-128"/>
        </a:defRPr>
      </a:lvl6pPr>
      <a:lvl7pPr marL="1633210" algn="ctr" defTabSz="816605" rtl="0" eaLnBrk="1" fontAlgn="base" hangingPunct="1">
        <a:spcBef>
          <a:spcPct val="0"/>
        </a:spcBef>
        <a:spcAft>
          <a:spcPct val="0"/>
        </a:spcAft>
        <a:defRPr sz="5700" b="1">
          <a:solidFill>
            <a:schemeClr val="tx1"/>
          </a:solidFill>
          <a:latin typeface="Trade Gothic LT Std Bold" pitchFamily="68" charset="0"/>
          <a:ea typeface="ＭＳ Ｐゴシック" pitchFamily="68" charset="-128"/>
        </a:defRPr>
      </a:lvl7pPr>
      <a:lvl8pPr marL="2449815" algn="ctr" defTabSz="816605" rtl="0" eaLnBrk="1" fontAlgn="base" hangingPunct="1">
        <a:spcBef>
          <a:spcPct val="0"/>
        </a:spcBef>
        <a:spcAft>
          <a:spcPct val="0"/>
        </a:spcAft>
        <a:defRPr sz="5700" b="1">
          <a:solidFill>
            <a:schemeClr val="tx1"/>
          </a:solidFill>
          <a:latin typeface="Trade Gothic LT Std Bold" pitchFamily="68" charset="0"/>
          <a:ea typeface="ＭＳ Ｐゴシック" pitchFamily="68" charset="-128"/>
        </a:defRPr>
      </a:lvl8pPr>
      <a:lvl9pPr marL="3266420" algn="ctr" defTabSz="816605" rtl="0" eaLnBrk="1" fontAlgn="base" hangingPunct="1">
        <a:spcBef>
          <a:spcPct val="0"/>
        </a:spcBef>
        <a:spcAft>
          <a:spcPct val="0"/>
        </a:spcAft>
        <a:defRPr sz="5700" b="1">
          <a:solidFill>
            <a:schemeClr val="tx1"/>
          </a:solidFill>
          <a:latin typeface="Trade Gothic LT Std Bold" pitchFamily="68" charset="0"/>
          <a:ea typeface="ＭＳ Ｐゴシック" pitchFamily="68" charset="-128"/>
        </a:defRPr>
      </a:lvl9pPr>
    </p:titleStyle>
    <p:bodyStyle>
      <a:lvl1pPr marL="317569" indent="-317569" algn="l" defTabSz="81660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sv-SE" sz="3600" kern="1200" dirty="0">
          <a:solidFill>
            <a:schemeClr val="tx1"/>
          </a:solidFill>
          <a:latin typeface="Arial" pitchFamily="34" charset="0"/>
          <a:ea typeface="ＭＳ Ｐゴシック" pitchFamily="68" charset="-128"/>
          <a:cs typeface="Arial" pitchFamily="34" charset="0"/>
        </a:defRPr>
      </a:lvl1pPr>
      <a:lvl2pPr marL="1326983" indent="-510378" algn="l" defTabSz="81660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+mn-lt"/>
          <a:ea typeface="ＭＳ Ｐゴシック" pitchFamily="68" charset="-128"/>
          <a:cs typeface="Sabon LT Std"/>
        </a:defRPr>
      </a:lvl2pPr>
      <a:lvl3pPr marL="2041512" indent="-408302" algn="l" defTabSz="81660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i="0" kern="1200">
          <a:solidFill>
            <a:schemeClr val="tx1"/>
          </a:solidFill>
          <a:latin typeface="+mn-lt"/>
          <a:ea typeface="ＭＳ Ｐゴシック" pitchFamily="68" charset="-128"/>
          <a:cs typeface="Sabon LT Std"/>
        </a:defRPr>
      </a:lvl3pPr>
      <a:lvl4pPr marL="2858117" indent="-408302" algn="l" defTabSz="81660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ＭＳ Ｐゴシック" pitchFamily="68" charset="-128"/>
          <a:cs typeface="Sabon LT Std"/>
        </a:defRPr>
      </a:lvl4pPr>
      <a:lvl5pPr marL="3674722" indent="-408302" algn="l" defTabSz="81660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800" i="0" kern="1200">
          <a:solidFill>
            <a:schemeClr val="tx1"/>
          </a:solidFill>
          <a:latin typeface="+mn-lt"/>
          <a:ea typeface="ＭＳ Ｐゴシック" pitchFamily="68" charset="-128"/>
          <a:cs typeface="Sabon LT Std"/>
        </a:defRPr>
      </a:lvl5pPr>
      <a:lvl6pPr marL="4491327" indent="-408302" algn="l" defTabSz="81660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932" indent="-408302" algn="l" defTabSz="81660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6124537" indent="-408302" algn="l" defTabSz="81660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6941142" indent="-408302" algn="l" defTabSz="8166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605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210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815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420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3025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9630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6234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2839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cademic.oup.com/mbe/article/39/3/msac034/6526403?login=true" TargetMode="External"/><Relationship Id="rId5" Type="http://schemas.openxmlformats.org/officeDocument/2006/relationships/hyperlink" Target="https://journals.plos.org/ploscompbiol/article?id=10.1371/journal.pcbi.1009324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7A9AE6-FDB6-49E3-A0D3-DF41A7C5D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21" y="5546361"/>
            <a:ext cx="18003187" cy="1631300"/>
          </a:xfrm>
        </p:spPr>
        <p:txBody>
          <a:bodyPr>
            <a:noAutofit/>
          </a:bodyPr>
          <a:lstStyle/>
          <a:p>
            <a:pPr algn="ctr"/>
            <a:r>
              <a:rPr lang="en-GB" sz="5400" b="0" kern="1400" spc="-50" dirty="0">
                <a:solidFill>
                  <a:schemeClr val="tx1"/>
                </a:solidFill>
                <a:effectLst/>
                <a:latin typeface="Arial Hebrew Scholar" pitchFamily="2" charset="-79"/>
                <a:ea typeface="Apple Color Emoji" pitchFamily="2" charset="0"/>
                <a:cs typeface="Arial Hebrew Scholar" pitchFamily="2" charset="-79"/>
              </a:rPr>
              <a:t>Integration of Sustainability Aspects into </a:t>
            </a:r>
            <a:br>
              <a:rPr lang="en-GB" sz="5400" b="0" kern="1400" spc="-50" dirty="0">
                <a:solidFill>
                  <a:schemeClr val="tx1"/>
                </a:solidFill>
                <a:effectLst/>
                <a:latin typeface="Arial Hebrew Scholar" pitchFamily="2" charset="-79"/>
                <a:ea typeface="Apple Color Emoji" pitchFamily="2" charset="0"/>
                <a:cs typeface="Arial Hebrew Scholar" pitchFamily="2" charset="-79"/>
              </a:rPr>
            </a:br>
            <a:r>
              <a:rPr lang="en-GB" sz="5400" b="0" kern="1400" spc="-50" dirty="0">
                <a:solidFill>
                  <a:schemeClr val="tx1"/>
                </a:solidFill>
                <a:effectLst/>
                <a:latin typeface="Arial Hebrew Scholar" pitchFamily="2" charset="-79"/>
                <a:ea typeface="Apple Color Emoji" pitchFamily="2" charset="0"/>
                <a:cs typeface="Arial Hebrew Scholar" pitchFamily="2" charset="-79"/>
              </a:rPr>
              <a:t>the Bachelor Programme in Mathematics</a:t>
            </a:r>
            <a:endParaRPr lang="en-SE" sz="5400" b="0" dirty="0">
              <a:solidFill>
                <a:schemeClr val="tx1"/>
              </a:solidFill>
              <a:effectLst/>
              <a:latin typeface="Arial Hebrew Scholar" pitchFamily="2" charset="-79"/>
              <a:ea typeface="Apple Color Emoji" pitchFamily="2" charset="0"/>
              <a:cs typeface="Arial Hebrew Scholar" pitchFamily="2" charset="-79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D801917-89E1-4FE1-BDF5-0CC4BA5FBF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E" sz="3200" dirty="0"/>
              <a:t>Andrii Dmytryshyn and Niklas Eriksen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6A1CB9-A1AF-4E60-A6BB-4B8DDD0D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2023-09-29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A0DA812-A8F8-4C60-BA84-B7CC54E51B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2A01EE-FC66-6449-82BE-278059117499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0076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9823" y="460273"/>
            <a:ext cx="11332148" cy="937193"/>
          </a:xfrm>
        </p:spPr>
        <p:txBody>
          <a:bodyPr wrap="square" anchor="ctr">
            <a:noAutofit/>
          </a:bodyPr>
          <a:lstStyle/>
          <a:p>
            <a:r>
              <a:rPr lang="en-SE" sz="4000" b="1" dirty="0"/>
              <a:t>Integration of “Sustainable mathematics”: </a:t>
            </a:r>
            <a:r>
              <a:rPr lang="en-SE" sz="4000" dirty="0"/>
              <a:t>Carbon footprint of computing</a:t>
            </a:r>
            <a:endParaRPr lang="en-SE" sz="4000" b="1" dirty="0"/>
          </a:p>
        </p:txBody>
      </p:sp>
      <p:sp>
        <p:nvSpPr>
          <p:cNvPr id="8198" name="Platshållare för bildnummer 5"/>
          <p:cNvSpPr>
            <a:spLocks noGrp="1"/>
          </p:cNvSpPr>
          <p:nvPr>
            <p:ph type="sldNum" sz="quarter" idx="11"/>
          </p:nvPr>
        </p:nvSpPr>
        <p:spPr bwMode="auto">
          <a:xfrm>
            <a:off x="13108675" y="9537468"/>
            <a:ext cx="4267941" cy="54785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26983" indent="-5103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04151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858117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7472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132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30793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12453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94114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BD761087-326B-2345-8DDC-C74E05AC7582}" type="slidenum">
              <a:rPr lang="sv-SE"/>
              <a:pPr eaLnBrk="1" hangingPunct="1">
                <a:spcAft>
                  <a:spcPts val="600"/>
                </a:spcAft>
              </a:pPr>
              <a:t>10</a:t>
            </a:fld>
            <a:endParaRPr lang="sv-SE"/>
          </a:p>
        </p:txBody>
      </p:sp>
      <p:pic>
        <p:nvPicPr>
          <p:cNvPr id="1025" name="Picture 1" descr="page6image169425152">
            <a:extLst>
              <a:ext uri="{FF2B5EF4-FFF2-40B4-BE49-F238E27FC236}">
                <a16:creationId xmlns:a16="http://schemas.microsoft.com/office/drawing/2014/main" id="{F39DD536-9032-9FAB-22DB-597B84717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6image252128864">
            <a:extLst>
              <a:ext uri="{FF2B5EF4-FFF2-40B4-BE49-F238E27FC236}">
                <a16:creationId xmlns:a16="http://schemas.microsoft.com/office/drawing/2014/main" id="{36D10648-3102-6D50-F7B3-AF1ACF8E8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6image169420160">
            <a:extLst>
              <a:ext uri="{FF2B5EF4-FFF2-40B4-BE49-F238E27FC236}">
                <a16:creationId xmlns:a16="http://schemas.microsoft.com/office/drawing/2014/main" id="{E2BD2E64-5C42-2D28-7D17-33858868F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513ACB-BB10-A84D-1DD0-A6EB2AE118AB}"/>
              </a:ext>
            </a:extLst>
          </p:cNvPr>
          <p:cNvSpPr txBox="1"/>
          <p:nvPr/>
        </p:nvSpPr>
        <p:spPr>
          <a:xfrm>
            <a:off x="269823" y="1768839"/>
            <a:ext cx="18516562" cy="935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MA168G, Computational mathematics II (Level 3 integration) </a:t>
            </a:r>
            <a:b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Lecture and discussion about quantifying environmental impact of computing. Identifying factors that the </a:t>
            </a:r>
          </a:p>
          <a:p>
            <a:r>
              <a:rPr lang="en-GB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impact depends on and which of these factors can be improved by using better computational methods. </a:t>
            </a:r>
            <a:br>
              <a:rPr lang="en-GB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SE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hanges to the course plan: </a:t>
            </a:r>
            <a:r>
              <a:rPr lang="en-GB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Add </a:t>
            </a:r>
            <a:r>
              <a:rPr lang="en-GB" sz="28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Hållbara</a:t>
            </a:r>
            <a:r>
              <a:rPr lang="en-GB" sz="28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beräkningar</a:t>
            </a:r>
            <a:r>
              <a:rPr lang="en-GB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to the contents of the course.</a:t>
            </a:r>
            <a:r>
              <a:rPr lang="en-SE" sz="2800" dirty="0">
                <a:effectLst/>
                <a:latin typeface="+mn-lt"/>
              </a:rPr>
              <a:t> </a:t>
            </a:r>
          </a:p>
          <a:p>
            <a:endParaRPr lang="en-SE" sz="2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MA169G, Case studies of computational mathematics. (Level 3 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integration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SE" sz="2800" dirty="0">
                <a:effectLst/>
                <a:latin typeface="+mn-lt"/>
              </a:rPr>
              <a:t> </a:t>
            </a:r>
            <a:br>
              <a:rPr lang="en-SE" sz="2800" dirty="0">
                <a:effectLst/>
                <a:latin typeface="+mn-lt"/>
                <a:cs typeface="Times New Roman" panose="02020603050405020304" pitchFamily="18" charset="0"/>
              </a:rPr>
            </a:br>
            <a:br>
              <a:rPr lang="en-SE" sz="2800" dirty="0">
                <a:effectLst/>
                <a:latin typeface="+mn-lt"/>
                <a:cs typeface="Times New Roman" panose="02020603050405020304" pitchFamily="18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Part 4 of the course is now dedicated to sustainable computing. Students are expected to read, discuss, </a:t>
            </a:r>
          </a:p>
          <a:p>
            <a:r>
              <a:rPr lang="en-GB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and present papers about environmental impact of computing. References suggested for Part 4: </a:t>
            </a:r>
            <a:endParaRPr lang="en-SE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GB" sz="2800" dirty="0" err="1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Lannelongue</a:t>
            </a:r>
            <a:r>
              <a:rPr lang="en-GB" sz="2800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L., </a:t>
            </a:r>
            <a:r>
              <a:rPr lang="en-GB" sz="2800" dirty="0" err="1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Grealey</a:t>
            </a:r>
            <a:r>
              <a:rPr lang="en-GB" sz="2800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J., Bateman, A., &amp; Inouye, M. (2021). </a:t>
            </a:r>
          </a:p>
          <a:p>
            <a:r>
              <a:rPr lang="en-GB" sz="2800" u="sng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Ten simple rules to make your computing more environmentally sustainable</a:t>
            </a:r>
            <a:r>
              <a:rPr lang="en-GB" sz="2800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en-GB" sz="2800" i="1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PLOS Computational Biology</a:t>
            </a:r>
            <a:r>
              <a:rPr lang="en-GB" sz="2800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2800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GB" sz="2800" i="1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en-GB" sz="2800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(9)</a:t>
            </a:r>
            <a:endParaRPr lang="en-SE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2800" dirty="0" err="1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Grealey</a:t>
            </a:r>
            <a:r>
              <a:rPr lang="en-GB" sz="2800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J., </a:t>
            </a:r>
            <a:r>
              <a:rPr lang="en-GB" sz="2800" dirty="0" err="1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Lannelongue</a:t>
            </a:r>
            <a:r>
              <a:rPr lang="en-GB" sz="2800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L., Saw, W. Y., Marten, J., </a:t>
            </a:r>
            <a:r>
              <a:rPr lang="en-GB" sz="2800" dirty="0" err="1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Méric</a:t>
            </a:r>
            <a:r>
              <a:rPr lang="en-GB" sz="2800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G., Ruiz-Carmona, S., &amp; Inouye, M. (2022</a:t>
            </a:r>
            <a:r>
              <a:rPr lang="en-GB" sz="2800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r>
              <a:rPr lang="en-GB" sz="2800" u="sng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The carbon footprint of bioinformatics</a:t>
            </a:r>
            <a:r>
              <a:rPr lang="en-GB" sz="2800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sz="2800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GB" sz="2800" i="1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Molecular biology and evolution</a:t>
            </a:r>
            <a:r>
              <a:rPr lang="en-GB" sz="2800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2800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GB" sz="2800" i="1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39</a:t>
            </a:r>
            <a:r>
              <a:rPr lang="en-GB" sz="2800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(3)</a:t>
            </a:r>
            <a:endParaRPr lang="en-SE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SE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hange to the course plan: </a:t>
            </a:r>
            <a:r>
              <a:rPr lang="en-SE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Uppdate the current contents to </a:t>
            </a:r>
            <a:r>
              <a:rPr lang="en-SE" sz="2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Innehållet i artiklar som </a:t>
            </a:r>
          </a:p>
          <a:p>
            <a:r>
              <a:rPr lang="en-SE" sz="2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haft en epokgörande betydelse for den vetenskapliga utvecklingen inom beräkningsmatematik </a:t>
            </a:r>
          </a:p>
          <a:p>
            <a:r>
              <a:rPr lang="en-SE" sz="2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och artiklar om hållbara beräkningar</a:t>
            </a:r>
            <a:r>
              <a:rPr lang="en-SE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SE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SE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SE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664582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559" y="1156075"/>
            <a:ext cx="13685861" cy="1715029"/>
          </a:xfrm>
        </p:spPr>
        <p:txBody>
          <a:bodyPr/>
          <a:lstStyle/>
          <a:p>
            <a:r>
              <a:rPr lang="en-GB" dirty="0"/>
              <a:t>How can mathematics contribute to sustainable development? </a:t>
            </a:r>
            <a:endParaRPr lang="sv-SE" dirty="0"/>
          </a:p>
        </p:txBody>
      </p:sp>
      <p:sp>
        <p:nvSpPr>
          <p:cNvPr id="7172" name="Platshållare för datum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26983" indent="-5103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04151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858117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7472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132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30793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12453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94114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sv-SE" dirty="0"/>
              <a:t>2023-09-29</a:t>
            </a:r>
          </a:p>
        </p:txBody>
      </p:sp>
      <p:sp>
        <p:nvSpPr>
          <p:cNvPr id="7173" name="Platshållare för bildnumm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26983" indent="-5103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04151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858117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7472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132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30793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12453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94114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AFA4DFC-7AEA-5A45-A056-A9968E9ADCA8}" type="slidenum">
              <a:rPr lang="sv-SE">
                <a:cs typeface="Arial" charset="0"/>
              </a:rPr>
              <a:pPr eaLnBrk="1" hangingPunct="1"/>
              <a:t>11</a:t>
            </a:fld>
            <a:endParaRPr lang="sv-SE">
              <a:cs typeface="Arial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9DB819-0723-EBB0-B927-B8FC8ADE8421}"/>
              </a:ext>
            </a:extLst>
          </p:cNvPr>
          <p:cNvGraphicFramePr>
            <a:graphicFrameLocks noGrp="1"/>
          </p:cNvGraphicFramePr>
          <p:nvPr/>
        </p:nvGraphicFramePr>
        <p:xfrm>
          <a:off x="719527" y="3639080"/>
          <a:ext cx="16429216" cy="4858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304">
                  <a:extLst>
                    <a:ext uri="{9D8B030D-6E8A-4147-A177-3AD203B41FA5}">
                      <a16:colId xmlns:a16="http://schemas.microsoft.com/office/drawing/2014/main" val="2873073318"/>
                    </a:ext>
                  </a:extLst>
                </a:gridCol>
                <a:gridCol w="4107304">
                  <a:extLst>
                    <a:ext uri="{9D8B030D-6E8A-4147-A177-3AD203B41FA5}">
                      <a16:colId xmlns:a16="http://schemas.microsoft.com/office/drawing/2014/main" val="2919351620"/>
                    </a:ext>
                  </a:extLst>
                </a:gridCol>
                <a:gridCol w="4107304">
                  <a:extLst>
                    <a:ext uri="{9D8B030D-6E8A-4147-A177-3AD203B41FA5}">
                      <a16:colId xmlns:a16="http://schemas.microsoft.com/office/drawing/2014/main" val="3795193025"/>
                    </a:ext>
                  </a:extLst>
                </a:gridCol>
                <a:gridCol w="4107304">
                  <a:extLst>
                    <a:ext uri="{9D8B030D-6E8A-4147-A177-3AD203B41FA5}">
                      <a16:colId xmlns:a16="http://schemas.microsoft.com/office/drawing/2014/main" val="2907417199"/>
                    </a:ext>
                  </a:extLst>
                </a:gridCol>
              </a:tblGrid>
              <a:tr h="1682429">
                <a:tc>
                  <a:txBody>
                    <a:bodyPr/>
                    <a:lstStyle/>
                    <a:p>
                      <a:endParaRPr lang="en-S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800" dirty="0"/>
                        <a:t>Environmental sustainability</a:t>
                      </a:r>
                      <a:br>
                        <a:rPr lang="en-SE" sz="2800" dirty="0"/>
                      </a:br>
                      <a:endParaRPr lang="en-S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800" dirty="0"/>
                        <a:t>Social </a:t>
                      </a:r>
                      <a:br>
                        <a:rPr lang="en-SE" sz="2800" dirty="0"/>
                      </a:br>
                      <a:r>
                        <a:rPr lang="en-SE" sz="2800" dirty="0"/>
                        <a:t>sustainability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800" dirty="0"/>
                        <a:t>Economic  sustainability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372244"/>
                  </a:ext>
                </a:extLst>
              </a:tr>
              <a:tr h="1587892">
                <a:tc>
                  <a:txBody>
                    <a:bodyPr/>
                    <a:lstStyle/>
                    <a:p>
                      <a:r>
                        <a:rPr lang="en-SE" sz="2800" b="1" dirty="0"/>
                        <a:t>Mathematics for sustainability 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Mathematical modeling and computations for the problems in sustainable development</a:t>
                      </a:r>
                      <a:r>
                        <a:rPr lang="en-SE" sz="2800" dirty="0"/>
                        <a:t>, e.g., arm-race model, SIR model, lake turbidity.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742715"/>
                  </a:ext>
                </a:extLst>
              </a:tr>
              <a:tr h="1587892">
                <a:tc>
                  <a:txBody>
                    <a:bodyPr/>
                    <a:lstStyle/>
                    <a:p>
                      <a:r>
                        <a:rPr lang="en-SE" sz="2800" b="1" dirty="0"/>
                        <a:t>Sustainable mathematics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800" dirty="0"/>
                        <a:t>Carbon footprint of computing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Readability and usability</a:t>
                      </a:r>
                      <a:endParaRPr lang="en-S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970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821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559" y="862859"/>
            <a:ext cx="14165546" cy="1715029"/>
          </a:xfrm>
        </p:spPr>
        <p:txBody>
          <a:bodyPr/>
          <a:lstStyle/>
          <a:p>
            <a:r>
              <a:rPr lang="en-SE" sz="4400" b="1" dirty="0"/>
              <a:t>Sustainable mathematics: </a:t>
            </a:r>
            <a:r>
              <a:rPr lang="en-GB" sz="4400" dirty="0"/>
              <a:t>Readability and usability</a:t>
            </a:r>
            <a:br>
              <a:rPr lang="en-SE" sz="4400" dirty="0"/>
            </a:br>
            <a:endParaRPr lang="en-SE" sz="4400" b="1" dirty="0"/>
          </a:p>
        </p:txBody>
      </p:sp>
      <p:sp>
        <p:nvSpPr>
          <p:cNvPr id="8197" name="Platshållare för datum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26983" indent="-5103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04151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858117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7472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132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30793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12453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94114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sv-SE" dirty="0"/>
              <a:t>2023-09-29</a:t>
            </a:r>
          </a:p>
        </p:txBody>
      </p:sp>
      <p:sp>
        <p:nvSpPr>
          <p:cNvPr id="8198" name="Platshållare för bildnumm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26983" indent="-5103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04151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858117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7472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132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30793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12453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94114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761087-326B-2345-8DDC-C74E05AC7582}" type="slidenum">
              <a:rPr lang="sv-SE">
                <a:cs typeface="Arial" charset="0"/>
              </a:rPr>
              <a:pPr eaLnBrk="1" hangingPunct="1"/>
              <a:t>12</a:t>
            </a:fld>
            <a:endParaRPr lang="sv-SE"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DC3DA2-0976-6C2A-E13A-9DF1FCB6F560}"/>
              </a:ext>
            </a:extLst>
          </p:cNvPr>
          <p:cNvSpPr txBox="1"/>
          <p:nvPr/>
        </p:nvSpPr>
        <p:spPr>
          <a:xfrm>
            <a:off x="1028859" y="2400301"/>
            <a:ext cx="16873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effectLst/>
                <a:latin typeface="CMR12"/>
              </a:rPr>
              <a:t>How can we make sure that our results are understood and used properly? </a:t>
            </a:r>
            <a:endParaRPr lang="en-GB" sz="3600" dirty="0"/>
          </a:p>
          <a:p>
            <a:endParaRPr lang="en-SE" sz="2400" dirty="0"/>
          </a:p>
        </p:txBody>
      </p:sp>
      <p:pic>
        <p:nvPicPr>
          <p:cNvPr id="12" name="Picture 1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657A3E5E-2E4E-7816-854E-E0BCDCDC7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858" y="3647232"/>
            <a:ext cx="9800444" cy="1953467"/>
          </a:xfrm>
          <a:prstGeom prst="rect">
            <a:avLst/>
          </a:prstGeom>
        </p:spPr>
      </p:pic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E86B815-1618-0FAA-9EFC-7AAFE49C6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186" y="6005752"/>
            <a:ext cx="10207061" cy="228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09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559" y="862859"/>
            <a:ext cx="14165546" cy="1715029"/>
          </a:xfrm>
        </p:spPr>
        <p:txBody>
          <a:bodyPr/>
          <a:lstStyle/>
          <a:p>
            <a:r>
              <a:rPr lang="en-SE" sz="4400" b="1" dirty="0"/>
              <a:t>Sustainable mathematics: </a:t>
            </a:r>
            <a:r>
              <a:rPr lang="en-GB" sz="4400" dirty="0"/>
              <a:t>Readability and usability</a:t>
            </a:r>
            <a:br>
              <a:rPr lang="en-SE" sz="4400" dirty="0"/>
            </a:br>
            <a:endParaRPr lang="en-SE" sz="4400" b="1" dirty="0"/>
          </a:p>
        </p:txBody>
      </p:sp>
      <p:sp>
        <p:nvSpPr>
          <p:cNvPr id="8197" name="Platshållare för datum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26983" indent="-5103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04151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858117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7472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132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30793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12453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94114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sv-SE" dirty="0"/>
              <a:t>2023-09-29</a:t>
            </a:r>
          </a:p>
        </p:txBody>
      </p:sp>
      <p:sp>
        <p:nvSpPr>
          <p:cNvPr id="8198" name="Platshållare för bildnumm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26983" indent="-5103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04151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858117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7472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132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30793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12453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94114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761087-326B-2345-8DDC-C74E05AC7582}" type="slidenum">
              <a:rPr lang="sv-SE">
                <a:cs typeface="Arial" charset="0"/>
              </a:rPr>
              <a:pPr eaLnBrk="1" hangingPunct="1"/>
              <a:t>13</a:t>
            </a:fld>
            <a:endParaRPr lang="sv-SE"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DC3DA2-0976-6C2A-E13A-9DF1FCB6F560}"/>
              </a:ext>
            </a:extLst>
          </p:cNvPr>
          <p:cNvSpPr txBox="1"/>
          <p:nvPr/>
        </p:nvSpPr>
        <p:spPr>
          <a:xfrm>
            <a:off x="1028859" y="2400301"/>
            <a:ext cx="16873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effectLst/>
                <a:latin typeface="CMR12"/>
              </a:rPr>
              <a:t>How can we make sure that our results are understood and used properly? </a:t>
            </a:r>
            <a:endParaRPr lang="en-GB" sz="3600" dirty="0"/>
          </a:p>
          <a:p>
            <a:endParaRPr lang="en-SE" sz="2400" dirty="0"/>
          </a:p>
        </p:txBody>
      </p:sp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311F492B-BE77-8F28-3E50-07640B84E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8675" y="3594440"/>
            <a:ext cx="2559051" cy="5600546"/>
          </a:xfrm>
          <a:prstGeom prst="rect">
            <a:avLst/>
          </a:prstGeom>
        </p:spPr>
      </p:pic>
      <p:pic>
        <p:nvPicPr>
          <p:cNvPr id="12" name="Picture 1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657A3E5E-2E4E-7816-854E-E0BCDCDC7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858" y="3647232"/>
            <a:ext cx="9800444" cy="1953467"/>
          </a:xfrm>
          <a:prstGeom prst="rect">
            <a:avLst/>
          </a:prstGeom>
        </p:spPr>
      </p:pic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E86B815-1618-0FAA-9EFC-7AAFE49C6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186" y="6005752"/>
            <a:ext cx="10207061" cy="228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74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559" y="862859"/>
            <a:ext cx="14165546" cy="1655489"/>
          </a:xfrm>
        </p:spPr>
        <p:txBody>
          <a:bodyPr/>
          <a:lstStyle/>
          <a:p>
            <a:r>
              <a:rPr lang="en-SE" sz="4400" b="1" dirty="0"/>
              <a:t>Integration of “Sustainable mathematics”: </a:t>
            </a:r>
            <a:r>
              <a:rPr lang="en-GB" sz="4400" dirty="0"/>
              <a:t>Readability and usability</a:t>
            </a:r>
            <a:br>
              <a:rPr lang="en-SE" sz="4400" dirty="0"/>
            </a:br>
            <a:endParaRPr lang="en-SE" sz="4400" b="1" dirty="0"/>
          </a:p>
        </p:txBody>
      </p:sp>
      <p:sp>
        <p:nvSpPr>
          <p:cNvPr id="8198" name="Platshållare för bildnumm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26983" indent="-5103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04151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858117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7472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132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30793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12453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94114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761087-326B-2345-8DDC-C74E05AC7582}" type="slidenum">
              <a:rPr lang="sv-SE">
                <a:cs typeface="Arial" charset="0"/>
              </a:rPr>
              <a:pPr eaLnBrk="1" hangingPunct="1"/>
              <a:t>14</a:t>
            </a:fld>
            <a:endParaRPr lang="sv-SE"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09350-BFCB-B943-30D6-B00B90A96B7B}"/>
              </a:ext>
            </a:extLst>
          </p:cNvPr>
          <p:cNvSpPr txBox="1"/>
          <p:nvPr/>
        </p:nvSpPr>
        <p:spPr>
          <a:xfrm>
            <a:off x="914559" y="2368058"/>
            <a:ext cx="16616977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MA172G, Mathematics, politics, and ethics (Level 3 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integration</a:t>
            </a:r>
            <a:r>
              <a:rPr lang="en-GB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br>
              <a:rPr lang="en-GB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GB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hanges to the course plan: </a:t>
            </a:r>
            <a:b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S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SE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Added the learning objective </a:t>
            </a:r>
            <a:r>
              <a:rPr lang="en-SE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Efter avslutad kurs ska den studerande känna till hållbarhetsfrågor som är aktuella för matematik och matematiker</a:t>
            </a:r>
            <a:r>
              <a:rPr lang="en-SE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S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SE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Added the learning objective </a:t>
            </a:r>
            <a:r>
              <a:rPr lang="en-SE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Efter avslutad kurs ska den studerande kunna avseende jämställdhet, hållbarhet, och etik i relevanta frågeställningar</a:t>
            </a:r>
            <a:r>
              <a:rPr lang="en-SE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S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SE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Added </a:t>
            </a:r>
            <a:r>
              <a:rPr lang="en-SE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Hållbar matematik och matematik för hållbar utveckling</a:t>
            </a:r>
            <a:r>
              <a:rPr lang="en-SE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the contents of the course.</a:t>
            </a:r>
            <a:endParaRPr lang="en-S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SE" sz="2800" dirty="0">
                <a:effectLst/>
              </a:rPr>
            </a:br>
            <a:r>
              <a:rPr lang="en-GB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MA163G, Computational mathematics I (Level 2 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integration</a:t>
            </a:r>
            <a:r>
              <a:rPr lang="en-GB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S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S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Discussion about the importance of reproducibility in research and therefore of reproducibility of numerical experiments and readability of code. </a:t>
            </a:r>
            <a:endParaRPr lang="en-S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S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hanges to the course plan: Change the contents </a:t>
            </a:r>
            <a:r>
              <a:rPr lang="en-GB" sz="2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Matlabprogrammering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Matlabprogrammering</a:t>
            </a: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läsbarhet</a:t>
            </a: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</a:t>
            </a: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reproducerbarhet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S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SE" dirty="0">
                <a:effectLst/>
              </a:rPr>
              <a:t> 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059995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559" y="1156075"/>
            <a:ext cx="14040000" cy="1715029"/>
          </a:xfrm>
        </p:spPr>
        <p:txBody>
          <a:bodyPr/>
          <a:lstStyle/>
          <a:p>
            <a:r>
              <a:rPr lang="en-US" b="1" dirty="0"/>
              <a:t>Bachelor program in mathematics at ORU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84814" y="3303054"/>
            <a:ext cx="17763344" cy="576000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/>
              <a:t>Specialization: computational mathematics </a:t>
            </a:r>
            <a:br>
              <a:rPr lang="en-SE" sz="3400" dirty="0"/>
            </a:br>
            <a:endParaRPr lang="en-US" sz="3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/>
              <a:t>19 mathematical courses, e.g., linear algebra, calculus, combinatorics, optimization, differential equations, and computational mathematics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/>
              <a:t>4 courses on mathematics and society, e.g., mathematics, politics, and ethics; mathematics, history, and logics</a:t>
            </a:r>
            <a:br>
              <a:rPr lang="en-US" sz="3400" dirty="0"/>
            </a:br>
            <a:endParaRPr lang="en-US" sz="3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400" dirty="0"/>
              <a:t>P</a:t>
            </a:r>
            <a:r>
              <a:rPr lang="en-SE" sz="3400" dirty="0"/>
              <a:t>rogram responsible: Andrii Dmytryshyn (since 2023), Niklas Eriksen (until Dec 2022)</a:t>
            </a:r>
            <a:endParaRPr lang="en-US" sz="3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2023-09-29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E21094-39C8-7141-9D46-EE65846EEE17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293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559" y="1155264"/>
            <a:ext cx="14040000" cy="1715029"/>
          </a:xfrm>
        </p:spPr>
        <p:txBody>
          <a:bodyPr/>
          <a:lstStyle/>
          <a:p>
            <a:r>
              <a:rPr lang="en-SE" sz="4400" dirty="0"/>
              <a:t>What does “</a:t>
            </a:r>
            <a:r>
              <a:rPr lang="en-GB" sz="4400" dirty="0"/>
              <a:t>integration</a:t>
            </a:r>
            <a:r>
              <a:rPr lang="en-SE" sz="4400" dirty="0"/>
              <a:t>” mean in practice?</a:t>
            </a:r>
            <a:endParaRPr lang="sv-SE" dirty="0"/>
          </a:p>
        </p:txBody>
      </p:sp>
      <p:sp>
        <p:nvSpPr>
          <p:cNvPr id="8197" name="Platshållare för datum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26983" indent="-5103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04151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858117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7472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132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30793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12453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94114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sv-SE" dirty="0"/>
              <a:t>2023-09-29</a:t>
            </a:r>
          </a:p>
        </p:txBody>
      </p:sp>
      <p:sp>
        <p:nvSpPr>
          <p:cNvPr id="8198" name="Platshållare för bildnumm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26983" indent="-5103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04151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858117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7472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132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30793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12453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94114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761087-326B-2345-8DDC-C74E05AC7582}" type="slidenum">
              <a:rPr lang="sv-SE">
                <a:cs typeface="Arial" charset="0"/>
              </a:rPr>
              <a:pPr eaLnBrk="1" hangingPunct="1"/>
              <a:t>3</a:t>
            </a:fld>
            <a:endParaRPr lang="sv-SE">
              <a:cs typeface="Arial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4480" y="3468630"/>
            <a:ext cx="17193717" cy="5666281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latin typeface="+mj-lt"/>
              </a:rPr>
              <a:t>Level 1. 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Including sustainability-oriented content</a:t>
            </a:r>
            <a:r>
              <a:rPr lang="en-GB" dirty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n-GB" b="1" dirty="0">
                <a:latin typeface="+mj-lt"/>
              </a:rPr>
              <a:t>Level 2. 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Engaging students in exercises or projects on sustainability-related topics</a:t>
            </a:r>
            <a:r>
              <a:rPr lang="en-GB" dirty="0">
                <a:latin typeface="+mj-lt"/>
              </a:rPr>
              <a:t>.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b="1" dirty="0">
                <a:latin typeface="+mj-lt"/>
              </a:rPr>
              <a:t>Level 3. 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Adding sustainability-related learning objectives to courses</a:t>
            </a:r>
            <a:r>
              <a:rPr lang="en-SE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dirty="0">
              <a:latin typeface="+mj-lt"/>
            </a:endParaRPr>
          </a:p>
          <a:p>
            <a:pPr marL="0" indent="0">
              <a:buNone/>
            </a:pPr>
            <a:endParaRPr lang="sv-S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559" y="1156075"/>
            <a:ext cx="13685861" cy="1715029"/>
          </a:xfrm>
        </p:spPr>
        <p:txBody>
          <a:bodyPr/>
          <a:lstStyle/>
          <a:p>
            <a:r>
              <a:rPr lang="en-GB" dirty="0"/>
              <a:t>How can mathematics contribute to sustainable development? </a:t>
            </a:r>
            <a:endParaRPr lang="sv-SE" dirty="0"/>
          </a:p>
        </p:txBody>
      </p:sp>
      <p:sp>
        <p:nvSpPr>
          <p:cNvPr id="7172" name="Platshållare för datum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26983" indent="-5103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04151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858117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7472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132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30793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12453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94114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sv-SE" dirty="0"/>
              <a:t>2023-09-29</a:t>
            </a:r>
          </a:p>
        </p:txBody>
      </p:sp>
      <p:sp>
        <p:nvSpPr>
          <p:cNvPr id="7173" name="Platshållare för bildnumm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26983" indent="-5103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04151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858117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7472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132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30793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12453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94114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AFA4DFC-7AEA-5A45-A056-A9968E9ADCA8}" type="slidenum">
              <a:rPr lang="sv-SE">
                <a:cs typeface="Arial" charset="0"/>
              </a:rPr>
              <a:pPr eaLnBrk="1" hangingPunct="1"/>
              <a:t>4</a:t>
            </a:fld>
            <a:endParaRPr lang="sv-SE">
              <a:cs typeface="Arial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9DB819-0723-EBB0-B927-B8FC8ADE8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908525"/>
              </p:ext>
            </p:extLst>
          </p:nvPr>
        </p:nvGraphicFramePr>
        <p:xfrm>
          <a:off x="719527" y="3639080"/>
          <a:ext cx="16429216" cy="4858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304">
                  <a:extLst>
                    <a:ext uri="{9D8B030D-6E8A-4147-A177-3AD203B41FA5}">
                      <a16:colId xmlns:a16="http://schemas.microsoft.com/office/drawing/2014/main" val="2873073318"/>
                    </a:ext>
                  </a:extLst>
                </a:gridCol>
                <a:gridCol w="4107304">
                  <a:extLst>
                    <a:ext uri="{9D8B030D-6E8A-4147-A177-3AD203B41FA5}">
                      <a16:colId xmlns:a16="http://schemas.microsoft.com/office/drawing/2014/main" val="2919351620"/>
                    </a:ext>
                  </a:extLst>
                </a:gridCol>
                <a:gridCol w="4107304">
                  <a:extLst>
                    <a:ext uri="{9D8B030D-6E8A-4147-A177-3AD203B41FA5}">
                      <a16:colId xmlns:a16="http://schemas.microsoft.com/office/drawing/2014/main" val="3795193025"/>
                    </a:ext>
                  </a:extLst>
                </a:gridCol>
                <a:gridCol w="4107304">
                  <a:extLst>
                    <a:ext uri="{9D8B030D-6E8A-4147-A177-3AD203B41FA5}">
                      <a16:colId xmlns:a16="http://schemas.microsoft.com/office/drawing/2014/main" val="2907417199"/>
                    </a:ext>
                  </a:extLst>
                </a:gridCol>
              </a:tblGrid>
              <a:tr h="1682429">
                <a:tc>
                  <a:txBody>
                    <a:bodyPr/>
                    <a:lstStyle/>
                    <a:p>
                      <a:endParaRPr lang="en-S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800" dirty="0"/>
                        <a:t>Environmental sustainability</a:t>
                      </a:r>
                      <a:br>
                        <a:rPr lang="en-SE" sz="2800" dirty="0"/>
                      </a:br>
                      <a:endParaRPr lang="en-S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800" dirty="0"/>
                        <a:t>Social </a:t>
                      </a:r>
                      <a:br>
                        <a:rPr lang="en-SE" sz="2800" dirty="0"/>
                      </a:br>
                      <a:r>
                        <a:rPr lang="en-SE" sz="2800" dirty="0"/>
                        <a:t>sustainability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800" dirty="0"/>
                        <a:t>Economic  sustainability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372244"/>
                  </a:ext>
                </a:extLst>
              </a:tr>
              <a:tr h="1587892">
                <a:tc>
                  <a:txBody>
                    <a:bodyPr/>
                    <a:lstStyle/>
                    <a:p>
                      <a:r>
                        <a:rPr lang="en-SE" sz="2800" b="1" dirty="0"/>
                        <a:t>Mathematics for sustainability 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Mathematical modeling and computations for the problems in sustainable development</a:t>
                      </a:r>
                      <a:r>
                        <a:rPr lang="en-SE" sz="2800" dirty="0"/>
                        <a:t>, e.g., arm-race model, SIR model, lake turbidity.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742715"/>
                  </a:ext>
                </a:extLst>
              </a:tr>
              <a:tr h="1587892">
                <a:tc>
                  <a:txBody>
                    <a:bodyPr/>
                    <a:lstStyle/>
                    <a:p>
                      <a:r>
                        <a:rPr lang="en-SE" sz="2800" b="1" dirty="0"/>
                        <a:t>Sustainable mathematics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800" dirty="0"/>
                        <a:t>Carbon footprint of computing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Readability and usability</a:t>
                      </a:r>
                      <a:endParaRPr lang="en-S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97072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559" y="862859"/>
            <a:ext cx="14040000" cy="1715029"/>
          </a:xfrm>
        </p:spPr>
        <p:txBody>
          <a:bodyPr/>
          <a:lstStyle/>
          <a:p>
            <a:r>
              <a:rPr lang="en-SE" sz="4400" b="1" dirty="0"/>
              <a:t>Mathematics for sustainability </a:t>
            </a:r>
          </a:p>
        </p:txBody>
      </p:sp>
      <p:sp>
        <p:nvSpPr>
          <p:cNvPr id="8197" name="Platshållare för datum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26983" indent="-5103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04151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858117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7472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132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30793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12453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94114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sv-SE" dirty="0"/>
              <a:t>2023-09-29</a:t>
            </a:r>
          </a:p>
        </p:txBody>
      </p:sp>
      <p:sp>
        <p:nvSpPr>
          <p:cNvPr id="8198" name="Platshållare för bildnumm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26983" indent="-5103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04151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858117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7472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132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30793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12453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94114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761087-326B-2345-8DDC-C74E05AC7582}" type="slidenum">
              <a:rPr lang="sv-SE">
                <a:cs typeface="Arial" charset="0"/>
              </a:rPr>
              <a:pPr eaLnBrk="1" hangingPunct="1"/>
              <a:t>5</a:t>
            </a:fld>
            <a:endParaRPr lang="sv-SE">
              <a:cs typeface="Arial" charset="0"/>
            </a:endParaRP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03EA5457-1494-C4C6-C7CC-0447E6E67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559" y="4196446"/>
            <a:ext cx="7121363" cy="5341022"/>
          </a:xfrm>
          <a:prstGeom prst="rect">
            <a:avLst/>
          </a:prstGeom>
        </p:spPr>
      </p:pic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98E30C8-16EF-599F-4CC3-AE12EBBD7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59" y="2870293"/>
            <a:ext cx="6635530" cy="1715029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C3019B6F-BB93-7D9B-4A7A-A5CF71909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9417" y="7087966"/>
            <a:ext cx="4267941" cy="3029343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CCF1BD61-D8B8-38F8-E136-4DA4361FE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5995" y="2577888"/>
            <a:ext cx="9366254" cy="451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95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559" y="862859"/>
            <a:ext cx="14040000" cy="1715029"/>
          </a:xfrm>
        </p:spPr>
        <p:txBody>
          <a:bodyPr/>
          <a:lstStyle/>
          <a:p>
            <a:r>
              <a:rPr lang="en-SE" sz="4400" b="1" dirty="0"/>
              <a:t>Intergation of “Mathematics for sustainability” </a:t>
            </a:r>
          </a:p>
        </p:txBody>
      </p:sp>
      <p:sp>
        <p:nvSpPr>
          <p:cNvPr id="8197" name="Platshållare för datum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26983" indent="-5103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04151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858117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7472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132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30793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12453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94114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sv-SE" dirty="0"/>
              <a:t>2023-09-29</a:t>
            </a:r>
          </a:p>
        </p:txBody>
      </p:sp>
      <p:sp>
        <p:nvSpPr>
          <p:cNvPr id="8198" name="Platshållare för bildnumm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26983" indent="-5103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04151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858117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7472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132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30793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12453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94114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761087-326B-2345-8DDC-C74E05AC7582}" type="slidenum">
              <a:rPr lang="sv-SE">
                <a:cs typeface="Arial" charset="0"/>
              </a:rPr>
              <a:pPr eaLnBrk="1" hangingPunct="1"/>
              <a:t>6</a:t>
            </a:fld>
            <a:endParaRPr lang="sv-SE"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CCE983-9B51-02D2-BAB6-04B93583EB0F}"/>
              </a:ext>
            </a:extLst>
          </p:cNvPr>
          <p:cNvSpPr txBox="1"/>
          <p:nvPr/>
        </p:nvSpPr>
        <p:spPr>
          <a:xfrm>
            <a:off x="1028855" y="3440959"/>
            <a:ext cx="167494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MA157G, Mathematical modelling and problem solving (Level 2 integration)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SE" sz="3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MA155G, Combinatorics (Level 2 integration)</a:t>
            </a:r>
            <a:endParaRPr lang="en-SE" sz="3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424680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559" y="1156075"/>
            <a:ext cx="13685861" cy="1715029"/>
          </a:xfrm>
        </p:spPr>
        <p:txBody>
          <a:bodyPr/>
          <a:lstStyle/>
          <a:p>
            <a:r>
              <a:rPr lang="en-GB" dirty="0"/>
              <a:t>How can mathematics contribute to sustainable development? </a:t>
            </a:r>
            <a:endParaRPr lang="sv-SE" dirty="0"/>
          </a:p>
        </p:txBody>
      </p:sp>
      <p:sp>
        <p:nvSpPr>
          <p:cNvPr id="7172" name="Platshållare för datum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26983" indent="-5103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04151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858117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7472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132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30793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12453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94114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sv-SE" dirty="0"/>
              <a:t>2023-09-29</a:t>
            </a:r>
          </a:p>
        </p:txBody>
      </p:sp>
      <p:sp>
        <p:nvSpPr>
          <p:cNvPr id="7173" name="Platshållare för bildnumm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26983" indent="-5103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04151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858117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7472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132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30793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12453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94114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AFA4DFC-7AEA-5A45-A056-A9968E9ADCA8}" type="slidenum">
              <a:rPr lang="sv-SE">
                <a:cs typeface="Arial" charset="0"/>
              </a:rPr>
              <a:pPr eaLnBrk="1" hangingPunct="1"/>
              <a:t>7</a:t>
            </a:fld>
            <a:endParaRPr lang="sv-SE">
              <a:cs typeface="Arial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9DB819-0723-EBB0-B927-B8FC8ADE8421}"/>
              </a:ext>
            </a:extLst>
          </p:cNvPr>
          <p:cNvGraphicFramePr>
            <a:graphicFrameLocks noGrp="1"/>
          </p:cNvGraphicFramePr>
          <p:nvPr/>
        </p:nvGraphicFramePr>
        <p:xfrm>
          <a:off x="719527" y="3639080"/>
          <a:ext cx="16429216" cy="4858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304">
                  <a:extLst>
                    <a:ext uri="{9D8B030D-6E8A-4147-A177-3AD203B41FA5}">
                      <a16:colId xmlns:a16="http://schemas.microsoft.com/office/drawing/2014/main" val="2873073318"/>
                    </a:ext>
                  </a:extLst>
                </a:gridCol>
                <a:gridCol w="4107304">
                  <a:extLst>
                    <a:ext uri="{9D8B030D-6E8A-4147-A177-3AD203B41FA5}">
                      <a16:colId xmlns:a16="http://schemas.microsoft.com/office/drawing/2014/main" val="2919351620"/>
                    </a:ext>
                  </a:extLst>
                </a:gridCol>
                <a:gridCol w="4107304">
                  <a:extLst>
                    <a:ext uri="{9D8B030D-6E8A-4147-A177-3AD203B41FA5}">
                      <a16:colId xmlns:a16="http://schemas.microsoft.com/office/drawing/2014/main" val="3795193025"/>
                    </a:ext>
                  </a:extLst>
                </a:gridCol>
                <a:gridCol w="4107304">
                  <a:extLst>
                    <a:ext uri="{9D8B030D-6E8A-4147-A177-3AD203B41FA5}">
                      <a16:colId xmlns:a16="http://schemas.microsoft.com/office/drawing/2014/main" val="2907417199"/>
                    </a:ext>
                  </a:extLst>
                </a:gridCol>
              </a:tblGrid>
              <a:tr h="1682429">
                <a:tc>
                  <a:txBody>
                    <a:bodyPr/>
                    <a:lstStyle/>
                    <a:p>
                      <a:endParaRPr lang="en-S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800" dirty="0"/>
                        <a:t>Environmental sustainability</a:t>
                      </a:r>
                      <a:br>
                        <a:rPr lang="en-SE" sz="2800" dirty="0"/>
                      </a:br>
                      <a:endParaRPr lang="en-S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800" dirty="0"/>
                        <a:t>Social </a:t>
                      </a:r>
                      <a:br>
                        <a:rPr lang="en-SE" sz="2800" dirty="0"/>
                      </a:br>
                      <a:r>
                        <a:rPr lang="en-SE" sz="2800" dirty="0"/>
                        <a:t>sustainability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800" dirty="0"/>
                        <a:t>Economic  sustainability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372244"/>
                  </a:ext>
                </a:extLst>
              </a:tr>
              <a:tr h="1587892">
                <a:tc>
                  <a:txBody>
                    <a:bodyPr/>
                    <a:lstStyle/>
                    <a:p>
                      <a:r>
                        <a:rPr lang="en-SE" sz="2800" b="1" dirty="0"/>
                        <a:t>Mathematics for sustainability 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Mathematical modeling and computations for the problems in sustainable development</a:t>
                      </a:r>
                      <a:r>
                        <a:rPr lang="en-SE" sz="2800" dirty="0"/>
                        <a:t>, e.g., arm-race model, SIR model, lake turbidity.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742715"/>
                  </a:ext>
                </a:extLst>
              </a:tr>
              <a:tr h="1587892">
                <a:tc>
                  <a:txBody>
                    <a:bodyPr/>
                    <a:lstStyle/>
                    <a:p>
                      <a:r>
                        <a:rPr lang="en-SE" sz="2800" b="1" dirty="0"/>
                        <a:t>Sustainable mathematics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800" dirty="0"/>
                        <a:t>Carbon footprint of computing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Readability and usability</a:t>
                      </a:r>
                      <a:endParaRPr lang="en-S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970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052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4895" y="386472"/>
            <a:ext cx="13860000" cy="937193"/>
          </a:xfrm>
        </p:spPr>
        <p:txBody>
          <a:bodyPr wrap="square" anchor="ctr">
            <a:normAutofit/>
          </a:bodyPr>
          <a:lstStyle/>
          <a:p>
            <a:r>
              <a:rPr lang="en-SE" sz="3700" b="1" dirty="0"/>
              <a:t>Sustainable mathematics: </a:t>
            </a:r>
            <a:r>
              <a:rPr lang="en-SE" sz="3700" dirty="0"/>
              <a:t>Carbon footprint of computing</a:t>
            </a:r>
            <a:endParaRPr lang="en-SE" sz="3700" b="1" dirty="0"/>
          </a:p>
        </p:txBody>
      </p:sp>
      <p:sp>
        <p:nvSpPr>
          <p:cNvPr id="8198" name="Platshållare för bildnummer 5"/>
          <p:cNvSpPr>
            <a:spLocks noGrp="1"/>
          </p:cNvSpPr>
          <p:nvPr>
            <p:ph type="sldNum" sz="quarter" idx="11"/>
          </p:nvPr>
        </p:nvSpPr>
        <p:spPr bwMode="auto">
          <a:xfrm>
            <a:off x="13108675" y="9537468"/>
            <a:ext cx="4267941" cy="54785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26983" indent="-5103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04151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858117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7472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132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30793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12453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94114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BD761087-326B-2345-8DDC-C74E05AC7582}" type="slidenum">
              <a:rPr lang="sv-SE"/>
              <a:pPr eaLnBrk="1" hangingPunct="1">
                <a:spcAft>
                  <a:spcPts val="600"/>
                </a:spcAft>
              </a:pPr>
              <a:t>8</a:t>
            </a:fld>
            <a:endParaRPr lang="sv-SE"/>
          </a:p>
        </p:txBody>
      </p:sp>
      <p:sp>
        <p:nvSpPr>
          <p:cNvPr id="8203" name="Content Placeholder 4">
            <a:extLst>
              <a:ext uri="{FF2B5EF4-FFF2-40B4-BE49-F238E27FC236}">
                <a16:creationId xmlns:a16="http://schemas.microsoft.com/office/drawing/2014/main" id="{A5BD4090-0B70-C4C2-8F6E-261D87D67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6247" y="1530235"/>
            <a:ext cx="13558679" cy="6463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				    Parallelism 	</a:t>
            </a:r>
            <a:br>
              <a:rPr lang="en-US" dirty="0"/>
            </a:br>
            <a:br>
              <a:rPr lang="en-US" dirty="0"/>
            </a:br>
            <a:endParaRPr lang="en-GB" dirty="0">
              <a:effectLst/>
            </a:endParaRP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FC5D7D01-1A4D-680B-5336-10F37BA1F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400" y="2143672"/>
            <a:ext cx="8014372" cy="730453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8145A0-740E-F988-0C57-D9B22BD8180A}"/>
              </a:ext>
            </a:extLst>
          </p:cNvPr>
          <p:cNvSpPr txBox="1"/>
          <p:nvPr/>
        </p:nvSpPr>
        <p:spPr>
          <a:xfrm>
            <a:off x="1609314" y="9626730"/>
            <a:ext cx="1668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latin typeface="+mn-lt"/>
              </a:rPr>
              <a:t>L. </a:t>
            </a:r>
            <a:r>
              <a:rPr lang="en-GB" sz="1800" dirty="0" err="1">
                <a:effectLst/>
                <a:latin typeface="+mn-lt"/>
              </a:rPr>
              <a:t>Lannelongue</a:t>
            </a:r>
            <a:r>
              <a:rPr lang="en-GB" sz="1800" dirty="0">
                <a:effectLst/>
                <a:latin typeface="+mn-lt"/>
              </a:rPr>
              <a:t>, J. </a:t>
            </a:r>
            <a:r>
              <a:rPr lang="en-GB" sz="1800" dirty="0" err="1">
                <a:effectLst/>
                <a:latin typeface="+mn-lt"/>
              </a:rPr>
              <a:t>Grealey</a:t>
            </a:r>
            <a:r>
              <a:rPr lang="en-GB" sz="1800" dirty="0">
                <a:effectLst/>
                <a:latin typeface="+mn-lt"/>
              </a:rPr>
              <a:t> and M. Inouye, Green Algorithms: Quantifying the Carbon Footprint of Computation, Advanced Science, 2021.</a:t>
            </a:r>
            <a:endParaRPr lang="en-SE" dirty="0">
              <a:latin typeface="+mn-lt"/>
            </a:endParaRPr>
          </a:p>
        </p:txBody>
      </p:sp>
      <p:pic>
        <p:nvPicPr>
          <p:cNvPr id="1025" name="Picture 1" descr="page6image169425152">
            <a:extLst>
              <a:ext uri="{FF2B5EF4-FFF2-40B4-BE49-F238E27FC236}">
                <a16:creationId xmlns:a16="http://schemas.microsoft.com/office/drawing/2014/main" id="{F39DD536-9032-9FAB-22DB-597B84717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6image252128864">
            <a:extLst>
              <a:ext uri="{FF2B5EF4-FFF2-40B4-BE49-F238E27FC236}">
                <a16:creationId xmlns:a16="http://schemas.microsoft.com/office/drawing/2014/main" id="{36D10648-3102-6D50-F7B3-AF1ACF8E8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6image169420160">
            <a:extLst>
              <a:ext uri="{FF2B5EF4-FFF2-40B4-BE49-F238E27FC236}">
                <a16:creationId xmlns:a16="http://schemas.microsoft.com/office/drawing/2014/main" id="{E2BD2E64-5C42-2D28-7D17-33858868F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873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4895" y="386472"/>
            <a:ext cx="13860000" cy="937193"/>
          </a:xfrm>
        </p:spPr>
        <p:txBody>
          <a:bodyPr wrap="square" anchor="ctr">
            <a:normAutofit/>
          </a:bodyPr>
          <a:lstStyle/>
          <a:p>
            <a:r>
              <a:rPr lang="en-SE" sz="3700" b="1" dirty="0"/>
              <a:t>Sustainable mathematics: </a:t>
            </a:r>
            <a:r>
              <a:rPr lang="en-SE" sz="3700" dirty="0"/>
              <a:t>Carbon footprint of computing</a:t>
            </a:r>
            <a:endParaRPr lang="en-SE" sz="3700" b="1" dirty="0"/>
          </a:p>
        </p:txBody>
      </p:sp>
      <p:sp>
        <p:nvSpPr>
          <p:cNvPr id="8198" name="Platshållare för bildnummer 5"/>
          <p:cNvSpPr>
            <a:spLocks noGrp="1"/>
          </p:cNvSpPr>
          <p:nvPr>
            <p:ph type="sldNum" sz="quarter" idx="11"/>
          </p:nvPr>
        </p:nvSpPr>
        <p:spPr bwMode="auto">
          <a:xfrm>
            <a:off x="13108675" y="9537468"/>
            <a:ext cx="4267941" cy="54785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26983" indent="-5103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04151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858117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7472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132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30793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12453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94114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BD761087-326B-2345-8DDC-C74E05AC7582}" type="slidenum">
              <a:rPr lang="sv-SE"/>
              <a:pPr eaLnBrk="1" hangingPunct="1">
                <a:spcAft>
                  <a:spcPts val="600"/>
                </a:spcAft>
              </a:pPr>
              <a:t>9</a:t>
            </a:fld>
            <a:endParaRPr lang="sv-SE"/>
          </a:p>
        </p:txBody>
      </p:sp>
      <p:sp>
        <p:nvSpPr>
          <p:cNvPr id="8203" name="Content Placeholder 4">
            <a:extLst>
              <a:ext uri="{FF2B5EF4-FFF2-40B4-BE49-F238E27FC236}">
                <a16:creationId xmlns:a16="http://schemas.microsoft.com/office/drawing/2014/main" id="{A5BD4090-0B70-C4C2-8F6E-261D87D67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5470" y="1621237"/>
            <a:ext cx="13558679" cy="7638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    					 CPU vs. GPU</a:t>
            </a:r>
            <a:br>
              <a:rPr lang="en-US" dirty="0"/>
            </a:br>
            <a:br>
              <a:rPr lang="en-US" dirty="0"/>
            </a:br>
            <a:endParaRPr lang="en-GB" dirty="0">
              <a:effectLst/>
            </a:endParaRP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E85E5497-FFD9-A0E8-FC16-D6EAC698A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211" y="2385087"/>
            <a:ext cx="8198850" cy="68676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4166CD-A79B-81DD-2553-035267F51F3D}"/>
              </a:ext>
            </a:extLst>
          </p:cNvPr>
          <p:cNvSpPr txBox="1"/>
          <p:nvPr/>
        </p:nvSpPr>
        <p:spPr>
          <a:xfrm>
            <a:off x="914559" y="9537468"/>
            <a:ext cx="15260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effectLst/>
                <a:latin typeface="+mn-lt"/>
              </a:rPr>
              <a:t>Grealey</a:t>
            </a:r>
            <a:r>
              <a:rPr lang="en-GB" dirty="0">
                <a:effectLst/>
                <a:latin typeface="+mn-lt"/>
              </a:rPr>
              <a:t>, J., </a:t>
            </a:r>
            <a:r>
              <a:rPr lang="en-GB" dirty="0" err="1">
                <a:effectLst/>
                <a:latin typeface="+mn-lt"/>
              </a:rPr>
              <a:t>Lannelongue</a:t>
            </a:r>
            <a:r>
              <a:rPr lang="en-GB" dirty="0">
                <a:effectLst/>
                <a:latin typeface="+mn-lt"/>
              </a:rPr>
              <a:t>, L., Saw, W. Y., Marten, J., </a:t>
            </a:r>
            <a:r>
              <a:rPr lang="en-GB" dirty="0" err="1">
                <a:effectLst/>
                <a:latin typeface="+mn-lt"/>
              </a:rPr>
              <a:t>Méric</a:t>
            </a:r>
            <a:r>
              <a:rPr lang="en-GB" dirty="0">
                <a:effectLst/>
                <a:latin typeface="+mn-lt"/>
              </a:rPr>
              <a:t>, G., Ruiz-Carmona, S., &amp; Inouye, M. (2022). The carbon footprint of bioinformatics. </a:t>
            </a:r>
            <a:r>
              <a:rPr lang="en-GB" i="1" dirty="0">
                <a:effectLst/>
                <a:latin typeface="+mn-lt"/>
              </a:rPr>
              <a:t>Molecular biology and evolution</a:t>
            </a:r>
            <a:r>
              <a:rPr lang="en-GB" dirty="0">
                <a:effectLst/>
                <a:latin typeface="+mn-lt"/>
              </a:rPr>
              <a:t>, </a:t>
            </a:r>
            <a:r>
              <a:rPr lang="en-GB" i="1" dirty="0">
                <a:effectLst/>
                <a:latin typeface="+mn-lt"/>
              </a:rPr>
              <a:t>39</a:t>
            </a:r>
            <a:r>
              <a:rPr lang="en-GB" dirty="0">
                <a:effectLst/>
                <a:latin typeface="+mn-lt"/>
              </a:rPr>
              <a:t>(3) </a:t>
            </a:r>
          </a:p>
          <a:p>
            <a:endParaRPr lang="en-SE" dirty="0"/>
          </a:p>
        </p:txBody>
      </p:sp>
      <p:pic>
        <p:nvPicPr>
          <p:cNvPr id="1025" name="Picture 1" descr="page6image169425152">
            <a:extLst>
              <a:ext uri="{FF2B5EF4-FFF2-40B4-BE49-F238E27FC236}">
                <a16:creationId xmlns:a16="http://schemas.microsoft.com/office/drawing/2014/main" id="{F39DD536-9032-9FAB-22DB-597B84717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6image252128864">
            <a:extLst>
              <a:ext uri="{FF2B5EF4-FFF2-40B4-BE49-F238E27FC236}">
                <a16:creationId xmlns:a16="http://schemas.microsoft.com/office/drawing/2014/main" id="{36D10648-3102-6D50-F7B3-AF1ACF8E8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6image169420160">
            <a:extLst>
              <a:ext uri="{FF2B5EF4-FFF2-40B4-BE49-F238E27FC236}">
                <a16:creationId xmlns:a16="http://schemas.microsoft.com/office/drawing/2014/main" id="{E2BD2E64-5C42-2D28-7D17-33858868F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42902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revider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mall_engelska" id="{4FE90FDB-F15D-4FB6-BCCE-B7D0437090B6}" vid="{DB5EB4B9-7456-408E-9C4D-9D0012ABDC3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Presentation_reviderad</Template>
  <TotalTime>5144</TotalTime>
  <Words>877</Words>
  <Application>Microsoft Macintosh PowerPoint</Application>
  <PresentationFormat>Custom</PresentationFormat>
  <Paragraphs>108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Hebrew Scholar</vt:lpstr>
      <vt:lpstr>Calibri</vt:lpstr>
      <vt:lpstr>CMR12</vt:lpstr>
      <vt:lpstr>Sabon LT Std</vt:lpstr>
      <vt:lpstr>Symbol</vt:lpstr>
      <vt:lpstr>Trade Gothic LT Std Bold</vt:lpstr>
      <vt:lpstr>Presentation_reviderad</vt:lpstr>
      <vt:lpstr>Integration of Sustainability Aspects into  the Bachelor Programme in Mathematics</vt:lpstr>
      <vt:lpstr>Bachelor program in mathematics at ORU</vt:lpstr>
      <vt:lpstr>What does “integration” mean in practice?</vt:lpstr>
      <vt:lpstr>How can mathematics contribute to sustainable development? </vt:lpstr>
      <vt:lpstr>Mathematics for sustainability </vt:lpstr>
      <vt:lpstr>Intergation of “Mathematics for sustainability” </vt:lpstr>
      <vt:lpstr>How can mathematics contribute to sustainable development? </vt:lpstr>
      <vt:lpstr>Sustainable mathematics: Carbon footprint of computing</vt:lpstr>
      <vt:lpstr>Sustainable mathematics: Carbon footprint of computing</vt:lpstr>
      <vt:lpstr>Integration of “Sustainable mathematics”: Carbon footprint of computing</vt:lpstr>
      <vt:lpstr>How can mathematics contribute to sustainable development? </vt:lpstr>
      <vt:lpstr>Sustainable mathematics: Readability and usability </vt:lpstr>
      <vt:lpstr>Sustainable mathematics: Readability and usability </vt:lpstr>
      <vt:lpstr>Integration of “Sustainable mathematics”: Readability and usability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idea to implementation: sustainability in mathematical education</dc:title>
  <dc:creator>Andrii Dmytryshyn</dc:creator>
  <cp:lastModifiedBy>Andrii Dmytryshyn</cp:lastModifiedBy>
  <cp:revision>7</cp:revision>
  <dcterms:created xsi:type="dcterms:W3CDTF">2022-11-28T13:58:03Z</dcterms:created>
  <dcterms:modified xsi:type="dcterms:W3CDTF">2023-09-25T14:47:59Z</dcterms:modified>
</cp:coreProperties>
</file>