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16"/>
  </p:notesMasterIdLst>
  <p:handoutMasterIdLst>
    <p:handoutMasterId r:id="rId17"/>
  </p:handoutMasterIdLst>
  <p:sldIdLst>
    <p:sldId id="275" r:id="rId5"/>
    <p:sldId id="282" r:id="rId6"/>
    <p:sldId id="283" r:id="rId7"/>
    <p:sldId id="281" r:id="rId8"/>
    <p:sldId id="278" r:id="rId9"/>
    <p:sldId id="276" r:id="rId10"/>
    <p:sldId id="274" r:id="rId11"/>
    <p:sldId id="279" r:id="rId12"/>
    <p:sldId id="277" r:id="rId13"/>
    <p:sldId id="284" r:id="rId14"/>
    <p:sldId id="285" r:id="rId15"/>
  </p:sldIdLst>
  <p:sldSz cx="18291175" cy="10290175"/>
  <p:notesSz cx="6858000" cy="9144000"/>
  <p:defaultTextStyle>
    <a:defPPr>
      <a:defRPr lang="sv-SE"/>
    </a:defPPr>
    <a:lvl1pPr algn="l" defTabSz="816605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1pPr>
    <a:lvl2pPr marL="816605" algn="l" defTabSz="816605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2pPr>
    <a:lvl3pPr marL="1633210" algn="l" defTabSz="816605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3pPr>
    <a:lvl4pPr marL="2449815" algn="l" defTabSz="816605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4pPr>
    <a:lvl5pPr marL="3266420" algn="l" defTabSz="816605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5pPr>
    <a:lvl6pPr marL="4083025" algn="l" defTabSz="816605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6pPr>
    <a:lvl7pPr marL="4899630" algn="l" defTabSz="816605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7pPr>
    <a:lvl8pPr marL="5716234" algn="l" defTabSz="816605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8pPr>
    <a:lvl9pPr marL="6532839" algn="l" defTabSz="816605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1376">
          <p15:clr>
            <a:srgbClr val="A4A3A4"/>
          </p15:clr>
        </p15:guide>
        <p15:guide id="2" orient="horz" pos="2360">
          <p15:clr>
            <a:srgbClr val="A4A3A4"/>
          </p15:clr>
        </p15:guide>
        <p15:guide id="3" pos="5761">
          <p15:clr>
            <a:srgbClr val="A4A3A4"/>
          </p15:clr>
        </p15:guide>
        <p15:guide id="4" pos="1216">
          <p15:clr>
            <a:srgbClr val="A4A3A4"/>
          </p15:clr>
        </p15:guide>
        <p15:guide id="5" pos="9314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E78BA"/>
    <a:srgbClr val="4A96C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28" autoAdjust="0"/>
  </p:normalViewPr>
  <p:slideViewPr>
    <p:cSldViewPr snapToGrid="0" snapToObjects="1">
      <p:cViewPr varScale="1">
        <p:scale>
          <a:sx n="55" d="100"/>
          <a:sy n="55" d="100"/>
        </p:scale>
        <p:origin x="132" y="738"/>
      </p:cViewPr>
      <p:guideLst>
        <p:guide orient="horz" pos="1376"/>
        <p:guide orient="horz" pos="2360"/>
        <p:guide pos="5761"/>
        <p:guide pos="1216"/>
        <p:guide pos="9314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handoutMaster" Target="handoutMasters/handoutMaster1.xml"/><Relationship Id="rId2" Type="http://schemas.openxmlformats.org/officeDocument/2006/relationships/customXml" Target="../customXml/item2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\\orunet\dfs\home02\geln\my%20documents\IBL\DF\2022\Diagram%20anst&#228;llda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v-S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pPr>
            <a:r>
              <a:rPr lang="en-US">
                <a:solidFill>
                  <a:srgbClr val="000000"/>
                </a:solidFill>
              </a:rPr>
              <a:t>Åldersfördelning</a:t>
            </a:r>
            <a:r>
              <a:rPr lang="en-US" baseline="0">
                <a:solidFill>
                  <a:srgbClr val="000000"/>
                </a:solidFill>
              </a:rPr>
              <a:t> bland yrkesarbetande biomedicinska analytiker</a:t>
            </a:r>
            <a:endParaRPr lang="en-US">
              <a:solidFill>
                <a:srgbClr val="000000"/>
              </a:solidFill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rgbClr val="000000"/>
              </a:solidFill>
              <a:latin typeface="+mn-lt"/>
              <a:ea typeface="+mn-ea"/>
              <a:cs typeface="+mn-cs"/>
            </a:defRPr>
          </a:pPr>
          <a:endParaRPr lang="sv-SE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Blad2!$A$5:$J$5</c:f>
              <c:strCache>
                <c:ptCount val="10"/>
                <c:pt idx="0">
                  <c:v>under 30 år</c:v>
                </c:pt>
                <c:pt idx="1">
                  <c:v>30-34 år</c:v>
                </c:pt>
                <c:pt idx="2">
                  <c:v>35-39 år</c:v>
                </c:pt>
                <c:pt idx="3">
                  <c:v>40-44 år</c:v>
                </c:pt>
                <c:pt idx="4">
                  <c:v>45-49 år</c:v>
                </c:pt>
                <c:pt idx="5">
                  <c:v>50-54 år</c:v>
                </c:pt>
                <c:pt idx="6">
                  <c:v>55-59 år</c:v>
                </c:pt>
                <c:pt idx="7">
                  <c:v>60-64 år</c:v>
                </c:pt>
                <c:pt idx="8">
                  <c:v>65-69 år</c:v>
                </c:pt>
                <c:pt idx="9">
                  <c:v>70-w år</c:v>
                </c:pt>
              </c:strCache>
            </c:strRef>
          </c:cat>
          <c:val>
            <c:numRef>
              <c:f>Blad2!$A$6:$J$6</c:f>
              <c:numCache>
                <c:formatCode>General</c:formatCode>
                <c:ptCount val="10"/>
                <c:pt idx="0">
                  <c:v>1222</c:v>
                </c:pt>
                <c:pt idx="1">
                  <c:v>1057</c:v>
                </c:pt>
                <c:pt idx="2">
                  <c:v>1196</c:v>
                </c:pt>
                <c:pt idx="3">
                  <c:v>980</c:v>
                </c:pt>
                <c:pt idx="4">
                  <c:v>952</c:v>
                </c:pt>
                <c:pt idx="5">
                  <c:v>1040</c:v>
                </c:pt>
                <c:pt idx="6">
                  <c:v>1399</c:v>
                </c:pt>
                <c:pt idx="7">
                  <c:v>1363</c:v>
                </c:pt>
                <c:pt idx="8">
                  <c:v>778</c:v>
                </c:pt>
                <c:pt idx="9">
                  <c:v>207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3B1-4C1A-834E-4BCBE9BE19B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360668335"/>
        <c:axId val="1360665839"/>
      </c:barChart>
      <c:catAx>
        <c:axId val="1360668335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pPr>
            <a:endParaRPr lang="sv-SE"/>
          </a:p>
        </c:txPr>
        <c:crossAx val="1360665839"/>
        <c:crosses val="autoZero"/>
        <c:auto val="1"/>
        <c:lblAlgn val="ctr"/>
        <c:lblOffset val="100"/>
        <c:noMultiLvlLbl val="0"/>
      </c:catAx>
      <c:valAx>
        <c:axId val="1360665839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pPr>
            <a:endParaRPr lang="sv-SE"/>
          </a:p>
        </c:txPr>
        <c:crossAx val="1360668335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sv-SE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E55197B-5AF4-2B42-9993-0BFCAE3374C2}" type="datetimeFigureOut">
              <a:rPr lang="sv-SE" smtClean="0"/>
              <a:t>2023-10-09</a:t>
            </a:fld>
            <a:endParaRPr lang="sv-SE"/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21C591D-95C6-9C42-AAD7-218122561E41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348046082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 pitchFamily="34" charset="0"/>
                <a:ea typeface="ＭＳ Ｐゴシック" pitchFamily="34" charset="-128"/>
                <a:cs typeface="+mn-cs"/>
              </a:defRPr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85EA1D53-FE1C-F645-A4F8-7D6770780053}" type="datetimeFigureOut">
              <a:rPr lang="sv-SE"/>
              <a:pPr/>
              <a:t>2023-10-09</a:t>
            </a:fld>
            <a:endParaRPr lang="sv-SE"/>
          </a:p>
        </p:txBody>
      </p:sp>
      <p:sp>
        <p:nvSpPr>
          <p:cNvPr id="4" name="Platshållare för bildobjekt 3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sv-SE" noProof="0"/>
          </a:p>
        </p:txBody>
      </p:sp>
      <p:sp>
        <p:nvSpPr>
          <p:cNvPr id="5" name="Platshållare för anteckninga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 pitchFamily="34" charset="0"/>
                <a:ea typeface="ＭＳ Ｐゴシック" pitchFamily="34" charset="-128"/>
                <a:cs typeface="+mn-cs"/>
              </a:defRPr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47040AC2-C51C-7F4C-A141-1C564DE5A8B6}" type="slidenum">
              <a:rPr lang="sv-SE"/>
              <a:pPr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788410811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2100" kern="1200">
        <a:solidFill>
          <a:schemeClr val="tx1"/>
        </a:solidFill>
        <a:latin typeface="+mn-lt"/>
        <a:ea typeface="ＭＳ Ｐゴシック" charset="0"/>
        <a:cs typeface="+mn-cs"/>
      </a:defRPr>
    </a:lvl1pPr>
    <a:lvl2pPr marL="816605" algn="l" rtl="0" eaLnBrk="0" fontAlgn="base" hangingPunct="0">
      <a:spcBef>
        <a:spcPct val="30000"/>
      </a:spcBef>
      <a:spcAft>
        <a:spcPct val="0"/>
      </a:spcAft>
      <a:defRPr sz="2100" kern="1200">
        <a:solidFill>
          <a:schemeClr val="tx1"/>
        </a:solidFill>
        <a:latin typeface="+mn-lt"/>
        <a:ea typeface="ＭＳ Ｐゴシック" charset="0"/>
        <a:cs typeface="+mn-cs"/>
      </a:defRPr>
    </a:lvl2pPr>
    <a:lvl3pPr marL="1633210" algn="l" rtl="0" eaLnBrk="0" fontAlgn="base" hangingPunct="0">
      <a:spcBef>
        <a:spcPct val="30000"/>
      </a:spcBef>
      <a:spcAft>
        <a:spcPct val="0"/>
      </a:spcAft>
      <a:defRPr sz="2100" kern="1200">
        <a:solidFill>
          <a:schemeClr val="tx1"/>
        </a:solidFill>
        <a:latin typeface="+mn-lt"/>
        <a:ea typeface="ＭＳ Ｐゴシック" charset="0"/>
        <a:cs typeface="+mn-cs"/>
      </a:defRPr>
    </a:lvl3pPr>
    <a:lvl4pPr marL="2449815" algn="l" rtl="0" eaLnBrk="0" fontAlgn="base" hangingPunct="0">
      <a:spcBef>
        <a:spcPct val="30000"/>
      </a:spcBef>
      <a:spcAft>
        <a:spcPct val="0"/>
      </a:spcAft>
      <a:defRPr sz="2100" kern="1200">
        <a:solidFill>
          <a:schemeClr val="tx1"/>
        </a:solidFill>
        <a:latin typeface="+mn-lt"/>
        <a:ea typeface="ＭＳ Ｐゴシック" charset="0"/>
        <a:cs typeface="+mn-cs"/>
      </a:defRPr>
    </a:lvl4pPr>
    <a:lvl5pPr marL="3266420" algn="l" rtl="0" eaLnBrk="0" fontAlgn="base" hangingPunct="0">
      <a:spcBef>
        <a:spcPct val="30000"/>
      </a:spcBef>
      <a:spcAft>
        <a:spcPct val="0"/>
      </a:spcAft>
      <a:defRPr sz="2100" kern="1200">
        <a:solidFill>
          <a:schemeClr val="tx1"/>
        </a:solidFill>
        <a:latin typeface="+mn-lt"/>
        <a:ea typeface="ＭＳ Ｐゴシック" charset="0"/>
        <a:cs typeface="+mn-cs"/>
      </a:defRPr>
    </a:lvl5pPr>
    <a:lvl6pPr marL="4083025" algn="l" defTabSz="1633210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6pPr>
    <a:lvl7pPr marL="4899630" algn="l" defTabSz="1633210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7pPr>
    <a:lvl8pPr marL="5716234" algn="l" defTabSz="1633210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8pPr>
    <a:lvl9pPr marL="6532839" algn="l" defTabSz="1633210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0"/>
          <p:cNvSpPr/>
          <p:nvPr userDrawn="1"/>
        </p:nvSpPr>
        <p:spPr>
          <a:xfrm>
            <a:off x="15039411" y="457341"/>
            <a:ext cx="2794485" cy="1923252"/>
          </a:xfrm>
          <a:prstGeom prst="rect">
            <a:avLst/>
          </a:prstGeom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lIns="163321" tIns="81660" rIns="163321" bIns="81660" anchor="ctr"/>
          <a:lstStyle/>
          <a:p>
            <a:pPr algn="ctr">
              <a:defRPr/>
            </a:pPr>
            <a:endParaRPr lang="sv-SE">
              <a:solidFill>
                <a:srgbClr val="000000"/>
              </a:solidFill>
              <a:ea typeface="ＭＳ Ｐゴシック" pitchFamily="34" charset="-128"/>
            </a:endParaRPr>
          </a:p>
        </p:txBody>
      </p:sp>
      <p:pic>
        <p:nvPicPr>
          <p:cNvPr id="6" name="Picture 10"/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 bwMode="auto">
          <a:xfrm>
            <a:off x="7576179" y="2946487"/>
            <a:ext cx="3173321" cy="22882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560" y="5846823"/>
            <a:ext cx="16462056" cy="1330838"/>
          </a:xfrm>
        </p:spPr>
        <p:txBody>
          <a:bodyPr>
            <a:normAutofit/>
          </a:bodyPr>
          <a:lstStyle>
            <a:lvl1pPr algn="ctr">
              <a:lnSpc>
                <a:spcPts val="5200"/>
              </a:lnSpc>
              <a:defRPr sz="4800" b="1" i="0">
                <a:solidFill>
                  <a:srgbClr val="2E78BA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560" y="7177660"/>
            <a:ext cx="16462056" cy="2058035"/>
          </a:xfrm>
        </p:spPr>
        <p:txBody>
          <a:bodyPr>
            <a:normAutofit/>
          </a:bodyPr>
          <a:lstStyle>
            <a:lvl1pPr marL="0" indent="0" algn="ctr">
              <a:buNone/>
              <a:defRPr sz="3600" b="0" i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81660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63321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244981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32664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408302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48996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571623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65328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/>
              <a:t>Klicka här för att ändra mall för underrubrikformat</a:t>
            </a:r>
            <a:endParaRPr lang="sv-SE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87F32DC-2D84-DB43-95CE-E2AE801D4C16}" type="datetime1">
              <a:rPr lang="sv-SE" smtClean="0"/>
              <a:t>2023-10-09</a:t>
            </a:fld>
            <a:endParaRPr lang="sv-SE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FB2A01EE-FC66-6449-82BE-278059117499}" type="slidenum">
              <a:rPr lang="sv-SE"/>
              <a:pPr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7723730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559" y="1156075"/>
            <a:ext cx="13860000" cy="1715029"/>
          </a:xfrm>
        </p:spPr>
        <p:txBody>
          <a:bodyPr/>
          <a:lstStyle>
            <a:lvl1pPr algn="l">
              <a:lnSpc>
                <a:spcPts val="4800"/>
              </a:lnSpc>
              <a:defRPr sz="4400"/>
            </a:lvl1pPr>
          </a:lstStyle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559" y="3303055"/>
            <a:ext cx="13860000" cy="5419017"/>
          </a:xfrm>
        </p:spPr>
        <p:txBody>
          <a:bodyPr/>
          <a:lstStyle>
            <a:lvl1pPr marL="0" indent="0">
              <a:spcBef>
                <a:spcPts val="1800"/>
              </a:spcBef>
              <a:buFontTx/>
              <a:buNone/>
              <a:defRPr sz="3600" b="0" i="0">
                <a:latin typeface="Arial" pitchFamily="34" charset="0"/>
                <a:cs typeface="Arial" pitchFamily="34" charset="0"/>
              </a:defRPr>
            </a:lvl1pPr>
            <a:lvl2pPr>
              <a:buFontTx/>
              <a:buNone/>
              <a:defRPr sz="3600" b="0" i="0">
                <a:latin typeface="+mn-lt"/>
                <a:cs typeface="Sabon LT Std" pitchFamily="18" charset="0"/>
              </a:defRPr>
            </a:lvl2pPr>
            <a:lvl3pPr>
              <a:buFontTx/>
              <a:buNone/>
              <a:defRPr sz="3200" b="0" i="0">
                <a:latin typeface="+mn-lt"/>
              </a:defRPr>
            </a:lvl3pPr>
            <a:lvl4pPr>
              <a:buFontTx/>
              <a:buNone/>
              <a:defRPr sz="3200" b="0" i="0">
                <a:latin typeface="+mn-lt"/>
              </a:defRPr>
            </a:lvl4pPr>
            <a:lvl5pPr>
              <a:buFontTx/>
              <a:buNone/>
              <a:defRPr sz="2800" b="0" i="0"/>
            </a:lvl5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60A1C52-65FD-1347-B6D6-4B8A3A5C1D83}" type="datetime1">
              <a:rPr lang="sv-SE" smtClean="0"/>
              <a:t>2023-10-09</a:t>
            </a:fld>
            <a:endParaRPr lang="sv-S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93E21094-39C8-7141-9D46-EE65846EEE17}" type="slidenum">
              <a:rPr lang="sv-SE"/>
              <a:pPr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7939396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Anpassad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914559" y="1156075"/>
            <a:ext cx="13860000" cy="1715029"/>
          </a:xfrm>
        </p:spPr>
        <p:txBody>
          <a:bodyPr/>
          <a:lstStyle>
            <a:lvl1pPr algn="l">
              <a:lnSpc>
                <a:spcPts val="4800"/>
              </a:lnSpc>
              <a:defRPr sz="4400"/>
            </a:lvl1pPr>
          </a:lstStyle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914559" y="3303055"/>
            <a:ext cx="13860000" cy="5419017"/>
          </a:xfrm>
        </p:spPr>
        <p:txBody>
          <a:bodyPr/>
          <a:lstStyle>
            <a:lvl1pPr>
              <a:defRPr sz="3600" b="0" i="0">
                <a:latin typeface="Arial" pitchFamily="34" charset="0"/>
                <a:cs typeface="Arial" pitchFamily="34" charset="0"/>
              </a:defRPr>
            </a:lvl1pPr>
            <a:lvl2pPr marL="1326983" indent="-510378">
              <a:buFont typeface="Arial" panose="020B0604020202020204" pitchFamily="34" charset="0"/>
              <a:buChar char="•"/>
              <a:defRPr sz="3600" b="0" i="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3200" b="0" i="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2858117" indent="-408302">
              <a:buFont typeface="Arial" panose="020B0604020202020204" pitchFamily="34" charset="0"/>
              <a:buChar char="•"/>
              <a:defRPr sz="3200" b="0" i="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3674722" indent="-408302">
              <a:buFont typeface="Arial" panose="020B0604020202020204" pitchFamily="34" charset="0"/>
              <a:buChar char="•"/>
              <a:defRPr sz="2800" b="0" i="0">
                <a:latin typeface="Arial" panose="020B0604020202020204" pitchFamily="34" charset="0"/>
                <a:cs typeface="Arial" panose="020B0604020202020204" pitchFamily="34" charset="0"/>
              </a:defRPr>
            </a:lvl5pPr>
            <a:lvl9pPr marL="6532840" indent="0">
              <a:buNone/>
              <a:defRPr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5" name="Platshållare fö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E8A25BA-BE65-4741-8345-06DA91AC9969}" type="datetime1">
              <a:rPr lang="sv-SE" smtClean="0"/>
              <a:t>2023-10-09</a:t>
            </a:fld>
            <a:endParaRPr lang="sv-SE"/>
          </a:p>
        </p:txBody>
      </p:sp>
      <p:sp>
        <p:nvSpPr>
          <p:cNvPr id="6" name="Platshållare för bildnumm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1E28E93E-B4A5-5145-8EF5-1DB0CE4D7FE8}" type="slidenum">
              <a:rPr lang="sv-SE"/>
              <a:pPr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4071307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Anpassad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914559" y="1155264"/>
            <a:ext cx="13860000" cy="1715029"/>
          </a:xfrm>
        </p:spPr>
        <p:txBody>
          <a:bodyPr/>
          <a:lstStyle/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3" name="Platshållare fö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A820A5-770D-404F-A174-9D9E0C5D6C03}" type="datetime1">
              <a:rPr lang="sv-SE" smtClean="0"/>
              <a:t>2023-10-09</a:t>
            </a:fld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D60BA4C-210D-FB42-8E24-06C6918CD2F8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914559" y="3303055"/>
            <a:ext cx="7920000" cy="5419017"/>
          </a:xfrm>
        </p:spPr>
        <p:txBody>
          <a:bodyPr/>
          <a:lstStyle>
            <a:lvl1pPr>
              <a:defRPr sz="3600" b="0" i="0">
                <a:latin typeface="Arial"/>
                <a:cs typeface="Arial" pitchFamily="34" charset="0"/>
              </a:defRPr>
            </a:lvl1pPr>
            <a:lvl2pPr marL="1326983" indent="-510378">
              <a:buFont typeface="Arial" panose="020B0604020202020204" pitchFamily="34" charset="0"/>
              <a:buChar char="•"/>
              <a:defRPr sz="3600" b="0" i="0">
                <a:latin typeface="Arial"/>
                <a:cs typeface="Arial" panose="020B0604020202020204" pitchFamily="34" charset="0"/>
              </a:defRPr>
            </a:lvl2pPr>
            <a:lvl3pPr>
              <a:defRPr sz="3200" b="0" i="0">
                <a:latin typeface="Arial"/>
              </a:defRPr>
            </a:lvl3pPr>
            <a:lvl4pPr marL="2858117" indent="-408302">
              <a:buFont typeface="Arial" panose="020B0604020202020204" pitchFamily="34" charset="0"/>
              <a:buChar char="•"/>
              <a:defRPr sz="3200" b="0" i="0">
                <a:latin typeface="Arial"/>
              </a:defRPr>
            </a:lvl4pPr>
            <a:lvl5pPr marL="3674722" indent="-408302">
              <a:buFont typeface="Arial" panose="020B0604020202020204" pitchFamily="34" charset="0"/>
              <a:buChar char="•"/>
              <a:defRPr sz="2800" b="0" i="0">
                <a:latin typeface="Arial"/>
              </a:defRPr>
            </a:lvl5pPr>
            <a:lvl6pPr marL="4083025" indent="0">
              <a:buNone/>
              <a:defRPr/>
            </a:lvl6pPr>
            <a:lvl7pPr marL="4899630" indent="0">
              <a:buNone/>
              <a:defRPr/>
            </a:lvl7pPr>
            <a:lvl9pPr marL="6532840" indent="0">
              <a:buNone/>
              <a:defRPr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6" name="Content Placeholder 2"/>
          <p:cNvSpPr>
            <a:spLocks noGrp="1"/>
          </p:cNvSpPr>
          <p:nvPr>
            <p:ph idx="13"/>
          </p:nvPr>
        </p:nvSpPr>
        <p:spPr>
          <a:xfrm>
            <a:off x="9338302" y="3303055"/>
            <a:ext cx="7920000" cy="5419017"/>
          </a:xfrm>
        </p:spPr>
        <p:txBody>
          <a:bodyPr/>
          <a:lstStyle>
            <a:lvl1pPr>
              <a:defRPr sz="3600" b="0" i="0">
                <a:latin typeface="Arial"/>
                <a:cs typeface="Arial" pitchFamily="34" charset="0"/>
              </a:defRPr>
            </a:lvl1pPr>
            <a:lvl2pPr marL="1326983" indent="-510378">
              <a:buFont typeface="Arial" panose="020B0604020202020204" pitchFamily="34" charset="0"/>
              <a:buChar char="•"/>
              <a:defRPr sz="3600" b="0" i="0">
                <a:latin typeface="Arial"/>
                <a:cs typeface="Arial" panose="020B0604020202020204" pitchFamily="34" charset="0"/>
              </a:defRPr>
            </a:lvl2pPr>
            <a:lvl3pPr>
              <a:defRPr sz="3200" b="0" i="0">
                <a:latin typeface="Arial"/>
              </a:defRPr>
            </a:lvl3pPr>
            <a:lvl4pPr marL="2858117" indent="-408302">
              <a:buFont typeface="Arial" panose="020B0604020202020204" pitchFamily="34" charset="0"/>
              <a:buChar char="•"/>
              <a:defRPr sz="3200" b="0" i="0">
                <a:latin typeface="Arial"/>
              </a:defRPr>
            </a:lvl4pPr>
            <a:lvl5pPr marL="3674722" indent="-408302">
              <a:buFont typeface="Arial" panose="020B0604020202020204" pitchFamily="34" charset="0"/>
              <a:buChar char="•"/>
              <a:defRPr sz="2800" b="0" i="0">
                <a:latin typeface="Arial"/>
              </a:defRPr>
            </a:lvl5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978465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Anpassad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tshållare för bild 6"/>
          <p:cNvSpPr>
            <a:spLocks noGrp="1"/>
          </p:cNvSpPr>
          <p:nvPr>
            <p:ph type="pic" sz="quarter" idx="13"/>
          </p:nvPr>
        </p:nvSpPr>
        <p:spPr>
          <a:xfrm>
            <a:off x="914559" y="2401040"/>
            <a:ext cx="16380000" cy="6453592"/>
          </a:xfrm>
        </p:spPr>
        <p:txBody>
          <a:bodyPr/>
          <a:lstStyle/>
          <a:p>
            <a:pPr lvl="0"/>
            <a:r>
              <a:rPr lang="sv-SE" noProof="0"/>
              <a:t>Klicka på ikonen för att lägga till en bild</a:t>
            </a:r>
            <a:endParaRPr lang="sv-SE" noProof="0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fld id="{20C832D1-BDA9-B04D-9D8C-2F4D534D770C}" type="datetime1">
              <a:rPr lang="sv-SE" smtClean="0"/>
              <a:t>2023-10-09</a:t>
            </a:fld>
            <a:endParaRPr lang="sv-SE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/>
            </a:lvl1pPr>
          </a:lstStyle>
          <a:p>
            <a:fld id="{F9C95BD0-DA40-594F-8BF4-06A679000FE7}" type="slidenum">
              <a:rPr lang="sv-SE"/>
              <a:pPr/>
              <a:t>‹#›</a:t>
            </a:fld>
            <a:endParaRPr lang="sv-SE"/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DDE7A76D-FB9F-4FF7-AA2C-C812CD7896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6902471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Anpassad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tshållare för bild 7"/>
          <p:cNvSpPr>
            <a:spLocks noGrp="1"/>
          </p:cNvSpPr>
          <p:nvPr>
            <p:ph type="pic" sz="quarter" idx="13"/>
          </p:nvPr>
        </p:nvSpPr>
        <p:spPr>
          <a:xfrm>
            <a:off x="10804868" y="3302985"/>
            <a:ext cx="6537401" cy="5419088"/>
          </a:xfrm>
        </p:spPr>
        <p:txBody>
          <a:bodyPr/>
          <a:lstStyle/>
          <a:p>
            <a:pPr lvl="0"/>
            <a:r>
              <a:rPr lang="sv-SE" noProof="0"/>
              <a:t>Klicka på ikonen för att lägga till en bild</a:t>
            </a:r>
            <a:endParaRPr lang="sv-SE" noProof="0" dirty="0"/>
          </a:p>
        </p:txBody>
      </p:sp>
      <p:sp>
        <p:nvSpPr>
          <p:cNvPr id="11" name="Content Placeholder 2"/>
          <p:cNvSpPr>
            <a:spLocks noGrp="1"/>
          </p:cNvSpPr>
          <p:nvPr>
            <p:ph idx="1"/>
          </p:nvPr>
        </p:nvSpPr>
        <p:spPr>
          <a:xfrm>
            <a:off x="914559" y="3303055"/>
            <a:ext cx="9368128" cy="5419017"/>
          </a:xfrm>
        </p:spPr>
        <p:txBody>
          <a:bodyPr/>
          <a:lstStyle>
            <a:lvl1pPr>
              <a:defRPr sz="3600" b="0" i="0">
                <a:latin typeface="Arial" pitchFamily="34" charset="0"/>
                <a:cs typeface="Arial" pitchFamily="34" charset="0"/>
              </a:defRPr>
            </a:lvl1pPr>
            <a:lvl2pPr>
              <a:defRPr sz="3600" b="0" i="0">
                <a:latin typeface="+mn-lt"/>
                <a:cs typeface="Sabon LT Std" pitchFamily="18" charset="0"/>
              </a:defRPr>
            </a:lvl2pPr>
            <a:lvl3pPr>
              <a:defRPr sz="3200" b="0" i="0"/>
            </a:lvl3pPr>
            <a:lvl4pPr>
              <a:defRPr sz="3200" b="0" i="0"/>
            </a:lvl4pPr>
            <a:lvl5pPr>
              <a:defRPr sz="2800" b="0" i="0"/>
            </a:lvl5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914560" y="1156075"/>
            <a:ext cx="13860000" cy="1715029"/>
          </a:xfrm>
        </p:spPr>
        <p:txBody>
          <a:bodyPr/>
          <a:lstStyle>
            <a:lvl1pPr algn="l">
              <a:defRPr sz="4400"/>
            </a:lvl1pPr>
          </a:lstStyle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fld id="{EF74FC34-CF51-934F-B8BF-4422A5ACD8FA}" type="datetime1">
              <a:rPr lang="sv-SE" smtClean="0"/>
              <a:t>2023-10-09</a:t>
            </a:fld>
            <a:endParaRPr lang="sv-S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/>
            </a:lvl1pPr>
          </a:lstStyle>
          <a:p>
            <a:fld id="{4056BE69-F470-4146-8FB1-DDF2850709FE}" type="slidenum">
              <a:rPr lang="sv-SE"/>
              <a:pPr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2474184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npassad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914559" y="1155264"/>
            <a:ext cx="13860000" cy="1715029"/>
          </a:xfrm>
        </p:spPr>
        <p:txBody>
          <a:bodyPr/>
          <a:lstStyle/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3" name="Platshållare fö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F30BE3-8DC3-5441-8625-150CDFE56E33}" type="datetime1">
              <a:rPr lang="sv-SE" smtClean="0"/>
              <a:t>2023-10-09</a:t>
            </a:fld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D60BA4C-210D-FB42-8E24-06C6918CD2F8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914559" y="3303055"/>
            <a:ext cx="13860000" cy="5419017"/>
          </a:xfrm>
        </p:spPr>
        <p:txBody>
          <a:bodyPr/>
          <a:lstStyle>
            <a:lvl1pPr marL="0" indent="0">
              <a:buFontTx/>
              <a:buNone/>
              <a:defRPr sz="3600" b="0" i="0">
                <a:latin typeface="Arial" pitchFamily="34" charset="0"/>
                <a:cs typeface="Arial" pitchFamily="34" charset="0"/>
              </a:defRPr>
            </a:lvl1pPr>
            <a:lvl2pPr>
              <a:buFontTx/>
              <a:buNone/>
              <a:defRPr sz="3600" b="0" i="0">
                <a:latin typeface="Sabon LT Std"/>
                <a:cs typeface="Sabon LT Std" pitchFamily="18" charset="0"/>
              </a:defRPr>
            </a:lvl2pPr>
            <a:lvl3pPr>
              <a:buFontTx/>
              <a:buNone/>
              <a:defRPr sz="3200" b="0" i="0"/>
            </a:lvl3pPr>
            <a:lvl4pPr>
              <a:buFontTx/>
              <a:buNone/>
              <a:defRPr sz="2900" b="0" i="0"/>
            </a:lvl4pPr>
            <a:lvl5pPr>
              <a:buFontTx/>
              <a:buNone/>
              <a:defRPr sz="2100" b="0" i="0"/>
            </a:lvl5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</p:spTree>
    <p:extLst>
      <p:ext uri="{BB962C8B-B14F-4D97-AF65-F5344CB8AC3E}">
        <p14:creationId xmlns:p14="http://schemas.microsoft.com/office/powerpoint/2010/main" val="35924306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2.svg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914559" y="1155264"/>
            <a:ext cx="13860000" cy="17150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163321" tIns="81660" rIns="163321" bIns="8166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sv-SE" dirty="0"/>
              <a:t>Klicka här för att ändra format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914560" y="3341926"/>
            <a:ext cx="13860000" cy="54190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163321" tIns="81660" rIns="163321" bIns="8166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sv-SE" dirty="0"/>
              <a:t>Sed ut </a:t>
            </a:r>
            <a:r>
              <a:rPr lang="sv-SE" dirty="0" err="1"/>
              <a:t>perspiciatis</a:t>
            </a:r>
            <a:r>
              <a:rPr lang="sv-SE" dirty="0"/>
              <a:t> </a:t>
            </a:r>
            <a:r>
              <a:rPr lang="sv-SE" dirty="0" err="1"/>
              <a:t>unde</a:t>
            </a:r>
            <a:r>
              <a:rPr lang="sv-SE" dirty="0"/>
              <a:t> </a:t>
            </a:r>
            <a:r>
              <a:rPr lang="sv-SE" dirty="0" err="1"/>
              <a:t>omnis</a:t>
            </a:r>
            <a:r>
              <a:rPr lang="sv-SE" dirty="0"/>
              <a:t> iste </a:t>
            </a:r>
            <a:r>
              <a:rPr lang="sv-SE" dirty="0" err="1"/>
              <a:t>natus</a:t>
            </a:r>
            <a:r>
              <a:rPr lang="sv-SE" dirty="0"/>
              <a:t> </a:t>
            </a:r>
            <a:r>
              <a:rPr lang="sv-SE" dirty="0" err="1"/>
              <a:t>error</a:t>
            </a:r>
            <a:r>
              <a:rPr lang="sv-SE" dirty="0"/>
              <a:t> </a:t>
            </a:r>
            <a:r>
              <a:rPr lang="sv-SE" dirty="0" err="1"/>
              <a:t>sit</a:t>
            </a:r>
            <a:r>
              <a:rPr lang="sv-SE" dirty="0"/>
              <a:t> </a:t>
            </a:r>
            <a:r>
              <a:rPr lang="sv-SE" dirty="0" err="1"/>
              <a:t>voluptatem</a:t>
            </a:r>
            <a:r>
              <a:rPr lang="sv-SE" dirty="0"/>
              <a:t> </a:t>
            </a:r>
            <a:r>
              <a:rPr lang="sv-SE" dirty="0" err="1"/>
              <a:t>accusantium</a:t>
            </a:r>
            <a:r>
              <a:rPr lang="sv-SE" dirty="0"/>
              <a:t> </a:t>
            </a:r>
            <a:r>
              <a:rPr lang="sv-SE" dirty="0" err="1"/>
              <a:t>doloremque</a:t>
            </a:r>
            <a:r>
              <a:rPr lang="sv-SE" dirty="0"/>
              <a:t> </a:t>
            </a:r>
            <a:r>
              <a:rPr lang="sv-SE" dirty="0" err="1"/>
              <a:t>laudantium</a:t>
            </a:r>
            <a:r>
              <a:rPr lang="sv-SE" dirty="0"/>
              <a:t>, </a:t>
            </a:r>
            <a:r>
              <a:rPr lang="sv-SE" dirty="0" err="1"/>
              <a:t>totam</a:t>
            </a:r>
            <a:r>
              <a:rPr lang="sv-SE" dirty="0"/>
              <a:t> rem </a:t>
            </a:r>
            <a:r>
              <a:rPr lang="sv-SE" dirty="0" err="1"/>
              <a:t>aperiam</a:t>
            </a:r>
            <a:r>
              <a:rPr lang="sv-SE" dirty="0"/>
              <a:t>, </a:t>
            </a:r>
            <a:r>
              <a:rPr lang="sv-SE" dirty="0" err="1"/>
              <a:t>eaque</a:t>
            </a:r>
            <a:r>
              <a:rPr lang="sv-SE" dirty="0"/>
              <a:t> </a:t>
            </a:r>
            <a:r>
              <a:rPr lang="sv-SE" dirty="0" err="1"/>
              <a:t>ipsa</a:t>
            </a:r>
            <a:r>
              <a:rPr lang="sv-SE" dirty="0"/>
              <a:t> </a:t>
            </a:r>
            <a:r>
              <a:rPr lang="sv-SE" dirty="0" err="1"/>
              <a:t>quae</a:t>
            </a:r>
            <a:r>
              <a:rPr lang="sv-SE" dirty="0"/>
              <a:t> ab </a:t>
            </a:r>
            <a:r>
              <a:rPr lang="sv-SE" dirty="0" err="1"/>
              <a:t>illo</a:t>
            </a:r>
            <a:r>
              <a:rPr lang="sv-SE" dirty="0"/>
              <a:t> </a:t>
            </a:r>
            <a:r>
              <a:rPr lang="sv-SE" dirty="0" err="1"/>
              <a:t>inventore</a:t>
            </a:r>
            <a:r>
              <a:rPr lang="sv-SE" dirty="0"/>
              <a:t> </a:t>
            </a:r>
            <a:r>
              <a:rPr lang="sv-SE" dirty="0" err="1"/>
              <a:t>veritatis</a:t>
            </a:r>
            <a:r>
              <a:rPr lang="sv-SE" dirty="0"/>
              <a:t> et </a:t>
            </a:r>
            <a:r>
              <a:rPr lang="sv-SE" dirty="0" err="1"/>
              <a:t>quasi</a:t>
            </a:r>
            <a:r>
              <a:rPr lang="sv-SE" dirty="0"/>
              <a:t> </a:t>
            </a:r>
            <a:r>
              <a:rPr lang="sv-SE" dirty="0" err="1"/>
              <a:t>architecto</a:t>
            </a:r>
            <a:r>
              <a:rPr lang="sv-SE" dirty="0"/>
              <a:t> </a:t>
            </a:r>
            <a:r>
              <a:rPr lang="sv-SE" dirty="0" err="1"/>
              <a:t>beatae</a:t>
            </a:r>
            <a:r>
              <a:rPr lang="sv-SE" dirty="0"/>
              <a:t> vitae </a:t>
            </a:r>
            <a:r>
              <a:rPr lang="sv-SE" dirty="0" err="1"/>
              <a:t>dicta</a:t>
            </a:r>
            <a:r>
              <a:rPr lang="sv-SE" dirty="0"/>
              <a:t> sunt </a:t>
            </a:r>
            <a:r>
              <a:rPr lang="sv-SE" dirty="0" err="1"/>
              <a:t>explicabo</a:t>
            </a:r>
            <a:r>
              <a:rPr lang="sv-SE" dirty="0"/>
              <a:t>. Nemo </a:t>
            </a:r>
            <a:r>
              <a:rPr lang="sv-SE" dirty="0" err="1"/>
              <a:t>enim</a:t>
            </a:r>
            <a:r>
              <a:rPr lang="sv-SE" dirty="0"/>
              <a:t> </a:t>
            </a:r>
            <a:r>
              <a:rPr lang="sv-SE" dirty="0" err="1"/>
              <a:t>ipsam</a:t>
            </a:r>
            <a:r>
              <a:rPr lang="sv-SE" dirty="0"/>
              <a:t> </a:t>
            </a:r>
            <a:r>
              <a:rPr lang="sv-SE" dirty="0" err="1"/>
              <a:t>voluptatem</a:t>
            </a:r>
            <a:r>
              <a:rPr lang="sv-SE" dirty="0"/>
              <a:t> </a:t>
            </a:r>
            <a:r>
              <a:rPr lang="sv-SE" dirty="0" err="1"/>
              <a:t>quia</a:t>
            </a:r>
            <a:r>
              <a:rPr lang="sv-SE" dirty="0"/>
              <a:t> </a:t>
            </a:r>
            <a:r>
              <a:rPr lang="sv-SE" dirty="0" err="1"/>
              <a:t>voluptas</a:t>
            </a:r>
            <a:r>
              <a:rPr lang="sv-SE" dirty="0"/>
              <a:t> </a:t>
            </a:r>
            <a:r>
              <a:rPr lang="sv-SE" dirty="0" err="1"/>
              <a:t>sit</a:t>
            </a:r>
            <a:r>
              <a:rPr lang="sv-SE" dirty="0"/>
              <a:t> </a:t>
            </a:r>
            <a:r>
              <a:rPr lang="sv-SE" dirty="0" err="1"/>
              <a:t>aspernatur</a:t>
            </a:r>
            <a:r>
              <a:rPr lang="sv-SE" dirty="0"/>
              <a:t> </a:t>
            </a:r>
            <a:r>
              <a:rPr lang="sv-SE" dirty="0" err="1"/>
              <a:t>aut</a:t>
            </a:r>
            <a:r>
              <a:rPr lang="sv-SE" dirty="0"/>
              <a:t> </a:t>
            </a:r>
            <a:r>
              <a:rPr lang="sv-SE" dirty="0" err="1"/>
              <a:t>odit</a:t>
            </a:r>
            <a:r>
              <a:rPr lang="sv-SE" dirty="0"/>
              <a:t> </a:t>
            </a:r>
            <a:r>
              <a:rPr lang="sv-SE" dirty="0" err="1"/>
              <a:t>aut</a:t>
            </a:r>
            <a:r>
              <a:rPr lang="sv-SE" dirty="0"/>
              <a:t> </a:t>
            </a:r>
            <a:r>
              <a:rPr lang="sv-SE" dirty="0" err="1"/>
              <a:t>fugit</a:t>
            </a:r>
            <a:r>
              <a:rPr lang="sv-SE" dirty="0"/>
              <a:t>, sed </a:t>
            </a:r>
            <a:r>
              <a:rPr lang="sv-SE" dirty="0" err="1"/>
              <a:t>quia</a:t>
            </a:r>
            <a:r>
              <a:rPr lang="sv-SE" dirty="0"/>
              <a:t> </a:t>
            </a:r>
            <a:r>
              <a:rPr lang="sv-SE" dirty="0" err="1"/>
              <a:t>consequuntur</a:t>
            </a:r>
            <a:r>
              <a:rPr lang="sv-SE" dirty="0"/>
              <a:t> </a:t>
            </a:r>
            <a:r>
              <a:rPr lang="sv-SE" dirty="0" err="1"/>
              <a:t>magni</a:t>
            </a:r>
            <a:r>
              <a:rPr lang="sv-SE" dirty="0"/>
              <a:t> </a:t>
            </a:r>
            <a:r>
              <a:rPr lang="sv-SE" dirty="0" err="1"/>
              <a:t>dolores</a:t>
            </a:r>
            <a:r>
              <a:rPr lang="sv-SE" dirty="0"/>
              <a:t> </a:t>
            </a:r>
            <a:r>
              <a:rPr lang="sv-SE" dirty="0" err="1"/>
              <a:t>eos</a:t>
            </a:r>
            <a:r>
              <a:rPr lang="sv-SE" dirty="0"/>
              <a:t> </a:t>
            </a:r>
            <a:r>
              <a:rPr lang="sv-SE" dirty="0" err="1"/>
              <a:t>qui</a:t>
            </a:r>
            <a:r>
              <a:rPr lang="sv-SE" dirty="0"/>
              <a:t> </a:t>
            </a:r>
            <a:r>
              <a:rPr lang="sv-SE" dirty="0" err="1"/>
              <a:t>ratione</a:t>
            </a:r>
            <a:r>
              <a:rPr lang="sv-SE" dirty="0"/>
              <a:t> </a:t>
            </a:r>
            <a:r>
              <a:rPr lang="sv-SE" dirty="0" err="1"/>
              <a:t>voluptatem</a:t>
            </a:r>
            <a:r>
              <a:rPr lang="sv-SE" dirty="0"/>
              <a:t> </a:t>
            </a:r>
            <a:r>
              <a:rPr lang="sv-SE" dirty="0" err="1"/>
              <a:t>sequi</a:t>
            </a:r>
            <a:r>
              <a:rPr lang="sv-SE" dirty="0"/>
              <a:t> </a:t>
            </a:r>
            <a:r>
              <a:rPr lang="sv-SE" dirty="0" err="1"/>
              <a:t>nesciunt</a:t>
            </a:r>
            <a:r>
              <a:rPr lang="sv-SE" dirty="0"/>
              <a:t>. </a:t>
            </a:r>
            <a:r>
              <a:rPr lang="sv-SE" dirty="0" err="1"/>
              <a:t>Neque</a:t>
            </a:r>
            <a:r>
              <a:rPr lang="sv-SE" dirty="0"/>
              <a:t> </a:t>
            </a:r>
            <a:r>
              <a:rPr lang="sv-SE" dirty="0" err="1"/>
              <a:t>porro</a:t>
            </a:r>
            <a:r>
              <a:rPr lang="sv-SE" dirty="0"/>
              <a:t> </a:t>
            </a:r>
            <a:r>
              <a:rPr lang="sv-SE" dirty="0" err="1"/>
              <a:t>quisquam</a:t>
            </a:r>
            <a:r>
              <a:rPr lang="sv-SE" dirty="0"/>
              <a:t> est, </a:t>
            </a:r>
            <a:r>
              <a:rPr lang="sv-SE" dirty="0" err="1"/>
              <a:t>qui</a:t>
            </a:r>
            <a:r>
              <a:rPr lang="sv-SE" dirty="0"/>
              <a:t> </a:t>
            </a:r>
            <a:r>
              <a:rPr lang="sv-SE" dirty="0" err="1"/>
              <a:t>dolorem</a:t>
            </a:r>
            <a:r>
              <a:rPr lang="sv-SE" dirty="0"/>
              <a:t> </a:t>
            </a:r>
            <a:r>
              <a:rPr lang="sv-SE" dirty="0" err="1"/>
              <a:t>ipsum</a:t>
            </a:r>
            <a:r>
              <a:rPr lang="sv-SE" dirty="0"/>
              <a:t> </a:t>
            </a:r>
            <a:r>
              <a:rPr lang="sv-SE" dirty="0" err="1"/>
              <a:t>quia</a:t>
            </a:r>
            <a:r>
              <a:rPr lang="sv-SE" dirty="0"/>
              <a:t> </a:t>
            </a:r>
            <a:r>
              <a:rPr lang="sv-SE" dirty="0" err="1"/>
              <a:t>dolor</a:t>
            </a:r>
            <a:endParaRPr lang="sv-SE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14559" y="9537468"/>
            <a:ext cx="4267941" cy="547857"/>
          </a:xfrm>
          <a:prstGeom prst="rect">
            <a:avLst/>
          </a:prstGeom>
        </p:spPr>
        <p:txBody>
          <a:bodyPr vert="horz" wrap="square" lIns="163321" tIns="81660" rIns="163321" bIns="81660" numCol="1" anchor="ctr" anchorCtr="0" compatLnSpc="1">
            <a:prstTxWarp prst="textNoShape">
              <a:avLst/>
            </a:prstTxWarp>
          </a:bodyPr>
          <a:lstStyle>
            <a:lvl1pPr>
              <a:defRPr sz="1800">
                <a:cs typeface="Arial" charset="0"/>
              </a:defRPr>
            </a:lvl1pPr>
          </a:lstStyle>
          <a:p>
            <a:fld id="{2BA820A5-770D-404F-A174-9D9E0C5D6C03}" type="datetime1">
              <a:rPr lang="sv-SE" smtClean="0"/>
              <a:t>2023-10-09</a:t>
            </a:fld>
            <a:endParaRPr lang="sv-S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3108675" y="9537468"/>
            <a:ext cx="4267941" cy="547857"/>
          </a:xfrm>
          <a:prstGeom prst="rect">
            <a:avLst/>
          </a:prstGeom>
        </p:spPr>
        <p:txBody>
          <a:bodyPr vert="horz" wrap="square" lIns="163321" tIns="81660" rIns="163321" bIns="81660" numCol="1" anchor="ctr" anchorCtr="0" compatLnSpc="1">
            <a:prstTxWarp prst="textNoShape">
              <a:avLst/>
            </a:prstTxWarp>
          </a:bodyPr>
          <a:lstStyle>
            <a:lvl1pPr algn="r">
              <a:defRPr sz="1800">
                <a:cs typeface="Arial" charset="0"/>
              </a:defRPr>
            </a:lvl1pPr>
          </a:lstStyle>
          <a:p>
            <a:fld id="{3D60BA4C-210D-FB42-8E24-06C6918CD2F8}" type="slidenum">
              <a:rPr lang="sv-SE"/>
              <a:pPr/>
              <a:t>‹#›</a:t>
            </a:fld>
            <a:endParaRPr lang="sv-SE"/>
          </a:p>
        </p:txBody>
      </p:sp>
      <p:pic>
        <p:nvPicPr>
          <p:cNvPr id="1030" name="Picture 8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/>
        </p:blipFill>
        <p:spPr bwMode="auto">
          <a:xfrm>
            <a:off x="16179710" y="605519"/>
            <a:ext cx="1484998" cy="10708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74" r:id="rId1"/>
    <p:sldLayoutId id="2147483775" r:id="rId2"/>
    <p:sldLayoutId id="2147483776" r:id="rId3"/>
    <p:sldLayoutId id="2147483779" r:id="rId4"/>
    <p:sldLayoutId id="2147483768" r:id="rId5"/>
    <p:sldLayoutId id="2147483773" r:id="rId6"/>
    <p:sldLayoutId id="2147483777" r:id="rId7"/>
  </p:sldLayoutIdLst>
  <p:hf hdr="0" ftr="0"/>
  <p:txStyles>
    <p:titleStyle>
      <a:lvl1pPr algn="l" defTabSz="816605" rtl="0" eaLnBrk="1" fontAlgn="base" hangingPunct="1">
        <a:lnSpc>
          <a:spcPts val="4800"/>
        </a:lnSpc>
        <a:spcBef>
          <a:spcPct val="0"/>
        </a:spcBef>
        <a:spcAft>
          <a:spcPct val="0"/>
        </a:spcAft>
        <a:defRPr sz="4400" b="1" kern="1200">
          <a:solidFill>
            <a:srgbClr val="2E78BA"/>
          </a:solidFill>
          <a:latin typeface="Arial" pitchFamily="34" charset="0"/>
          <a:ea typeface="ＭＳ Ｐゴシック" pitchFamily="68" charset="-128"/>
          <a:cs typeface="Arial" pitchFamily="34" charset="0"/>
        </a:defRPr>
      </a:lvl1pPr>
      <a:lvl2pPr algn="l" defTabSz="816605" rtl="0" eaLnBrk="1" fontAlgn="base" hangingPunct="1">
        <a:lnSpc>
          <a:spcPts val="6141"/>
        </a:lnSpc>
        <a:spcBef>
          <a:spcPct val="0"/>
        </a:spcBef>
        <a:spcAft>
          <a:spcPct val="0"/>
        </a:spcAft>
        <a:defRPr sz="5000" b="1">
          <a:solidFill>
            <a:schemeClr val="tx1"/>
          </a:solidFill>
          <a:latin typeface="Arial" charset="0"/>
          <a:ea typeface="ＭＳ Ｐゴシック" pitchFamily="68" charset="-128"/>
          <a:cs typeface="Arial" charset="0"/>
        </a:defRPr>
      </a:lvl2pPr>
      <a:lvl3pPr algn="l" defTabSz="816605" rtl="0" eaLnBrk="1" fontAlgn="base" hangingPunct="1">
        <a:lnSpc>
          <a:spcPts val="6141"/>
        </a:lnSpc>
        <a:spcBef>
          <a:spcPct val="0"/>
        </a:spcBef>
        <a:spcAft>
          <a:spcPct val="0"/>
        </a:spcAft>
        <a:defRPr sz="5000" b="1">
          <a:solidFill>
            <a:schemeClr val="tx1"/>
          </a:solidFill>
          <a:latin typeface="Arial" charset="0"/>
          <a:ea typeface="ＭＳ Ｐゴシック" pitchFamily="68" charset="-128"/>
          <a:cs typeface="Arial" charset="0"/>
        </a:defRPr>
      </a:lvl3pPr>
      <a:lvl4pPr algn="l" defTabSz="816605" rtl="0" eaLnBrk="1" fontAlgn="base" hangingPunct="1">
        <a:lnSpc>
          <a:spcPts val="6141"/>
        </a:lnSpc>
        <a:spcBef>
          <a:spcPct val="0"/>
        </a:spcBef>
        <a:spcAft>
          <a:spcPct val="0"/>
        </a:spcAft>
        <a:defRPr sz="5000" b="1">
          <a:solidFill>
            <a:schemeClr val="tx1"/>
          </a:solidFill>
          <a:latin typeface="Arial" charset="0"/>
          <a:ea typeface="ＭＳ Ｐゴシック" pitchFamily="68" charset="-128"/>
          <a:cs typeface="Arial" charset="0"/>
        </a:defRPr>
      </a:lvl4pPr>
      <a:lvl5pPr algn="l" defTabSz="816605" rtl="0" eaLnBrk="1" fontAlgn="base" hangingPunct="1">
        <a:lnSpc>
          <a:spcPts val="6141"/>
        </a:lnSpc>
        <a:spcBef>
          <a:spcPct val="0"/>
        </a:spcBef>
        <a:spcAft>
          <a:spcPct val="0"/>
        </a:spcAft>
        <a:defRPr sz="5000" b="1">
          <a:solidFill>
            <a:schemeClr val="tx1"/>
          </a:solidFill>
          <a:latin typeface="Arial" charset="0"/>
          <a:ea typeface="ＭＳ Ｐゴシック" pitchFamily="68" charset="-128"/>
          <a:cs typeface="Arial" charset="0"/>
        </a:defRPr>
      </a:lvl5pPr>
      <a:lvl6pPr marL="816605" algn="ctr" defTabSz="816605" rtl="0" eaLnBrk="1" fontAlgn="base" hangingPunct="1">
        <a:spcBef>
          <a:spcPct val="0"/>
        </a:spcBef>
        <a:spcAft>
          <a:spcPct val="0"/>
        </a:spcAft>
        <a:defRPr sz="5700" b="1">
          <a:solidFill>
            <a:schemeClr val="tx1"/>
          </a:solidFill>
          <a:latin typeface="Trade Gothic LT Std Bold" pitchFamily="68" charset="0"/>
          <a:ea typeface="ＭＳ Ｐゴシック" pitchFamily="68" charset="-128"/>
        </a:defRPr>
      </a:lvl6pPr>
      <a:lvl7pPr marL="1633210" algn="ctr" defTabSz="816605" rtl="0" eaLnBrk="1" fontAlgn="base" hangingPunct="1">
        <a:spcBef>
          <a:spcPct val="0"/>
        </a:spcBef>
        <a:spcAft>
          <a:spcPct val="0"/>
        </a:spcAft>
        <a:defRPr sz="5700" b="1">
          <a:solidFill>
            <a:schemeClr val="tx1"/>
          </a:solidFill>
          <a:latin typeface="Trade Gothic LT Std Bold" pitchFamily="68" charset="0"/>
          <a:ea typeface="ＭＳ Ｐゴシック" pitchFamily="68" charset="-128"/>
        </a:defRPr>
      </a:lvl7pPr>
      <a:lvl8pPr marL="2449815" algn="ctr" defTabSz="816605" rtl="0" eaLnBrk="1" fontAlgn="base" hangingPunct="1">
        <a:spcBef>
          <a:spcPct val="0"/>
        </a:spcBef>
        <a:spcAft>
          <a:spcPct val="0"/>
        </a:spcAft>
        <a:defRPr sz="5700" b="1">
          <a:solidFill>
            <a:schemeClr val="tx1"/>
          </a:solidFill>
          <a:latin typeface="Trade Gothic LT Std Bold" pitchFamily="68" charset="0"/>
          <a:ea typeface="ＭＳ Ｐゴシック" pitchFamily="68" charset="-128"/>
        </a:defRPr>
      </a:lvl8pPr>
      <a:lvl9pPr marL="3266420" algn="ctr" defTabSz="816605" rtl="0" eaLnBrk="1" fontAlgn="base" hangingPunct="1">
        <a:spcBef>
          <a:spcPct val="0"/>
        </a:spcBef>
        <a:spcAft>
          <a:spcPct val="0"/>
        </a:spcAft>
        <a:defRPr sz="5700" b="1">
          <a:solidFill>
            <a:schemeClr val="tx1"/>
          </a:solidFill>
          <a:latin typeface="Trade Gothic LT Std Bold" pitchFamily="68" charset="0"/>
          <a:ea typeface="ＭＳ Ｐゴシック" pitchFamily="68" charset="-128"/>
        </a:defRPr>
      </a:lvl9pPr>
    </p:titleStyle>
    <p:bodyStyle>
      <a:lvl1pPr marL="317569" indent="-317569" algn="l" defTabSz="816605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lang="sv-SE" sz="3600" kern="1200" dirty="0">
          <a:solidFill>
            <a:schemeClr val="tx1"/>
          </a:solidFill>
          <a:latin typeface="Arial" pitchFamily="34" charset="0"/>
          <a:ea typeface="ＭＳ Ｐゴシック" pitchFamily="68" charset="-128"/>
          <a:cs typeface="Arial" pitchFamily="34" charset="0"/>
        </a:defRPr>
      </a:lvl1pPr>
      <a:lvl2pPr marL="1326983" indent="-510378" algn="l" defTabSz="816605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3600" kern="1200">
          <a:solidFill>
            <a:schemeClr val="tx1"/>
          </a:solidFill>
          <a:latin typeface="+mn-lt"/>
          <a:ea typeface="ＭＳ Ｐゴシック" pitchFamily="68" charset="-128"/>
          <a:cs typeface="Sabon LT Std"/>
        </a:defRPr>
      </a:lvl2pPr>
      <a:lvl3pPr marL="2041512" indent="-408302" algn="l" defTabSz="816605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i="0" kern="1200">
          <a:solidFill>
            <a:schemeClr val="tx1"/>
          </a:solidFill>
          <a:latin typeface="+mn-lt"/>
          <a:ea typeface="ＭＳ Ｐゴシック" pitchFamily="68" charset="-128"/>
          <a:cs typeface="Sabon LT Std"/>
        </a:defRPr>
      </a:lvl3pPr>
      <a:lvl4pPr marL="2858117" indent="-408302" algn="l" defTabSz="816605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3200" kern="1200">
          <a:solidFill>
            <a:schemeClr val="tx1"/>
          </a:solidFill>
          <a:latin typeface="+mn-lt"/>
          <a:ea typeface="ＭＳ Ｐゴシック" pitchFamily="68" charset="-128"/>
          <a:cs typeface="Sabon LT Std"/>
        </a:defRPr>
      </a:lvl4pPr>
      <a:lvl5pPr marL="3674722" indent="-408302" algn="l" defTabSz="816605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800" i="0" kern="1200">
          <a:solidFill>
            <a:schemeClr val="tx1"/>
          </a:solidFill>
          <a:latin typeface="+mn-lt"/>
          <a:ea typeface="ＭＳ Ｐゴシック" pitchFamily="68" charset="-128"/>
          <a:cs typeface="Sabon LT Std"/>
        </a:defRPr>
      </a:lvl5pPr>
      <a:lvl6pPr marL="4491327" indent="-408302" algn="l" defTabSz="816605" rtl="0" eaLnBrk="1" latinLnBrk="0" hangingPunct="1">
        <a:spcBef>
          <a:spcPct val="20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6pPr>
      <a:lvl7pPr marL="5307932" indent="-408302" algn="l" defTabSz="816605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6124537" indent="-408302" algn="l" defTabSz="816605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6941142" indent="-408302" algn="l" defTabSz="816605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816605" rtl="0" eaLnBrk="1" latinLnBrk="0" hangingPunct="1"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816605" algn="l" defTabSz="816605" rtl="0" eaLnBrk="1" latinLnBrk="0" hangingPunct="1">
        <a:defRPr sz="3200" kern="1200">
          <a:solidFill>
            <a:schemeClr val="tx1"/>
          </a:solidFill>
          <a:latin typeface="+mn-lt"/>
          <a:ea typeface="+mn-ea"/>
          <a:cs typeface="+mn-cs"/>
        </a:defRPr>
      </a:lvl2pPr>
      <a:lvl3pPr marL="1633210" algn="l" defTabSz="816605" rtl="0" eaLnBrk="1" latinLnBrk="0" hangingPunct="1"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449815" algn="l" defTabSz="816605" rtl="0" eaLnBrk="1" latinLnBrk="0" hangingPunct="1">
        <a:defRPr sz="3200" kern="1200">
          <a:solidFill>
            <a:schemeClr val="tx1"/>
          </a:solidFill>
          <a:latin typeface="+mn-lt"/>
          <a:ea typeface="+mn-ea"/>
          <a:cs typeface="+mn-cs"/>
        </a:defRPr>
      </a:lvl4pPr>
      <a:lvl5pPr marL="3266420" algn="l" defTabSz="816605" rtl="0" eaLnBrk="1" latinLnBrk="0" hangingPunct="1">
        <a:defRPr sz="3200" kern="1200">
          <a:solidFill>
            <a:schemeClr val="tx1"/>
          </a:solidFill>
          <a:latin typeface="+mn-lt"/>
          <a:ea typeface="+mn-ea"/>
          <a:cs typeface="+mn-cs"/>
        </a:defRPr>
      </a:lvl5pPr>
      <a:lvl6pPr marL="4083025" algn="l" defTabSz="816605" rtl="0" eaLnBrk="1" latinLnBrk="0" hangingPunct="1">
        <a:defRPr sz="3200" kern="1200">
          <a:solidFill>
            <a:schemeClr val="tx1"/>
          </a:solidFill>
          <a:latin typeface="+mn-lt"/>
          <a:ea typeface="+mn-ea"/>
          <a:cs typeface="+mn-cs"/>
        </a:defRPr>
      </a:lvl6pPr>
      <a:lvl7pPr marL="4899630" algn="l" defTabSz="816605" rtl="0" eaLnBrk="1" latinLnBrk="0" hangingPunct="1">
        <a:defRPr sz="3200" kern="1200">
          <a:solidFill>
            <a:schemeClr val="tx1"/>
          </a:solidFill>
          <a:latin typeface="+mn-lt"/>
          <a:ea typeface="+mn-ea"/>
          <a:cs typeface="+mn-cs"/>
        </a:defRPr>
      </a:lvl7pPr>
      <a:lvl8pPr marL="5716234" algn="l" defTabSz="816605" rtl="0" eaLnBrk="1" latinLnBrk="0" hangingPunct="1">
        <a:defRPr sz="3200" kern="1200">
          <a:solidFill>
            <a:schemeClr val="tx1"/>
          </a:solidFill>
          <a:latin typeface="+mn-lt"/>
          <a:ea typeface="+mn-ea"/>
          <a:cs typeface="+mn-cs"/>
        </a:defRPr>
      </a:lvl8pPr>
      <a:lvl9pPr marL="6532839" algn="l" defTabSz="816605" rtl="0" eaLnBrk="1" latinLnBrk="0" hangingPunct="1">
        <a:defRPr sz="32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mailto:gabriella.lillsunde-larsson@oru.se" TargetMode="External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4.xml"/><Relationship Id="rId4" Type="http://schemas.openxmlformats.org/officeDocument/2006/relationships/hyperlink" Target="https://www.oru.se/personal/gabriella_lillsunde-larsson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Relationship Id="rId4" Type="http://schemas.openxmlformats.org/officeDocument/2006/relationships/chart" Target="../charts/char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peoplematters.in/blog/guest-article/could-dna-testing-be-the-new-form-of-recruitment-22691" TargetMode="External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freesvg.org/dna-in-a-bottle" TargetMode="External"/><Relationship Id="rId5" Type="http://schemas.openxmlformats.org/officeDocument/2006/relationships/image" Target="../media/image9.png"/><Relationship Id="rId4" Type="http://schemas.openxmlformats.org/officeDocument/2006/relationships/hyperlink" Target="https://creativecommons.org/licenses/by-nc-sa/3.0/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freesvg.org/survey-icon-with-pencil" TargetMode="External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opentextbc.ca/studentsuccess/chapter/team-and-group-work/" TargetMode="External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7" Type="http://schemas.openxmlformats.org/officeDocument/2006/relationships/hyperlink" Target="https://www.liverpool.ac.uk/centre-for-innovation-in-education/resources/all-resources/spotlight-online-groupwork.html" TargetMode="External"/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6.jp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pixabay.com/en/question-mark-note-duplicate-2110767/" TargetMode="External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F17A9AE6-FDB6-49E3-A0D3-DF41A7C5DD3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sv-SE" dirty="0"/>
              <a:t>Verksamhetsförlagd utbildning (VFU) och interprofessionellt lärande på VFU placering inom molekylärdiagnostik</a:t>
            </a:r>
          </a:p>
        </p:txBody>
      </p:sp>
      <p:sp>
        <p:nvSpPr>
          <p:cNvPr id="3" name="Underrubrik 2">
            <a:extLst>
              <a:ext uri="{FF2B5EF4-FFF2-40B4-BE49-F238E27FC236}">
                <a16:creationId xmlns:a16="http://schemas.microsoft.com/office/drawing/2014/main" id="{BD801917-89E1-4FE1-BDF5-0CC4BA5FBF5D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sv-SE" dirty="0"/>
              <a:t>Pedagogiska medel 2022</a:t>
            </a:r>
          </a:p>
          <a:p>
            <a:r>
              <a:rPr lang="sv-SE" dirty="0"/>
              <a:t>Gabriella Lillsunde Larsson</a:t>
            </a:r>
          </a:p>
          <a:p>
            <a:r>
              <a:rPr lang="sv-SE" dirty="0"/>
              <a:t>Legitimerad biomedicinsk analytiker, lektor och docent</a:t>
            </a:r>
          </a:p>
          <a:p>
            <a:r>
              <a:rPr lang="sv-SE" dirty="0"/>
              <a:t>Enheten för Medicinsk Diagnostik, Institutionen för Hälsovetenskaper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0F6A1CB9-A1AF-4E60-A6BB-4B8DDD0DF2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7F32DC-2D84-DB43-95CE-E2AE801D4C16}" type="datetime1">
              <a:rPr lang="sv-SE" smtClean="0"/>
              <a:t>2023-10-09</a:t>
            </a:fld>
            <a:endParaRPr lang="sv-SE"/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EA0DA812-A8F8-4C60-BA84-B7CC54E51B9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B2A01EE-FC66-6449-82BE-278059117499}" type="slidenum">
              <a:rPr lang="sv-SE" smtClean="0"/>
              <a:pPr/>
              <a:t>1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63007670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478CB199-DC02-1889-EEB9-99304E7618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Lärdomar  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C9843004-28F1-9D0B-34F5-8FCC97D70D1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00259" y="2731555"/>
            <a:ext cx="13860000" cy="5419017"/>
          </a:xfrm>
        </p:spPr>
        <p:txBody>
          <a:bodyPr/>
          <a:lstStyle/>
          <a:p>
            <a:r>
              <a:rPr lang="sv-SE" sz="3600" dirty="0"/>
              <a:t>Bra med införda förändringar </a:t>
            </a:r>
          </a:p>
          <a:p>
            <a:r>
              <a:rPr lang="sv-SE" sz="3600" dirty="0"/>
              <a:t>Vi på </a:t>
            </a:r>
            <a:r>
              <a:rPr lang="sv-SE" dirty="0"/>
              <a:t>ORU</a:t>
            </a:r>
            <a:r>
              <a:rPr lang="sv-SE" sz="3600" dirty="0"/>
              <a:t> har fått mer insyn i hur man arbetar på </a:t>
            </a:r>
            <a:r>
              <a:rPr lang="sv-SE" sz="3600" dirty="0" err="1"/>
              <a:t>molekylärdiagnostik</a:t>
            </a:r>
            <a:r>
              <a:rPr lang="sv-SE" sz="3600" dirty="0"/>
              <a:t>, vilka professioner som finns och hur man arbetar.</a:t>
            </a:r>
          </a:p>
          <a:p>
            <a:r>
              <a:rPr lang="sv-SE" sz="3600" dirty="0"/>
              <a:t>Att deltagande på RÖL fått mer insyn i hur vi arbetar med </a:t>
            </a:r>
            <a:r>
              <a:rPr lang="sv-SE" sz="3600" dirty="0" err="1"/>
              <a:t>molekylärdiagnostik</a:t>
            </a:r>
            <a:r>
              <a:rPr lang="sv-SE" sz="3600" dirty="0"/>
              <a:t> för att förbereda våra studenter för VFU och arbetslivet</a:t>
            </a:r>
          </a:p>
          <a:p>
            <a:r>
              <a:rPr lang="sv-SE" sz="3600" dirty="0"/>
              <a:t>           Vi behöver arbeta mer tillsammans för att skapa de bästa förutsättningarna för studenterna. Fler VFU-områden?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8829DBDA-A28F-EBC4-4C11-ECE79BD8F4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0A1C52-65FD-1347-B6D6-4B8A3A5C1D83}" type="datetime1">
              <a:rPr lang="sv-SE" smtClean="0"/>
              <a:t>2023-10-09</a:t>
            </a:fld>
            <a:endParaRPr lang="sv-SE"/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43515E9A-5D4F-C4C9-D3D1-2846F43CC9E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3E21094-39C8-7141-9D46-EE65846EEE17}" type="slidenum">
              <a:rPr lang="sv-SE" smtClean="0"/>
              <a:pPr/>
              <a:t>10</a:t>
            </a:fld>
            <a:endParaRPr lang="sv-SE"/>
          </a:p>
        </p:txBody>
      </p:sp>
      <p:sp>
        <p:nvSpPr>
          <p:cNvPr id="6" name="Pil: höger 5">
            <a:extLst>
              <a:ext uri="{FF2B5EF4-FFF2-40B4-BE49-F238E27FC236}">
                <a16:creationId xmlns:a16="http://schemas.microsoft.com/office/drawing/2014/main" id="{B4C6C2E0-2F35-0715-A3D7-D0A0394CC813}"/>
              </a:ext>
            </a:extLst>
          </p:cNvPr>
          <p:cNvSpPr/>
          <p:nvPr/>
        </p:nvSpPr>
        <p:spPr>
          <a:xfrm>
            <a:off x="800259" y="7556500"/>
            <a:ext cx="1396841" cy="203200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6710377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68F6D5C9-83C9-666C-55CC-AFB753F66C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559" y="1155264"/>
            <a:ext cx="13860000" cy="1715029"/>
          </a:xfrm>
        </p:spPr>
        <p:txBody>
          <a:bodyPr wrap="square" anchor="ctr">
            <a:normAutofit/>
          </a:bodyPr>
          <a:lstStyle/>
          <a:p>
            <a:r>
              <a:rPr lang="sv-SE" dirty="0"/>
              <a:t>Tack!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2D09B920-9D7E-E8CC-4B44-48E65D3E482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14559" y="9537468"/>
            <a:ext cx="4267941" cy="547857"/>
          </a:xfrm>
        </p:spPr>
        <p:txBody>
          <a:bodyPr wrap="square" anchor="ctr">
            <a:normAutofit/>
          </a:bodyPr>
          <a:lstStyle/>
          <a:p>
            <a:pPr>
              <a:spcAft>
                <a:spcPts val="600"/>
              </a:spcAft>
            </a:pPr>
            <a:fld id="{560A1C52-65FD-1347-B6D6-4B8A3A5C1D83}" type="datetime1">
              <a:rPr lang="sv-SE" smtClean="0"/>
              <a:pPr>
                <a:spcAft>
                  <a:spcPts val="600"/>
                </a:spcAft>
              </a:pPr>
              <a:t>2023-10-09</a:t>
            </a:fld>
            <a:endParaRPr lang="sv-SE"/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98B7F33F-1B3A-4D8F-E1AE-1AD8BDCDC83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13108675" y="9537468"/>
            <a:ext cx="4267941" cy="547857"/>
          </a:xfrm>
        </p:spPr>
        <p:txBody>
          <a:bodyPr wrap="square" anchor="ctr">
            <a:normAutofit/>
          </a:bodyPr>
          <a:lstStyle/>
          <a:p>
            <a:pPr>
              <a:spcAft>
                <a:spcPts val="600"/>
              </a:spcAft>
            </a:pPr>
            <a:fld id="{93E21094-39C8-7141-9D46-EE65846EEE17}" type="slidenum">
              <a:rPr lang="sv-SE" smtClean="0"/>
              <a:pPr>
                <a:spcAft>
                  <a:spcPts val="600"/>
                </a:spcAft>
              </a:pPr>
              <a:t>11</a:t>
            </a:fld>
            <a:endParaRPr lang="sv-SE"/>
          </a:p>
        </p:txBody>
      </p:sp>
      <p:pic>
        <p:nvPicPr>
          <p:cNvPr id="6" name="Picture 2" descr="En bild som visar rita, Barnkonst, skiss, konst&#10;&#10;Automatiskt genererad beskrivning">
            <a:extLst>
              <a:ext uri="{FF2B5EF4-FFF2-40B4-BE49-F238E27FC236}">
                <a16:creationId xmlns:a16="http://schemas.microsoft.com/office/drawing/2014/main" id="{73F8C2D5-BC49-FCED-5CDB-89BD2D9D92F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14559" y="3785063"/>
            <a:ext cx="7920000" cy="4455000"/>
          </a:xfrm>
          <a:prstGeom prst="rect">
            <a:avLst/>
          </a:prstGeom>
          <a:solidFill>
            <a:srgbClr val="FFFFFF"/>
          </a:solidFill>
        </p:spPr>
      </p:pic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9A54F57D-B72A-0242-1D25-C114D4AA6F16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9338302" y="3303055"/>
            <a:ext cx="7920000" cy="5419017"/>
          </a:xfrm>
        </p:spPr>
        <p:txBody>
          <a:bodyPr wrap="square" anchor="t">
            <a:normAutofit/>
          </a:bodyPr>
          <a:lstStyle/>
          <a:p>
            <a:r>
              <a:rPr lang="sv-SE" dirty="0">
                <a:hlinkClick r:id="rId3"/>
              </a:rPr>
              <a:t>gabriella.lillsunde-larsson@oru.se</a:t>
            </a:r>
            <a:endParaRPr lang="sv-SE" dirty="0"/>
          </a:p>
          <a:p>
            <a:r>
              <a:rPr lang="sv-SE" dirty="0">
                <a:hlinkClick r:id="rId4"/>
              </a:rPr>
              <a:t>https://www.oru.se/personal/gabriella_lillsunde-larsson</a:t>
            </a:r>
            <a:endParaRPr lang="sv-SE" dirty="0"/>
          </a:p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92207532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740F67D1-2532-EBC8-3BAB-10EA5322FF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559" y="1155264"/>
            <a:ext cx="13860000" cy="1715029"/>
          </a:xfrm>
        </p:spPr>
        <p:txBody>
          <a:bodyPr wrap="square" anchor="ctr">
            <a:normAutofit/>
          </a:bodyPr>
          <a:lstStyle/>
          <a:p>
            <a:r>
              <a:rPr lang="sv-SE" dirty="0"/>
              <a:t>Biomedicinska analytiker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D619A0D0-8A26-1E49-5E52-F449983E6EE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14559" y="9537468"/>
            <a:ext cx="4267941" cy="547857"/>
          </a:xfrm>
        </p:spPr>
        <p:txBody>
          <a:bodyPr wrap="square" anchor="ctr">
            <a:normAutofit/>
          </a:bodyPr>
          <a:lstStyle/>
          <a:p>
            <a:pPr>
              <a:spcAft>
                <a:spcPts val="600"/>
              </a:spcAft>
            </a:pPr>
            <a:fld id="{560A1C52-65FD-1347-B6D6-4B8A3A5C1D83}" type="datetime1">
              <a:rPr lang="sv-SE" smtClean="0"/>
              <a:pPr>
                <a:spcAft>
                  <a:spcPts val="600"/>
                </a:spcAft>
              </a:pPr>
              <a:t>2023-10-09</a:t>
            </a:fld>
            <a:endParaRPr lang="sv-SE"/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63C32829-174D-C405-6F8E-CC692849C74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13108675" y="9537468"/>
            <a:ext cx="4267941" cy="547857"/>
          </a:xfrm>
        </p:spPr>
        <p:txBody>
          <a:bodyPr wrap="square" anchor="ctr">
            <a:normAutofit/>
          </a:bodyPr>
          <a:lstStyle/>
          <a:p>
            <a:pPr>
              <a:spcAft>
                <a:spcPts val="600"/>
              </a:spcAft>
            </a:pPr>
            <a:fld id="{93E21094-39C8-7141-9D46-EE65846EEE17}" type="slidenum">
              <a:rPr lang="sv-SE" smtClean="0"/>
              <a:pPr>
                <a:spcAft>
                  <a:spcPts val="600"/>
                </a:spcAft>
              </a:pPr>
              <a:t>2</a:t>
            </a:fld>
            <a:endParaRPr lang="sv-SE"/>
          </a:p>
        </p:txBody>
      </p:sp>
      <p:sp>
        <p:nvSpPr>
          <p:cNvPr id="12" name="Content Placeholder 5">
            <a:extLst>
              <a:ext uri="{FF2B5EF4-FFF2-40B4-BE49-F238E27FC236}">
                <a16:creationId xmlns:a16="http://schemas.microsoft.com/office/drawing/2014/main" id="{EE92C631-1A04-E4C9-F3BD-9FFF94505EB4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8901674" y="2584510"/>
            <a:ext cx="9607865" cy="5419017"/>
          </a:xfrm>
        </p:spPr>
        <p:txBody>
          <a:bodyPr/>
          <a:lstStyle/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8" name="Bildobjekt 4">
            <a:extLst>
              <a:ext uri="{FF2B5EF4-FFF2-40B4-BE49-F238E27FC236}">
                <a16:creationId xmlns:a16="http://schemas.microsoft.com/office/drawing/2014/main" id="{8E371359-C4BF-B68C-03FF-4EDCF5191A3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66903" y="1845915"/>
            <a:ext cx="8731699" cy="38908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Bildobjekt 1">
            <a:extLst>
              <a:ext uri="{FF2B5EF4-FFF2-40B4-BE49-F238E27FC236}">
                <a16:creationId xmlns:a16="http://schemas.microsoft.com/office/drawing/2014/main" id="{D6B04A59-B6EA-919E-4F6F-AFA7D68A5A2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2530" y="2521156"/>
            <a:ext cx="7139563" cy="49653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Rektangel 9">
            <a:extLst>
              <a:ext uri="{FF2B5EF4-FFF2-40B4-BE49-F238E27FC236}">
                <a16:creationId xmlns:a16="http://schemas.microsoft.com/office/drawing/2014/main" id="{2DED1F11-95C2-5750-A651-2A2699799EBC}"/>
              </a:ext>
            </a:extLst>
          </p:cNvPr>
          <p:cNvSpPr/>
          <p:nvPr/>
        </p:nvSpPr>
        <p:spPr>
          <a:xfrm>
            <a:off x="466136" y="5921278"/>
            <a:ext cx="5843588" cy="2308324"/>
          </a:xfrm>
          <a:prstGeom prst="rect">
            <a:avLst/>
          </a:prstGeom>
          <a:noFill/>
          <a:ln w="38100">
            <a:noFill/>
          </a:ln>
        </p:spPr>
        <p:txBody>
          <a:bodyPr wrap="square">
            <a:spAutoFit/>
          </a:bodyPr>
          <a:lstStyle/>
          <a:p>
            <a:pPr>
              <a:spcBef>
                <a:spcPts val="800"/>
              </a:spcBef>
              <a:buSzPct val="100000"/>
              <a:defRPr/>
            </a:pPr>
            <a:r>
              <a:rPr lang="en-US" sz="2800" dirty="0">
                <a:solidFill>
                  <a:srgbClr val="000000"/>
                </a:solidFill>
              </a:rPr>
              <a:t>10 194  </a:t>
            </a:r>
            <a:r>
              <a:rPr lang="en-US" sz="2800" dirty="0" err="1">
                <a:solidFill>
                  <a:srgbClr val="000000"/>
                </a:solidFill>
              </a:rPr>
              <a:t>sysselsatta</a:t>
            </a:r>
            <a:r>
              <a:rPr lang="en-US" sz="2800" dirty="0">
                <a:solidFill>
                  <a:srgbClr val="000000"/>
                </a:solidFill>
              </a:rPr>
              <a:t> </a:t>
            </a:r>
          </a:p>
          <a:p>
            <a:pPr>
              <a:spcBef>
                <a:spcPts val="800"/>
              </a:spcBef>
              <a:buSzPct val="100000"/>
              <a:defRPr/>
            </a:pPr>
            <a:r>
              <a:rPr lang="en-US" sz="2800" dirty="0">
                <a:solidFill>
                  <a:srgbClr val="000000"/>
                </a:solidFill>
              </a:rPr>
              <a:t>7 971 </a:t>
            </a:r>
            <a:r>
              <a:rPr lang="en-US" sz="2800" dirty="0" err="1">
                <a:solidFill>
                  <a:srgbClr val="000000"/>
                </a:solidFill>
              </a:rPr>
              <a:t>inom</a:t>
            </a:r>
            <a:r>
              <a:rPr lang="en-US" sz="2800" dirty="0">
                <a:solidFill>
                  <a:srgbClr val="000000"/>
                </a:solidFill>
              </a:rPr>
              <a:t> </a:t>
            </a:r>
            <a:r>
              <a:rPr lang="en-US" sz="2800" dirty="0" err="1">
                <a:solidFill>
                  <a:srgbClr val="000000"/>
                </a:solidFill>
              </a:rPr>
              <a:t>hälso</a:t>
            </a:r>
            <a:r>
              <a:rPr lang="en-US" sz="2800" dirty="0">
                <a:solidFill>
                  <a:srgbClr val="000000"/>
                </a:solidFill>
              </a:rPr>
              <a:t>/</a:t>
            </a:r>
            <a:r>
              <a:rPr lang="en-US" sz="2800" dirty="0" err="1">
                <a:solidFill>
                  <a:srgbClr val="000000"/>
                </a:solidFill>
              </a:rPr>
              <a:t>sjukvård</a:t>
            </a:r>
            <a:endParaRPr lang="en-US" sz="2800" dirty="0">
              <a:solidFill>
                <a:srgbClr val="000000"/>
              </a:solidFill>
            </a:endParaRPr>
          </a:p>
          <a:p>
            <a:pPr>
              <a:spcBef>
                <a:spcPts val="800"/>
              </a:spcBef>
              <a:buSzPct val="100000"/>
              <a:buFont typeface="Wingdings" panose="05000000000000000000" pitchFamily="2" charset="2"/>
              <a:buChar char="ü"/>
              <a:defRPr/>
            </a:pPr>
            <a:endParaRPr lang="en-US" sz="2800" dirty="0">
              <a:solidFill>
                <a:srgbClr val="000000"/>
              </a:solidFill>
            </a:endParaRPr>
          </a:p>
          <a:p>
            <a:pPr>
              <a:spcBef>
                <a:spcPts val="800"/>
              </a:spcBef>
              <a:buSzPct val="100000"/>
              <a:buFont typeface="Arial" panose="020B0604020202020204" pitchFamily="34" charset="0"/>
              <a:buNone/>
              <a:defRPr/>
            </a:pPr>
            <a:r>
              <a:rPr lang="en-US" sz="2000" dirty="0" err="1">
                <a:solidFill>
                  <a:srgbClr val="000000"/>
                </a:solidFill>
              </a:rPr>
              <a:t>Källa</a:t>
            </a:r>
            <a:r>
              <a:rPr lang="en-US" sz="2000" dirty="0">
                <a:solidFill>
                  <a:srgbClr val="000000"/>
                </a:solidFill>
              </a:rPr>
              <a:t> </a:t>
            </a:r>
            <a:r>
              <a:rPr lang="en-US" sz="2000" dirty="0" err="1">
                <a:solidFill>
                  <a:srgbClr val="000000"/>
                </a:solidFill>
              </a:rPr>
              <a:t>Socialstyrelsen</a:t>
            </a:r>
            <a:r>
              <a:rPr lang="en-US" sz="2000" dirty="0">
                <a:solidFill>
                  <a:srgbClr val="000000"/>
                </a:solidFill>
              </a:rPr>
              <a:t>  (</a:t>
            </a:r>
            <a:r>
              <a:rPr lang="sv-SE" sz="2000" dirty="0">
                <a:solidFill>
                  <a:srgbClr val="000000"/>
                </a:solidFill>
              </a:rPr>
              <a:t>Statistikdatabas för hälso- och sjukvårdspersonal)</a:t>
            </a:r>
            <a:r>
              <a:rPr lang="en-US" sz="2000" dirty="0">
                <a:solidFill>
                  <a:srgbClr val="000000"/>
                </a:solidFill>
              </a:rPr>
              <a:t> </a:t>
            </a:r>
            <a:r>
              <a:rPr lang="en-US" sz="2000" dirty="0" err="1">
                <a:solidFill>
                  <a:srgbClr val="000000"/>
                </a:solidFill>
              </a:rPr>
              <a:t>Siffror</a:t>
            </a:r>
            <a:r>
              <a:rPr lang="en-US" sz="2000" dirty="0">
                <a:solidFill>
                  <a:srgbClr val="000000"/>
                </a:solidFill>
              </a:rPr>
              <a:t> </a:t>
            </a:r>
            <a:r>
              <a:rPr lang="en-US" sz="2000" dirty="0" err="1">
                <a:solidFill>
                  <a:srgbClr val="000000"/>
                </a:solidFill>
              </a:rPr>
              <a:t>från</a:t>
            </a:r>
            <a:r>
              <a:rPr lang="en-US" sz="2000" dirty="0">
                <a:solidFill>
                  <a:srgbClr val="000000"/>
                </a:solidFill>
              </a:rPr>
              <a:t> 2020.</a:t>
            </a:r>
          </a:p>
        </p:txBody>
      </p:sp>
      <p:graphicFrame>
        <p:nvGraphicFramePr>
          <p:cNvPr id="17" name="Diagram 16">
            <a:extLst>
              <a:ext uri="{FF2B5EF4-FFF2-40B4-BE49-F238E27FC236}">
                <a16:creationId xmlns:a16="http://schemas.microsoft.com/office/drawing/2014/main" id="{13B81561-9478-EDC1-8A67-90BAE6CEFF11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31482264"/>
              </p:ext>
            </p:extLst>
          </p:nvPr>
        </p:nvGraphicFramePr>
        <p:xfrm>
          <a:off x="9145587" y="5921278"/>
          <a:ext cx="6054007" cy="304994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9" name="textruta 5">
            <a:extLst>
              <a:ext uri="{FF2B5EF4-FFF2-40B4-BE49-F238E27FC236}">
                <a16:creationId xmlns:a16="http://schemas.microsoft.com/office/drawing/2014/main" id="{96AC1321-3F21-E222-5AFA-325E5A1B81A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145587" y="9155723"/>
            <a:ext cx="7725488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sv-SE" altLang="sv-SE" sz="1200" dirty="0">
                <a:solidFill>
                  <a:srgbClr val="000000"/>
                </a:solidFill>
                <a:latin typeface="Futura"/>
              </a:rPr>
              <a:t>Socialstyrelsen; Statistikdatabas för hälso- och sjukvårdspersonal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sv-SE" altLang="sv-SE" sz="1200" dirty="0">
                <a:solidFill>
                  <a:srgbClr val="000000"/>
                </a:solidFill>
                <a:latin typeface="Futura"/>
              </a:rPr>
              <a:t>Hälso- och sjukvårdspersonal, Biomedicinska analytiker, Riket, Offentlig och privat regi, Alla sysselsatta, Alla näringsgrenar, Ålder: -, Båda könen, 2020</a:t>
            </a:r>
            <a:endParaRPr lang="sv-SE" altLang="sv-SE" sz="1200" dirty="0">
              <a:solidFill>
                <a:srgbClr val="000000"/>
              </a:solidFill>
            </a:endParaRPr>
          </a:p>
        </p:txBody>
      </p:sp>
      <p:sp>
        <p:nvSpPr>
          <p:cNvPr id="3" name="Ellips 2">
            <a:extLst>
              <a:ext uri="{FF2B5EF4-FFF2-40B4-BE49-F238E27FC236}">
                <a16:creationId xmlns:a16="http://schemas.microsoft.com/office/drawing/2014/main" id="{14AFFF4D-76CF-1801-2A10-191D69FF0EE7}"/>
              </a:ext>
            </a:extLst>
          </p:cNvPr>
          <p:cNvSpPr/>
          <p:nvPr/>
        </p:nvSpPr>
        <p:spPr>
          <a:xfrm>
            <a:off x="16221205" y="2870293"/>
            <a:ext cx="1077397" cy="662047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9236604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A13B3D3D-8446-F4B4-C568-D31B943F36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Biomedicinska analytiker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A6C979DA-5BC3-7319-53B6-9A75F4FA33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82311" y="7774176"/>
            <a:ext cx="13860000" cy="5419017"/>
          </a:xfrm>
        </p:spPr>
        <p:txBody>
          <a:bodyPr/>
          <a:lstStyle/>
          <a:p>
            <a:pPr marL="0" indent="0">
              <a:buNone/>
            </a:pPr>
            <a:r>
              <a:rPr lang="en-US" dirty="0" err="1"/>
              <a:t>Legitimerad</a:t>
            </a:r>
            <a:r>
              <a:rPr lang="en-US" dirty="0"/>
              <a:t> </a:t>
            </a:r>
            <a:r>
              <a:rPr lang="en-US" dirty="0" err="1"/>
              <a:t>vårdprofession</a:t>
            </a:r>
            <a:r>
              <a:rPr lang="en-US" dirty="0"/>
              <a:t> med </a:t>
            </a:r>
            <a:r>
              <a:rPr lang="en-US" dirty="0" err="1"/>
              <a:t>kandidatexamen</a:t>
            </a:r>
            <a:endParaRPr lang="en-US" dirty="0"/>
          </a:p>
          <a:p>
            <a:pPr marL="0" indent="0">
              <a:buNone/>
            </a:pPr>
            <a:r>
              <a:rPr lang="en-US" dirty="0"/>
              <a:t>Laboratoriemedicin och </a:t>
            </a:r>
            <a:r>
              <a:rPr lang="en-US" dirty="0" err="1"/>
              <a:t>klinisk</a:t>
            </a:r>
            <a:r>
              <a:rPr lang="en-US" dirty="0"/>
              <a:t> </a:t>
            </a:r>
            <a:r>
              <a:rPr lang="en-US" dirty="0" err="1"/>
              <a:t>fysiologi</a:t>
            </a:r>
            <a:endParaRPr lang="en-US" dirty="0"/>
          </a:p>
          <a:p>
            <a:endParaRPr lang="sv-SE" dirty="0"/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797A7C56-A885-6025-5B9D-0C4E4B6177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0A1C52-65FD-1347-B6D6-4B8A3A5C1D83}" type="datetime1">
              <a:rPr lang="sv-SE" smtClean="0"/>
              <a:t>2023-10-09</a:t>
            </a:fld>
            <a:endParaRPr lang="sv-SE"/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A42D6071-B864-9D8B-B2F4-EF96DE278F8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3E21094-39C8-7141-9D46-EE65846EEE17}" type="slidenum">
              <a:rPr lang="sv-SE" smtClean="0"/>
              <a:pPr/>
              <a:t>3</a:t>
            </a:fld>
            <a:endParaRPr lang="sv-SE"/>
          </a:p>
        </p:txBody>
      </p:sp>
      <p:pic>
        <p:nvPicPr>
          <p:cNvPr id="8" name="Platshållare för innehåll 6" descr="En bild som visar mikroskop, Människoansikte, person, Vetenskapsinstrument&#10;&#10;Automatiskt genererad beskrivning">
            <a:extLst>
              <a:ext uri="{FF2B5EF4-FFF2-40B4-BE49-F238E27FC236}">
                <a16:creationId xmlns:a16="http://schemas.microsoft.com/office/drawing/2014/main" id="{2F021C4E-5497-10C2-8651-EC34FA53BE1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617" r="1" b="1"/>
          <a:stretch/>
        </p:blipFill>
        <p:spPr bwMode="auto">
          <a:xfrm>
            <a:off x="623670" y="2476413"/>
            <a:ext cx="7223793" cy="49426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pic>
      <p:pic>
        <p:nvPicPr>
          <p:cNvPr id="10" name="Bildobjekt 9">
            <a:extLst>
              <a:ext uri="{FF2B5EF4-FFF2-40B4-BE49-F238E27FC236}">
                <a16:creationId xmlns:a16="http://schemas.microsoft.com/office/drawing/2014/main" id="{07BFDE28-EAD9-D8DD-BD62-D0FD1C19886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77795" y="2557239"/>
            <a:ext cx="7198763" cy="4843819"/>
          </a:xfrm>
          <a:prstGeom prst="rect">
            <a:avLst/>
          </a:prstGeom>
        </p:spPr>
      </p:pic>
      <p:pic>
        <p:nvPicPr>
          <p:cNvPr id="11" name="Platshållare för innehåll 13">
            <a:extLst>
              <a:ext uri="{FF2B5EF4-FFF2-40B4-BE49-F238E27FC236}">
                <a16:creationId xmlns:a16="http://schemas.microsoft.com/office/drawing/2014/main" id="{22CC1917-BF82-DC10-DC41-3A0DFF6F8DA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 bwMode="auto">
          <a:xfrm>
            <a:off x="12471400" y="5981700"/>
            <a:ext cx="4311703" cy="30962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pic>
    </p:spTree>
    <p:extLst>
      <p:ext uri="{BB962C8B-B14F-4D97-AF65-F5344CB8AC3E}">
        <p14:creationId xmlns:p14="http://schemas.microsoft.com/office/powerpoint/2010/main" val="82591211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C1641AFB-25EE-6BCF-3F86-4317F440B1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Bakgrund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6B2022DF-9769-2358-E62F-AA01F4E597F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4559" y="2526441"/>
            <a:ext cx="15895370" cy="5419017"/>
          </a:xfrm>
        </p:spPr>
        <p:txBody>
          <a:bodyPr/>
          <a:lstStyle/>
          <a:p>
            <a:r>
              <a:rPr lang="sv-SE" dirty="0"/>
              <a:t>Inom området </a:t>
            </a:r>
            <a:r>
              <a:rPr lang="sv-SE" b="1" dirty="0"/>
              <a:t>molekylärdiagnostik</a:t>
            </a:r>
            <a:r>
              <a:rPr lang="sv-SE" dirty="0"/>
              <a:t> arbetar flera olika professioner tillsammans då nya tekniker och kunskapsområden flyttar in, såsom biomedicinska analytiker, molekylärbiologer, genetiker och bioinformatiker. </a:t>
            </a:r>
          </a:p>
          <a:p>
            <a:r>
              <a:rPr lang="sv-SE" dirty="0"/>
              <a:t>Komplexa och dyra analyser.</a:t>
            </a:r>
          </a:p>
          <a:p>
            <a:r>
              <a:rPr lang="sv-SE" dirty="0"/>
              <a:t>Ny utbildningsplan med röd tråd av molekylär teori och praktik i progression.</a:t>
            </a:r>
          </a:p>
          <a:p>
            <a:endParaRPr lang="sv-SE" dirty="0"/>
          </a:p>
          <a:p>
            <a:endParaRPr lang="sv-SE" dirty="0"/>
          </a:p>
          <a:p>
            <a:endParaRPr lang="sv-SE" dirty="0"/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5EA7ADBB-9272-9968-7479-BD1D8D8F3E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0A1C52-65FD-1347-B6D6-4B8A3A5C1D83}" type="datetime1">
              <a:rPr lang="sv-SE" smtClean="0"/>
              <a:t>2023-10-09</a:t>
            </a:fld>
            <a:endParaRPr lang="sv-SE"/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DE33D1A1-6D7B-2E1C-E48D-1F45B913A9F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3E21094-39C8-7141-9D46-EE65846EEE17}" type="slidenum">
              <a:rPr lang="sv-SE" smtClean="0"/>
              <a:pPr/>
              <a:t>4</a:t>
            </a:fld>
            <a:endParaRPr lang="sv-SE"/>
          </a:p>
        </p:txBody>
      </p:sp>
      <p:pic>
        <p:nvPicPr>
          <p:cNvPr id="7" name="Bildobjekt 6">
            <a:extLst>
              <a:ext uri="{FF2B5EF4-FFF2-40B4-BE49-F238E27FC236}">
                <a16:creationId xmlns:a16="http://schemas.microsoft.com/office/drawing/2014/main" id="{14927CC4-0004-9C28-F6E2-02971A50095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6234544" y="6373734"/>
            <a:ext cx="8425797" cy="3058947"/>
          </a:xfrm>
          <a:prstGeom prst="rect">
            <a:avLst/>
          </a:prstGeom>
        </p:spPr>
      </p:pic>
      <p:sp>
        <p:nvSpPr>
          <p:cNvPr id="8" name="textruta 7">
            <a:extLst>
              <a:ext uri="{FF2B5EF4-FFF2-40B4-BE49-F238E27FC236}">
                <a16:creationId xmlns:a16="http://schemas.microsoft.com/office/drawing/2014/main" id="{7FBA4D97-6DB3-5C59-4F4E-2AB663CE4269}"/>
              </a:ext>
            </a:extLst>
          </p:cNvPr>
          <p:cNvSpPr txBox="1"/>
          <p:nvPr/>
        </p:nvSpPr>
        <p:spPr>
          <a:xfrm>
            <a:off x="1206932" y="11051396"/>
            <a:ext cx="12855431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900">
                <a:hlinkClick r:id="rId3" tooltip="https://www.peoplematters.in/blog/guest-article/could-dna-testing-be-the-new-form-of-recruitment-22691"/>
              </a:rPr>
              <a:t>Det här fotot</a:t>
            </a:r>
            <a:r>
              <a:rPr lang="sv-SE" sz="900"/>
              <a:t> av Okänd författare licensieras enligt </a:t>
            </a:r>
            <a:r>
              <a:rPr lang="sv-SE" sz="900">
                <a:hlinkClick r:id="rId4" tooltip="https://creativecommons.org/licenses/by-nc-sa/3.0/"/>
              </a:rPr>
              <a:t>CC BY-SA-NC</a:t>
            </a:r>
            <a:endParaRPr lang="sv-SE" sz="900"/>
          </a:p>
        </p:txBody>
      </p:sp>
      <p:pic>
        <p:nvPicPr>
          <p:cNvPr id="9" name="Bildobjekt 8">
            <a:extLst>
              <a:ext uri="{FF2B5EF4-FFF2-40B4-BE49-F238E27FC236}">
                <a16:creationId xmlns:a16="http://schemas.microsoft.com/office/drawing/2014/main" id="{50A966C4-719D-D246-4C05-5ABDF3AEC35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6"/>
              </a:ext>
            </a:extLst>
          </a:blip>
          <a:stretch>
            <a:fillRect/>
          </a:stretch>
        </p:blipFill>
        <p:spPr>
          <a:xfrm>
            <a:off x="2117375" y="6373734"/>
            <a:ext cx="3065125" cy="3065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756039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72C88363-5F28-1658-2554-ECDED174FF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Vad ville vi göra i projektet?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E293B6EE-7A59-0BC5-6718-38E7270D058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4559" y="2739384"/>
            <a:ext cx="13860000" cy="5419017"/>
          </a:xfrm>
        </p:spPr>
        <p:txBody>
          <a:bodyPr/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sv-SE" sz="32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Syftet med detta pilot-projekt </a:t>
            </a:r>
            <a:r>
              <a:rPr lang="sv-SE" sz="32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var</a:t>
            </a:r>
            <a:r>
              <a:rPr lang="sv-SE" sz="32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att </a:t>
            </a:r>
            <a:r>
              <a:rPr lang="sv-SE" sz="3200" b="1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utvärdera</a:t>
            </a:r>
            <a:r>
              <a:rPr lang="sv-SE" sz="32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och </a:t>
            </a:r>
            <a:r>
              <a:rPr lang="sv-SE" sz="3200" b="1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utveckla</a:t>
            </a:r>
            <a:r>
              <a:rPr lang="sv-SE" sz="32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den befintliga VFU som de biomedicinska analytikerstudenterna (inriktning laboratoriemedicin) gör under sin placering på molekylärdiagnostiskt laboratorium. </a:t>
            </a:r>
          </a:p>
          <a:p>
            <a:pPr marL="342900" lvl="0" indent="-342900">
              <a:lnSpc>
                <a:spcPct val="107000"/>
              </a:lnSpc>
              <a:buFont typeface="+mj-lt"/>
              <a:buAutoNum type="arabicPeriod"/>
            </a:pPr>
            <a:r>
              <a:rPr lang="sv-SE" sz="2800" u="sng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Enkät till T6 studenter. </a:t>
            </a:r>
            <a:r>
              <a:rPr lang="sv-SE" sz="28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(De första som gått på ny utbildningsplan) </a:t>
            </a:r>
          </a:p>
          <a:p>
            <a:pPr lvl="1" indent="0">
              <a:lnSpc>
                <a:spcPct val="107000"/>
              </a:lnSpc>
            </a:pPr>
            <a:r>
              <a:rPr lang="sv-SE" sz="28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Teoretiskt och laborativt förberedda?</a:t>
            </a:r>
          </a:p>
          <a:p>
            <a:pPr lvl="1" indent="0">
              <a:lnSpc>
                <a:spcPct val="107000"/>
              </a:lnSpc>
            </a:pPr>
            <a:r>
              <a:rPr lang="sv-SE" sz="28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Vilka analyser fungerar på VFU?</a:t>
            </a:r>
          </a:p>
          <a:p>
            <a:pPr lvl="1" indent="0">
              <a:lnSpc>
                <a:spcPct val="107000"/>
              </a:lnSpc>
            </a:pPr>
            <a:r>
              <a:rPr lang="sv-SE" sz="28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Interprofessionellt samarbete?</a:t>
            </a:r>
          </a:p>
          <a:p>
            <a:pPr lvl="1" indent="0">
              <a:lnSpc>
                <a:spcPct val="107000"/>
              </a:lnSpc>
            </a:pPr>
            <a:r>
              <a:rPr lang="sv-SE" sz="28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Praktisk examinationen-bra?</a:t>
            </a:r>
          </a:p>
          <a:p>
            <a:pPr lvl="1" indent="0">
              <a:lnSpc>
                <a:spcPct val="107000"/>
              </a:lnSpc>
            </a:pPr>
            <a:endParaRPr lang="sv-SE" sz="2800" dirty="0"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buFont typeface="+mj-lt"/>
              <a:buAutoNum type="arabicPeriod"/>
            </a:pPr>
            <a:r>
              <a:rPr lang="sv-SE" sz="2800" u="sng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Diskussion med projektgrupp </a:t>
            </a:r>
            <a:r>
              <a:rPr lang="sv-SE" sz="28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utifrån enkätresultat och erfarenheter.</a:t>
            </a:r>
          </a:p>
          <a:p>
            <a:endParaRPr lang="sv-SE" dirty="0"/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DC4CD5DC-500E-022F-ACFD-14E96DABBE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0A1C52-65FD-1347-B6D6-4B8A3A5C1D83}" type="datetime1">
              <a:rPr lang="sv-SE" smtClean="0"/>
              <a:t>2023-10-09</a:t>
            </a:fld>
            <a:endParaRPr lang="sv-SE"/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A509FAA9-BCAF-B859-F2A7-AB1C27D9D1C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3E21094-39C8-7141-9D46-EE65846EEE17}" type="slidenum">
              <a:rPr lang="sv-SE" smtClean="0"/>
              <a:pPr/>
              <a:t>5</a:t>
            </a:fld>
            <a:endParaRPr lang="sv-SE"/>
          </a:p>
        </p:txBody>
      </p:sp>
      <p:pic>
        <p:nvPicPr>
          <p:cNvPr id="7" name="Bildobjekt 6" descr="En bild som visar text, skrivdon, penna, kontorsmaterial&#10;&#10;Automatiskt genererad beskrivning">
            <a:extLst>
              <a:ext uri="{FF2B5EF4-FFF2-40B4-BE49-F238E27FC236}">
                <a16:creationId xmlns:a16="http://schemas.microsoft.com/office/drawing/2014/main" id="{A44ECF05-3878-DA78-C49E-79D040DAC4A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13636199" y="4326668"/>
            <a:ext cx="2276720" cy="2276720"/>
          </a:xfrm>
          <a:prstGeom prst="rect">
            <a:avLst/>
          </a:prstGeom>
        </p:spPr>
      </p:pic>
      <p:pic>
        <p:nvPicPr>
          <p:cNvPr id="9" name="Bildobjekt 8">
            <a:extLst>
              <a:ext uri="{FF2B5EF4-FFF2-40B4-BE49-F238E27FC236}">
                <a16:creationId xmlns:a16="http://schemas.microsoft.com/office/drawing/2014/main" id="{02F00E90-B50C-ED5C-FD6F-AAE421A9797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837473B0-CC2E-450A-ABE3-18F120FF3D39}">
                <a1611:picAttrSrcUrl xmlns:a1611="http://schemas.microsoft.com/office/drawing/2016/11/main" r:id="rId5"/>
              </a:ext>
            </a:extLst>
          </a:blip>
          <a:stretch>
            <a:fillRect/>
          </a:stretch>
        </p:blipFill>
        <p:spPr>
          <a:xfrm>
            <a:off x="13737585" y="6932068"/>
            <a:ext cx="2663226" cy="22767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418965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0034F0A2-3DA6-D39B-5703-51AC4D466B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Projektgrupp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79940B71-3446-B22E-E09D-7EEC86134C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0A1C52-65FD-1347-B6D6-4B8A3A5C1D83}" type="datetime1">
              <a:rPr lang="sv-SE" smtClean="0"/>
              <a:t>2023-10-09</a:t>
            </a:fld>
            <a:endParaRPr lang="sv-SE"/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70D1F5C7-1B56-3E7B-D0BB-46F7FEF02E8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3E21094-39C8-7141-9D46-EE65846EEE17}" type="slidenum">
              <a:rPr lang="sv-SE" smtClean="0"/>
              <a:pPr/>
              <a:t>6</a:t>
            </a:fld>
            <a:endParaRPr lang="sv-SE"/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7ED30E96-FCAA-9141-025E-012EB937272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66067" y="2916675"/>
            <a:ext cx="7920000" cy="5419017"/>
          </a:xfrm>
        </p:spPr>
        <p:txBody>
          <a:bodyPr/>
          <a:lstStyle/>
          <a:p>
            <a:pPr marL="0" indent="0">
              <a:buNone/>
            </a:pPr>
            <a:r>
              <a:rPr lang="sv-SE" sz="3200" u="sng" dirty="0"/>
              <a:t>ORU, HV</a:t>
            </a:r>
            <a:r>
              <a:rPr lang="sv-SE" sz="3200" dirty="0"/>
              <a:t>:</a:t>
            </a:r>
            <a:r>
              <a:rPr lang="sv-SE" dirty="0"/>
              <a:t> </a:t>
            </a:r>
          </a:p>
          <a:p>
            <a:pPr marL="0" indent="0">
              <a:buNone/>
            </a:pPr>
            <a:r>
              <a:rPr lang="sv-SE" sz="2800" b="1" dirty="0"/>
              <a:t>Gabriella Lillsunde Larsson </a:t>
            </a:r>
            <a:r>
              <a:rPr lang="sv-SE" sz="2800" dirty="0"/>
              <a:t>(förenad anställning medicinsk diagnostik och laboratoriemedicin, examinator VFU-kurs)</a:t>
            </a:r>
          </a:p>
          <a:p>
            <a:pPr marL="0" indent="0">
              <a:buNone/>
            </a:pPr>
            <a:r>
              <a:rPr lang="sv-SE" sz="2800" b="1" dirty="0"/>
              <a:t>Christina Karlsson </a:t>
            </a:r>
            <a:r>
              <a:rPr lang="sv-SE" sz="2800" dirty="0"/>
              <a:t>(Programansvarig biomedicinska analytikerprogrammet, kursansvarig VFU-kurs)</a:t>
            </a:r>
          </a:p>
          <a:p>
            <a:pPr marL="0" indent="0">
              <a:buNone/>
            </a:pPr>
            <a:r>
              <a:rPr lang="sv-SE" sz="2800" b="1" dirty="0"/>
              <a:t>Josephine Fritiofsson </a:t>
            </a:r>
            <a:r>
              <a:rPr lang="sv-SE" sz="2800" dirty="0"/>
              <a:t>(HV administration, enkät)</a:t>
            </a:r>
          </a:p>
          <a:p>
            <a:endParaRPr lang="sv-SE" dirty="0"/>
          </a:p>
        </p:txBody>
      </p:sp>
      <p:sp>
        <p:nvSpPr>
          <p:cNvPr id="6" name="Platshållare för innehåll 5">
            <a:extLst>
              <a:ext uri="{FF2B5EF4-FFF2-40B4-BE49-F238E27FC236}">
                <a16:creationId xmlns:a16="http://schemas.microsoft.com/office/drawing/2014/main" id="{1CE92469-3850-9F32-424B-B5152183AC5C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9338302" y="2904149"/>
            <a:ext cx="7920000" cy="5419017"/>
          </a:xfrm>
        </p:spPr>
        <p:txBody>
          <a:bodyPr/>
          <a:lstStyle/>
          <a:p>
            <a:pPr marL="0" indent="0">
              <a:buNone/>
            </a:pPr>
            <a:r>
              <a:rPr lang="sv-SE" sz="3200" u="sng" dirty="0"/>
              <a:t>RÖL (Laboratoriemedicin och Fertilitetskliniken)</a:t>
            </a:r>
          </a:p>
          <a:p>
            <a:pPr marL="0" indent="0">
              <a:buNone/>
            </a:pPr>
            <a:r>
              <a:rPr lang="sv-SE" sz="2800" b="1" dirty="0"/>
              <a:t>Emma Adolfsson</a:t>
            </a:r>
            <a:r>
              <a:rPr lang="sv-SE" sz="2800" dirty="0"/>
              <a:t>, leg BMA, doktorand  föreläsare genetik och laborationsansvar genetik</a:t>
            </a:r>
          </a:p>
          <a:p>
            <a:pPr marL="0" indent="0">
              <a:buNone/>
            </a:pPr>
            <a:r>
              <a:rPr lang="sv-SE" sz="2800" b="1" dirty="0"/>
              <a:t>Amaya </a:t>
            </a:r>
            <a:r>
              <a:rPr lang="sv-SE" sz="2800" b="1" dirty="0" err="1"/>
              <a:t>Campillay</a:t>
            </a:r>
            <a:r>
              <a:rPr lang="sv-SE" sz="2800" b="1" dirty="0"/>
              <a:t>-Lagos</a:t>
            </a:r>
            <a:r>
              <a:rPr lang="sv-SE" sz="2800" dirty="0"/>
              <a:t>, leg BMA, doktorand, huvudhandledare VFU</a:t>
            </a:r>
          </a:p>
          <a:p>
            <a:pPr marL="0" indent="0">
              <a:buNone/>
            </a:pPr>
            <a:r>
              <a:rPr lang="sv-SE" sz="2800" b="1" dirty="0"/>
              <a:t>Caroline Rolandsson</a:t>
            </a:r>
            <a:r>
              <a:rPr lang="sv-SE" sz="2800" dirty="0"/>
              <a:t>, leg BMA, </a:t>
            </a:r>
            <a:r>
              <a:rPr lang="sv-SE" sz="2800" dirty="0" err="1"/>
              <a:t>Msc</a:t>
            </a:r>
            <a:r>
              <a:rPr lang="sv-SE" sz="2800" dirty="0"/>
              <a:t>, huvudhandledare VFU </a:t>
            </a:r>
          </a:p>
          <a:p>
            <a:pPr marL="0" indent="0">
              <a:buNone/>
            </a:pPr>
            <a:r>
              <a:rPr lang="sv-SE" sz="2800" b="1" dirty="0"/>
              <a:t>Anita Koskela von Sydow</a:t>
            </a:r>
            <a:r>
              <a:rPr lang="sv-SE" sz="2800" dirty="0"/>
              <a:t>, PhD, molekylärbiolog</a:t>
            </a:r>
          </a:p>
        </p:txBody>
      </p:sp>
      <p:pic>
        <p:nvPicPr>
          <p:cNvPr id="8" name="Bildobjekt 7">
            <a:extLst>
              <a:ext uri="{FF2B5EF4-FFF2-40B4-BE49-F238E27FC236}">
                <a16:creationId xmlns:a16="http://schemas.microsoft.com/office/drawing/2014/main" id="{6498D1A7-1949-76C3-5B3F-36E1AA0C2E1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56617" y="8296790"/>
            <a:ext cx="1538960" cy="1665961"/>
          </a:xfrm>
          <a:prstGeom prst="rect">
            <a:avLst/>
          </a:prstGeom>
        </p:spPr>
      </p:pic>
      <p:pic>
        <p:nvPicPr>
          <p:cNvPr id="9" name="Bildobjekt 8">
            <a:extLst>
              <a:ext uri="{FF2B5EF4-FFF2-40B4-BE49-F238E27FC236}">
                <a16:creationId xmlns:a16="http://schemas.microsoft.com/office/drawing/2014/main" id="{24D05FF8-E264-EDE4-2CA8-E7DD3C6B1B1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113892" y="8301930"/>
            <a:ext cx="1658277" cy="1665961"/>
          </a:xfrm>
          <a:prstGeom prst="rect">
            <a:avLst/>
          </a:prstGeom>
        </p:spPr>
      </p:pic>
      <p:pic>
        <p:nvPicPr>
          <p:cNvPr id="10" name="Bildobjekt 9">
            <a:extLst>
              <a:ext uri="{FF2B5EF4-FFF2-40B4-BE49-F238E27FC236}">
                <a16:creationId xmlns:a16="http://schemas.microsoft.com/office/drawing/2014/main" id="{42DE57E0-D4A3-BBC6-7789-4BF7FC23F99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840667" y="8301930"/>
            <a:ext cx="1245616" cy="1660821"/>
          </a:xfrm>
          <a:prstGeom prst="rect">
            <a:avLst/>
          </a:prstGeom>
        </p:spPr>
      </p:pic>
      <p:pic>
        <p:nvPicPr>
          <p:cNvPr id="11" name="Bildobjekt 10">
            <a:extLst>
              <a:ext uri="{FF2B5EF4-FFF2-40B4-BE49-F238E27FC236}">
                <a16:creationId xmlns:a16="http://schemas.microsoft.com/office/drawing/2014/main" id="{06A3AB41-2ECD-806A-CE85-63E7FDD246F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234079" y="8296790"/>
            <a:ext cx="1256400" cy="1660821"/>
          </a:xfrm>
          <a:prstGeom prst="rect">
            <a:avLst/>
          </a:prstGeom>
        </p:spPr>
      </p:pic>
      <p:pic>
        <p:nvPicPr>
          <p:cNvPr id="15" name="Bildobjekt 14" descr="En bild som visar text, bärbar dator, dator, inomhus">
            <a:extLst>
              <a:ext uri="{FF2B5EF4-FFF2-40B4-BE49-F238E27FC236}">
                <a16:creationId xmlns:a16="http://schemas.microsoft.com/office/drawing/2014/main" id="{F92CD2A4-CEB8-FD7B-D032-6EF3965D006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837473B0-CC2E-450A-ABE3-18F120FF3D39}">
                <a1611:picAttrSrcUrl xmlns:a1611="http://schemas.microsoft.com/office/drawing/2016/11/main" r:id="rId7"/>
              </a:ext>
            </a:extLst>
          </a:blip>
          <a:stretch>
            <a:fillRect/>
          </a:stretch>
        </p:blipFill>
        <p:spPr>
          <a:xfrm>
            <a:off x="1242801" y="7405606"/>
            <a:ext cx="5501227" cy="19529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615372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ubrik 3"/>
          <p:cNvSpPr>
            <a:spLocks noGrp="1"/>
          </p:cNvSpPr>
          <p:nvPr>
            <p:ph type="title"/>
          </p:nvPr>
        </p:nvSpPr>
        <p:spPr>
          <a:xfrm>
            <a:off x="914559" y="905554"/>
            <a:ext cx="13860000" cy="1715029"/>
          </a:xfrm>
        </p:spPr>
        <p:txBody>
          <a:bodyPr/>
          <a:lstStyle/>
          <a:p>
            <a:r>
              <a:rPr lang="sv-SE" dirty="0"/>
              <a:t>Enkät till T6-studenter maj 2022</a:t>
            </a:r>
          </a:p>
        </p:txBody>
      </p:sp>
      <p:sp>
        <p:nvSpPr>
          <p:cNvPr id="7" name="Platshållare för innehåll 6">
            <a:extLst>
              <a:ext uri="{FF2B5EF4-FFF2-40B4-BE49-F238E27FC236}">
                <a16:creationId xmlns:a16="http://schemas.microsoft.com/office/drawing/2014/main" id="{67147024-D3C5-783F-535A-BD9199D6DCD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4559" y="2112496"/>
            <a:ext cx="13640685" cy="4839449"/>
          </a:xfrm>
        </p:spPr>
        <p:txBody>
          <a:bodyPr/>
          <a:lstStyle/>
          <a:p>
            <a:r>
              <a:rPr lang="sv-SE" sz="3200" b="1" dirty="0"/>
              <a:t>6</a:t>
            </a:r>
            <a:r>
              <a:rPr lang="sv-SE" sz="3200" dirty="0"/>
              <a:t> av 13 studenter genomförde enkäten. Sammantaget är de flesta som svarat nöjda med innehåll och nivå på sin VFU på molekylärdiagnostik. Biomedicinska analytiker handleder och endast en av 6 hade deltagit i någon form av interprofessionell samverkan. </a:t>
            </a:r>
          </a:p>
          <a:p>
            <a:r>
              <a:rPr lang="sv-SE" sz="3200" dirty="0"/>
              <a:t>Studenterna angav följande förslag på förbättringar i lärmiljön för att höja deras kunskapsnivå: </a:t>
            </a:r>
          </a:p>
          <a:p>
            <a:pPr marL="457200" indent="-457200">
              <a:buFont typeface="Wingdings" panose="05000000000000000000" pitchFamily="2" charset="2"/>
              <a:buChar char="ü"/>
            </a:pPr>
            <a:r>
              <a:rPr lang="sv-SE" sz="3200" dirty="0"/>
              <a:t>	</a:t>
            </a:r>
            <a:r>
              <a:rPr lang="sv-SE" sz="2800" dirty="0"/>
              <a:t>Med mer vid tolkning av resultat.</a:t>
            </a:r>
          </a:p>
          <a:p>
            <a:pPr marL="457200" indent="-457200">
              <a:buFont typeface="Wingdings" panose="05000000000000000000" pitchFamily="2" charset="2"/>
              <a:buChar char="ü"/>
            </a:pPr>
            <a:r>
              <a:rPr lang="sv-SE" sz="2800" dirty="0"/>
              <a:t>	Få själv utföra nån analys och även tolka svaret. </a:t>
            </a:r>
          </a:p>
          <a:p>
            <a:pPr marL="457200" indent="-457200">
              <a:buFont typeface="Wingdings" panose="05000000000000000000" pitchFamily="2" charset="2"/>
              <a:buChar char="ü"/>
            </a:pPr>
            <a:r>
              <a:rPr lang="sv-SE" sz="2800" dirty="0"/>
              <a:t>	Betydligt klarare scheman önskas </a:t>
            </a:r>
          </a:p>
          <a:p>
            <a:r>
              <a:rPr lang="sv-SE" sz="3200" dirty="0"/>
              <a:t>  </a:t>
            </a:r>
          </a:p>
          <a:p>
            <a:r>
              <a:rPr lang="sv-SE" sz="3200" dirty="0"/>
              <a:t>                  mer fokus på tolkning  och interprofessionell samverkan. </a:t>
            </a:r>
          </a:p>
          <a:p>
            <a:endParaRPr lang="sv-SE" dirty="0"/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74FC34-CF51-934F-B8BF-4422A5ACD8FA}" type="datetime1">
              <a:rPr lang="sv-SE" smtClean="0"/>
              <a:t>2023-10-09</a:t>
            </a:fld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056BE69-F470-4146-8FB1-DDF2850709FE}" type="slidenum">
              <a:rPr lang="sv-SE" smtClean="0"/>
              <a:pPr/>
              <a:t>7</a:t>
            </a:fld>
            <a:endParaRPr lang="sv-SE" dirty="0"/>
          </a:p>
        </p:txBody>
      </p:sp>
      <p:sp>
        <p:nvSpPr>
          <p:cNvPr id="2" name="Pil: höger 1">
            <a:extLst>
              <a:ext uri="{FF2B5EF4-FFF2-40B4-BE49-F238E27FC236}">
                <a16:creationId xmlns:a16="http://schemas.microsoft.com/office/drawing/2014/main" id="{44482C79-61CD-6DA8-D191-BF2ABDAA970B}"/>
              </a:ext>
            </a:extLst>
          </p:cNvPr>
          <p:cNvSpPr/>
          <p:nvPr/>
        </p:nvSpPr>
        <p:spPr>
          <a:xfrm>
            <a:off x="1302708" y="8302940"/>
            <a:ext cx="1352810" cy="552964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68137192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E8F2F95B-EB22-6226-9A5F-82DE854EB0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Diskussion med projektgrupp 1 sep</a:t>
            </a:r>
            <a:br>
              <a:rPr lang="sv-SE" dirty="0"/>
            </a:br>
            <a:endParaRPr lang="sv-SE" dirty="0"/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A423B952-1065-3E5E-8498-F936044DF3C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4559" y="2435578"/>
            <a:ext cx="13860000" cy="6181949"/>
          </a:xfrm>
        </p:spPr>
        <p:txBody>
          <a:bodyPr/>
          <a:lstStyle/>
          <a:p>
            <a:r>
              <a:rPr lang="sv-SE" dirty="0"/>
              <a:t>Genomgång av ny utbildningsplan och röd tråd</a:t>
            </a:r>
          </a:p>
          <a:p>
            <a:r>
              <a:rPr lang="sv-SE" dirty="0"/>
              <a:t>Reflektion om enkät</a:t>
            </a:r>
          </a:p>
          <a:p>
            <a:r>
              <a:rPr lang="sv-SE" dirty="0"/>
              <a:t>Reflektion av årets genomförda VFU</a:t>
            </a:r>
          </a:p>
          <a:p>
            <a:endParaRPr lang="sv-SE" dirty="0"/>
          </a:p>
          <a:p>
            <a:r>
              <a:rPr lang="sv-SE" dirty="0"/>
              <a:t>Vilka förbättringar kan vi göra utifrån önskemål om tolkning av analysresultat och interprofessionell samverkan?</a:t>
            </a:r>
          </a:p>
          <a:p>
            <a:r>
              <a:rPr lang="sv-SE" dirty="0"/>
              <a:t>Hur kan vi utveckla området framöver utifrån diagnostikens och professionens utveckling? 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A5C76752-BEC5-3E57-78E8-3343D7671F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0A1C52-65FD-1347-B6D6-4B8A3A5C1D83}" type="datetime1">
              <a:rPr lang="sv-SE" smtClean="0"/>
              <a:t>2023-10-09</a:t>
            </a:fld>
            <a:endParaRPr lang="sv-SE"/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625CA154-6547-5A65-E6F1-DF15BCD7490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3E21094-39C8-7141-9D46-EE65846EEE17}" type="slidenum">
              <a:rPr lang="sv-SE" smtClean="0"/>
              <a:pPr/>
              <a:t>8</a:t>
            </a:fld>
            <a:endParaRPr lang="sv-SE"/>
          </a:p>
        </p:txBody>
      </p:sp>
      <p:pic>
        <p:nvPicPr>
          <p:cNvPr id="7" name="Bildobjekt 6">
            <a:extLst>
              <a:ext uri="{FF2B5EF4-FFF2-40B4-BE49-F238E27FC236}">
                <a16:creationId xmlns:a16="http://schemas.microsoft.com/office/drawing/2014/main" id="{BAE264B9-A23F-A11A-D40E-40287A82229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11306479" y="1979624"/>
            <a:ext cx="4516905" cy="30112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993903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E33402DA-8B0C-1818-C17A-F0670C7994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Utfall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13B7FA2C-6AD5-39E2-27E2-8C95EA9DEE5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4559" y="2435578"/>
            <a:ext cx="16462057" cy="5419017"/>
          </a:xfrm>
        </p:spPr>
        <p:txBody>
          <a:bodyPr/>
          <a:lstStyle/>
          <a:p>
            <a:r>
              <a:rPr lang="sv-SE" b="1" dirty="0"/>
              <a:t>Tolkning och självständighet</a:t>
            </a:r>
          </a:p>
          <a:p>
            <a:r>
              <a:rPr lang="sv-SE" dirty="0"/>
              <a:t>	</a:t>
            </a:r>
            <a:r>
              <a:rPr lang="sv-SE" sz="2800" dirty="0"/>
              <a:t>befintlig praktisk examination utvecklas till att innefatta praktiska moment och tolkningsmoment</a:t>
            </a:r>
          </a:p>
          <a:p>
            <a:r>
              <a:rPr lang="sv-SE" sz="2800" dirty="0"/>
              <a:t>	studenterna ska under VFU delta i databearbetning/tolkning. </a:t>
            </a:r>
            <a:r>
              <a:rPr lang="sv-SE" sz="2800" dirty="0">
                <a:solidFill>
                  <a:srgbClr val="FF0000"/>
                </a:solidFill>
              </a:rPr>
              <a:t>Infört Ht 22!</a:t>
            </a:r>
            <a:endParaRPr lang="sv-SE" dirty="0">
              <a:solidFill>
                <a:srgbClr val="FF0000"/>
              </a:solidFill>
            </a:endParaRPr>
          </a:p>
          <a:p>
            <a:r>
              <a:rPr lang="sv-SE" b="1" dirty="0"/>
              <a:t>Interprofessionell samverkan</a:t>
            </a:r>
          </a:p>
          <a:p>
            <a:r>
              <a:rPr lang="sv-SE" dirty="0"/>
              <a:t>	</a:t>
            </a:r>
            <a:r>
              <a:rPr lang="sv-SE" sz="2800" dirty="0"/>
              <a:t>studenterna ska under VFU delta i databearbetning/tolkning som utförs av 	molekylärbiologer/och eller bioinformatiker. </a:t>
            </a:r>
            <a:r>
              <a:rPr lang="sv-SE" sz="2800" dirty="0">
                <a:solidFill>
                  <a:srgbClr val="FF0000"/>
                </a:solidFill>
              </a:rPr>
              <a:t>Infört Ht 22!</a:t>
            </a:r>
          </a:p>
          <a:p>
            <a:endParaRPr lang="sv-SE" dirty="0"/>
          </a:p>
          <a:p>
            <a:r>
              <a:rPr lang="sv-SE" b="1" dirty="0"/>
              <a:t>Bonus-utfall</a:t>
            </a:r>
            <a:r>
              <a:rPr lang="sv-SE" dirty="0"/>
              <a:t>:</a:t>
            </a:r>
          </a:p>
          <a:p>
            <a:r>
              <a:rPr lang="sv-SE" sz="2800" dirty="0"/>
              <a:t>Extravecka med forsknings/utvecklingsfokus införd innehållande föreläsningar och fältstudier; klinisk genetik, </a:t>
            </a:r>
            <a:r>
              <a:rPr lang="sv-SE" sz="2800" dirty="0" err="1"/>
              <a:t>genomic</a:t>
            </a:r>
            <a:r>
              <a:rPr lang="sv-SE" sz="2800" dirty="0"/>
              <a:t> medicine </a:t>
            </a:r>
            <a:r>
              <a:rPr lang="sv-SE" sz="2800" dirty="0" err="1"/>
              <a:t>sweden</a:t>
            </a:r>
            <a:r>
              <a:rPr lang="sv-SE" sz="2800" dirty="0"/>
              <a:t> (GMS), kliniskt forskningslaboratorium (KFL), biobank.</a:t>
            </a:r>
            <a:endParaRPr lang="sv-SE" dirty="0"/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9A6626ED-EB94-81A9-A953-CF381C62AE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0A1C52-65FD-1347-B6D6-4B8A3A5C1D83}" type="datetime1">
              <a:rPr lang="sv-SE" smtClean="0"/>
              <a:t>2023-10-09</a:t>
            </a:fld>
            <a:endParaRPr lang="sv-SE" dirty="0"/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E3306909-4618-D372-55A1-0E9D42A598C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3E21094-39C8-7141-9D46-EE65846EEE17}" type="slidenum">
              <a:rPr lang="sv-SE" smtClean="0"/>
              <a:pPr/>
              <a:t>9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065691562"/>
      </p:ext>
    </p:extLst>
  </p:cSld>
  <p:clrMapOvr>
    <a:masterClrMapping/>
  </p:clrMapOvr>
</p:sld>
</file>

<file path=ppt/theme/theme1.xml><?xml version="1.0" encoding="utf-8"?>
<a:theme xmlns:a="http://schemas.openxmlformats.org/drawingml/2006/main" name="Presentation_reviderad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Presentation1" id="{6724DE01-C255-4C73-8B2A-6C837F149D5F}" vid="{888224F4-0743-4062-B255-8A3356817037}"/>
    </a:ext>
  </a:extLst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3F7ED17483A9EF4EBDD995A0CEB2EBF6" ma:contentTypeVersion="14" ma:contentTypeDescription="Skapa ett nytt dokument." ma:contentTypeScope="" ma:versionID="2624a700d7aacc0e0502ed2115ba8fd1">
  <xsd:schema xmlns:xsd="http://www.w3.org/2001/XMLSchema" xmlns:xs="http://www.w3.org/2001/XMLSchema" xmlns:p="http://schemas.microsoft.com/office/2006/metadata/properties" xmlns:ns3="47c28f25-b207-4e05-9602-52750a0ef29c" xmlns:ns4="cf09271d-1d0d-4db2-a36c-fef2f0e88a10" targetNamespace="http://schemas.microsoft.com/office/2006/metadata/properties" ma:root="true" ma:fieldsID="f157fbdf2b99597e29c062c6150a46f0" ns3:_="" ns4:_="">
    <xsd:import namespace="47c28f25-b207-4e05-9602-52750a0ef29c"/>
    <xsd:import namespace="cf09271d-1d0d-4db2-a36c-fef2f0e88a10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4:SharedWithUsers" minOccurs="0"/>
                <xsd:element ref="ns4:SharingHintHash" minOccurs="0"/>
                <xsd:element ref="ns4:SharedWithDetails" minOccurs="0"/>
                <xsd:element ref="ns3:MediaServiceAutoTags" minOccurs="0"/>
                <xsd:element ref="ns3:MediaServiceGenerationTime" minOccurs="0"/>
                <xsd:element ref="ns3:MediaServiceEventHashCode" minOccurs="0"/>
                <xsd:element ref="ns3:MediaServiceDateTaken" minOccurs="0"/>
                <xsd:element ref="ns3:MediaLengthInSeconds" minOccurs="0"/>
                <xsd:element ref="ns3:MediaServiceOCR" minOccurs="0"/>
                <xsd:element ref="ns3:MediaServiceLocation" minOccurs="0"/>
                <xsd:element ref="ns3:_activity" minOccurs="0"/>
                <xsd:element ref="ns3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7c28f25-b207-4e05-9602-52750a0ef29c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6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7" nillable="true" ma:displayName="MediaLengthInSeconds" ma:hidden="true" ma:internalName="MediaLengthInSeconds" ma:readOnly="true">
      <xsd:simpleType>
        <xsd:restriction base="dms:Unknown"/>
      </xsd:simpleType>
    </xsd:element>
    <xsd:element name="MediaServiceOCR" ma:index="18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9" nillable="true" ma:displayName="Location" ma:internalName="MediaServiceLocation" ma:readOnly="true">
      <xsd:simpleType>
        <xsd:restriction base="dms:Text"/>
      </xsd:simpleType>
    </xsd:element>
    <xsd:element name="_activity" ma:index="20" nillable="true" ma:displayName="_activity" ma:hidden="true" ma:internalName="_activity">
      <xsd:simpleType>
        <xsd:restriction base="dms:Note"/>
      </xsd:simpleType>
    </xsd:element>
    <xsd:element name="MediaServiceObjectDetectorVersions" ma:index="2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f09271d-1d0d-4db2-a36c-fef2f0e88a10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Delat med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ingHintHash" ma:index="11" nillable="true" ma:displayName="Delar tips, Hash" ma:hidden="true" ma:internalName="SharingHintHash" ma:readOnly="true">
      <xsd:simpleType>
        <xsd:restriction base="dms:Text"/>
      </xsd:simpleType>
    </xsd:element>
    <xsd:element name="SharedWithDetails" ma:index="12" nillable="true" ma:displayName="Delat med information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nehållstyp"/>
        <xsd:element ref="dc:title" minOccurs="0" maxOccurs="1" ma:index="4" ma:displayName="Rubrik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activity xmlns="47c28f25-b207-4e05-9602-52750a0ef29c" xsi:nil="true"/>
  </documentManagement>
</p:properties>
</file>

<file path=customXml/itemProps1.xml><?xml version="1.0" encoding="utf-8"?>
<ds:datastoreItem xmlns:ds="http://schemas.openxmlformats.org/officeDocument/2006/customXml" ds:itemID="{217A5A40-FFAC-4946-9392-9BBFAC134F07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47c28f25-b207-4e05-9602-52750a0ef29c"/>
    <ds:schemaRef ds:uri="cf09271d-1d0d-4db2-a36c-fef2f0e88a10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2CA5CDF0-8279-4DF1-92C1-CF1E33500317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0655CE40-265C-4083-AC42-0C3B1CAD2262}">
  <ds:schemaRefs>
    <ds:schemaRef ds:uri="http://schemas.microsoft.com/office/2006/metadata/properties"/>
    <ds:schemaRef ds:uri="http://schemas.openxmlformats.org/package/2006/metadata/core-properties"/>
    <ds:schemaRef ds:uri="47c28f25-b207-4e05-9602-52750a0ef29c"/>
    <ds:schemaRef ds:uri="http://schemas.microsoft.com/office/2006/documentManagement/types"/>
    <ds:schemaRef ds:uri="http://www.w3.org/XML/1998/namespace"/>
    <ds:schemaRef ds:uri="http://schemas.microsoft.com/office/infopath/2007/PartnerControls"/>
    <ds:schemaRef ds:uri="http://purl.org/dc/elements/1.1/"/>
    <ds:schemaRef ds:uri="cf09271d-1d0d-4db2-a36c-fef2f0e88a10"/>
    <ds:schemaRef ds:uri="http://purl.org/dc/dcmitype/"/>
    <ds:schemaRef ds:uri="http://purl.org/dc/terms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powerpointmall_svenska</Template>
  <TotalTime>455</TotalTime>
  <Words>659</Words>
  <Application>Microsoft Office PowerPoint</Application>
  <PresentationFormat>Anpassad</PresentationFormat>
  <Paragraphs>95</Paragraphs>
  <Slides>11</Slides>
  <Notes>0</Notes>
  <HiddenSlides>0</HiddenSlides>
  <MMClips>0</MMClips>
  <ScaleCrop>false</ScaleCrop>
  <HeadingPairs>
    <vt:vector size="6" baseType="variant">
      <vt:variant>
        <vt:lpstr>Använt teckensnitt</vt:lpstr>
      </vt:variant>
      <vt:variant>
        <vt:i4>6</vt:i4>
      </vt:variant>
      <vt:variant>
        <vt:lpstr>Tema</vt:lpstr>
      </vt:variant>
      <vt:variant>
        <vt:i4>1</vt:i4>
      </vt:variant>
      <vt:variant>
        <vt:lpstr>Bildrubriker</vt:lpstr>
      </vt:variant>
      <vt:variant>
        <vt:i4>11</vt:i4>
      </vt:variant>
    </vt:vector>
  </HeadingPairs>
  <TitlesOfParts>
    <vt:vector size="18" baseType="lpstr">
      <vt:lpstr>Arial</vt:lpstr>
      <vt:lpstr>Calibri</vt:lpstr>
      <vt:lpstr>Futura</vt:lpstr>
      <vt:lpstr>Sabon LT Std</vt:lpstr>
      <vt:lpstr>Trade Gothic LT Std Bold</vt:lpstr>
      <vt:lpstr>Wingdings</vt:lpstr>
      <vt:lpstr>Presentation_reviderad</vt:lpstr>
      <vt:lpstr>Verksamhetsförlagd utbildning (VFU) och interprofessionellt lärande på VFU placering inom molekylärdiagnostik</vt:lpstr>
      <vt:lpstr>Biomedicinska analytiker</vt:lpstr>
      <vt:lpstr>Biomedicinska analytiker</vt:lpstr>
      <vt:lpstr>Bakgrund</vt:lpstr>
      <vt:lpstr>Vad ville vi göra i projektet?</vt:lpstr>
      <vt:lpstr>Projektgrupp</vt:lpstr>
      <vt:lpstr>Enkät till T6-studenter maj 2022</vt:lpstr>
      <vt:lpstr>Diskussion med projektgrupp 1 sep </vt:lpstr>
      <vt:lpstr>Utfall</vt:lpstr>
      <vt:lpstr>Lärdomar  </vt:lpstr>
      <vt:lpstr>Tack!</vt:lpstr>
    </vt:vector>
  </TitlesOfParts>
  <Company>Örebro universitet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PowerPoint-presentation</dc:title>
  <dc:creator>Gabriella Lillsunde-Larsson</dc:creator>
  <cp:lastModifiedBy>Anna Asplund</cp:lastModifiedBy>
  <cp:revision>23</cp:revision>
  <dcterms:created xsi:type="dcterms:W3CDTF">2022-08-31T10:15:41Z</dcterms:created>
  <dcterms:modified xsi:type="dcterms:W3CDTF">2023-10-09T11:52:21Z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0x0101003F7ED17483A9EF4EBDD995A0CEB2EBF6</vt:lpwstr>
  </property>
</Properties>
</file>