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12"/>
  </p:handoutMasterIdLst>
  <p:sldIdLst>
    <p:sldId id="256" r:id="rId2"/>
    <p:sldId id="330" r:id="rId3"/>
    <p:sldId id="298" r:id="rId4"/>
    <p:sldId id="285" r:id="rId5"/>
    <p:sldId id="322" r:id="rId6"/>
    <p:sldId id="299" r:id="rId7"/>
    <p:sldId id="310" r:id="rId8"/>
    <p:sldId id="326" r:id="rId9"/>
    <p:sldId id="327" r:id="rId10"/>
    <p:sldId id="32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9A174E-5F11-466F-8803-0AFBB23602E5}" v="3" dt="2022-12-06T09:54:24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0" autoAdjust="0"/>
  </p:normalViewPr>
  <p:slideViewPr>
    <p:cSldViewPr>
      <p:cViewPr varScale="1">
        <p:scale>
          <a:sx n="75" d="100"/>
          <a:sy n="75" d="100"/>
        </p:scale>
        <p:origin x="1245" y="2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27EB57-8A59-BF99-AD8E-57B5748527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31D715-8553-087A-BB8C-8E47F53A89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28E106-89ED-448D-9F23-FC33F915CE25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E82C0-D303-DA69-2EC8-FF07D20F99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596BA-A349-4F21-0725-D52F32404B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E78C244-7B7C-4E45-ADEB-E67D4B6A44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pPr>
              <a:defRPr/>
            </a:pPr>
            <a:fld id="{4F6329F9-C7F5-4731-A86B-73BD01742F02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pPr>
              <a:defRPr/>
            </a:pPr>
            <a:fld id="{36A31208-148E-4C5E-AE58-4937A816A6A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91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5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8491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7130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61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82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086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D6A1B-9AF8-4FEC-832A-087E848126D9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B1359-C6F4-4C79-A664-297308F1D13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769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DE1E2748-7EA0-4E5A-A34F-85151B0E3C81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B0A6C966-AF16-4511-90D5-27D2C6B286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22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016C80-F9BC-4FBA-9449-90E5008BD087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0FFDD-A7B8-4456-B2E5-8248AC54986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40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C743011-00ED-4FBA-9AF0-2C2741633152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pPr>
              <a:defRPr/>
            </a:pPr>
            <a:fld id="{F22FA6C3-B196-4350-9785-8B1A7CF356A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18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5B3D3-11A3-45D1-BAC3-F6E36AEC6F30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844D8-DF76-4C4B-8DB6-998ED43F7A7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16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DFD5E9-1E25-466C-99DB-ABD75F556986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46CEB-C8CE-44A8-8EFE-7DC8BF8E4C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364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742204-15D4-4093-86F1-8A6AEEAC10F3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EA9E1-B7C6-4BFB-9467-648041E3FD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35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1D1F91-2AB7-4AD0-BD6F-8DA0EC2CED19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B5AD4-8B4F-464A-971A-5FB9305E1C3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6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4E23AB-BF54-4A65-8431-BA07BAE69306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0705FB-2C7A-4288-8CE5-6893E0C0161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79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F89B0-BD05-491E-B38E-082C0EBD5D31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B4311C-4F02-4044-9F58-41BF5150D6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59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7CBB6A-1F22-421F-A610-1C9E1409DE9C}" type="datetimeFigureOut">
              <a:rPr lang="en-US" smtClean="0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001997-35F2-4612-AEEC-E609C16BB7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339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6A2C645-8887-6D67-737E-2B94653B8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09600"/>
            <a:ext cx="6934200" cy="7048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SWEDEN-INDIA PROJECT</a:t>
            </a:r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85D463FA-0476-7F5C-0E4B-70E958B68E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1524000"/>
            <a:ext cx="6400800" cy="3660775"/>
          </a:xfrm>
        </p:spPr>
        <p:txBody>
          <a:bodyPr/>
          <a:lstStyle/>
          <a:p>
            <a:pPr algn="ctr" eaLnBrk="1" hangingPunct="1"/>
            <a:r>
              <a:rPr lang="en-US" altLang="en-US" sz="28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SOCIAL WORK  </a:t>
            </a:r>
          </a:p>
          <a:p>
            <a:pPr algn="ctr" eaLnBrk="1" hangingPunct="1"/>
            <a:r>
              <a:rPr lang="en-US" altLang="en-US" sz="28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FIELD PRACTICE IN INDIA</a:t>
            </a:r>
          </a:p>
          <a:p>
            <a:pPr eaLnBrk="1" hangingPunct="1"/>
            <a:endParaRPr lang="en-US" altLang="en-US" sz="2800" b="1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28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Estimated costs – for full term practice </a:t>
            </a:r>
          </a:p>
          <a:p>
            <a:pPr algn="ctr" eaLnBrk="1" hangingPunct="1"/>
            <a:r>
              <a:rPr lang="en-US" altLang="en-US" sz="2800" b="1" dirty="0">
                <a:latin typeface="Tahoma" panose="020B0604030504040204" pitchFamily="34" charset="0"/>
                <a:cs typeface="Tahoma" panose="020B0604030504040204" pitchFamily="34" charset="0"/>
              </a:rPr>
              <a:t>   Aug- Dec 2025</a:t>
            </a:r>
            <a:endParaRPr lang="en-US" altLang="en-US" sz="2800" b="1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149" name="Picture 6" descr="FINALLOGO copy.gif">
            <a:extLst>
              <a:ext uri="{FF2B5EF4-FFF2-40B4-BE49-F238E27FC236}">
                <a16:creationId xmlns:a16="http://schemas.microsoft.com/office/drawing/2014/main" id="{3EBB7D0E-CD4C-A425-D01C-4C900DDD2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3FFF8D3-2EF3-4286-935A-D01BE3C85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D8CCB43-545E-4064-8BB8-5C492D0F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145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882740-C44C-BEC5-05B6-5C3333E5B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194560"/>
            <a:ext cx="2480057" cy="4024125"/>
          </a:xfrm>
        </p:spPr>
        <p:txBody>
          <a:bodyPr>
            <a:normAutofit/>
          </a:bodyPr>
          <a:lstStyle/>
          <a:p>
            <a:r>
              <a:rPr lang="en-IN" sz="1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N" sz="1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 estimate does not include</a:t>
            </a:r>
          </a:p>
          <a:p>
            <a:pPr marL="0" indent="0">
              <a:buNone/>
            </a:pPr>
            <a:endParaRPr lang="en-IN" sz="1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personal travel , international travel , vacation , everyday local transport by </a:t>
            </a:r>
            <a:r>
              <a:rPr lang="en-IN" sz="1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tuk</a:t>
            </a:r>
            <a:r>
              <a:rPr lang="en-IN" sz="1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tuk</a:t>
            </a:r>
            <a:r>
              <a:rPr lang="en-IN" sz="1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 uber, lunch expenses , dinner for days that are not served in the apartment , mobile sim card  , pleasure time activities etc. </a:t>
            </a:r>
            <a:endParaRPr lang="en-IN" sz="14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solidFill>
                <a:schemeClr val="bg1"/>
              </a:solidFill>
            </a:endParaRPr>
          </a:p>
        </p:txBody>
      </p:sp>
      <p:sp useBgFill="1">
        <p:nvSpPr>
          <p:cNvPr id="21" name="Rounded Rectangle 14">
            <a:extLst>
              <a:ext uri="{FF2B5EF4-FFF2-40B4-BE49-F238E27FC236}">
                <a16:creationId xmlns:a16="http://schemas.microsoft.com/office/drawing/2014/main" id="{E6C57836-126B-4938-8C7A-3C3BCB59D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1066164"/>
            <a:ext cx="5074461" cy="5148371"/>
          </a:xfrm>
          <a:prstGeom prst="roundRect">
            <a:avLst>
              <a:gd name="adj" fmla="val 2403"/>
            </a:avLst>
          </a:prstGeom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8017B5BB-301C-ACFF-9F54-B375BEB0CF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152928"/>
              </p:ext>
            </p:extLst>
          </p:nvPr>
        </p:nvGraphicFramePr>
        <p:xfrm>
          <a:off x="3429000" y="762002"/>
          <a:ext cx="5200650" cy="5736303"/>
        </p:xfrm>
        <a:graphic>
          <a:graphicData uri="http://schemas.openxmlformats.org/drawingml/2006/table">
            <a:tbl>
              <a:tblPr firstRow="1" firstCol="1" bandRow="1"/>
              <a:tblGrid>
                <a:gridCol w="679714">
                  <a:extLst>
                    <a:ext uri="{9D8B030D-6E8A-4147-A177-3AD203B41FA5}">
                      <a16:colId xmlns:a16="http://schemas.microsoft.com/office/drawing/2014/main" val="2139544112"/>
                    </a:ext>
                  </a:extLst>
                </a:gridCol>
                <a:gridCol w="1423076">
                  <a:extLst>
                    <a:ext uri="{9D8B030D-6E8A-4147-A177-3AD203B41FA5}">
                      <a16:colId xmlns:a16="http://schemas.microsoft.com/office/drawing/2014/main" val="2153691845"/>
                    </a:ext>
                  </a:extLst>
                </a:gridCol>
                <a:gridCol w="1443023">
                  <a:extLst>
                    <a:ext uri="{9D8B030D-6E8A-4147-A177-3AD203B41FA5}">
                      <a16:colId xmlns:a16="http://schemas.microsoft.com/office/drawing/2014/main" val="3321865812"/>
                    </a:ext>
                  </a:extLst>
                </a:gridCol>
                <a:gridCol w="1654837">
                  <a:extLst>
                    <a:ext uri="{9D8B030D-6E8A-4147-A177-3AD203B41FA5}">
                      <a16:colId xmlns:a16="http://schemas.microsoft.com/office/drawing/2014/main" val="1530628694"/>
                    </a:ext>
                  </a:extLst>
                </a:gridCol>
              </a:tblGrid>
              <a:tr h="1797520">
                <a:tc>
                  <a:txBody>
                    <a:bodyPr/>
                    <a:lstStyle/>
                    <a:p>
                      <a:pPr marL="347472" indent="-347472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Pts val="1000"/>
                        <a:buFont typeface="+mj-lt"/>
                        <a:buAutoNum type="arabicPeriod"/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Living expenses for all months – for Orebro and other univ. 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mid Sweden 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INR</a:t>
                      </a:r>
                    </a:p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IN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2,60,000/</a:t>
                      </a:r>
                    </a:p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2,44,000</a:t>
                      </a: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5 months rent 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026990"/>
                  </a:ext>
                </a:extLst>
              </a:tr>
              <a:tr h="632053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Pts val="1000"/>
                        <a:buFont typeface="+mj-lt"/>
                        <a:buNone/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2 </a:t>
                      </a:r>
                      <a:endParaRPr lang="en-IN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Outstation travel for work </a:t>
                      </a:r>
                      <a:endParaRPr lang="en-IN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12300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As and when booking done 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144902"/>
                  </a:ext>
                </a:extLst>
              </a:tr>
              <a:tr h="967089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Pts val="1000"/>
                        <a:buFont typeface="+mj-lt"/>
                        <a:buNone/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3 </a:t>
                      </a:r>
                      <a:endParaRPr lang="en-IN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Hotel , hostel when outside pune for projects</a:t>
                      </a:r>
                      <a:endParaRPr lang="en-IN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43500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and when booking done</a:t>
                      </a:r>
                      <a:endParaRPr lang="en-IN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879030"/>
                  </a:ext>
                </a:extLst>
              </a:tr>
              <a:tr h="2055872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Pts val="1000"/>
                        <a:buFont typeface="+mj-lt"/>
                        <a:buNone/>
                      </a:pPr>
                      <a:r>
                        <a:rPr lang="en-IN" sz="1500" b="0" i="0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4 </a:t>
                      </a:r>
                      <a:endParaRPr lang="en-IN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 for full term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Mid-Sweden</a:t>
                      </a: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500" b="0" i="0" u="none" strike="noStrike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305800 / INR</a:t>
                      </a:r>
                    </a:p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500" b="0" i="0" u="none" strike="noStrike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299800/INR</a:t>
                      </a: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SEK  to INR may vary in 6 months </a:t>
                      </a:r>
                      <a:endParaRPr lang="en-IN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6513" marR="106513" marT="147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667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685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7AAC6-55A5-AA98-E041-2DFF16E45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064427"/>
          </a:xfrm>
        </p:spPr>
        <p:txBody>
          <a:bodyPr/>
          <a:lstStyle/>
          <a:p>
            <a:pPr algn="ctr"/>
            <a:r>
              <a:rPr lang="en-IN" dirty="0"/>
              <a:t>Context for costs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594B2-20AE-AC22-41F1-F9DACA58A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81200"/>
            <a:ext cx="7955280" cy="4282440"/>
          </a:xfrm>
        </p:spPr>
        <p:txBody>
          <a:bodyPr/>
          <a:lstStyle/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Apartment organised to make life easy for students in new place. They are also fairly centrally located, safe and with basic facilities. </a:t>
            </a:r>
          </a:p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 Air B&amp;B , bed and breakfast hotels -it costs more than double what you pay in this arrangements. </a:t>
            </a:r>
          </a:p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Apartments are expensive – for hiring short term , no one gives hence it is hired full year and students pay for 10 months and balance by Lakshmi  </a:t>
            </a:r>
          </a:p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Apartments charge 3 -5 month rent as advance/ deposit and this is paid by us and NOT passed on to students. </a:t>
            </a:r>
          </a:p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Housekeeping help (  women ) come to clean and keep dinner and breakfast ready – to make life smooth and easy in a new place. </a:t>
            </a:r>
          </a:p>
          <a:p>
            <a:r>
              <a:rPr lang="en-IN" sz="1800" dirty="0">
                <a:solidFill>
                  <a:srgbClr val="FFC000"/>
                </a:solidFill>
                <a:latin typeface="Abadi" panose="020B0604020104020204" pitchFamily="34" charset="0"/>
              </a:rPr>
              <a:t>All work-related travel outside Pune , we help with bookings – train / car / bus and hotel . This too is to help and make it easy. </a:t>
            </a:r>
          </a:p>
          <a:p>
            <a:endParaRPr lang="en-IN" sz="1800" dirty="0">
              <a:solidFill>
                <a:srgbClr val="FFC000"/>
              </a:solidFill>
              <a:latin typeface="Abadi" panose="020B0604020104020204" pitchFamily="34" charset="0"/>
            </a:endParaRP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6443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3615192-95DE-3AC2-E5A9-3A7404C71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0" y="457200"/>
            <a:ext cx="5562600" cy="6172200"/>
          </a:xfrm>
        </p:spPr>
        <p:txBody>
          <a:bodyPr rtlCol="0">
            <a:normAutofit fontScale="25000" lnSpcReduction="20000"/>
          </a:bodyPr>
          <a:lstStyle/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Organization fees – for supervision, coordination of your visits.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80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Students pay 700 USD. During the course in May pay 400 USD and balance on 1</a:t>
            </a:r>
            <a:r>
              <a:rPr lang="en-US" sz="8000" baseline="300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st</a:t>
            </a:r>
            <a:r>
              <a:rPr lang="en-US" sz="80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 Aug  along with first payment. 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80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Some universities bear part of this 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8000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This fees is distributed to all organizations that receive you, give you support, training, supervision etc.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8000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The above fees does not include -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Everyday living expenses , travel, accommodation etc. for  Pune living and outside Pune for work related to travel, and vacation.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80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Shopping , entertainment , fun time , rest , relaxation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8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6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1509" name="Picture 4" descr="FINALLOGO copy.gif">
            <a:extLst>
              <a:ext uri="{FF2B5EF4-FFF2-40B4-BE49-F238E27FC236}">
                <a16:creationId xmlns:a16="http://schemas.microsoft.com/office/drawing/2014/main" id="{E41E1CC3-364F-6EF8-D74F-BA8EF5377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1D356B-7B9C-DAD6-7FD6-974FF9D2B734}"/>
              </a:ext>
            </a:extLst>
          </p:cNvPr>
          <p:cNvSpPr txBox="1"/>
          <p:nvPr/>
        </p:nvSpPr>
        <p:spPr>
          <a:xfrm>
            <a:off x="76200" y="3197921"/>
            <a:ext cx="25132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Organization fees -</a:t>
            </a:r>
            <a:r>
              <a:rPr lang="en-US" altLang="en-US" sz="18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Payments per student  700 USD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44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0"/>
            <a:ext cx="5666994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545" name="Rectangle 22539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2546" name="Picture 22541">
            <a:extLst>
              <a:ext uri="{FF2B5EF4-FFF2-40B4-BE49-F238E27FC236}">
                <a16:creationId xmlns:a16="http://schemas.microsoft.com/office/drawing/2014/main" id="{32162F0F-A9B7-409A-AD12-ADD441861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7" r="55278"/>
          <a:stretch/>
        </p:blipFill>
        <p:spPr>
          <a:xfrm>
            <a:off x="0" y="4375150"/>
            <a:ext cx="3477006" cy="2482850"/>
          </a:xfrm>
          <a:prstGeom prst="rect">
            <a:avLst/>
          </a:prstGeom>
        </p:spPr>
      </p:pic>
      <p:sp>
        <p:nvSpPr>
          <p:cNvPr id="12290" name="Title 1">
            <a:extLst>
              <a:ext uri="{FF2B5EF4-FFF2-40B4-BE49-F238E27FC236}">
                <a16:creationId xmlns:a16="http://schemas.microsoft.com/office/drawing/2014/main" id="{67C27B9C-E6B6-1FAE-4DDC-F9331353E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804334"/>
            <a:ext cx="2603500" cy="524933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5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Apartment &amp; maintenance cost  per student</a:t>
            </a:r>
            <a:br>
              <a:rPr lang="en-US" altLang="en-US" sz="25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br>
              <a:rPr lang="en-US" altLang="en-US" sz="25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2500" b="1" dirty="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Each apartment can have 6 / 7/ 8 students 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D4AC7BE-5A2E-1C8C-CEFE-32AB1CA1B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6041" y="804334"/>
            <a:ext cx="4703608" cy="5249333"/>
          </a:xfrm>
        </p:spPr>
        <p:txBody>
          <a:bodyPr rtlCol="0" anchor="ctr">
            <a:normAutofit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2"/>
                </a:solidFill>
              </a:rPr>
              <a:t>The apartment with all the functional household items are maintained for other months when students are not there </a:t>
            </a:r>
            <a:r>
              <a:rPr lang="en-IN" sz="1500" b="1" dirty="0">
                <a:solidFill>
                  <a:schemeClr val="tx2"/>
                </a:solidFill>
              </a:rPr>
              <a:t> as there are no store house facility available.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sz="1500" b="1" dirty="0"/>
              <a:t>Apartment rent and caretakers' salary – 30000 INR/  month</a:t>
            </a:r>
            <a:endParaRPr lang="en-IN" sz="1500" b="1" dirty="0">
              <a:solidFill>
                <a:srgbClr val="FF0000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sz="1500" b="1" dirty="0">
                <a:solidFill>
                  <a:schemeClr val="tx2"/>
                </a:solidFill>
              </a:rPr>
              <a:t>Amount includes  rent, building maintenance , garbage collection , other overheads and care takers’ salary.</a:t>
            </a:r>
            <a:endParaRPr lang="en-IN" sz="15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altLang="en-US" sz="1500" b="1" dirty="0">
                <a:solidFill>
                  <a:srgbClr val="FF0000"/>
                </a:solidFill>
              </a:rPr>
              <a:t>Rent to be paid for   5 months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altLang="en-US" sz="1500" b="1" dirty="0">
                <a:solidFill>
                  <a:srgbClr val="FF0000"/>
                </a:solidFill>
              </a:rPr>
              <a:t>Aug, Sept, Oct, Nov, December </a:t>
            </a:r>
            <a:endParaRPr lang="en-IN" altLang="en-US" sz="15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altLang="en-US" sz="1500" b="1" dirty="0">
                <a:solidFill>
                  <a:schemeClr val="tx2"/>
                </a:solidFill>
              </a:rPr>
              <a:t> Very last minute cancelling to join the project means the rent has to paid by the student who decided to cancel it.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en-US" sz="1500" b="1" dirty="0">
                <a:solidFill>
                  <a:schemeClr val="tx2"/>
                </a:solidFill>
              </a:rPr>
              <a:t> Caretakers  get salary for all the months the students are in Pune and for the months they are not there, they get compensated. So they are available for next term. </a:t>
            </a:r>
            <a:endParaRPr lang="en-IN" altLang="en-US" sz="15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IN" altLang="en-US" sz="1500" b="1" dirty="0">
              <a:solidFill>
                <a:schemeClr val="tx2"/>
              </a:solidFill>
            </a:endParaRPr>
          </a:p>
        </p:txBody>
      </p:sp>
      <p:pic>
        <p:nvPicPr>
          <p:cNvPr id="22533" name="Picture 4" descr="FINALLOGO copy.gif">
            <a:extLst>
              <a:ext uri="{FF2B5EF4-FFF2-40B4-BE49-F238E27FC236}">
                <a16:creationId xmlns:a16="http://schemas.microsoft.com/office/drawing/2014/main" id="{9ABB6D3C-3147-D57E-8FA1-2ED298CEB6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2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0"/>
            <a:ext cx="5666994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3564" name="Rectangle 23563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3566" name="Picture 23565">
            <a:extLst>
              <a:ext uri="{FF2B5EF4-FFF2-40B4-BE49-F238E27FC236}">
                <a16:creationId xmlns:a16="http://schemas.microsoft.com/office/drawing/2014/main" id="{32162F0F-A9B7-409A-AD12-ADD441861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7" r="55278"/>
          <a:stretch/>
        </p:blipFill>
        <p:spPr>
          <a:xfrm>
            <a:off x="0" y="4375150"/>
            <a:ext cx="3477006" cy="2482850"/>
          </a:xfrm>
          <a:prstGeom prst="rect">
            <a:avLst/>
          </a:prstGeom>
        </p:spPr>
      </p:pic>
      <p:sp>
        <p:nvSpPr>
          <p:cNvPr id="12290" name="Title 1">
            <a:extLst>
              <a:ext uri="{FF2B5EF4-FFF2-40B4-BE49-F238E27FC236}">
                <a16:creationId xmlns:a16="http://schemas.microsoft.com/office/drawing/2014/main" id="{8A28DAA7-4B7C-19D1-D16B-8B38BBFBA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804334"/>
            <a:ext cx="2603500" cy="524933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2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Food arrangements 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68FED485-50E4-335D-6A26-8344B4703F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26041" y="804334"/>
            <a:ext cx="4703608" cy="5249333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IN" altLang="en-US" sz="2000" dirty="0">
                <a:solidFill>
                  <a:schemeClr val="tx2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IN" altLang="en-US" sz="20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sz="2000" dirty="0">
                <a:solidFill>
                  <a:schemeClr val="tx2"/>
                </a:solidFill>
              </a:rPr>
              <a:t> Food to be paid for the  weeks when you are in Pune . Food is not charged when you are out of Pune for projects and vacation.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IN" sz="20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IN" altLang="en-US" sz="2000" dirty="0">
                <a:solidFill>
                  <a:schemeClr val="tx2"/>
                </a:solidFill>
              </a:rPr>
              <a:t> </a:t>
            </a:r>
            <a:r>
              <a:rPr lang="en-IN" altLang="en-US" sz="2000" b="1" dirty="0">
                <a:solidFill>
                  <a:srgbClr val="FF0000"/>
                </a:solidFill>
              </a:rPr>
              <a:t>5000 / INR / week / student for   10  weeks  =  </a:t>
            </a:r>
            <a:r>
              <a:rPr lang="en-IN" sz="2000" b="1" dirty="0">
                <a:solidFill>
                  <a:srgbClr val="FF0000"/>
                </a:solidFill>
              </a:rPr>
              <a:t> 50000/ INR  </a:t>
            </a:r>
            <a:endParaRPr lang="en-US" altLang="en-US" sz="20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chemeClr val="tx2"/>
                </a:solidFill>
              </a:rPr>
              <a:t>Breakfast arranged for all days. </a:t>
            </a:r>
          </a:p>
          <a:p>
            <a:pPr eaLnBrk="1" hangingPunct="1"/>
            <a:r>
              <a:rPr lang="en-US" altLang="en-US" sz="2000" dirty="0">
                <a:solidFill>
                  <a:schemeClr val="tx2"/>
                </a:solidFill>
              </a:rPr>
              <a:t>Dinner served for 4 days –Monday to Thursday. </a:t>
            </a:r>
          </a:p>
          <a:p>
            <a:pPr eaLnBrk="1" hangingPunct="1"/>
            <a:endParaRPr lang="en-IN" altLang="en-US" sz="2000" b="1" dirty="0">
              <a:solidFill>
                <a:schemeClr val="tx2"/>
              </a:solidFill>
            </a:endParaRPr>
          </a:p>
          <a:p>
            <a:pPr eaLnBrk="1" hangingPunct="1"/>
            <a:endParaRPr lang="en-IN" altLang="en-US" sz="2000" b="1" dirty="0">
              <a:solidFill>
                <a:schemeClr val="tx2"/>
              </a:solidFill>
            </a:endParaRPr>
          </a:p>
        </p:txBody>
      </p:sp>
      <p:pic>
        <p:nvPicPr>
          <p:cNvPr id="23557" name="Picture 4" descr="FINALLOGO copy.gif">
            <a:extLst>
              <a:ext uri="{FF2B5EF4-FFF2-40B4-BE49-F238E27FC236}">
                <a16:creationId xmlns:a16="http://schemas.microsoft.com/office/drawing/2014/main" id="{67536185-C94D-BD37-47CA-C935D2B515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10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006" y="0"/>
            <a:ext cx="5666994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5607" name="Rectangle 25611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5608" name="Picture 25613">
            <a:extLst>
              <a:ext uri="{FF2B5EF4-FFF2-40B4-BE49-F238E27FC236}">
                <a16:creationId xmlns:a16="http://schemas.microsoft.com/office/drawing/2014/main" id="{32162F0F-A9B7-409A-AD12-ADD441861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7" r="55278"/>
          <a:stretch/>
        </p:blipFill>
        <p:spPr>
          <a:xfrm>
            <a:off x="0" y="4375150"/>
            <a:ext cx="3477006" cy="2482850"/>
          </a:xfrm>
          <a:prstGeom prst="rect">
            <a:avLst/>
          </a:prstGeom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F6B26F79-317F-410D-952C-73878FBE4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804334"/>
            <a:ext cx="2603500" cy="524933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4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Payments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982B068-EF0A-F7E6-90C1-C29A3460A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6041" y="804334"/>
            <a:ext cx="4703608" cy="5249333"/>
          </a:xfrm>
        </p:spPr>
        <p:txBody>
          <a:bodyPr rtlCol="0" anchor="ctr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200" b="1" dirty="0">
                <a:solidFill>
                  <a:schemeClr val="tx2"/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2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chemeClr val="tx2"/>
                </a:solidFill>
              </a:rPr>
              <a:t>Electricity –   -INR 8000/ each student </a:t>
            </a:r>
            <a:r>
              <a:rPr lang="en-IN" sz="2000" b="1" dirty="0">
                <a:solidFill>
                  <a:schemeClr val="tx2"/>
                </a:solidFill>
              </a:rPr>
              <a:t> </a:t>
            </a:r>
            <a:r>
              <a:rPr lang="en-US" sz="2000" b="1" dirty="0">
                <a:solidFill>
                  <a:schemeClr val="tx2"/>
                </a:solidFill>
              </a:rPr>
              <a:t>/full stay  </a:t>
            </a:r>
            <a:endParaRPr lang="en-IN" sz="20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IN" sz="2000" b="1" dirty="0">
                <a:solidFill>
                  <a:schemeClr val="tx2"/>
                </a:solidFill>
              </a:rPr>
              <a:t> If excessive air  coolers used , there may be addition as per apartment facility given .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IN" sz="2000" b="1" dirty="0">
                <a:solidFill>
                  <a:schemeClr val="tx2"/>
                </a:solidFill>
              </a:rPr>
              <a:t> wi-fi individual plans will be purchased by students as per their requirements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b="1" dirty="0">
                <a:solidFill>
                  <a:schemeClr val="tx2"/>
                </a:solidFill>
              </a:rPr>
              <a:t>If any major breakdown of equipment or  repair work cost to be paid by respective apartments. 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sz="1200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IN" sz="1200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200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200" b="1" dirty="0">
              <a:solidFill>
                <a:schemeClr val="tx2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IN" sz="1200" b="1" dirty="0">
                <a:solidFill>
                  <a:schemeClr val="tx2"/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IN" sz="12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IN" sz="1200" b="1" dirty="0">
              <a:solidFill>
                <a:schemeClr val="tx2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IN" sz="1200" b="1" dirty="0">
              <a:solidFill>
                <a:schemeClr val="tx2"/>
              </a:solidFill>
            </a:endParaRPr>
          </a:p>
        </p:txBody>
      </p:sp>
      <p:pic>
        <p:nvPicPr>
          <p:cNvPr id="4" name="Picture 2" descr="\\192.168.2.99\UDocs\The Orchid School_Logo.gif">
            <a:extLst>
              <a:ext uri="{FF2B5EF4-FFF2-40B4-BE49-F238E27FC236}">
                <a16:creationId xmlns:a16="http://schemas.microsoft.com/office/drawing/2014/main" id="{97A2E447-36F8-6562-5256-A050F95AD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52400"/>
            <a:ext cx="609600" cy="60960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pic>
        <p:nvPicPr>
          <p:cNvPr id="25605" name="Picture 4" descr="FINALLOGO copy.gif">
            <a:extLst>
              <a:ext uri="{FF2B5EF4-FFF2-40B4-BE49-F238E27FC236}">
                <a16:creationId xmlns:a16="http://schemas.microsoft.com/office/drawing/2014/main" id="{51B12464-29C4-04E7-E98F-357CD60A32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285750"/>
            <a:ext cx="1028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E66C0-D911-8067-E0A2-C5B3BA8C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4373"/>
            <a:ext cx="6457950" cy="129302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Living expenses –overview  </a:t>
            </a:r>
            <a:br>
              <a:rPr lang="en-IN" sz="3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31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E0856C-6FCF-278F-202B-7505E82704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234215"/>
              </p:ext>
            </p:extLst>
          </p:nvPr>
        </p:nvGraphicFramePr>
        <p:xfrm>
          <a:off x="457200" y="1600200"/>
          <a:ext cx="8172451" cy="53909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6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 dirty="0">
                          <a:effectLst/>
                        </a:rPr>
                        <a:t>Sr. No 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Description 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Amount in INR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 dirty="0">
                          <a:effectLst/>
                        </a:rPr>
                        <a:t>1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Onetime payment   1</a:t>
                      </a:r>
                      <a:r>
                        <a:rPr lang="en-IN" sz="1800" baseline="30000" dirty="0">
                          <a:effectLst/>
                        </a:rPr>
                        <a:t>st</a:t>
                      </a:r>
                      <a:r>
                        <a:rPr lang="en-IN" sz="1800" dirty="0">
                          <a:effectLst/>
                        </a:rPr>
                        <a:t> Aug 2025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 balance of USD of supervision fees ( 300 USD/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USD for mid Sweden students  - 66000</a:t>
                      </a: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</a:t>
                      </a:r>
                      <a:r>
                        <a:rPr lang="en-IN" sz="1800" dirty="0">
                          <a:effectLst/>
                          <a:highlight>
                            <a:srgbClr val="FFFF00"/>
                          </a:highlight>
                        </a:rPr>
                        <a:t>82000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66000</a:t>
                      </a: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2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Rent  and  care takers salary for     Sept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30000</a:t>
                      </a: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3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Oct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30000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4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Nov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30000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 5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Dec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30000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 4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Food allowance   for one week – 5000 INR / 10 week - all days breakfast , 4 days dinner )  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 50000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5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</a:rPr>
                        <a:t>Electricity  one time for whole stay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</a:rPr>
                        <a:t> 8000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7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>
                          <a:effectLst/>
                        </a:rPr>
                        <a:t> </a:t>
                      </a:r>
                      <a:endParaRPr lang="en-IN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highlight>
                            <a:srgbClr val="FFFF00"/>
                          </a:highlight>
                        </a:rPr>
                        <a:t>Total for others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for Mid-Sweden 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highlight>
                            <a:srgbClr val="FFFF00"/>
                          </a:highlight>
                        </a:rPr>
                        <a:t>  2,60,000/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2,44,000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03" marR="6850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FEF6E-E492-E676-086E-E20D42803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4373"/>
            <a:ext cx="8324850" cy="1293028"/>
          </a:xfrm>
        </p:spPr>
        <p:txBody>
          <a:bodyPr>
            <a:normAutofit/>
          </a:bodyPr>
          <a:lstStyle/>
          <a:p>
            <a:pPr algn="l"/>
            <a:r>
              <a:rPr lang="en-IN" sz="1600" dirty="0"/>
              <a:t>Travel for outstation – booking will be done by  Babu  </a:t>
            </a:r>
            <a:br>
              <a:rPr lang="en-IN" sz="1600" dirty="0"/>
            </a:b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 you can pay when done )</a:t>
            </a:r>
            <a:endParaRPr lang="en-IN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0E92304-67B5-CC53-CBA7-B513DF4644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216689"/>
              </p:ext>
            </p:extLst>
          </p:nvPr>
        </p:nvGraphicFramePr>
        <p:xfrm>
          <a:off x="457200" y="2485102"/>
          <a:ext cx="8172452" cy="3785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235">
                  <a:extLst>
                    <a:ext uri="{9D8B030D-6E8A-4147-A177-3AD203B41FA5}">
                      <a16:colId xmlns:a16="http://schemas.microsoft.com/office/drawing/2014/main" val="1377336121"/>
                    </a:ext>
                  </a:extLst>
                </a:gridCol>
                <a:gridCol w="4200565">
                  <a:extLst>
                    <a:ext uri="{9D8B030D-6E8A-4147-A177-3AD203B41FA5}">
                      <a16:colId xmlns:a16="http://schemas.microsoft.com/office/drawing/2014/main" val="3252228126"/>
                    </a:ext>
                  </a:extLst>
                </a:gridCol>
                <a:gridCol w="2533652">
                  <a:extLst>
                    <a:ext uri="{9D8B030D-6E8A-4147-A177-3AD203B41FA5}">
                      <a16:colId xmlns:a16="http://schemas.microsoft.com/office/drawing/2014/main" val="2287107005"/>
                    </a:ext>
                  </a:extLst>
                </a:gridCol>
              </a:tblGrid>
              <a:tr h="1238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Sr. No 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Description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Amount in INR  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833871103"/>
                  </a:ext>
                </a:extLst>
              </a:tr>
              <a:tr h="440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1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Bus for   – Rural trips –   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 3000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3874934220"/>
                  </a:ext>
                </a:extLst>
              </a:tr>
              <a:tr h="440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2.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  Mumbai  / Thane 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 2800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608889310"/>
                  </a:ext>
                </a:extLst>
              </a:tr>
              <a:tr h="440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3.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</a:rPr>
                        <a:t>Project in </a:t>
                      </a:r>
                      <a:r>
                        <a:rPr lang="en-IN" sz="2400" dirty="0" err="1">
                          <a:effectLst/>
                        </a:rPr>
                        <a:t>Panchgani</a:t>
                      </a:r>
                      <a:r>
                        <a:rPr lang="en-IN" sz="2400" dirty="0">
                          <a:effectLst/>
                        </a:rPr>
                        <a:t> by car 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  3000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1892221742"/>
                  </a:ext>
                </a:extLst>
              </a:tr>
              <a:tr h="440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 4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Hyderabad – train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  3500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214815563"/>
                  </a:ext>
                </a:extLst>
              </a:tr>
              <a:tr h="440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</a:rPr>
                        <a:t> 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>
                          <a:effectLst/>
                          <a:highlight>
                            <a:srgbClr val="00FF00"/>
                          </a:highlight>
                        </a:rPr>
                        <a:t> Total 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2400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12300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3644" marR="133644" marT="21326" marB="0"/>
                </a:tc>
                <a:extLst>
                  <a:ext uri="{0D108BD9-81ED-4DB2-BD59-A6C34878D82A}">
                    <a16:rowId xmlns:a16="http://schemas.microsoft.com/office/drawing/2014/main" val="2891127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027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E4FD-E700-A8E9-36C0-9FB4D3C19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64372"/>
            <a:ext cx="8096250" cy="1902627"/>
          </a:xfrm>
        </p:spPr>
        <p:txBody>
          <a:bodyPr>
            <a:normAutofit/>
          </a:bodyPr>
          <a:lstStyle/>
          <a:p>
            <a:pPr algn="l"/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Hotel , hostel  details and cost -</a:t>
            </a:r>
            <a:br>
              <a:rPr lang="en-I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babu will do the reservation for hotel / hostel. </a:t>
            </a:r>
            <a:b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hotels want advance payment while some need just booking. </a:t>
            </a:r>
            <a:b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Once done you pay in  babu.</a:t>
            </a:r>
            <a:b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There could be small  %  variations in cost . </a:t>
            </a:r>
            <a:b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Hostel / hotel costs vary depending on the city and location and tax changes. </a:t>
            </a:r>
            <a:br>
              <a:rPr lang="en-I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E3D071-3463-3A2B-0EEC-719B364F55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49801"/>
              </p:ext>
            </p:extLst>
          </p:nvPr>
        </p:nvGraphicFramePr>
        <p:xfrm>
          <a:off x="838200" y="2743200"/>
          <a:ext cx="7943852" cy="3733801"/>
        </p:xfrm>
        <a:graphic>
          <a:graphicData uri="http://schemas.openxmlformats.org/drawingml/2006/table">
            <a:tbl>
              <a:tblPr firstRow="1" firstCol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982510">
                  <a:extLst>
                    <a:ext uri="{9D8B030D-6E8A-4147-A177-3AD203B41FA5}">
                      <a16:colId xmlns:a16="http://schemas.microsoft.com/office/drawing/2014/main" val="483992774"/>
                    </a:ext>
                  </a:extLst>
                </a:gridCol>
                <a:gridCol w="3941810">
                  <a:extLst>
                    <a:ext uri="{9D8B030D-6E8A-4147-A177-3AD203B41FA5}">
                      <a16:colId xmlns:a16="http://schemas.microsoft.com/office/drawing/2014/main" val="2654497619"/>
                    </a:ext>
                  </a:extLst>
                </a:gridCol>
                <a:gridCol w="3019532">
                  <a:extLst>
                    <a:ext uri="{9D8B030D-6E8A-4147-A177-3AD203B41FA5}">
                      <a16:colId xmlns:a16="http://schemas.microsoft.com/office/drawing/2014/main" val="2375976268"/>
                    </a:ext>
                  </a:extLst>
                </a:gridCol>
              </a:tblGrid>
              <a:tr h="496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0" cap="none" spc="0">
                          <a:solidFill>
                            <a:schemeClr val="bg1"/>
                          </a:solidFill>
                          <a:effectLst/>
                        </a:rPr>
                        <a:t>Sr. no</a:t>
                      </a:r>
                      <a:endParaRPr lang="en-IN" sz="14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0" cap="none" spc="0">
                          <a:solidFill>
                            <a:schemeClr val="bg1"/>
                          </a:solidFill>
                          <a:effectLst/>
                        </a:rPr>
                        <a:t>Description </a:t>
                      </a:r>
                      <a:endParaRPr lang="en-IN" sz="14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0" cap="none" spc="0" dirty="0">
                          <a:solidFill>
                            <a:schemeClr val="bg1"/>
                          </a:solidFill>
                          <a:effectLst/>
                        </a:rPr>
                        <a:t>Amount in INR </a:t>
                      </a:r>
                      <a:endParaRPr lang="en-IN" sz="14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462198"/>
                  </a:ext>
                </a:extLst>
              </a:tr>
              <a:tr h="12917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</a:rPr>
                        <a:t>  hotel in Mumbai , suburb   -   5 nights -breakfast included 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</a:rPr>
                        <a:t> – Mumbai Dharavi  tour </a:t>
                      </a: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3000</a:t>
                      </a: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856667"/>
                  </a:ext>
                </a:extLst>
              </a:tr>
              <a:tr h="4559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325461"/>
                  </a:ext>
                </a:extLst>
              </a:tr>
              <a:tr h="496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Panchgani</a:t>
                      </a: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</a:rPr>
                        <a:t> centre boarding , lodging </a:t>
                      </a: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</a:rPr>
                        <a:t> 12500</a:t>
                      </a: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606738"/>
                  </a:ext>
                </a:extLst>
              </a:tr>
              <a:tr h="496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>
                          <a:solidFill>
                            <a:schemeClr val="tx1"/>
                          </a:solidFill>
                          <a:effectLst/>
                        </a:rPr>
                        <a:t>Hotel in Hyderabad -6 nights </a:t>
                      </a:r>
                      <a:endParaRPr lang="en-IN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</a:rPr>
                        <a:t>15000</a:t>
                      </a: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965930"/>
                  </a:ext>
                </a:extLst>
              </a:tr>
              <a:tr h="4977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total</a:t>
                      </a:r>
                      <a:endParaRPr lang="en-IN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43500</a:t>
                      </a:r>
                    </a:p>
                  </a:txBody>
                  <a:tcPr marL="117154" marR="55849" marT="90118" marB="90118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6382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7647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2156</TotalTime>
  <Words>982</Words>
  <Application>Microsoft Office PowerPoint</Application>
  <PresentationFormat>On-screen Show (4:3)</PresentationFormat>
  <Paragraphs>161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Abadi</vt:lpstr>
      <vt:lpstr>Arial</vt:lpstr>
      <vt:lpstr>Calibri</vt:lpstr>
      <vt:lpstr>Century Gothic</vt:lpstr>
      <vt:lpstr>Tahoma</vt:lpstr>
      <vt:lpstr>Times New Roman</vt:lpstr>
      <vt:lpstr>Vapor Trail</vt:lpstr>
      <vt:lpstr>SWEDEN-INDIA PROJECT</vt:lpstr>
      <vt:lpstr>Context for costs  </vt:lpstr>
      <vt:lpstr>PowerPoint Presentation</vt:lpstr>
      <vt:lpstr> Apartment &amp; maintenance cost  per student  Each apartment can have 6 / 7/ 8 students  </vt:lpstr>
      <vt:lpstr>  Food arrangements </vt:lpstr>
      <vt:lpstr>  Payments</vt:lpstr>
      <vt:lpstr>Living expenses –overview   </vt:lpstr>
      <vt:lpstr>Travel for outstation – booking will be done by  Babu    (  you can pay when done )</vt:lpstr>
      <vt:lpstr>Hotel , hostel  details and cost -  babu will do the reservation for hotel / hostel.  Some hotels want advance payment while some need just booking.    Once done you pay in  babu.  There could be small  %  variations in cost .  Hostel / hotel costs vary depending on the city and location and tax changes.  </vt:lpstr>
      <vt:lpstr>PowerPoint Presentation</vt:lpstr>
    </vt:vector>
  </TitlesOfParts>
  <Company>TOS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BEYOND THE HOLY COW</dc:title>
  <dc:creator>lakshmi</dc:creator>
  <cp:lastModifiedBy>Lakshmi Kumar</cp:lastModifiedBy>
  <cp:revision>163</cp:revision>
  <dcterms:created xsi:type="dcterms:W3CDTF">2007-12-05T05:33:32Z</dcterms:created>
  <dcterms:modified xsi:type="dcterms:W3CDTF">2025-02-05T06:56:45Z</dcterms:modified>
</cp:coreProperties>
</file>