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8" r:id="rId9"/>
    <p:sldId id="258" r:id="rId10"/>
    <p:sldId id="267" r:id="rId11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 Abrahamsson" initials="GA" lastIdx="1" clrIdx="0">
    <p:extLst>
      <p:ext uri="{19B8F6BF-5375-455C-9EA6-DF929625EA0E}">
        <p15:presenceInfo xmlns:p15="http://schemas.microsoft.com/office/powerpoint/2012/main" userId="S-1-5-21-2139151402-3452795463-147349981-29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5C41A-9411-411F-AFBF-9F163C7E0DA0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EE4E-E09D-45B8-9E77-D2C6EF7BBA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99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57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44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96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62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946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59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92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3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97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5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80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023C-87BA-4A27-9BEF-661B16B09884}" type="datetimeFigureOut">
              <a:rPr lang="sv-SE" smtClean="0"/>
              <a:t>2018-03-06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F9A6-13D2-468D-9EDE-29705EC400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08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Formativ </a:t>
            </a:r>
            <a:r>
              <a:rPr lang="sv-SE" dirty="0" err="1" smtClean="0"/>
              <a:t>feed</a:t>
            </a:r>
            <a:r>
              <a:rPr lang="sv-SE" dirty="0" smtClean="0"/>
              <a:t> back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mtClean="0"/>
              <a:t>Gun Abrahamsson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698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</a:t>
            </a:r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Studenterna skriver </a:t>
            </a:r>
            <a:r>
              <a:rPr lang="sv-SE" b="1" dirty="0"/>
              <a:t>en gruppbaserad </a:t>
            </a:r>
            <a:r>
              <a:rPr lang="sv-SE" b="1" dirty="0" smtClean="0"/>
              <a:t>rapport </a:t>
            </a:r>
            <a:r>
              <a:rPr lang="sv-SE" dirty="0" smtClean="0"/>
              <a:t>(de fick ingen </a:t>
            </a:r>
            <a:r>
              <a:rPr lang="sv-SE" dirty="0" smtClean="0"/>
              <a:t>bedömningsmall)</a:t>
            </a:r>
            <a:endParaRPr lang="sv-SE" dirty="0"/>
          </a:p>
          <a:p>
            <a:r>
              <a:rPr lang="sv-SE" dirty="0"/>
              <a:t>Studenterna </a:t>
            </a:r>
            <a:r>
              <a:rPr lang="sv-SE" dirty="0" smtClean="0"/>
              <a:t>ges </a:t>
            </a:r>
            <a:r>
              <a:rPr lang="sv-SE" dirty="0"/>
              <a:t>handledning i seminariegrupper och diskussion sker utifrån studenternas egna </a:t>
            </a:r>
            <a:r>
              <a:rPr lang="sv-SE" dirty="0" smtClean="0"/>
              <a:t>frågor</a:t>
            </a:r>
            <a:endParaRPr lang="sv-SE" dirty="0"/>
          </a:p>
          <a:p>
            <a:r>
              <a:rPr lang="sv-SE" dirty="0"/>
              <a:t>Oppositionsseminarium där studenterna opponerar på </a:t>
            </a:r>
            <a:r>
              <a:rPr lang="sv-SE" dirty="0" smtClean="0"/>
              <a:t>varandra </a:t>
            </a:r>
            <a:endParaRPr lang="sv-SE" dirty="0"/>
          </a:p>
          <a:p>
            <a:r>
              <a:rPr lang="sv-SE" dirty="0"/>
              <a:t>Inlämning två dagar senare (dvs möjlighet till revidering utifrån </a:t>
            </a:r>
            <a:r>
              <a:rPr lang="sv-SE" dirty="0" err="1"/>
              <a:t>feed</a:t>
            </a:r>
            <a:r>
              <a:rPr lang="sv-SE" dirty="0"/>
              <a:t>-back)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--&gt; </a:t>
            </a:r>
            <a:r>
              <a:rPr lang="sv-SE" i="1" dirty="0">
                <a:sym typeface="Wingdings" panose="05000000000000000000" pitchFamily="2" charset="2"/>
              </a:rPr>
              <a:t>Lärarnas insikter; visa hur bedömningsmallarna kan användas för att planera arbetet och opponera på varandra; gör handledningen obligatorisk och stäm av utifrån bedömningsmallarna</a:t>
            </a:r>
            <a:endParaRPr lang="sv-SE" i="1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3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former av återkoppling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i="1" dirty="0" err="1" smtClean="0"/>
              <a:t>Summativ</a:t>
            </a:r>
            <a:r>
              <a:rPr lang="sv-SE" i="1" dirty="0" smtClean="0"/>
              <a:t> </a:t>
            </a:r>
            <a:r>
              <a:rPr lang="sv-SE" i="1" dirty="0" err="1" smtClean="0"/>
              <a:t>feed</a:t>
            </a:r>
            <a:r>
              <a:rPr lang="sv-SE" i="1" dirty="0" smtClean="0"/>
              <a:t> back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SE" dirty="0" smtClean="0">
                <a:sym typeface="Wingdings" panose="05000000000000000000" pitchFamily="2" charset="2"/>
              </a:rPr>
              <a:t>Läraren skall examinera (myndighetsrollen) i slutet </a:t>
            </a:r>
            <a:r>
              <a:rPr lang="sv-SE" dirty="0">
                <a:sym typeface="Wingdings" panose="05000000000000000000" pitchFamily="2" charset="2"/>
              </a:rPr>
              <a:t/>
            </a:r>
            <a:br>
              <a:rPr lang="sv-SE" dirty="0">
                <a:sym typeface="Wingdings" panose="05000000000000000000" pitchFamily="2" charset="2"/>
              </a:rPr>
            </a:br>
            <a:r>
              <a:rPr lang="sv-SE" dirty="0" smtClean="0">
                <a:sym typeface="Wingdings" panose="05000000000000000000" pitchFamily="2" charset="2"/>
              </a:rPr>
              <a:t>av processen; Kunskapstest</a:t>
            </a:r>
          </a:p>
          <a:p>
            <a:pPr marL="0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/>
            </a:r>
            <a:br>
              <a:rPr lang="sv-SE" dirty="0" smtClean="0">
                <a:sym typeface="Wingdings" panose="05000000000000000000" pitchFamily="2" charset="2"/>
              </a:rPr>
            </a:br>
            <a:r>
              <a:rPr lang="sv-SE" i="1" dirty="0" smtClean="0"/>
              <a:t>Formativ </a:t>
            </a:r>
            <a:r>
              <a:rPr lang="sv-SE" i="1" dirty="0" err="1" smtClean="0"/>
              <a:t>feed</a:t>
            </a:r>
            <a:r>
              <a:rPr lang="sv-SE" i="1" dirty="0" smtClean="0"/>
              <a:t> back</a:t>
            </a:r>
            <a:endParaRPr lang="sv-SE" i="1" dirty="0"/>
          </a:p>
          <a:p>
            <a:pPr>
              <a:buFont typeface="Wingdings" panose="05000000000000000000" pitchFamily="2" charset="2"/>
              <a:buChar char="à"/>
            </a:pPr>
            <a:r>
              <a:rPr lang="sv-SE" dirty="0" smtClean="0">
                <a:sym typeface="Wingdings" panose="05000000000000000000" pitchFamily="2" charset="2"/>
              </a:rPr>
              <a:t>Lärarens skall stimulera lärande (den pedagogiska rollen); </a:t>
            </a:r>
            <a:br>
              <a:rPr lang="sv-SE" dirty="0" smtClean="0">
                <a:sym typeface="Wingdings" panose="05000000000000000000" pitchFamily="2" charset="2"/>
              </a:rPr>
            </a:br>
            <a:r>
              <a:rPr lang="sv-SE" dirty="0" smtClean="0">
                <a:sym typeface="Wingdings" panose="05000000000000000000" pitchFamily="2" charset="2"/>
              </a:rPr>
              <a:t>under processen; </a:t>
            </a:r>
            <a:br>
              <a:rPr lang="sv-SE" dirty="0" smtClean="0">
                <a:sym typeface="Wingdings" panose="05000000000000000000" pitchFamily="2" charset="2"/>
              </a:rPr>
            </a:br>
            <a:r>
              <a:rPr lang="sv-SE" dirty="0" smtClean="0">
                <a:sym typeface="Wingdings" panose="05000000000000000000" pitchFamily="2" charset="2"/>
              </a:rPr>
              <a:t>studenten ska upptäcka sina brister och finna vägar att vidareutvecklas</a:t>
            </a:r>
          </a:p>
          <a:p>
            <a:pPr marL="0" indent="0">
              <a:buNone/>
            </a:pPr>
            <a:endParaRPr lang="sv-SE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343" y="877078"/>
            <a:ext cx="2021244" cy="269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3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Lärarens </a:t>
            </a:r>
            <a:r>
              <a:rPr lang="sv-SE" dirty="0" err="1" smtClean="0"/>
              <a:t>feed</a:t>
            </a:r>
            <a:r>
              <a:rPr lang="sv-SE" dirty="0" smtClean="0"/>
              <a:t>-back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38" y="2461645"/>
            <a:ext cx="2228850" cy="2726175"/>
          </a:xfrm>
        </p:spPr>
      </p:pic>
      <p:sp>
        <p:nvSpPr>
          <p:cNvPr id="5" name="TextBox 4"/>
          <p:cNvSpPr txBox="1"/>
          <p:nvPr/>
        </p:nvSpPr>
        <p:spPr>
          <a:xfrm>
            <a:off x="7928517" y="2553629"/>
            <a:ext cx="325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Studenternas intresse för återkoppling när kursen är slut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603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Bedömningsmallar (</a:t>
            </a:r>
            <a:r>
              <a:rPr lang="sv-SE" dirty="0" err="1" smtClean="0"/>
              <a:t>rubrics</a:t>
            </a:r>
            <a:r>
              <a:rPr lang="sv-SE" dirty="0" smtClean="0"/>
              <a:t>) som stöd för formativ feedback och lärande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Se </a:t>
            </a:r>
            <a:r>
              <a:rPr lang="sv-SE" sz="1800" dirty="0" err="1"/>
              <a:t>Pandero</a:t>
            </a:r>
            <a:r>
              <a:rPr lang="sv-SE" sz="1800" dirty="0"/>
              <a:t> &amp; Jonsson, 2013; The </a:t>
            </a:r>
            <a:r>
              <a:rPr lang="sv-SE" sz="1800" dirty="0" err="1"/>
              <a:t>use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scoring</a:t>
            </a:r>
            <a:r>
              <a:rPr lang="sv-SE" sz="1800" dirty="0"/>
              <a:t> </a:t>
            </a:r>
            <a:r>
              <a:rPr lang="sv-SE" sz="1800" dirty="0" err="1"/>
              <a:t>rubrics</a:t>
            </a:r>
            <a:r>
              <a:rPr lang="sv-SE" sz="1800" dirty="0"/>
              <a:t> for formative </a:t>
            </a:r>
            <a:r>
              <a:rPr lang="sv-SE" sz="1800" dirty="0" err="1"/>
              <a:t>assessment</a:t>
            </a:r>
            <a:r>
              <a:rPr lang="sv-SE" sz="1800" dirty="0"/>
              <a:t> purposes </a:t>
            </a:r>
            <a:r>
              <a:rPr lang="sv-SE" sz="1800" dirty="0" err="1"/>
              <a:t>revisited</a:t>
            </a:r>
            <a:r>
              <a:rPr lang="sv-SE" sz="1800" dirty="0"/>
              <a:t>: A </a:t>
            </a:r>
            <a:r>
              <a:rPr lang="sv-SE" sz="1800" dirty="0" err="1"/>
              <a:t>review</a:t>
            </a:r>
            <a:r>
              <a:rPr lang="sv-SE" sz="1800" dirty="0"/>
              <a:t>. </a:t>
            </a:r>
            <a:r>
              <a:rPr lang="sv-SE" sz="1800" dirty="0" err="1"/>
              <a:t>Educational</a:t>
            </a:r>
            <a:r>
              <a:rPr lang="sv-SE" sz="1800" dirty="0"/>
              <a:t> research Review.</a:t>
            </a: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Rubrics</a:t>
            </a:r>
            <a:r>
              <a:rPr lang="sv-SE" dirty="0" smtClean="0"/>
              <a:t> </a:t>
            </a:r>
            <a:r>
              <a:rPr lang="sv-SE" dirty="0"/>
              <a:t>som används formativt visar positiva effekter på </a:t>
            </a:r>
            <a:r>
              <a:rPr lang="sv-SE" dirty="0" smtClean="0"/>
              <a:t>lärandet!</a:t>
            </a:r>
            <a:endParaRPr lang="sv-SE" dirty="0"/>
          </a:p>
          <a:p>
            <a:r>
              <a:rPr lang="sv-SE" dirty="0" smtClean="0"/>
              <a:t>Hur utformar vi </a:t>
            </a:r>
            <a:r>
              <a:rPr lang="sv-SE" dirty="0" err="1" smtClean="0"/>
              <a:t>rubrics</a:t>
            </a:r>
            <a:r>
              <a:rPr lang="sv-SE" dirty="0" smtClean="0"/>
              <a:t>?</a:t>
            </a:r>
          </a:p>
          <a:p>
            <a:r>
              <a:rPr lang="sv-SE" dirty="0" smtClean="0"/>
              <a:t>När får studenterna ut bedömningsmallarna?</a:t>
            </a:r>
          </a:p>
          <a:p>
            <a:r>
              <a:rPr lang="sv-SE" dirty="0" smtClean="0"/>
              <a:t>Hur kan dessa användas för att stödja lärande under kursens gång</a:t>
            </a:r>
            <a:br>
              <a:rPr lang="sv-SE" dirty="0" smtClean="0"/>
            </a:br>
            <a:r>
              <a:rPr lang="sv-SE" dirty="0" smtClean="0"/>
              <a:t>- gör vi det?</a:t>
            </a:r>
          </a:p>
          <a:p>
            <a:r>
              <a:rPr lang="sv-SE" dirty="0" smtClean="0"/>
              <a:t>Finns det baksidor?</a:t>
            </a: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2706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Olika arbetsformer för formativ </a:t>
            </a:r>
            <a:r>
              <a:rPr lang="sv-SE" dirty="0" err="1" smtClean="0"/>
              <a:t>feed</a:t>
            </a:r>
            <a:r>
              <a:rPr lang="sv-SE" dirty="0" smtClean="0"/>
              <a:t> back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- Handledning i grupp/individuellt (skriftligt/muntligt)</a:t>
            </a:r>
          </a:p>
          <a:p>
            <a:pPr marL="0" indent="0">
              <a:buNone/>
            </a:pPr>
            <a:r>
              <a:rPr lang="sv-SE" dirty="0" smtClean="0"/>
              <a:t>- Peer-</a:t>
            </a:r>
            <a:r>
              <a:rPr lang="sv-SE" dirty="0" err="1" smtClean="0"/>
              <a:t>assessment</a:t>
            </a:r>
            <a:r>
              <a:rPr lang="sv-SE" dirty="0" smtClean="0"/>
              <a:t>: studenterna ger varandra </a:t>
            </a:r>
            <a:r>
              <a:rPr lang="sv-SE" dirty="0" err="1" smtClean="0"/>
              <a:t>feed</a:t>
            </a:r>
            <a:r>
              <a:rPr lang="sv-SE" dirty="0" smtClean="0"/>
              <a:t> back</a:t>
            </a:r>
          </a:p>
          <a:p>
            <a:pPr>
              <a:buFontTx/>
              <a:buChar char="-"/>
            </a:pPr>
            <a:r>
              <a:rPr lang="sv-SE" dirty="0" smtClean="0"/>
              <a:t>Studenterna arbetar enligt förutbestämda steg och får ’instruktioner’ allteftersom processen framskrider </a:t>
            </a:r>
          </a:p>
          <a:p>
            <a:pPr>
              <a:buFontTx/>
              <a:buChar char="-"/>
            </a:pPr>
            <a:r>
              <a:rPr lang="sv-SE" dirty="0" smtClean="0"/>
              <a:t>…</a:t>
            </a:r>
          </a:p>
          <a:p>
            <a:pPr>
              <a:buFontTx/>
              <a:buChar char="-"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636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Positiva aspekter …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Låt studenterna veta vad som förväntas av dem (transparens)</a:t>
            </a:r>
            <a:br>
              <a:rPr lang="sv-SE" dirty="0" smtClean="0"/>
            </a:br>
            <a:r>
              <a:rPr lang="sv-SE" dirty="0" smtClean="0"/>
              <a:t>- tydliggör vad det är för kunskap/förmågor som ska utvecklas vilket skapar fokus för studierna</a:t>
            </a:r>
          </a:p>
          <a:p>
            <a:r>
              <a:rPr lang="sv-SE" dirty="0" smtClean="0"/>
              <a:t>Studenterna kan själva bedöma var de står vilket skapar trygghet</a:t>
            </a:r>
          </a:p>
          <a:p>
            <a:r>
              <a:rPr lang="sv-SE" dirty="0" smtClean="0"/>
              <a:t>Studenterna kan använda </a:t>
            </a:r>
            <a:r>
              <a:rPr lang="sv-SE" dirty="0" err="1" smtClean="0"/>
              <a:t>rubrics</a:t>
            </a:r>
            <a:r>
              <a:rPr lang="sv-SE" dirty="0" smtClean="0"/>
              <a:t> som ett stöd att planera sina studier</a:t>
            </a:r>
            <a:br>
              <a:rPr lang="sv-SE" dirty="0" smtClean="0"/>
            </a:br>
            <a:r>
              <a:rPr lang="sv-SE" dirty="0" smtClean="0"/>
              <a:t>(dock behöver de lära sig att jobba med </a:t>
            </a:r>
            <a:r>
              <a:rPr lang="sv-SE" dirty="0" err="1" smtClean="0"/>
              <a:t>rubrics</a:t>
            </a:r>
            <a:r>
              <a:rPr lang="sv-SE" dirty="0" smtClean="0"/>
              <a:t>) </a:t>
            </a:r>
          </a:p>
          <a:p>
            <a:r>
              <a:rPr lang="sv-SE" dirty="0" smtClean="0"/>
              <a:t>Lärarna får en tydlig agenda att utgå ifrån vid handledning och planering av uppgifter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5723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Negativa aspekter…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Förstärker användningen av </a:t>
            </a:r>
            <a:r>
              <a:rPr lang="sv-SE" dirty="0" err="1" smtClean="0"/>
              <a:t>rubrics</a:t>
            </a:r>
            <a:r>
              <a:rPr lang="sv-SE" dirty="0" smtClean="0"/>
              <a:t> till en instrumentell kunskapssyn?</a:t>
            </a:r>
            <a:endParaRPr lang="sv-SE" dirty="0"/>
          </a:p>
          <a:p>
            <a:r>
              <a:rPr lang="sv-SE" dirty="0" smtClean="0"/>
              <a:t>Har </a:t>
            </a:r>
            <a:r>
              <a:rPr lang="sv-SE" dirty="0" err="1" smtClean="0"/>
              <a:t>rubrics</a:t>
            </a:r>
            <a:r>
              <a:rPr lang="sv-SE" dirty="0" smtClean="0"/>
              <a:t> olika effekt på olika studenter (olika </a:t>
            </a:r>
            <a:r>
              <a:rPr lang="sv-SE" dirty="0" err="1" smtClean="0"/>
              <a:t>lärstil</a:t>
            </a:r>
            <a:r>
              <a:rPr lang="sv-SE" dirty="0" smtClean="0"/>
              <a:t> och ambitionsnivå)?</a:t>
            </a:r>
          </a:p>
          <a:p>
            <a:r>
              <a:rPr lang="sv-SE" dirty="0" smtClean="0"/>
              <a:t>Hur ska kriterier utformas (kvalitativa- kvantitativa; generella – specifika; analytiska – holistiska; avgränsade – kontinuerliga); </a:t>
            </a:r>
          </a:p>
          <a:p>
            <a:r>
              <a:rPr lang="sv-SE" dirty="0" smtClean="0"/>
              <a:t>Hur ’bra’ är våra kriterier?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800" dirty="0" smtClean="0"/>
              <a:t>Se t ex Johanna </a:t>
            </a:r>
            <a:r>
              <a:rPr lang="sv-SE" sz="1800" dirty="0"/>
              <a:t>Bergqvist, </a:t>
            </a:r>
            <a:r>
              <a:rPr lang="sv-SE" sz="1800" i="1" dirty="0"/>
              <a:t>Att sätta praxis på pränt: En handbok i att skriva betygskriterier</a:t>
            </a:r>
            <a:r>
              <a:rPr lang="sv-SE" sz="1800" dirty="0"/>
              <a:t> (Lund 2015).</a:t>
            </a:r>
            <a:endParaRPr lang="en-US" sz="1800" dirty="0">
              <a:ea typeface="ＭＳ Ｐゴシック" charset="0"/>
              <a:cs typeface="Arial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360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69366"/>
              </p:ext>
            </p:extLst>
          </p:nvPr>
        </p:nvGraphicFramePr>
        <p:xfrm>
          <a:off x="3079102" y="821096"/>
          <a:ext cx="5243804" cy="53924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73009"/>
                <a:gridCol w="2570795"/>
              </a:tblGrid>
              <a:tr h="219136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 smtClean="0">
                          <a:effectLst/>
                        </a:rPr>
                        <a:t> </a:t>
                      </a:r>
                      <a:r>
                        <a:rPr lang="sv-SE" sz="1800" dirty="0">
                          <a:effectLst/>
                        </a:rPr>
                        <a:t>A.</a:t>
                      </a:r>
                    </a:p>
                    <a:p>
                      <a:pPr marL="6858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Ytlig kunskap</a:t>
                      </a:r>
                    </a:p>
                    <a:p>
                      <a:pPr marL="6858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Missar poänger, </a:t>
                      </a:r>
                      <a:br>
                        <a:rPr lang="sv-SE" sz="1800" dirty="0">
                          <a:effectLst/>
                        </a:rPr>
                      </a:br>
                      <a:r>
                        <a:rPr lang="sv-SE" sz="1800" dirty="0">
                          <a:effectLst/>
                        </a:rPr>
                        <a:t>’Copy </a:t>
                      </a:r>
                      <a:r>
                        <a:rPr lang="sv-SE" sz="1800" dirty="0" err="1">
                          <a:effectLst/>
                        </a:rPr>
                        <a:t>paste</a:t>
                      </a:r>
                      <a:r>
                        <a:rPr lang="sv-SE" sz="1800" dirty="0">
                          <a:effectLst/>
                        </a:rPr>
                        <a:t>’</a:t>
                      </a:r>
                    </a:p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 smtClean="0">
                          <a:effectLst/>
                        </a:rPr>
                        <a:t>C.</a:t>
                      </a:r>
                      <a:br>
                        <a:rPr lang="sv-SE" sz="1800" dirty="0" smtClean="0">
                          <a:effectLst/>
                        </a:rPr>
                      </a:br>
                      <a:r>
                        <a:rPr lang="sv-SE" sz="1800" dirty="0" smtClean="0">
                          <a:effectLst/>
                        </a:rPr>
                        <a:t>Resonerar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 smtClean="0">
                          <a:effectLst/>
                        </a:rPr>
                        <a:t>Logiskt </a:t>
                      </a:r>
                      <a:r>
                        <a:rPr lang="sv-SE" sz="1800" dirty="0">
                          <a:effectLst/>
                        </a:rPr>
                        <a:t>resonerande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men bygger inte på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djup kunskap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(mer tyckande)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8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B.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Djup kunskap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jämför, sammanfogar, kategoriserar, kontrasterar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D.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Initierad självständig reflektion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driver teser med stöd i djup kunskap, eget bidrag (syntetiserar, teoretiserar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 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397967" y="1203649"/>
            <a:ext cx="37323" cy="4693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61861" y="410547"/>
            <a:ext cx="53464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1053" y="1968759"/>
            <a:ext cx="120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Visar djup </a:t>
            </a:r>
          </a:p>
          <a:p>
            <a:r>
              <a:rPr lang="sv-SE" dirty="0" smtClean="0"/>
              <a:t>kunskap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3911233" y="61824"/>
            <a:ext cx="35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Visar självständighet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8322906" y="6213504"/>
            <a:ext cx="3482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Källa: Från en idé av Pamela Schultz Nybacka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80402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1 Ledarskapskurs; en stegvis process att utveckla sitt skrivande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dirty="0" smtClean="0"/>
              <a:t>I kursstarten presenteras </a:t>
            </a:r>
            <a:r>
              <a:rPr lang="sv-SE" dirty="0"/>
              <a:t>kursens </a:t>
            </a:r>
            <a:r>
              <a:rPr lang="sv-SE" dirty="0" smtClean="0"/>
              <a:t>bedömningsmall (matrisen)</a:t>
            </a:r>
            <a:endParaRPr lang="sv-SE" dirty="0"/>
          </a:p>
          <a:p>
            <a:pPr marL="0" indent="0">
              <a:buNone/>
            </a:pPr>
            <a:r>
              <a:rPr lang="sv-SE" i="1" dirty="0" smtClean="0"/>
              <a:t>1. Individuellt arbete </a:t>
            </a:r>
            <a:r>
              <a:rPr lang="sv-SE" dirty="0" smtClean="0"/>
              <a:t>där studenterna analyserar och värderar ett antal ledarskapsberättelser </a:t>
            </a:r>
            <a:br>
              <a:rPr lang="sv-SE" dirty="0" smtClean="0"/>
            </a:br>
            <a:r>
              <a:rPr lang="sv-SE" dirty="0" smtClean="0"/>
              <a:t>- Studenterna diskuterar varandras papper i små ’</a:t>
            </a:r>
            <a:r>
              <a:rPr lang="sv-SE" dirty="0" err="1" smtClean="0"/>
              <a:t>feed</a:t>
            </a:r>
            <a:r>
              <a:rPr lang="sv-SE" dirty="0" smtClean="0"/>
              <a:t>-back grupper’ och läraren lyfter centrala frågor och relaterar till bedömningsmatrisen 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2. </a:t>
            </a:r>
            <a:r>
              <a:rPr lang="sv-SE" i="1" dirty="0" smtClean="0"/>
              <a:t>Gruppuppgiften där studenterna gör en mer omfattande studie</a:t>
            </a:r>
            <a:br>
              <a:rPr lang="sv-SE" i="1" dirty="0" smtClean="0"/>
            </a:br>
            <a:r>
              <a:rPr lang="sv-SE" i="1" dirty="0" smtClean="0"/>
              <a:t>- </a:t>
            </a:r>
            <a:r>
              <a:rPr lang="sv-SE" dirty="0" smtClean="0"/>
              <a:t>Handledning ges under arbetet med bedömningsmatrisen som utgångspunkt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- </a:t>
            </a:r>
            <a:r>
              <a:rPr lang="sv-SE" dirty="0"/>
              <a:t>A</a:t>
            </a:r>
            <a:r>
              <a:rPr lang="sv-SE" dirty="0" smtClean="0"/>
              <a:t>rbetet lämnas in tre dagar innan kursens slut; studenterna opponerar på varandra och ger konstruktiv kritik</a:t>
            </a:r>
            <a:br>
              <a:rPr lang="sv-SE" dirty="0" smtClean="0"/>
            </a:br>
            <a:r>
              <a:rPr lang="sv-SE" dirty="0" smtClean="0"/>
              <a:t>- Läraren deltar och förstärker olika aspekter utifrån bedömningsmatrisen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- Studenterna kan sedan korrigera sina papper inför slutinlämningen </a:t>
            </a:r>
          </a:p>
          <a:p>
            <a:pPr marL="0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> Högt studentengagemang och bra papper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3294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302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Times New Roman</vt:lpstr>
      <vt:lpstr>Wingdings</vt:lpstr>
      <vt:lpstr>Office Theme</vt:lpstr>
      <vt:lpstr>Formativ feed back</vt:lpstr>
      <vt:lpstr>Olika former av återkoppling</vt:lpstr>
      <vt:lpstr>Lärarens feed-back</vt:lpstr>
      <vt:lpstr>Bedömningsmallar (rubrics) som stöd för formativ feedback och lärande</vt:lpstr>
      <vt:lpstr>Olika arbetsformer för formativ feed back</vt:lpstr>
      <vt:lpstr>Positiva aspekter …</vt:lpstr>
      <vt:lpstr>Negativa aspekter…</vt:lpstr>
      <vt:lpstr>PowerPoint Presentation</vt:lpstr>
      <vt:lpstr>Exempel 1 Ledarskapskurs; en stegvis process att utveckla sitt skrivande</vt:lpstr>
      <vt:lpstr>Exempel 2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 feed back</dc:title>
  <dc:creator>Gun Abrahamsson</dc:creator>
  <cp:lastModifiedBy>Gun Abrahamsson</cp:lastModifiedBy>
  <cp:revision>28</cp:revision>
  <cp:lastPrinted>2018-03-05T17:34:43Z</cp:lastPrinted>
  <dcterms:created xsi:type="dcterms:W3CDTF">2018-02-12T15:00:24Z</dcterms:created>
  <dcterms:modified xsi:type="dcterms:W3CDTF">2018-03-06T16:33:56Z</dcterms:modified>
</cp:coreProperties>
</file>