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74" r:id="rId3"/>
    <p:sldId id="268" r:id="rId4"/>
    <p:sldId id="275" r:id="rId5"/>
    <p:sldId id="276" r:id="rId6"/>
    <p:sldId id="269" r:id="rId7"/>
    <p:sldId id="272" r:id="rId8"/>
    <p:sldId id="263" r:id="rId9"/>
    <p:sldId id="273" r:id="rId10"/>
  </p:sldIdLst>
  <p:sldSz cx="18291175" cy="10290175"/>
  <p:notesSz cx="6858000" cy="9144000"/>
  <p:defaultTextStyle>
    <a:defPPr>
      <a:defRPr lang="sv-SE"/>
    </a:defPPr>
    <a:lvl1pPr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816605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633210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2449815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3266420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4083025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4899630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5716234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6532839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76">
          <p15:clr>
            <a:srgbClr val="A4A3A4"/>
          </p15:clr>
        </p15:guide>
        <p15:guide id="2" orient="horz" pos="2360">
          <p15:clr>
            <a:srgbClr val="A4A3A4"/>
          </p15:clr>
        </p15:guide>
        <p15:guide id="3" pos="5761">
          <p15:clr>
            <a:srgbClr val="A4A3A4"/>
          </p15:clr>
        </p15:guide>
        <p15:guide id="4" pos="1216">
          <p15:clr>
            <a:srgbClr val="A4A3A4"/>
          </p15:clr>
        </p15:guide>
        <p15:guide id="5" pos="93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8" autoAdjust="0"/>
  </p:normalViewPr>
  <p:slideViewPr>
    <p:cSldViewPr snapToGrid="0" snapToObjects="1">
      <p:cViewPr varScale="1">
        <p:scale>
          <a:sx n="49" d="100"/>
          <a:sy n="49" d="100"/>
        </p:scale>
        <p:origin x="558" y="60"/>
      </p:cViewPr>
      <p:guideLst>
        <p:guide orient="horz" pos="1376"/>
        <p:guide orient="horz" pos="2360"/>
        <p:guide pos="5761"/>
        <p:guide pos="1216"/>
        <p:guide pos="93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EA1D53-FE1C-F645-A4F8-7D6770780053}" type="datetimeFigureOut">
              <a:rPr lang="sv-SE"/>
              <a:pPr/>
              <a:t>2018-04-16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040AC2-C51C-7F4C-A141-1C564DE5A8B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410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816605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633210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449815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3266420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4083025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Kunskapsvåg_0,10_front_topp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6102"/>
            <a:ext cx="18291175" cy="3141032"/>
          </a:xfrm>
          <a:prstGeom prst="rect">
            <a:avLst/>
          </a:prstGeom>
        </p:spPr>
      </p:pic>
      <p:sp>
        <p:nvSpPr>
          <p:cNvPr id="4" name="Rectangle 10"/>
          <p:cNvSpPr/>
          <p:nvPr userDrawn="1"/>
        </p:nvSpPr>
        <p:spPr>
          <a:xfrm>
            <a:off x="15039411" y="457341"/>
            <a:ext cx="2794485" cy="19232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63321" tIns="81660" rIns="163321" bIns="81660" anchor="ctr"/>
          <a:lstStyle/>
          <a:p>
            <a:pPr algn="ctr">
              <a:defRPr/>
            </a:pPr>
            <a:endParaRPr lang="sv-SE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" name="Picture 10" descr="Logo_txt_runt_farg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4754" y="3625383"/>
            <a:ext cx="2238451" cy="16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838" y="5919974"/>
            <a:ext cx="15547499" cy="1486357"/>
          </a:xfrm>
        </p:spPr>
        <p:txBody>
          <a:bodyPr>
            <a:normAutofit/>
          </a:bodyPr>
          <a:lstStyle>
            <a:lvl1pPr algn="ctr">
              <a:lnSpc>
                <a:spcPts val="6144"/>
              </a:lnSpc>
              <a:defRPr sz="46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676" y="7177660"/>
            <a:ext cx="12803823" cy="2058035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DC387-C516-8A4C-BC10-3D24FDEB855E}" type="datetime1">
              <a:rPr lang="sv-SE"/>
              <a:pPr/>
              <a:t>2018-04-16</a:t>
            </a:fld>
            <a:endParaRPr lang="sv-S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A01EE-FC66-6449-82BE-27805911749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37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Kunskapsvåg_0,10_frontPPTbott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8312"/>
            <a:ext cx="18291175" cy="1591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91" y="1156075"/>
            <a:ext cx="13108675" cy="1715029"/>
          </a:xfrm>
        </p:spPr>
        <p:txBody>
          <a:bodyPr/>
          <a:lstStyle>
            <a:lvl1pPr algn="l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92" y="3303055"/>
            <a:ext cx="13125612" cy="5419017"/>
          </a:xfrm>
        </p:spPr>
        <p:txBody>
          <a:bodyPr/>
          <a:lstStyle>
            <a:lvl1pPr>
              <a:buFontTx/>
              <a:buNone/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3600" b="0" i="0">
                <a:latin typeface="Sabon LT Std"/>
                <a:cs typeface="Sabon LT Std" pitchFamily="18" charset="0"/>
              </a:defRPr>
            </a:lvl2pPr>
            <a:lvl3pPr>
              <a:buFontTx/>
              <a:buNone/>
              <a:defRPr sz="3200" b="0" i="0"/>
            </a:lvl3pPr>
            <a:lvl4pPr>
              <a:buFontTx/>
              <a:buNone/>
              <a:defRPr sz="2900" b="0" i="0"/>
            </a:lvl4pPr>
            <a:lvl5pPr>
              <a:buFontTx/>
              <a:buNone/>
              <a:defRPr sz="2100" b="0" i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A3F0C5-D251-B747-9EB6-3513753ADBD4}" type="datetime1">
              <a:rPr lang="sv-SE"/>
              <a:pPr/>
              <a:t>2018-04-16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E21094-39C8-7141-9D46-EE65846EEE1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93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Kunskapsvåg_0,10_frontPPTbott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8312"/>
            <a:ext cx="18291175" cy="159186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691" y="1156075"/>
            <a:ext cx="13108675" cy="1715029"/>
          </a:xfrm>
        </p:spPr>
        <p:txBody>
          <a:bodyPr/>
          <a:lstStyle>
            <a:lvl1pPr algn="l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76691" y="3303055"/>
            <a:ext cx="13108675" cy="5419017"/>
          </a:xfrm>
        </p:spPr>
        <p:txBody>
          <a:bodyPr/>
          <a:lstStyle>
            <a:lvl1pPr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defRPr sz="3600" b="0" i="0">
                <a:latin typeface="Sabon LT Std"/>
                <a:cs typeface="Sabon LT Std" pitchFamily="18" charset="0"/>
              </a:defRPr>
            </a:lvl2pPr>
            <a:lvl3pPr>
              <a:defRPr sz="3200" b="0" i="0"/>
            </a:lvl3pPr>
            <a:lvl4pPr>
              <a:defRPr sz="2900" b="0" i="0"/>
            </a:lvl4pPr>
            <a:lvl5pPr>
              <a:defRPr sz="2100" b="0" i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4E4A8-F526-9541-94F3-38C74BFDCD2D}" type="datetime1">
              <a:rPr lang="sv-SE"/>
              <a:pPr/>
              <a:t>2018-04-16</a:t>
            </a:fld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28E93E-B4A5-5145-8EF5-1DB0CE4D7FE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13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Kunskapsvåg_0,10_frontPPTbott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8312"/>
            <a:ext cx="18291175" cy="1591863"/>
          </a:xfrm>
          <a:prstGeom prst="rect">
            <a:avLst/>
          </a:prstGeom>
        </p:spPr>
      </p:pic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1829118" y="2401040"/>
            <a:ext cx="14632940" cy="6453592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sv-SE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FF45FF8-615D-3F42-9CA6-7683AEAB568C}" type="datetime1">
              <a:rPr lang="sv-SE"/>
              <a:pPr/>
              <a:t>2018-04-16</a:t>
            </a:fld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9C95BD0-DA40-594F-8BF4-06A679000FE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24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Kunskapsvåg_0,10_frontPPTbott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8312"/>
            <a:ext cx="18291175" cy="1591863"/>
          </a:xfrm>
          <a:prstGeom prst="rect">
            <a:avLst/>
          </a:prstGeom>
        </p:spPr>
      </p:pic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1753775" y="3302984"/>
            <a:ext cx="6537401" cy="5488093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sv-SE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76691" y="3303055"/>
            <a:ext cx="9653676" cy="5419017"/>
          </a:xfrm>
        </p:spPr>
        <p:txBody>
          <a:bodyPr/>
          <a:lstStyle>
            <a:lvl1pPr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defRPr sz="3600" b="0" i="0">
                <a:latin typeface="Sabon LT Std"/>
                <a:cs typeface="Sabon LT Std" pitchFamily="18" charset="0"/>
              </a:defRPr>
            </a:lvl2pPr>
            <a:lvl3pPr>
              <a:defRPr sz="3200" b="0" i="0"/>
            </a:lvl3pPr>
            <a:lvl4pPr>
              <a:defRPr sz="2900" b="0" i="0"/>
            </a:lvl4pPr>
            <a:lvl5pPr>
              <a:defRPr sz="2100" b="0" i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6691" y="1156075"/>
            <a:ext cx="14937793" cy="1715029"/>
          </a:xfrm>
        </p:spPr>
        <p:txBody>
          <a:bodyPr/>
          <a:lstStyle>
            <a:lvl1pPr algn="l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C23CC0D-6F3F-954F-BD2D-DA6166CB6F0D}" type="datetime1">
              <a:rPr lang="sv-SE"/>
              <a:pPr/>
              <a:t>2018-04-16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056BE69-F470-4146-8FB1-DDF2850709F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41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76692" y="1155264"/>
            <a:ext cx="13092799" cy="171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92570" y="3341926"/>
            <a:ext cx="13092797" cy="541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Sed ut </a:t>
            </a:r>
            <a:r>
              <a:rPr lang="sv-SE" dirty="0" err="1"/>
              <a:t>perspiciatis</a:t>
            </a:r>
            <a:r>
              <a:rPr lang="sv-SE" dirty="0"/>
              <a:t> </a:t>
            </a:r>
            <a:r>
              <a:rPr lang="sv-SE" dirty="0" err="1"/>
              <a:t>unde</a:t>
            </a:r>
            <a:r>
              <a:rPr lang="sv-SE" dirty="0"/>
              <a:t> </a:t>
            </a:r>
            <a:r>
              <a:rPr lang="sv-SE" dirty="0" err="1"/>
              <a:t>omnis</a:t>
            </a:r>
            <a:r>
              <a:rPr lang="sv-SE" dirty="0"/>
              <a:t> iste </a:t>
            </a:r>
            <a:r>
              <a:rPr lang="sv-SE" dirty="0" err="1"/>
              <a:t>natus</a:t>
            </a:r>
            <a:r>
              <a:rPr lang="sv-SE" dirty="0"/>
              <a:t> </a:t>
            </a:r>
            <a:r>
              <a:rPr lang="sv-SE" dirty="0" err="1"/>
              <a:t>error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accusantium</a:t>
            </a:r>
            <a:r>
              <a:rPr lang="sv-SE" dirty="0"/>
              <a:t> </a:t>
            </a:r>
            <a:r>
              <a:rPr lang="sv-SE" dirty="0" err="1"/>
              <a:t>doloremque</a:t>
            </a:r>
            <a:r>
              <a:rPr lang="sv-SE" dirty="0"/>
              <a:t> </a:t>
            </a:r>
            <a:r>
              <a:rPr lang="sv-SE" dirty="0" err="1"/>
              <a:t>laudantium</a:t>
            </a:r>
            <a:r>
              <a:rPr lang="sv-SE" dirty="0"/>
              <a:t>, </a:t>
            </a:r>
            <a:r>
              <a:rPr lang="sv-SE" dirty="0" err="1"/>
              <a:t>totam</a:t>
            </a:r>
            <a:r>
              <a:rPr lang="sv-SE" dirty="0"/>
              <a:t> rem </a:t>
            </a:r>
            <a:r>
              <a:rPr lang="sv-SE" dirty="0" err="1"/>
              <a:t>aperiam</a:t>
            </a:r>
            <a:r>
              <a:rPr lang="sv-SE" dirty="0"/>
              <a:t>, </a:t>
            </a:r>
            <a:r>
              <a:rPr lang="sv-SE" dirty="0" err="1"/>
              <a:t>eaque</a:t>
            </a:r>
            <a:r>
              <a:rPr lang="sv-SE" dirty="0"/>
              <a:t> </a:t>
            </a:r>
            <a:r>
              <a:rPr lang="sv-SE" dirty="0" err="1"/>
              <a:t>ipsa</a:t>
            </a:r>
            <a:r>
              <a:rPr lang="sv-SE" dirty="0"/>
              <a:t> </a:t>
            </a:r>
            <a:r>
              <a:rPr lang="sv-SE" dirty="0" err="1"/>
              <a:t>quae</a:t>
            </a:r>
            <a:r>
              <a:rPr lang="sv-SE" dirty="0"/>
              <a:t> ab </a:t>
            </a:r>
            <a:r>
              <a:rPr lang="sv-SE" dirty="0" err="1"/>
              <a:t>illo</a:t>
            </a:r>
            <a:r>
              <a:rPr lang="sv-SE" dirty="0"/>
              <a:t> </a:t>
            </a:r>
            <a:r>
              <a:rPr lang="sv-SE" dirty="0" err="1"/>
              <a:t>inventore</a:t>
            </a:r>
            <a:r>
              <a:rPr lang="sv-SE" dirty="0"/>
              <a:t> </a:t>
            </a:r>
            <a:r>
              <a:rPr lang="sv-SE" dirty="0" err="1"/>
              <a:t>veritatis</a:t>
            </a:r>
            <a:r>
              <a:rPr lang="sv-SE" dirty="0"/>
              <a:t> et </a:t>
            </a:r>
            <a:r>
              <a:rPr lang="sv-SE" dirty="0" err="1"/>
              <a:t>quasi</a:t>
            </a:r>
            <a:r>
              <a:rPr lang="sv-SE" dirty="0"/>
              <a:t> </a:t>
            </a:r>
            <a:r>
              <a:rPr lang="sv-SE" dirty="0" err="1"/>
              <a:t>architecto</a:t>
            </a:r>
            <a:r>
              <a:rPr lang="sv-SE" dirty="0"/>
              <a:t> </a:t>
            </a:r>
            <a:r>
              <a:rPr lang="sv-SE" dirty="0" err="1"/>
              <a:t>beatae</a:t>
            </a:r>
            <a:r>
              <a:rPr lang="sv-SE" dirty="0"/>
              <a:t> vitae </a:t>
            </a:r>
            <a:r>
              <a:rPr lang="sv-SE" dirty="0" err="1"/>
              <a:t>dicta</a:t>
            </a:r>
            <a:r>
              <a:rPr lang="sv-SE" dirty="0"/>
              <a:t> sunt </a:t>
            </a:r>
            <a:r>
              <a:rPr lang="sv-SE" dirty="0" err="1"/>
              <a:t>explicabo</a:t>
            </a:r>
            <a:r>
              <a:rPr lang="sv-SE" dirty="0"/>
              <a:t>. Nemo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ipsam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aspernatur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odit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fugit</a:t>
            </a:r>
            <a:r>
              <a:rPr lang="sv-SE" dirty="0"/>
              <a:t>, sed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consequuntur</a:t>
            </a:r>
            <a:r>
              <a:rPr lang="sv-SE" dirty="0"/>
              <a:t> </a:t>
            </a:r>
            <a:r>
              <a:rPr lang="sv-SE" dirty="0" err="1"/>
              <a:t>magni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ratione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sequi</a:t>
            </a:r>
            <a:r>
              <a:rPr lang="sv-SE" dirty="0"/>
              <a:t> </a:t>
            </a:r>
            <a:r>
              <a:rPr lang="sv-SE" dirty="0" err="1"/>
              <a:t>nesciunt</a:t>
            </a:r>
            <a:r>
              <a:rPr lang="sv-SE" dirty="0"/>
              <a:t>. </a:t>
            </a:r>
            <a:r>
              <a:rPr lang="sv-SE" dirty="0" err="1"/>
              <a:t>Neque</a:t>
            </a:r>
            <a:r>
              <a:rPr lang="sv-SE" dirty="0"/>
              <a:t> </a:t>
            </a:r>
            <a:r>
              <a:rPr lang="sv-SE" dirty="0" err="1"/>
              <a:t>porro</a:t>
            </a:r>
            <a:r>
              <a:rPr lang="sv-SE" dirty="0"/>
              <a:t> </a:t>
            </a:r>
            <a:r>
              <a:rPr lang="sv-SE" dirty="0" err="1"/>
              <a:t>quisquam</a:t>
            </a:r>
            <a:r>
              <a:rPr lang="sv-SE" dirty="0"/>
              <a:t> est,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dolorem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>
            <a:lvl1pPr>
              <a:defRPr sz="1800">
                <a:cs typeface="Arial" charset="0"/>
              </a:defRPr>
            </a:lvl1pPr>
          </a:lstStyle>
          <a:p>
            <a:fld id="{1DDC4843-83D9-CA4D-93EE-17462F74B450}" type="datetime1">
              <a:rPr lang="sv-SE"/>
              <a:pPr/>
              <a:t>2018-04-16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cs typeface="Arial" charset="0"/>
              </a:defRPr>
            </a:lvl1pPr>
          </a:lstStyle>
          <a:p>
            <a:fld id="{3D60BA4C-210D-FB42-8E24-06C6918CD2F8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1030" name="Picture 8" descr="Logo_txt_runt_farg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75209" y="601833"/>
            <a:ext cx="1494000" cy="10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68" r:id="rId4"/>
    <p:sldLayoutId id="2147483773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 kern="1200">
          <a:solidFill>
            <a:srgbClr val="4A96CD"/>
          </a:solidFill>
          <a:latin typeface="Arial" pitchFamily="34" charset="0"/>
          <a:ea typeface="ＭＳ Ｐゴシック" pitchFamily="68" charset="-128"/>
          <a:cs typeface="Arial" pitchFamily="34" charset="0"/>
        </a:defRPr>
      </a:lvl1pPr>
      <a:lvl2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2pPr>
      <a:lvl3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3pPr>
      <a:lvl4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4pPr>
      <a:lvl5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5pPr>
      <a:lvl6pPr marL="816605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6pPr>
      <a:lvl7pPr marL="1633210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7pPr>
      <a:lvl8pPr marL="2449815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8pPr>
      <a:lvl9pPr marL="3266420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9pPr>
    </p:titleStyle>
    <p:bodyStyle>
      <a:lvl1pPr marL="317569" indent="-317569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sv-SE" sz="3600" kern="1200" dirty="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1pPr>
      <a:lvl2pPr marL="1326983" indent="-510378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300" kern="1200">
          <a:solidFill>
            <a:schemeClr val="tx1"/>
          </a:solidFill>
          <a:latin typeface="Sabon LT Std"/>
          <a:ea typeface="ＭＳ Ｐゴシック" pitchFamily="68" charset="-128"/>
          <a:cs typeface="Sabon LT Std"/>
        </a:defRPr>
      </a:lvl2pPr>
      <a:lvl3pPr marL="2041512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900" i="1" kern="1200">
          <a:solidFill>
            <a:schemeClr val="tx1"/>
          </a:solidFill>
          <a:latin typeface="Sabon LT Std"/>
          <a:ea typeface="ＭＳ Ｐゴシック" pitchFamily="68" charset="-128"/>
          <a:cs typeface="Sabon LT Std"/>
        </a:defRPr>
      </a:lvl3pPr>
      <a:lvl4pPr marL="2858117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Sabon LT Std"/>
          <a:ea typeface="ＭＳ Ｐゴシック" pitchFamily="68" charset="-128"/>
          <a:cs typeface="Sabon LT Std"/>
        </a:defRPr>
      </a:lvl4pPr>
      <a:lvl5pPr marL="3674722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3600" i="1" kern="1200">
          <a:solidFill>
            <a:schemeClr val="tx1"/>
          </a:solidFill>
          <a:latin typeface="Sabon LT Std"/>
          <a:ea typeface="ＭＳ Ｐゴシック" pitchFamily="68" charset="-128"/>
          <a:cs typeface="Sabon LT Std"/>
        </a:defRPr>
      </a:lvl5pPr>
      <a:lvl6pPr marL="4491327" indent="-408302" algn="l" defTabSz="816605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816605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816605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816605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rnosity.com/features/question-types-overvie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ctrTitle"/>
          </p:nvPr>
        </p:nvSpPr>
        <p:spPr>
          <a:xfrm>
            <a:off x="1371838" y="6345069"/>
            <a:ext cx="15547499" cy="1486359"/>
          </a:xfrm>
        </p:spPr>
        <p:txBody>
          <a:bodyPr/>
          <a:lstStyle/>
          <a:p>
            <a:pPr>
              <a:lnSpc>
                <a:spcPts val="6141"/>
              </a:lnSpc>
            </a:pP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Introduktion till digital salstentamen</a:t>
            </a:r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3" name="Underrubrik 2"/>
          <p:cNvSpPr>
            <a:spLocks noGrp="1"/>
          </p:cNvSpPr>
          <p:nvPr>
            <p:ph type="subTitle" idx="1"/>
          </p:nvPr>
        </p:nvSpPr>
        <p:spPr>
          <a:xfrm>
            <a:off x="2743676" y="7820070"/>
            <a:ext cx="12803823" cy="1991326"/>
          </a:xfrm>
        </p:spPr>
        <p:txBody>
          <a:bodyPr numCol="1">
            <a:normAutofit/>
          </a:bodyPr>
          <a:lstStyle/>
          <a:p>
            <a:r>
              <a:rPr lang="sv-SE" b="1" dirty="0" smtClean="0"/>
              <a:t>Petronella </a:t>
            </a:r>
            <a:r>
              <a:rPr lang="sv-SE" b="1" dirty="0"/>
              <a:t>Ekström</a:t>
            </a:r>
          </a:p>
          <a:p>
            <a:r>
              <a:rPr lang="sv-SE" dirty="0"/>
              <a:t>Pedagogisk </a:t>
            </a:r>
            <a:r>
              <a:rPr lang="sv-SE" dirty="0" smtClean="0"/>
              <a:t>utvecklare</a:t>
            </a:r>
            <a:endParaRPr lang="sv-SE" b="1" dirty="0"/>
          </a:p>
          <a:p>
            <a:endParaRPr lang="sv-SE" b="1" dirty="0" smtClean="0"/>
          </a:p>
          <a:p>
            <a:endParaRPr lang="sv-SE" b="1" dirty="0"/>
          </a:p>
          <a:p>
            <a:endParaRPr lang="sv-SE" dirty="0"/>
          </a:p>
          <a:p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8276C8-9AAB-C649-8DF6-E007EB277EBF}" type="datetime1">
              <a:rPr lang="sv-SE">
                <a:cs typeface="Arial" charset="0"/>
              </a:rPr>
              <a:pPr eaLnBrk="1" hangingPunct="1"/>
              <a:t>2018-04-16</a:t>
            </a:fld>
            <a:endParaRPr lang="sv-SE" dirty="0">
              <a:cs typeface="Arial" charset="0"/>
            </a:endParaRPr>
          </a:p>
        </p:txBody>
      </p:sp>
      <p:sp>
        <p:nvSpPr>
          <p:cNvPr id="5125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B0C404-3CC9-F945-8C4F-82B13C8E6E4A}" type="slidenum">
              <a:rPr lang="sv-SE">
                <a:cs typeface="Arial" charset="0"/>
              </a:rPr>
              <a:pPr eaLnBrk="1" hangingPunct="1"/>
              <a:t>1</a:t>
            </a:fld>
            <a:endParaRPr lang="sv-SE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7" y="5545288"/>
            <a:ext cx="3126004" cy="66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 nya sal T225</a:t>
            </a:r>
            <a:endParaRPr lang="sv-S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33" y="2835058"/>
            <a:ext cx="7848889" cy="588666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F0C5-D251-B747-9EB6-3513753ADBD4}" type="datetime1">
              <a:rPr lang="sv-SE" smtClean="0"/>
              <a:pPr/>
              <a:t>2018-04-16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71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>
          <a:xfrm>
            <a:off x="1676691" y="1155264"/>
            <a:ext cx="13108675" cy="1715029"/>
          </a:xfrm>
        </p:spPr>
        <p:txBody>
          <a:bodyPr/>
          <a:lstStyle/>
          <a:p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Introduktionens innehåll</a:t>
            </a:r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47" name="Platshållare för innehåll 2"/>
          <p:cNvSpPr>
            <a:spLocks noGrp="1"/>
          </p:cNvSpPr>
          <p:nvPr>
            <p:ph idx="1"/>
          </p:nvPr>
        </p:nvSpPr>
        <p:spPr>
          <a:xfrm>
            <a:off x="1676690" y="2870293"/>
            <a:ext cx="14018421" cy="3797377"/>
          </a:xfrm>
        </p:spPr>
        <p:txBody>
          <a:bodyPr numCol="1"/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3200" b="1" dirty="0"/>
              <a:t>S</a:t>
            </a:r>
            <a:r>
              <a:rPr lang="sv-SE" sz="3200" b="1" dirty="0" smtClean="0"/>
              <a:t>yftet</a:t>
            </a:r>
            <a:r>
              <a:rPr lang="sv-SE" sz="3200" dirty="0" smtClean="0"/>
              <a:t> </a:t>
            </a:r>
            <a:r>
              <a:rPr lang="sv-SE" sz="3200" dirty="0" smtClean="0"/>
              <a:t>med digital </a:t>
            </a:r>
            <a:r>
              <a:rPr lang="sv-SE" sz="3200" dirty="0" smtClean="0"/>
              <a:t>salstentamen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 err="1" smtClean="0"/>
              <a:t>Arbetsg</a:t>
            </a:r>
            <a:r>
              <a:rPr lang="sv-SE" sz="3200" dirty="0"/>
              <a:t>å</a:t>
            </a:r>
            <a:r>
              <a:rPr lang="en-GB" sz="3200" dirty="0" smtClean="0"/>
              <a:t>ng vid </a:t>
            </a:r>
            <a:r>
              <a:rPr lang="en-GB" sz="3200" dirty="0" err="1" smtClean="0"/>
              <a:t>inf</a:t>
            </a:r>
            <a:r>
              <a:rPr lang="sv-SE" sz="3200" dirty="0"/>
              <a:t>ö</a:t>
            </a:r>
            <a:r>
              <a:rPr lang="en-GB" sz="3200" dirty="0" err="1" smtClean="0"/>
              <a:t>randet</a:t>
            </a:r>
            <a:endParaRPr lang="sv-SE" sz="3200" dirty="0" smtClean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Genomgång av </a:t>
            </a:r>
            <a:r>
              <a:rPr lang="sv-SE" sz="3200" dirty="0" smtClean="0"/>
              <a:t>tentamensprocessen </a:t>
            </a:r>
            <a:r>
              <a:rPr lang="sv-SE" sz="3200" dirty="0" smtClean="0"/>
              <a:t>Vem gör vad, när och hur?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Genomgång av systemet (roller, hur systemet fungerar</a:t>
            </a:r>
            <a:r>
              <a:rPr lang="sv-SE" sz="3200" dirty="0" smtClean="0"/>
              <a:t>)</a:t>
            </a:r>
            <a:endParaRPr lang="sv-SE" sz="3200" dirty="0" smtClean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Presentation </a:t>
            </a:r>
            <a:r>
              <a:rPr lang="sv-SE" sz="3200" dirty="0" smtClean="0"/>
              <a:t>av författarverktyg och exempel på </a:t>
            </a:r>
            <a:r>
              <a:rPr lang="sv-SE" sz="3200" dirty="0"/>
              <a:t>relevanta frågetyper </a:t>
            </a:r>
            <a:r>
              <a:rPr lang="sv-SE" sz="3200" dirty="0">
                <a:hlinkClick r:id="rId2"/>
              </a:rPr>
              <a:t>https://</a:t>
            </a:r>
            <a:r>
              <a:rPr lang="sv-SE" sz="3200" dirty="0" smtClean="0">
                <a:hlinkClick r:id="rId2"/>
              </a:rPr>
              <a:t>www.learnosity.com/features/question-types-overview</a:t>
            </a:r>
            <a:r>
              <a:rPr lang="sv-SE" sz="3200" dirty="0" smtClean="0"/>
              <a:t> </a:t>
            </a:r>
            <a:endParaRPr lang="sv-SE" sz="32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48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154BE9-530F-A94D-9E7A-68129DBAA68D}" type="datetime1">
              <a:rPr lang="sv-SE">
                <a:cs typeface="Arial" charset="0"/>
              </a:rPr>
              <a:pPr eaLnBrk="1" hangingPunct="1"/>
              <a:t>2018-04-16</a:t>
            </a:fld>
            <a:endParaRPr lang="sv-SE">
              <a:cs typeface="Arial" charset="0"/>
            </a:endParaRPr>
          </a:p>
        </p:txBody>
      </p:sp>
      <p:sp>
        <p:nvSpPr>
          <p:cNvPr id="6149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1555F7-A10D-8349-8E86-4E41F1600541}" type="slidenum">
              <a:rPr lang="sv-SE">
                <a:cs typeface="Arial" charset="0"/>
              </a:rPr>
              <a:pPr eaLnBrk="1" hangingPunct="1"/>
              <a:t>3</a:t>
            </a:fld>
            <a:endParaRPr lang="sv-SE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691" y="6275274"/>
            <a:ext cx="14980596" cy="25545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/>
            <a:endParaRPr lang="sv-SE" sz="3200" b="1" dirty="0" smtClean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3200" b="1" dirty="0" smtClean="0"/>
              <a:t>Formativ bed</a:t>
            </a:r>
            <a:r>
              <a:rPr lang="sv-SE" sz="3200" b="1" dirty="0" smtClean="0"/>
              <a:t>ö</a:t>
            </a:r>
            <a:r>
              <a:rPr lang="sv-SE" sz="3200" b="1" dirty="0" smtClean="0"/>
              <a:t>mning</a:t>
            </a:r>
            <a:r>
              <a:rPr lang="sv-SE" sz="3200" dirty="0" smtClean="0"/>
              <a:t>: </a:t>
            </a:r>
            <a:endParaRPr lang="sv-SE" sz="3200" dirty="0" smtClean="0"/>
          </a:p>
          <a:p>
            <a:pPr marL="2204710" lvl="2" indent="-571500">
              <a:buFont typeface="Wingdings" panose="05000000000000000000" pitchFamily="2" charset="2"/>
              <a:buChar char="ü"/>
            </a:pPr>
            <a:r>
              <a:rPr lang="en-GB" sz="3200" dirty="0" err="1" smtClean="0"/>
              <a:t>Arbeta</a:t>
            </a:r>
            <a:r>
              <a:rPr lang="en-GB" sz="3200" dirty="0" smtClean="0"/>
              <a:t> med </a:t>
            </a:r>
            <a:r>
              <a:rPr lang="sv-SE" sz="3200" dirty="0"/>
              <a:t>å</a:t>
            </a:r>
            <a:r>
              <a:rPr lang="en-GB" sz="3200" dirty="0" err="1" smtClean="0"/>
              <a:t>terkoppling</a:t>
            </a:r>
            <a:endParaRPr lang="sv-SE" sz="3200" dirty="0" smtClean="0"/>
          </a:p>
          <a:p>
            <a:pPr marL="2204710" lvl="2" indent="-571500">
              <a:buFont typeface="Wingdings" panose="05000000000000000000" pitchFamily="2" charset="2"/>
              <a:buChar char="ü"/>
            </a:pPr>
            <a:r>
              <a:rPr lang="sv-SE" sz="3200" dirty="0" smtClean="0"/>
              <a:t>Arbeta </a:t>
            </a:r>
            <a:r>
              <a:rPr lang="sv-SE" sz="3200" dirty="0"/>
              <a:t>med </a:t>
            </a:r>
            <a:r>
              <a:rPr lang="sv-SE" sz="3200" dirty="0" smtClean="0"/>
              <a:t>bed</a:t>
            </a:r>
            <a:r>
              <a:rPr lang="sv-SE" sz="3200" dirty="0"/>
              <a:t>ö</a:t>
            </a:r>
            <a:r>
              <a:rPr lang="sv-SE" sz="3200" dirty="0" smtClean="0"/>
              <a:t>mningsmallar</a:t>
            </a:r>
            <a:endParaRPr lang="sv-SE" sz="3200" dirty="0" smtClean="0"/>
          </a:p>
          <a:p>
            <a:pPr lvl="0"/>
            <a:endParaRPr lang="sv-SE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1676691" y="1155264"/>
            <a:ext cx="13108675" cy="1715029"/>
          </a:xfrm>
        </p:spPr>
        <p:txBody>
          <a:bodyPr/>
          <a:lstStyle/>
          <a:p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Syfte med digitalisering av salstentamen</a:t>
            </a:r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1676690" y="3303814"/>
            <a:ext cx="14582093" cy="5419015"/>
          </a:xfrm>
        </p:spPr>
        <p:txBody>
          <a:bodyPr/>
          <a:lstStyle/>
          <a:p>
            <a:r>
              <a:rPr lang="sv-SE" b="1" dirty="0" smtClean="0"/>
              <a:t>Pedagogisk utveckling </a:t>
            </a:r>
            <a:r>
              <a:rPr lang="sv-SE" dirty="0" smtClean="0"/>
              <a:t>(tänka i flera dimensioner, multimodalt och interaktivt)</a:t>
            </a:r>
            <a:endParaRPr lang="sv-SE" dirty="0"/>
          </a:p>
          <a:p>
            <a:r>
              <a:rPr lang="sv-SE" b="1" dirty="0" smtClean="0"/>
              <a:t>Rättssäkra tentor </a:t>
            </a:r>
          </a:p>
          <a:p>
            <a:r>
              <a:rPr lang="sv-SE" b="1" dirty="0"/>
              <a:t>L</a:t>
            </a:r>
            <a:r>
              <a:rPr lang="sv-SE" b="1" dirty="0" smtClean="0"/>
              <a:t>ikvärdighet</a:t>
            </a:r>
            <a:r>
              <a:rPr lang="sv-SE" dirty="0" smtClean="0"/>
              <a:t>, t ex gällande handstil, möjlighet att dela ut digitala miniräknare</a:t>
            </a:r>
          </a:p>
          <a:p>
            <a:r>
              <a:rPr lang="sv-SE" b="1" dirty="0" smtClean="0"/>
              <a:t>Kvalitetsuppföljning</a:t>
            </a:r>
            <a:endParaRPr lang="sv-SE" b="1" dirty="0"/>
          </a:p>
          <a:p>
            <a:r>
              <a:rPr lang="sv-SE" b="1" dirty="0" smtClean="0"/>
              <a:t>Tidsbesparande arbetssätt </a:t>
            </a:r>
            <a:r>
              <a:rPr lang="sv-SE" dirty="0" smtClean="0"/>
              <a:t>(skapande av tentamen, administration och bedömning)</a:t>
            </a:r>
            <a:endParaRPr lang="sv-SE" dirty="0"/>
          </a:p>
        </p:txBody>
      </p:sp>
      <p:sp>
        <p:nvSpPr>
          <p:cNvPr id="7172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1CA451-1C87-6645-9026-5ECDBD59D02B}" type="datetime1">
              <a:rPr lang="sv-SE">
                <a:cs typeface="Arial" charset="0"/>
              </a:rPr>
              <a:pPr eaLnBrk="1" hangingPunct="1"/>
              <a:t>2018-04-16</a:t>
            </a:fld>
            <a:endParaRPr lang="sv-SE">
              <a:cs typeface="Arial" charset="0"/>
            </a:endParaRPr>
          </a:p>
        </p:txBody>
      </p:sp>
      <p:sp>
        <p:nvSpPr>
          <p:cNvPr id="7173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FA4DFC-7AEA-5A45-A056-A9968E9ADCA8}" type="slidenum">
              <a:rPr lang="sv-SE">
                <a:cs typeface="Arial" charset="0"/>
              </a:rPr>
              <a:pPr eaLnBrk="1" hangingPunct="1"/>
              <a:t>4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Platshållare för innehåll 2"/>
          <p:cNvSpPr>
            <a:spLocks noGrp="1"/>
          </p:cNvSpPr>
          <p:nvPr>
            <p:ph idx="1"/>
          </p:nvPr>
        </p:nvSpPr>
        <p:spPr>
          <a:xfrm>
            <a:off x="1676690" y="3303814"/>
            <a:ext cx="14937793" cy="5419015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sv-SE" b="1" dirty="0" smtClean="0">
                <a:latin typeface="Arial" charset="0"/>
                <a:ea typeface="ＭＳ Ｐゴシック" charset="0"/>
                <a:cs typeface="Arial" charset="0"/>
              </a:rPr>
              <a:t>Kartläggning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av behov och förutsättningar i olika kurser</a:t>
            </a:r>
          </a:p>
          <a:p>
            <a:pPr marL="742950" indent="-742950">
              <a:buFont typeface="+mj-lt"/>
              <a:buAutoNum type="arabicPeriod"/>
            </a:pPr>
            <a:r>
              <a:rPr lang="sv-SE" b="1" dirty="0" smtClean="0">
                <a:latin typeface="Arial" charset="0"/>
                <a:ea typeface="ＭＳ Ｐゴシック" charset="0"/>
                <a:cs typeface="Arial" charset="0"/>
              </a:rPr>
              <a:t>Skräddarsydda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utbildningstillfällen:</a:t>
            </a:r>
          </a:p>
          <a:p>
            <a:pPr lvl="1"/>
            <a:r>
              <a:rPr lang="sv-SE" dirty="0">
                <a:latin typeface="Arial" charset="0"/>
                <a:ea typeface="ＭＳ Ｐゴシック" charset="0"/>
                <a:cs typeface="Arial" charset="0"/>
              </a:rPr>
              <a:t>Workshops om systemet</a:t>
            </a:r>
          </a:p>
          <a:p>
            <a:pPr lvl="1"/>
            <a:r>
              <a:rPr lang="sv-SE" dirty="0">
                <a:latin typeface="Arial" charset="0"/>
                <a:ea typeface="ＭＳ Ｐゴシック" charset="0"/>
                <a:cs typeface="Arial" charset="0"/>
              </a:rPr>
              <a:t>Specifika lärarworkshops i mindre 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ämnesgrupper</a:t>
            </a:r>
          </a:p>
          <a:p>
            <a:pPr marL="742950" indent="-742950">
              <a:buFont typeface="+mj-lt"/>
              <a:buAutoNum type="arabicPeriod"/>
            </a:pPr>
            <a:r>
              <a:rPr lang="sv-SE" b="1" dirty="0" smtClean="0">
                <a:latin typeface="Arial" charset="0"/>
                <a:ea typeface="ＭＳ Ｐゴシック" charset="0"/>
                <a:cs typeface="Arial" charset="0"/>
              </a:rPr>
              <a:t>Arbete med att skapa förutsättningar </a:t>
            </a:r>
            <a:r>
              <a:rPr lang="sv-SE" smtClean="0">
                <a:latin typeface="Arial" charset="0"/>
                <a:ea typeface="ＭＳ Ｐゴシック" charset="0"/>
                <a:cs typeface="Arial" charset="0"/>
              </a:rPr>
              <a:t>inför </a:t>
            </a:r>
            <a:r>
              <a:rPr lang="sv-SE" smtClean="0">
                <a:latin typeface="Arial" charset="0"/>
                <a:ea typeface="ＭＳ Ｐゴシック" charset="0"/>
                <a:cs typeface="Arial" charset="0"/>
              </a:rPr>
              <a:t>tentamen</a:t>
            </a:r>
            <a:endParaRPr lang="sv-SE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r>
              <a:rPr lang="sv-SE" dirty="0">
                <a:latin typeface="Arial" charset="0"/>
                <a:ea typeface="ＭＳ Ｐゴシック" charset="0"/>
                <a:cs typeface="Arial" charset="0"/>
              </a:rPr>
              <a:t>Skapa mallar</a:t>
            </a:r>
          </a:p>
          <a:p>
            <a:pPr lvl="1"/>
            <a:r>
              <a:rPr lang="sv-SE" dirty="0">
                <a:latin typeface="Arial" charset="0"/>
                <a:ea typeface="ＭＳ Ｐゴシック" charset="0"/>
                <a:cs typeface="Arial" charset="0"/>
              </a:rPr>
              <a:t>Skapa innehållsbank med olika 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frågetyper</a:t>
            </a:r>
          </a:p>
          <a:p>
            <a:pPr marL="742950" indent="-742950">
              <a:buFont typeface="+mj-lt"/>
              <a:buAutoNum type="arabicPeriod"/>
            </a:pPr>
            <a:r>
              <a:rPr lang="sv-SE" b="1" dirty="0" smtClean="0">
                <a:latin typeface="Arial" charset="0"/>
                <a:ea typeface="ＭＳ Ｐゴシック" charset="0"/>
                <a:cs typeface="Arial" charset="0"/>
              </a:rPr>
              <a:t>Stöd och support 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– studentavdelningen (administratörer) och PIL (lärare)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b="1" dirty="0" smtClean="0">
              <a:latin typeface="Arial" charset="0"/>
              <a:ea typeface="ＭＳ Ｐゴシック" charset="0"/>
              <a:cs typeface="Arial" charset="0"/>
            </a:endParaRPr>
          </a:p>
          <a:p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6" name="Rubrik 3"/>
          <p:cNvSpPr>
            <a:spLocks noGrp="1"/>
          </p:cNvSpPr>
          <p:nvPr>
            <p:ph type="title"/>
          </p:nvPr>
        </p:nvSpPr>
        <p:spPr>
          <a:xfrm>
            <a:off x="1676691" y="1155264"/>
            <a:ext cx="14937793" cy="1715029"/>
          </a:xfrm>
        </p:spPr>
        <p:txBody>
          <a:bodyPr/>
          <a:lstStyle/>
          <a:p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Hur kommer arbetet 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vid ett inf</a:t>
            </a:r>
            <a:r>
              <a:rPr lang="sv-SE" sz="5400" dirty="0" smtClean="0"/>
              <a:t>örande 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att 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se ut?</a:t>
            </a:r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55B4B1-5C27-3040-BB8F-7AEF02CC966A}" type="datetime1">
              <a:rPr lang="sv-SE">
                <a:cs typeface="Arial" charset="0"/>
              </a:rPr>
              <a:pPr eaLnBrk="1" hangingPunct="1"/>
              <a:t>2018-04-16</a:t>
            </a:fld>
            <a:endParaRPr lang="sv-SE">
              <a:cs typeface="Arial" charset="0"/>
            </a:endParaRP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5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Platshållare för innehåll 2"/>
          <p:cNvSpPr>
            <a:spLocks noGrp="1"/>
          </p:cNvSpPr>
          <p:nvPr>
            <p:ph idx="1"/>
          </p:nvPr>
        </p:nvSpPr>
        <p:spPr>
          <a:xfrm>
            <a:off x="1676691" y="3303814"/>
            <a:ext cx="12856432" cy="5419015"/>
          </a:xfrm>
        </p:spPr>
        <p:txBody>
          <a:bodyPr/>
          <a:lstStyle/>
          <a:p>
            <a:r>
              <a:rPr lang="sv-SE" b="1" dirty="0" err="1" smtClean="0">
                <a:latin typeface="Arial" charset="0"/>
                <a:ea typeface="ＭＳ Ｐゴシック" charset="0"/>
                <a:cs typeface="Arial" charset="0"/>
              </a:rPr>
              <a:t>Flow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- tentamenstillfälle</a:t>
            </a:r>
          </a:p>
          <a:p>
            <a:r>
              <a:rPr lang="sv-SE" b="1" dirty="0" smtClean="0">
                <a:latin typeface="Arial" charset="0"/>
                <a:ea typeface="ＭＳ Ｐゴシック" charset="0"/>
                <a:cs typeface="Arial" charset="0"/>
              </a:rPr>
              <a:t>Innehållsbank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- frågebank</a:t>
            </a:r>
          </a:p>
          <a:p>
            <a:r>
              <a:rPr lang="sv-SE" b="1" dirty="0" smtClean="0">
                <a:latin typeface="Arial" charset="0"/>
                <a:ea typeface="ＭＳ Ｐゴシック" charset="0"/>
                <a:cs typeface="Arial" charset="0"/>
              </a:rPr>
              <a:t>Aktivitet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– uppsättning tentamensfrågor (tenta)</a:t>
            </a:r>
          </a:p>
          <a:p>
            <a:r>
              <a:rPr lang="sv-SE" b="1" dirty="0" smtClean="0">
                <a:latin typeface="Arial" charset="0"/>
                <a:ea typeface="ＭＳ Ｐゴシック" charset="0"/>
                <a:cs typeface="Arial" charset="0"/>
              </a:rPr>
              <a:t>Aktivitetsbank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- tentabank</a:t>
            </a:r>
          </a:p>
          <a:p>
            <a:r>
              <a:rPr lang="sv-SE" b="1" dirty="0" smtClean="0">
                <a:latin typeface="Arial" charset="0"/>
                <a:ea typeface="ＭＳ Ｐゴシック" charset="0"/>
                <a:cs typeface="Arial" charset="0"/>
              </a:rPr>
              <a:t>Publicerade aktiviteter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– använda tentor</a:t>
            </a:r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6" name="Rubrik 3"/>
          <p:cNvSpPr>
            <a:spLocks noGrp="1"/>
          </p:cNvSpPr>
          <p:nvPr>
            <p:ph type="title"/>
          </p:nvPr>
        </p:nvSpPr>
        <p:spPr>
          <a:xfrm>
            <a:off x="1676691" y="1155264"/>
            <a:ext cx="14937793" cy="1715029"/>
          </a:xfrm>
        </p:spPr>
        <p:txBody>
          <a:bodyPr/>
          <a:lstStyle/>
          <a:p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Centrala begrepp i </a:t>
            </a:r>
            <a:r>
              <a:rPr lang="sv-SE" dirty="0" err="1" smtClean="0">
                <a:latin typeface="Arial" charset="0"/>
                <a:ea typeface="ＭＳ Ｐゴシック" charset="0"/>
                <a:cs typeface="Arial" charset="0"/>
              </a:rPr>
              <a:t>WISEflow</a:t>
            </a:r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55B4B1-5C27-3040-BB8F-7AEF02CC966A}" type="datetime1">
              <a:rPr lang="sv-SE">
                <a:cs typeface="Arial" charset="0"/>
              </a:rPr>
              <a:pPr eaLnBrk="1" hangingPunct="1"/>
              <a:t>2018-04-16</a:t>
            </a:fld>
            <a:endParaRPr lang="sv-SE">
              <a:cs typeface="Arial" charset="0"/>
            </a:endParaRP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6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Roller i </a:t>
            </a:r>
            <a:r>
              <a:rPr lang="sv-SE" dirty="0" err="1" smtClean="0"/>
              <a:t>WISEflow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Deltagare</a:t>
            </a:r>
            <a:r>
              <a:rPr lang="sv-SE" dirty="0" smtClean="0"/>
              <a:t> - student</a:t>
            </a:r>
          </a:p>
          <a:p>
            <a:r>
              <a:rPr lang="sv-SE" b="1" dirty="0" smtClean="0"/>
              <a:t>Tentamensvakt</a:t>
            </a:r>
            <a:r>
              <a:rPr lang="sv-SE" dirty="0" smtClean="0"/>
              <a:t> </a:t>
            </a:r>
          </a:p>
          <a:p>
            <a:r>
              <a:rPr lang="sv-SE" b="1" dirty="0" smtClean="0"/>
              <a:t>Författare</a:t>
            </a:r>
            <a:r>
              <a:rPr lang="sv-SE" dirty="0" smtClean="0"/>
              <a:t> - lärare</a:t>
            </a:r>
          </a:p>
          <a:p>
            <a:r>
              <a:rPr lang="sv-SE" b="1" dirty="0" smtClean="0"/>
              <a:t>Bedömare</a:t>
            </a:r>
            <a:r>
              <a:rPr lang="sv-SE" dirty="0" smtClean="0"/>
              <a:t> – bedömande lärare</a:t>
            </a:r>
          </a:p>
          <a:p>
            <a:r>
              <a:rPr lang="sv-SE" b="1" dirty="0" err="1" smtClean="0"/>
              <a:t>Reviewer</a:t>
            </a:r>
            <a:r>
              <a:rPr lang="sv-SE" dirty="0" smtClean="0"/>
              <a:t> – granskande lärare (med läsrättigheter)</a:t>
            </a:r>
          </a:p>
          <a:p>
            <a:r>
              <a:rPr lang="sv-SE" b="1" dirty="0" smtClean="0"/>
              <a:t>Administratör</a:t>
            </a:r>
            <a:r>
              <a:rPr lang="sv-SE" dirty="0" smtClean="0"/>
              <a:t> - Utbildningsadministratör</a:t>
            </a:r>
          </a:p>
          <a:p>
            <a:r>
              <a:rPr lang="sv-SE" b="1" dirty="0" err="1" smtClean="0"/>
              <a:t>Supportör</a:t>
            </a:r>
            <a:r>
              <a:rPr lang="sv-SE" dirty="0" smtClean="0"/>
              <a:t> – support på studentavdelningen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F0C5-D251-B747-9EB6-3513753ADBD4}" type="datetime1">
              <a:rPr lang="sv-SE" smtClean="0"/>
              <a:pPr/>
              <a:t>2018-04-16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3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1676691" y="1155264"/>
            <a:ext cx="13108675" cy="1715029"/>
          </a:xfrm>
        </p:spPr>
        <p:txBody>
          <a:bodyPr/>
          <a:lstStyle/>
          <a:p>
            <a:r>
              <a:rPr lang="sv-SE" dirty="0"/>
              <a:t>Vem gör vad, när och </a:t>
            </a:r>
            <a:r>
              <a:rPr lang="sv-SE" dirty="0" smtClean="0"/>
              <a:t>hur inför tentamen?</a:t>
            </a:r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1676691" y="3303814"/>
            <a:ext cx="14193786" cy="6233654"/>
          </a:xfrm>
        </p:spPr>
        <p:txBody>
          <a:bodyPr numCol="2"/>
          <a:lstStyle/>
          <a:p>
            <a:pPr marL="0" indent="0">
              <a:buNone/>
            </a:pPr>
            <a:r>
              <a:rPr lang="sv-SE" b="1" dirty="0" smtClean="0">
                <a:latin typeface="Arial" charset="0"/>
                <a:ea typeface="ＭＳ Ｐゴシック" charset="0"/>
                <a:cs typeface="Arial" charset="0"/>
              </a:rPr>
              <a:t>Lärare</a:t>
            </a:r>
          </a:p>
          <a:p>
            <a:pPr marL="742950" indent="-742950">
              <a:buFont typeface="+mj-lt"/>
              <a:buAutoNum type="arabicPeriod"/>
            </a:pP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Läraren skapar frågor i </a:t>
            </a:r>
            <a:r>
              <a:rPr lang="sv-SE" i="1" dirty="0" smtClean="0">
                <a:latin typeface="Arial" charset="0"/>
                <a:ea typeface="ＭＳ Ｐゴシック" charset="0"/>
                <a:cs typeface="Arial" charset="0"/>
              </a:rPr>
              <a:t>innehållsbanken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Läraren skapar en </a:t>
            </a:r>
            <a:r>
              <a:rPr lang="sv-SE" i="1" dirty="0" smtClean="0">
                <a:latin typeface="Arial" charset="0"/>
                <a:ea typeface="ＭＳ Ｐゴシック" charset="0"/>
                <a:cs typeface="Arial" charset="0"/>
              </a:rPr>
              <a:t>aktivitet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och kopplar frågor från </a:t>
            </a:r>
            <a:r>
              <a:rPr lang="sv-SE" i="1" dirty="0" smtClean="0">
                <a:latin typeface="Arial" charset="0"/>
                <a:ea typeface="ＭＳ Ｐゴシック" charset="0"/>
                <a:cs typeface="Arial" charset="0"/>
              </a:rPr>
              <a:t>innehållsbanken</a:t>
            </a:r>
          </a:p>
          <a:p>
            <a:pPr marL="742950" indent="-742950">
              <a:buFont typeface="+mj-lt"/>
              <a:buAutoNum type="arabicPeriod"/>
            </a:pP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Läraren gör </a:t>
            </a:r>
            <a:r>
              <a:rPr lang="sv-SE" i="1" dirty="0" smtClean="0">
                <a:latin typeface="Arial" charset="0"/>
                <a:ea typeface="ＭＳ Ｐゴシック" charset="0"/>
                <a:cs typeface="Arial" charset="0"/>
              </a:rPr>
              <a:t>aktiviteten offentlig 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och meddelar utbildningsadministratören </a:t>
            </a:r>
            <a:r>
              <a:rPr lang="sv-SE" i="1" dirty="0" smtClean="0">
                <a:latin typeface="Arial" charset="0"/>
                <a:ea typeface="ＭＳ Ｐゴシック" charset="0"/>
                <a:cs typeface="Arial" charset="0"/>
              </a:rPr>
              <a:t>aktivitetens referenskod.</a:t>
            </a:r>
          </a:p>
          <a:p>
            <a:pPr marL="0" indent="0">
              <a:buNone/>
            </a:pPr>
            <a:r>
              <a:rPr lang="sv-SE" b="1" dirty="0" smtClean="0">
                <a:latin typeface="Arial" charset="0"/>
                <a:ea typeface="ＭＳ Ｐゴシック" charset="0"/>
                <a:cs typeface="Arial" charset="0"/>
              </a:rPr>
              <a:t>Utbildningsadministratören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skapar ett </a:t>
            </a:r>
            <a:r>
              <a:rPr lang="sv-SE" i="1" dirty="0" err="1" smtClean="0">
                <a:latin typeface="Arial" charset="0"/>
                <a:ea typeface="ＭＳ Ｐゴシック" charset="0"/>
                <a:cs typeface="Arial" charset="0"/>
              </a:rPr>
              <a:t>flow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, vilket motsvarar ett tentamenstillfälle med hela processen från att skapa tentamen till bedömning och återkoppling till studenten.</a:t>
            </a:r>
          </a:p>
          <a:p>
            <a:pPr marL="0" indent="0">
              <a:buNone/>
            </a:pPr>
            <a:endParaRPr lang="sv-SE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endParaRPr lang="sv-SE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172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1CA451-1C87-6645-9026-5ECDBD59D02B}" type="datetime1">
              <a:rPr lang="sv-SE">
                <a:cs typeface="Arial" charset="0"/>
              </a:rPr>
              <a:pPr eaLnBrk="1" hangingPunct="1"/>
              <a:t>2018-04-16</a:t>
            </a:fld>
            <a:endParaRPr lang="sv-SE">
              <a:cs typeface="Arial" charset="0"/>
            </a:endParaRPr>
          </a:p>
        </p:txBody>
      </p:sp>
      <p:sp>
        <p:nvSpPr>
          <p:cNvPr id="7173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FA4DFC-7AEA-5A45-A056-A9968E9ADCA8}" type="slidenum">
              <a:rPr lang="sv-SE">
                <a:cs typeface="Arial" charset="0"/>
              </a:rPr>
              <a:pPr eaLnBrk="1" hangingPunct="1"/>
              <a:t>8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gör vad, när och hur </a:t>
            </a:r>
            <a:r>
              <a:rPr lang="sv-SE" dirty="0" smtClean="0"/>
              <a:t>efter </a:t>
            </a:r>
            <a:r>
              <a:rPr lang="sv-SE" dirty="0"/>
              <a:t>tentamen?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F0C5-D251-B747-9EB6-3513753ADBD4}" type="datetime1">
              <a:rPr lang="sv-SE" smtClean="0"/>
              <a:pPr/>
              <a:t>2018-04-16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sv-SE" b="1" dirty="0" smtClean="0">
                <a:latin typeface="Arial" charset="0"/>
                <a:ea typeface="ＭＳ Ｐゴシック" charset="0"/>
                <a:cs typeface="Arial" charset="0"/>
              </a:rPr>
              <a:t>Lärare</a:t>
            </a:r>
          </a:p>
          <a:p>
            <a:pPr marL="742950" indent="-742950">
              <a:buFont typeface="+mj-lt"/>
              <a:buAutoNum type="arabicPeriod"/>
            </a:pP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Läraren bedömer med </a:t>
            </a:r>
            <a:r>
              <a:rPr lang="sv-SE" i="1" dirty="0" smtClean="0">
                <a:latin typeface="Arial" charset="0"/>
                <a:ea typeface="ＭＳ Ｐゴシック" charset="0"/>
                <a:cs typeface="Arial" charset="0"/>
              </a:rPr>
              <a:t>bedömarverktyget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Efter slutförd bedömning registrerar läraren resultaten i </a:t>
            </a:r>
            <a:r>
              <a:rPr lang="sv-SE" dirty="0" err="1" smtClean="0">
                <a:latin typeface="Arial" charset="0"/>
                <a:ea typeface="ＭＳ Ｐゴシック" charset="0"/>
                <a:cs typeface="Arial" charset="0"/>
              </a:rPr>
              <a:t>WISEflow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(ej synligt för studenterna)</a:t>
            </a:r>
          </a:p>
          <a:p>
            <a:pPr marL="0" indent="0"/>
            <a:endParaRPr lang="sv-SE" b="1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endParaRPr lang="sv-SE" b="1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endParaRPr lang="sv-SE" b="1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sv-SE" b="1" dirty="0" smtClean="0">
                <a:latin typeface="Arial" charset="0"/>
                <a:ea typeface="ＭＳ Ｐゴシック" charset="0"/>
                <a:cs typeface="Arial" charset="0"/>
              </a:rPr>
              <a:t>Utbildningsadministratören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indent="-742950">
              <a:buAutoNum type="arabicPeriod"/>
            </a:pP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Resultatet registreras i </a:t>
            </a:r>
            <a:r>
              <a:rPr lang="sv-SE" dirty="0" err="1" smtClean="0">
                <a:latin typeface="Arial" charset="0"/>
                <a:ea typeface="ＭＳ Ｐゴシック" charset="0"/>
                <a:cs typeface="Arial" charset="0"/>
              </a:rPr>
              <a:t>Ladok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av UA (Ladok3 av lärare)</a:t>
            </a:r>
          </a:p>
          <a:p>
            <a:pPr marL="742950" indent="-742950">
              <a:buAutoNum type="arabicPeriod"/>
            </a:pP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Resultatet görs synligt i </a:t>
            </a:r>
            <a:r>
              <a:rPr lang="sv-SE" dirty="0" err="1" smtClean="0">
                <a:latin typeface="Arial" charset="0"/>
                <a:ea typeface="ＭＳ Ｐゴシック" charset="0"/>
                <a:cs typeface="Arial" charset="0"/>
              </a:rPr>
              <a:t>WISEflow</a:t>
            </a:r>
            <a:r>
              <a:rPr lang="sv-SE" dirty="0" smtClean="0">
                <a:latin typeface="Arial" charset="0"/>
                <a:ea typeface="ＭＳ Ｐゴシック" charset="0"/>
                <a:cs typeface="Arial" charset="0"/>
              </a:rPr>
              <a:t> för studenterna</a:t>
            </a:r>
          </a:p>
          <a:p>
            <a:pPr marL="0" indent="0"/>
            <a:endParaRPr lang="sv-SE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endParaRPr lang="sv-SE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endParaRPr lang="sv-SE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9779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mall (svenska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EF8D8EF-7679-4031-B11E-98D7D7975DFD}" vid="{95CAFD4E-F5B8-47D8-85DE-B495CD93D8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Wiseflow</Template>
  <TotalTime>4075</TotalTime>
  <Words>346</Words>
  <Application>Microsoft Office PowerPoint</Application>
  <PresentationFormat>Custom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Arial</vt:lpstr>
      <vt:lpstr>Calibri</vt:lpstr>
      <vt:lpstr>Sabon LT Std</vt:lpstr>
      <vt:lpstr>Trade Gothic LT Std Bold</vt:lpstr>
      <vt:lpstr>Wingdings</vt:lpstr>
      <vt:lpstr>Presentationsmall (svenska)</vt:lpstr>
      <vt:lpstr>Introduktion till digital salstentamen</vt:lpstr>
      <vt:lpstr>Vår nya sal T225</vt:lpstr>
      <vt:lpstr>Introduktionens innehåll</vt:lpstr>
      <vt:lpstr>Syfte med digitalisering av salstentamen</vt:lpstr>
      <vt:lpstr>Hur kommer arbetet vid ett införande att se ut?</vt:lpstr>
      <vt:lpstr>Centrala begrepp i WISEflow</vt:lpstr>
      <vt:lpstr>Roller i WISEflow</vt:lpstr>
      <vt:lpstr>Vem gör vad, när och hur inför tentamen?</vt:lpstr>
      <vt:lpstr>Vem gör vad, när och hur efter tentamen?</vt:lpstr>
    </vt:vector>
  </TitlesOfParts>
  <Company>Örebro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till digital salstentamen</dc:title>
  <dc:creator>Petronella Ekström</dc:creator>
  <cp:lastModifiedBy>Petronella Ekström</cp:lastModifiedBy>
  <cp:revision>21</cp:revision>
  <dcterms:created xsi:type="dcterms:W3CDTF">2018-01-12T14:41:34Z</dcterms:created>
  <dcterms:modified xsi:type="dcterms:W3CDTF">2018-04-16T21:56:42Z</dcterms:modified>
</cp:coreProperties>
</file>