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5" r:id="rId2"/>
    <p:sldId id="273" r:id="rId3"/>
    <p:sldId id="342" r:id="rId4"/>
    <p:sldId id="343" r:id="rId5"/>
    <p:sldId id="263" r:id="rId6"/>
    <p:sldId id="276" r:id="rId7"/>
    <p:sldId id="344" r:id="rId8"/>
    <p:sldId id="345" r:id="rId9"/>
    <p:sldId id="346" r:id="rId10"/>
    <p:sldId id="277" r:id="rId11"/>
    <p:sldId id="347" r:id="rId12"/>
  </p:sldIdLst>
  <p:sldSz cx="18291175" cy="10290175"/>
  <p:notesSz cx="6794500" cy="9931400"/>
  <p:defaultTextStyle>
    <a:defPPr>
      <a:defRPr lang="sv-SE"/>
    </a:defPPr>
    <a:lvl1pPr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816605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633210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2449815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3266420" algn="l" defTabSz="81660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4083025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4899630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5716234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6532839" algn="l" defTabSz="816605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76">
          <p15:clr>
            <a:srgbClr val="A4A3A4"/>
          </p15:clr>
        </p15:guide>
        <p15:guide id="2" orient="horz" pos="2360">
          <p15:clr>
            <a:srgbClr val="A4A3A4"/>
          </p15:clr>
        </p15:guide>
        <p15:guide id="3" pos="5761">
          <p15:clr>
            <a:srgbClr val="A4A3A4"/>
          </p15:clr>
        </p15:guide>
        <p15:guide id="4" pos="1216">
          <p15:clr>
            <a:srgbClr val="A4A3A4"/>
          </p15:clr>
        </p15:guide>
        <p15:guide id="5" pos="93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8BA"/>
    <a:srgbClr val="4A96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28" autoAdjust="0"/>
  </p:normalViewPr>
  <p:slideViewPr>
    <p:cSldViewPr snapToGrid="0" snapToObjects="1">
      <p:cViewPr varScale="1">
        <p:scale>
          <a:sx n="71" d="100"/>
          <a:sy n="71" d="100"/>
        </p:scale>
        <p:origin x="750" y="72"/>
      </p:cViewPr>
      <p:guideLst>
        <p:guide orient="horz" pos="1376"/>
        <p:guide orient="horz" pos="2360"/>
        <p:guide pos="5761"/>
        <p:guide pos="1216"/>
        <p:guide pos="93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197B-5AF4-2B42-9993-0BFCAE3374C2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C591D-95C6-9C42-AAD7-218122561E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80460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EA1D53-FE1C-F645-A4F8-7D6770780053}" type="datetimeFigureOut">
              <a:rPr lang="sv-SE"/>
              <a:pPr/>
              <a:t>2023-09-21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040AC2-C51C-7F4C-A141-1C564DE5A8B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4108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816605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633210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2449815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3266420" algn="l" rtl="0" eaLnBrk="0" fontAlgn="base" hangingPunct="0">
      <a:spcBef>
        <a:spcPct val="30000"/>
      </a:spcBef>
      <a:spcAft>
        <a:spcPct val="0"/>
      </a:spcAft>
      <a:defRPr sz="21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4083025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99630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716234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532839" algn="l" defTabSz="163321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0AC2-C51C-7F4C-A141-1C564DE5A8B6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5296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0AC2-C51C-7F4C-A141-1C564DE5A8B6}" type="slidenum">
              <a:rPr lang="sv-SE" smtClean="0"/>
              <a:pPr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5176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4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0AC2-C51C-7F4C-A141-1C564DE5A8B6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297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0AC2-C51C-7F4C-A141-1C564DE5A8B6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2336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tshållare för bildobjekt 1">
            <a:extLst>
              <a:ext uri="{FF2B5EF4-FFF2-40B4-BE49-F238E27FC236}">
                <a16:creationId xmlns:a16="http://schemas.microsoft.com/office/drawing/2014/main" id="{B55D830A-9E56-DC83-D3B9-8B600EC0A2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Platshållare för anteckningar 2">
            <a:extLst>
              <a:ext uri="{FF2B5EF4-FFF2-40B4-BE49-F238E27FC236}">
                <a16:creationId xmlns:a16="http://schemas.microsoft.com/office/drawing/2014/main" id="{469A5BF1-9575-5401-80B6-A4D6FD20D8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sz="1400" dirty="0"/>
          </a:p>
        </p:txBody>
      </p:sp>
      <p:sp>
        <p:nvSpPr>
          <p:cNvPr id="58372" name="Platshållare för bildnummer 3">
            <a:extLst>
              <a:ext uri="{FF2B5EF4-FFF2-40B4-BE49-F238E27FC236}">
                <a16:creationId xmlns:a16="http://schemas.microsoft.com/office/drawing/2014/main" id="{B0C41EA4-1AEE-D75D-D7B5-E5361E4DFB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AE4831-3C38-405B-81D2-35B10033C8C4}" type="slidenum">
              <a:rPr lang="sv-SE" altLang="sv-SE" smtClean="0"/>
              <a:pPr/>
              <a:t>3</a:t>
            </a:fld>
            <a:endParaRPr lang="sv-SE" alt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Platshållare för bildobjekt 1">
            <a:extLst>
              <a:ext uri="{FF2B5EF4-FFF2-40B4-BE49-F238E27FC236}">
                <a16:creationId xmlns:a16="http://schemas.microsoft.com/office/drawing/2014/main" id="{3CCA6B31-1A08-CEE0-0E98-3C48CAA296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Platshållare för anteckningar 2">
            <a:extLst>
              <a:ext uri="{FF2B5EF4-FFF2-40B4-BE49-F238E27FC236}">
                <a16:creationId xmlns:a16="http://schemas.microsoft.com/office/drawing/2014/main" id="{5E515B4E-9242-F864-171E-10DEA058CF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420" name="Platshållare för bildnummer 3">
            <a:extLst>
              <a:ext uri="{FF2B5EF4-FFF2-40B4-BE49-F238E27FC236}">
                <a16:creationId xmlns:a16="http://schemas.microsoft.com/office/drawing/2014/main" id="{499D032D-FE43-3A0A-3AF9-FEDB7E826A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060E51-C90C-4453-B877-641C955CEDCD}" type="slidenum">
              <a:rPr lang="sv-SE" altLang="sv-SE" smtClean="0"/>
              <a:pPr/>
              <a:t>4</a:t>
            </a:fld>
            <a:endParaRPr lang="sv-SE" alt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4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0AC2-C51C-7F4C-A141-1C564DE5A8B6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64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4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0AC2-C51C-7F4C-A141-1C564DE5A8B6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608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4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0AC2-C51C-7F4C-A141-1C564DE5A8B6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9673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0AC2-C51C-7F4C-A141-1C564DE5A8B6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9799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040AC2-C51C-7F4C-A141-1C564DE5A8B6}" type="slidenum">
              <a:rPr lang="sv-SE" smtClean="0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3925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 userDrawn="1"/>
        </p:nvSpPr>
        <p:spPr>
          <a:xfrm>
            <a:off x="15039411" y="457341"/>
            <a:ext cx="2794485" cy="1923252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63321" tIns="81660" rIns="163321" bIns="81660" anchor="ctr"/>
          <a:lstStyle/>
          <a:p>
            <a:pPr algn="ctr">
              <a:defRPr/>
            </a:pPr>
            <a:endParaRPr lang="sv-SE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7576179" y="2946487"/>
            <a:ext cx="3173321" cy="228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560" y="5846823"/>
            <a:ext cx="16462056" cy="1330838"/>
          </a:xfrm>
        </p:spPr>
        <p:txBody>
          <a:bodyPr>
            <a:normAutofit/>
          </a:bodyPr>
          <a:lstStyle>
            <a:lvl1pPr algn="ctr">
              <a:lnSpc>
                <a:spcPts val="5200"/>
              </a:lnSpc>
              <a:defRPr sz="4800" b="1" i="0">
                <a:solidFill>
                  <a:srgbClr val="2E78B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560" y="7177660"/>
            <a:ext cx="16462056" cy="2058035"/>
          </a:xfrm>
        </p:spPr>
        <p:txBody>
          <a:bodyPr>
            <a:normAutofit/>
          </a:bodyPr>
          <a:lstStyle>
            <a:lvl1pPr marL="0" indent="0" algn="ctr">
              <a:buNone/>
              <a:defRPr sz="3600" b="0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7F32DC-2D84-DB43-95CE-E2AE801D4C16}" type="datetime1">
              <a:rPr lang="sv-SE" smtClean="0"/>
              <a:t>2023-09-21</a:t>
            </a:fld>
            <a:endParaRPr lang="sv-S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2A01EE-FC66-6449-82BE-278059117499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37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3860000" cy="1715029"/>
          </a:xfrm>
        </p:spPr>
        <p:txBody>
          <a:bodyPr/>
          <a:lstStyle>
            <a:lvl1pPr algn="l">
              <a:lnSpc>
                <a:spcPts val="4800"/>
              </a:lnSpc>
              <a:defRPr sz="44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13860000" cy="5419017"/>
          </a:xfrm>
        </p:spPr>
        <p:txBody>
          <a:bodyPr/>
          <a:lstStyle>
            <a:lvl1pPr marL="0" indent="0">
              <a:spcBef>
                <a:spcPts val="1800"/>
              </a:spcBef>
              <a:buFontTx/>
              <a:buNone/>
              <a:defRPr sz="3600" b="0" i="0"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3600" b="0" i="0">
                <a:latin typeface="+mn-lt"/>
                <a:cs typeface="Sabon LT Std" pitchFamily="18" charset="0"/>
              </a:defRPr>
            </a:lvl2pPr>
            <a:lvl3pPr>
              <a:buFontTx/>
              <a:buNone/>
              <a:defRPr sz="3200" b="0" i="0">
                <a:latin typeface="+mn-lt"/>
              </a:defRPr>
            </a:lvl3pPr>
            <a:lvl4pPr>
              <a:buFontTx/>
              <a:buNone/>
              <a:defRPr sz="3200" b="0" i="0">
                <a:latin typeface="+mn-lt"/>
              </a:defRPr>
            </a:lvl4pPr>
            <a:lvl5pPr>
              <a:buFontTx/>
              <a:buNone/>
              <a:defRPr sz="2800" b="0" i="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0A1C52-65FD-1347-B6D6-4B8A3A5C1D83}" type="datetime1">
              <a:rPr lang="sv-SE" smtClean="0"/>
              <a:t>2023-09-21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E21094-39C8-7141-9D46-EE65846EEE1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393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3860000" cy="1715029"/>
          </a:xfrm>
        </p:spPr>
        <p:txBody>
          <a:bodyPr/>
          <a:lstStyle>
            <a:lvl1pPr algn="l">
              <a:lnSpc>
                <a:spcPts val="4800"/>
              </a:lnSpc>
              <a:defRPr sz="44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13860000" cy="5419017"/>
          </a:xfrm>
        </p:spPr>
        <p:txBody>
          <a:bodyPr/>
          <a:lstStyle>
            <a:lvl1pPr>
              <a:defRPr sz="3600" b="0" i="0">
                <a:latin typeface="Arial" pitchFamily="34" charset="0"/>
                <a:cs typeface="Arial" pitchFamily="34" charset="0"/>
              </a:defRPr>
            </a:lvl1pPr>
            <a:lvl2pPr marL="1326983" indent="-510378">
              <a:buFont typeface="Arial" panose="020B0604020202020204" pitchFamily="34" charset="0"/>
              <a:buChar char="•"/>
              <a:defRPr sz="36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858117" indent="-408302">
              <a:buFont typeface="Arial" panose="020B0604020202020204" pitchFamily="34" charset="0"/>
              <a:buChar char="•"/>
              <a:defRPr sz="320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674722" indent="-408302">
              <a:buFont typeface="Arial" panose="020B0604020202020204" pitchFamily="34" charset="0"/>
              <a:buChar char="•"/>
              <a:defRPr sz="280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9pPr marL="6532840" indent="0">
              <a:buNone/>
              <a:defRPr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8A25BA-BE65-4741-8345-06DA91AC9969}" type="datetime1">
              <a:rPr lang="sv-SE" smtClean="0"/>
              <a:t>2023-09-21</a:t>
            </a:fld>
            <a:endParaRPr lang="sv-SE"/>
          </a:p>
        </p:txBody>
      </p:sp>
      <p:sp>
        <p:nvSpPr>
          <p:cNvPr id="6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28E93E-B4A5-5145-8EF5-1DB0CE4D7FE8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713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5264"/>
            <a:ext cx="13860000" cy="171502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20A5-770D-404F-A174-9D9E0C5D6C03}" type="datetime1">
              <a:rPr lang="sv-SE" smtClean="0"/>
              <a:t>2023-09-21</a:t>
            </a:fld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0BA4C-210D-FB42-8E24-06C6918CD2F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7920000" cy="5419017"/>
          </a:xfrm>
        </p:spPr>
        <p:txBody>
          <a:bodyPr/>
          <a:lstStyle>
            <a:lvl1pPr>
              <a:defRPr sz="3600" b="0" i="0">
                <a:latin typeface="Arial"/>
                <a:cs typeface="Arial" pitchFamily="34" charset="0"/>
              </a:defRPr>
            </a:lvl1pPr>
            <a:lvl2pPr marL="1326983" indent="-510378">
              <a:buFont typeface="Arial" panose="020B0604020202020204" pitchFamily="34" charset="0"/>
              <a:buChar char="•"/>
              <a:defRPr sz="3600" b="0" i="0">
                <a:latin typeface="Arial"/>
                <a:cs typeface="Arial" panose="020B0604020202020204" pitchFamily="34" charset="0"/>
              </a:defRPr>
            </a:lvl2pPr>
            <a:lvl3pPr>
              <a:defRPr sz="3200" b="0" i="0">
                <a:latin typeface="Arial"/>
              </a:defRPr>
            </a:lvl3pPr>
            <a:lvl4pPr marL="2858117" indent="-408302">
              <a:buFont typeface="Arial" panose="020B0604020202020204" pitchFamily="34" charset="0"/>
              <a:buChar char="•"/>
              <a:defRPr sz="3200" b="0" i="0">
                <a:latin typeface="Arial"/>
              </a:defRPr>
            </a:lvl4pPr>
            <a:lvl5pPr marL="3674722" indent="-408302">
              <a:buFont typeface="Arial" panose="020B0604020202020204" pitchFamily="34" charset="0"/>
              <a:buChar char="•"/>
              <a:defRPr sz="2800" b="0" i="0">
                <a:latin typeface="Arial"/>
              </a:defRPr>
            </a:lvl5pPr>
            <a:lvl6pPr marL="4083025" indent="0">
              <a:buNone/>
              <a:defRPr/>
            </a:lvl6pPr>
            <a:lvl7pPr marL="4899630" indent="0">
              <a:buNone/>
              <a:defRPr/>
            </a:lvl7pPr>
            <a:lvl9pPr marL="6532840" indent="0">
              <a:buNone/>
              <a:defRPr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9338302" y="3303055"/>
            <a:ext cx="7920000" cy="5419017"/>
          </a:xfrm>
        </p:spPr>
        <p:txBody>
          <a:bodyPr/>
          <a:lstStyle>
            <a:lvl1pPr>
              <a:defRPr sz="3600" b="0" i="0">
                <a:latin typeface="Arial"/>
                <a:cs typeface="Arial" pitchFamily="34" charset="0"/>
              </a:defRPr>
            </a:lvl1pPr>
            <a:lvl2pPr marL="1326983" indent="-510378">
              <a:buFont typeface="Arial" panose="020B0604020202020204" pitchFamily="34" charset="0"/>
              <a:buChar char="•"/>
              <a:defRPr sz="3600" b="0" i="0">
                <a:latin typeface="Arial"/>
                <a:cs typeface="Arial" panose="020B0604020202020204" pitchFamily="34" charset="0"/>
              </a:defRPr>
            </a:lvl2pPr>
            <a:lvl3pPr>
              <a:defRPr sz="3200" b="0" i="0">
                <a:latin typeface="Arial"/>
              </a:defRPr>
            </a:lvl3pPr>
            <a:lvl4pPr marL="2858117" indent="-408302">
              <a:buFont typeface="Arial" panose="020B0604020202020204" pitchFamily="34" charset="0"/>
              <a:buChar char="•"/>
              <a:defRPr sz="3200" b="0" i="0">
                <a:latin typeface="Arial"/>
              </a:defRPr>
            </a:lvl4pPr>
            <a:lvl5pPr marL="3674722" indent="-408302">
              <a:buFont typeface="Arial" panose="020B0604020202020204" pitchFamily="34" charset="0"/>
              <a:buChar char="•"/>
              <a:defRPr sz="2800" b="0" i="0">
                <a:latin typeface="Arial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84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914559" y="2401040"/>
            <a:ext cx="16380000" cy="6453592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20C832D1-BDA9-B04D-9D8C-2F4D534D770C}" type="datetime1">
              <a:rPr lang="sv-SE" smtClean="0"/>
              <a:t>2023-09-21</a:t>
            </a:fld>
            <a:endParaRPr lang="sv-S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F9C95BD0-DA40-594F-8BF4-06A679000FE7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DE7A76D-FB9F-4FF7-AA2C-C812CD78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24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5264"/>
            <a:ext cx="13860000" cy="171502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0BE3-8DC3-5441-8625-150CDFE56E33}" type="datetime1">
              <a:rPr lang="sv-SE" smtClean="0"/>
              <a:t>2023-09-21</a:t>
            </a:fld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0BA4C-210D-FB42-8E24-06C6918CD2F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559" y="3303055"/>
            <a:ext cx="13860000" cy="5419017"/>
          </a:xfrm>
        </p:spPr>
        <p:txBody>
          <a:bodyPr/>
          <a:lstStyle>
            <a:lvl1pPr marL="0" indent="0">
              <a:buFontTx/>
              <a:buNone/>
              <a:defRPr sz="3600" b="0" i="0"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3600" b="0" i="0">
                <a:latin typeface="Sabon LT Std"/>
                <a:cs typeface="Sabon LT Std" pitchFamily="18" charset="0"/>
              </a:defRPr>
            </a:lvl2pPr>
            <a:lvl3pPr>
              <a:buFontTx/>
              <a:buNone/>
              <a:defRPr sz="3200" b="0" i="0"/>
            </a:lvl3pPr>
            <a:lvl4pPr>
              <a:buFontTx/>
              <a:buNone/>
              <a:defRPr sz="2900" b="0" i="0"/>
            </a:lvl4pPr>
            <a:lvl5pPr>
              <a:buFontTx/>
              <a:buNone/>
              <a:defRPr sz="2100" b="0" i="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9243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559" y="1155264"/>
            <a:ext cx="13860000" cy="1715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560" y="3341926"/>
            <a:ext cx="13860000" cy="5419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63321" tIns="81660" rIns="163321" bIns="81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Sed ut </a:t>
            </a:r>
            <a:r>
              <a:rPr lang="sv-SE" dirty="0" err="1"/>
              <a:t>perspiciatis</a:t>
            </a:r>
            <a:r>
              <a:rPr lang="sv-SE" dirty="0"/>
              <a:t> </a:t>
            </a:r>
            <a:r>
              <a:rPr lang="sv-SE" dirty="0" err="1"/>
              <a:t>unde</a:t>
            </a:r>
            <a:r>
              <a:rPr lang="sv-SE" dirty="0"/>
              <a:t> </a:t>
            </a:r>
            <a:r>
              <a:rPr lang="sv-SE" dirty="0" err="1"/>
              <a:t>omnis</a:t>
            </a:r>
            <a:r>
              <a:rPr lang="sv-SE" dirty="0"/>
              <a:t> iste </a:t>
            </a:r>
            <a:r>
              <a:rPr lang="sv-SE" dirty="0" err="1"/>
              <a:t>natus</a:t>
            </a:r>
            <a:r>
              <a:rPr lang="sv-SE" dirty="0"/>
              <a:t> </a:t>
            </a:r>
            <a:r>
              <a:rPr lang="sv-SE" dirty="0" err="1"/>
              <a:t>error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accusantium</a:t>
            </a:r>
            <a:r>
              <a:rPr lang="sv-SE" dirty="0"/>
              <a:t> </a:t>
            </a:r>
            <a:r>
              <a:rPr lang="sv-SE" dirty="0" err="1"/>
              <a:t>doloremque</a:t>
            </a:r>
            <a:r>
              <a:rPr lang="sv-SE" dirty="0"/>
              <a:t> </a:t>
            </a:r>
            <a:r>
              <a:rPr lang="sv-SE" dirty="0" err="1"/>
              <a:t>laudantium</a:t>
            </a:r>
            <a:r>
              <a:rPr lang="sv-SE" dirty="0"/>
              <a:t>, </a:t>
            </a:r>
            <a:r>
              <a:rPr lang="sv-SE" dirty="0" err="1"/>
              <a:t>totam</a:t>
            </a:r>
            <a:r>
              <a:rPr lang="sv-SE" dirty="0"/>
              <a:t> rem </a:t>
            </a:r>
            <a:r>
              <a:rPr lang="sv-SE" dirty="0" err="1"/>
              <a:t>aperiam</a:t>
            </a:r>
            <a:r>
              <a:rPr lang="sv-SE" dirty="0"/>
              <a:t>, </a:t>
            </a:r>
            <a:r>
              <a:rPr lang="sv-SE" dirty="0" err="1"/>
              <a:t>eaque</a:t>
            </a:r>
            <a:r>
              <a:rPr lang="sv-SE" dirty="0"/>
              <a:t> </a:t>
            </a:r>
            <a:r>
              <a:rPr lang="sv-SE" dirty="0" err="1"/>
              <a:t>ipsa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ab </a:t>
            </a:r>
            <a:r>
              <a:rPr lang="sv-SE" dirty="0" err="1"/>
              <a:t>illo</a:t>
            </a:r>
            <a:r>
              <a:rPr lang="sv-SE" dirty="0"/>
              <a:t> </a:t>
            </a:r>
            <a:r>
              <a:rPr lang="sv-SE" dirty="0" err="1"/>
              <a:t>inventore</a:t>
            </a:r>
            <a:r>
              <a:rPr lang="sv-SE" dirty="0"/>
              <a:t> </a:t>
            </a:r>
            <a:r>
              <a:rPr lang="sv-SE" dirty="0" err="1"/>
              <a:t>veritatis</a:t>
            </a:r>
            <a:r>
              <a:rPr lang="sv-SE" dirty="0"/>
              <a:t> et </a:t>
            </a:r>
            <a:r>
              <a:rPr lang="sv-SE" dirty="0" err="1"/>
              <a:t>quasi</a:t>
            </a:r>
            <a:r>
              <a:rPr lang="sv-SE" dirty="0"/>
              <a:t> </a:t>
            </a:r>
            <a:r>
              <a:rPr lang="sv-SE" dirty="0" err="1"/>
              <a:t>architecto</a:t>
            </a:r>
            <a:r>
              <a:rPr lang="sv-SE" dirty="0"/>
              <a:t> </a:t>
            </a:r>
            <a:r>
              <a:rPr lang="sv-SE" dirty="0" err="1"/>
              <a:t>beatae</a:t>
            </a:r>
            <a:r>
              <a:rPr lang="sv-SE" dirty="0"/>
              <a:t> vitae </a:t>
            </a:r>
            <a:r>
              <a:rPr lang="sv-SE" dirty="0" err="1"/>
              <a:t>dicta</a:t>
            </a:r>
            <a:r>
              <a:rPr lang="sv-SE" dirty="0"/>
              <a:t> sunt </a:t>
            </a:r>
            <a:r>
              <a:rPr lang="sv-SE" dirty="0" err="1"/>
              <a:t>explicabo</a:t>
            </a:r>
            <a:r>
              <a:rPr lang="sv-SE" dirty="0"/>
              <a:t>. Nemo </a:t>
            </a:r>
            <a:r>
              <a:rPr lang="sv-SE" dirty="0" err="1"/>
              <a:t>enim</a:t>
            </a:r>
            <a:r>
              <a:rPr lang="sv-SE" dirty="0"/>
              <a:t> </a:t>
            </a:r>
            <a:r>
              <a:rPr lang="sv-SE" dirty="0" err="1"/>
              <a:t>ipsam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voluptas</a:t>
            </a:r>
            <a:r>
              <a:rPr lang="sv-SE" dirty="0"/>
              <a:t> </a:t>
            </a:r>
            <a:r>
              <a:rPr lang="sv-SE" dirty="0" err="1"/>
              <a:t>sit</a:t>
            </a:r>
            <a:r>
              <a:rPr lang="sv-SE" dirty="0"/>
              <a:t> </a:t>
            </a:r>
            <a:r>
              <a:rPr lang="sv-SE" dirty="0" err="1"/>
              <a:t>aspernatur</a:t>
            </a:r>
            <a:r>
              <a:rPr lang="sv-SE" dirty="0"/>
              <a:t> </a:t>
            </a:r>
            <a:r>
              <a:rPr lang="sv-SE" dirty="0" err="1"/>
              <a:t>aut</a:t>
            </a:r>
            <a:r>
              <a:rPr lang="sv-SE" dirty="0"/>
              <a:t> </a:t>
            </a:r>
            <a:r>
              <a:rPr lang="sv-SE" dirty="0" err="1"/>
              <a:t>odit</a:t>
            </a:r>
            <a:r>
              <a:rPr lang="sv-SE" dirty="0"/>
              <a:t> </a:t>
            </a:r>
            <a:r>
              <a:rPr lang="sv-SE" dirty="0" err="1"/>
              <a:t>aut</a:t>
            </a:r>
            <a:r>
              <a:rPr lang="sv-SE" dirty="0"/>
              <a:t> </a:t>
            </a:r>
            <a:r>
              <a:rPr lang="sv-SE" dirty="0" err="1"/>
              <a:t>fugit</a:t>
            </a:r>
            <a:r>
              <a:rPr lang="sv-SE" dirty="0"/>
              <a:t>, sed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consequuntur</a:t>
            </a:r>
            <a:r>
              <a:rPr lang="sv-SE" dirty="0"/>
              <a:t> </a:t>
            </a:r>
            <a:r>
              <a:rPr lang="sv-SE" dirty="0" err="1"/>
              <a:t>magni</a:t>
            </a:r>
            <a:r>
              <a:rPr lang="sv-SE" dirty="0"/>
              <a:t> </a:t>
            </a:r>
            <a:r>
              <a:rPr lang="sv-SE" dirty="0" err="1"/>
              <a:t>dolores</a:t>
            </a:r>
            <a:r>
              <a:rPr lang="sv-SE" dirty="0"/>
              <a:t> </a:t>
            </a:r>
            <a:r>
              <a:rPr lang="sv-SE" dirty="0" err="1"/>
              <a:t>eos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ratione</a:t>
            </a:r>
            <a:r>
              <a:rPr lang="sv-SE" dirty="0"/>
              <a:t> </a:t>
            </a:r>
            <a:r>
              <a:rPr lang="sv-SE" dirty="0" err="1"/>
              <a:t>voluptatem</a:t>
            </a:r>
            <a:r>
              <a:rPr lang="sv-SE" dirty="0"/>
              <a:t> </a:t>
            </a:r>
            <a:r>
              <a:rPr lang="sv-SE" dirty="0" err="1"/>
              <a:t>sequi</a:t>
            </a:r>
            <a:r>
              <a:rPr lang="sv-SE" dirty="0"/>
              <a:t> </a:t>
            </a:r>
            <a:r>
              <a:rPr lang="sv-SE" dirty="0" err="1"/>
              <a:t>nesciunt</a:t>
            </a:r>
            <a:r>
              <a:rPr lang="sv-SE" dirty="0"/>
              <a:t>. </a:t>
            </a:r>
            <a:r>
              <a:rPr lang="sv-SE" dirty="0" err="1"/>
              <a:t>Neque</a:t>
            </a:r>
            <a:r>
              <a:rPr lang="sv-SE" dirty="0"/>
              <a:t> </a:t>
            </a:r>
            <a:r>
              <a:rPr lang="sv-SE" dirty="0" err="1"/>
              <a:t>porro</a:t>
            </a:r>
            <a:r>
              <a:rPr lang="sv-SE" dirty="0"/>
              <a:t> </a:t>
            </a:r>
            <a:r>
              <a:rPr lang="sv-SE" dirty="0" err="1"/>
              <a:t>quisquam</a:t>
            </a:r>
            <a:r>
              <a:rPr lang="sv-SE" dirty="0"/>
              <a:t> est,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dolorem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quia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559" y="9537468"/>
            <a:ext cx="4267941" cy="547857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>
            <a:lvl1pPr>
              <a:defRPr sz="1800">
                <a:cs typeface="Arial" charset="0"/>
              </a:defRPr>
            </a:lvl1pPr>
          </a:lstStyle>
          <a:p>
            <a:fld id="{2BA820A5-770D-404F-A174-9D9E0C5D6C03}" type="datetime1">
              <a:rPr lang="sv-SE" smtClean="0"/>
              <a:t>2023-09-21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8675" y="9537468"/>
            <a:ext cx="4267941" cy="547857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>
            <a:lvl1pPr algn="r">
              <a:defRPr sz="1800">
                <a:cs typeface="Arial" charset="0"/>
              </a:defRPr>
            </a:lvl1pPr>
          </a:lstStyle>
          <a:p>
            <a:fld id="{3D60BA4C-210D-FB42-8E24-06C6918CD2F8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1030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16179710" y="605519"/>
            <a:ext cx="1484998" cy="1070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9" r:id="rId4"/>
    <p:sldLayoutId id="2147483768" r:id="rId5"/>
    <p:sldLayoutId id="2147483777" r:id="rId6"/>
  </p:sldLayoutIdLst>
  <p:hf hdr="0" ftr="0"/>
  <p:txStyles>
    <p:titleStyle>
      <a:lvl1pPr algn="l" defTabSz="816605" rtl="0" eaLnBrk="1" fontAlgn="base" hangingPunct="1">
        <a:lnSpc>
          <a:spcPts val="4800"/>
        </a:lnSpc>
        <a:spcBef>
          <a:spcPct val="0"/>
        </a:spcBef>
        <a:spcAft>
          <a:spcPct val="0"/>
        </a:spcAft>
        <a:defRPr sz="4400" b="1" kern="1200">
          <a:solidFill>
            <a:srgbClr val="2E78BA"/>
          </a:solidFill>
          <a:latin typeface="Arial" pitchFamily="34" charset="0"/>
          <a:ea typeface="ＭＳ Ｐゴシック" pitchFamily="68" charset="-128"/>
          <a:cs typeface="Arial" pitchFamily="34" charset="0"/>
        </a:defRPr>
      </a:lvl1pPr>
      <a:lvl2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2pPr>
      <a:lvl3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3pPr>
      <a:lvl4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4pPr>
      <a:lvl5pPr algn="l" defTabSz="816605" rtl="0" eaLnBrk="1" fontAlgn="base" hangingPunct="1">
        <a:lnSpc>
          <a:spcPts val="6141"/>
        </a:lnSpc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Arial" charset="0"/>
          <a:ea typeface="ＭＳ Ｐゴシック" pitchFamily="68" charset="-128"/>
          <a:cs typeface="Arial" charset="0"/>
        </a:defRPr>
      </a:lvl5pPr>
      <a:lvl6pPr marL="816605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6pPr>
      <a:lvl7pPr marL="1633210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7pPr>
      <a:lvl8pPr marL="2449815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8pPr>
      <a:lvl9pPr marL="3266420" algn="ctr" defTabSz="816605" rtl="0" eaLnBrk="1" fontAlgn="base" hangingPunct="1">
        <a:spcBef>
          <a:spcPct val="0"/>
        </a:spcBef>
        <a:spcAft>
          <a:spcPct val="0"/>
        </a:spcAft>
        <a:defRPr sz="5700" b="1">
          <a:solidFill>
            <a:schemeClr val="tx1"/>
          </a:solidFill>
          <a:latin typeface="Trade Gothic LT Std Bold" pitchFamily="68" charset="0"/>
          <a:ea typeface="ＭＳ Ｐゴシック" pitchFamily="68" charset="-128"/>
        </a:defRPr>
      </a:lvl9pPr>
    </p:titleStyle>
    <p:bodyStyle>
      <a:lvl1pPr marL="317569" indent="-317569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sv-SE" sz="3600" kern="1200" dirty="0">
          <a:solidFill>
            <a:schemeClr val="tx1"/>
          </a:solidFill>
          <a:latin typeface="Arial" pitchFamily="34" charset="0"/>
          <a:ea typeface="ＭＳ Ｐゴシック" pitchFamily="68" charset="-128"/>
          <a:cs typeface="Arial" pitchFamily="34" charset="0"/>
        </a:defRPr>
      </a:lvl1pPr>
      <a:lvl2pPr marL="1326983" indent="-510378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chemeClr val="tx1"/>
          </a:solidFill>
          <a:latin typeface="+mn-lt"/>
          <a:ea typeface="ＭＳ Ｐゴシック" pitchFamily="68" charset="-128"/>
          <a:cs typeface="Sabon LT Std"/>
        </a:defRPr>
      </a:lvl2pPr>
      <a:lvl3pPr marL="2041512" indent="-408302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i="0" kern="1200">
          <a:solidFill>
            <a:schemeClr val="tx1"/>
          </a:solidFill>
          <a:latin typeface="+mn-lt"/>
          <a:ea typeface="ＭＳ Ｐゴシック" pitchFamily="68" charset="-128"/>
          <a:cs typeface="Sabon LT Std"/>
        </a:defRPr>
      </a:lvl3pPr>
      <a:lvl4pPr marL="2858117" indent="-408302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ＭＳ Ｐゴシック" pitchFamily="68" charset="-128"/>
          <a:cs typeface="Sabon LT Std"/>
        </a:defRPr>
      </a:lvl4pPr>
      <a:lvl5pPr marL="3674722" indent="-408302" algn="l" defTabSz="81660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800" i="0" kern="1200">
          <a:solidFill>
            <a:schemeClr val="tx1"/>
          </a:solidFill>
          <a:latin typeface="+mn-lt"/>
          <a:ea typeface="ＭＳ Ｐゴシック" pitchFamily="68" charset="-128"/>
          <a:cs typeface="Sabon LT Std"/>
        </a:defRPr>
      </a:lvl5pPr>
      <a:lvl6pPr marL="4491327" indent="-408302" algn="l" defTabSz="816605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81660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81660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81660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816605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horebro.com/wp-content/uploads/2020/07/Karta-ORU.p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fi3d4.files.wordpress.com/2015/08/gastbok.gi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1.bp.blogspot.com/-uNpeZYCroi0/Xe4Dyf9kCYI/AAAAAAAAD0w/C9si-QW6PAAW-bnhLlAHiRY2C9KeBeXRACLcBGAsYHQ/s1600/Namnl%25C3%25B6s.pn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7A9AE6-FDB6-49E3-A0D3-DF41A7C5DD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Studenters skrivande med särskilt fokus på dokumentation under VFU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D801917-89E1-4FE1-BDF5-0CC4BA5FB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Cecilia Pettersson, Martin Thorsson, Maria Yilmaz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6A1CB9-A1AF-4E60-A6BB-4B8DDD0DF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32DC-2D84-DB43-95CE-E2AE801D4C16}" type="datetime1">
              <a:rPr lang="sv-SE" smtClean="0"/>
              <a:t>2023-09-21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A0DA812-A8F8-4C60-BA84-B7CC54E51B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2A01EE-FC66-6449-82BE-278059117499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076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343C01-40FB-A8DE-5857-0EE880084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59" y="1156076"/>
            <a:ext cx="13860000" cy="1331584"/>
          </a:xfrm>
        </p:spPr>
        <p:txBody>
          <a:bodyPr/>
          <a:lstStyle/>
          <a:p>
            <a:pPr algn="ctr"/>
            <a:r>
              <a:rPr lang="sv-SE" sz="3600" dirty="0"/>
              <a:t>Resultat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091E02-2464-1EFA-F312-5F6A86DC4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559" y="2366683"/>
            <a:ext cx="13860000" cy="635539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Kursmål och betygskriterier i uppgifter kopplat till skrivande finns relativt tydligt i tidiga kurser på programmet.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I senare kurser handlar kursmål och betygskriterier mer om att uppnå ämnes- och yrkesspecifik kunskap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Det finns flera möjligheter för studenter att förbättra sina färdigheter i akademiskt skrivande/skrivande av andra typer av texter.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Läraktiviteter kopplat till akademisk skrivande finns vid fem tillfällen i programmet, två av dem i termin 1, ett tillfälle vardera i terminerna 3, 4 och 5.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Instruktioner och betygskriterier kring skrivande i inlämningsuppgifterna är i vissa fall otydliga.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06488F-2699-C998-8595-CA8389B16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2023-09-21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2490D11-2DE9-4871-D1BA-07DB9C48B0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7554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752D5F-1A97-A92E-2177-91208D10F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3600" dirty="0"/>
              <a:t>Slutsats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70F2FA-00B4-F608-DF73-D94588A4F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559" y="2871105"/>
            <a:ext cx="13860000" cy="3825530"/>
          </a:xfrm>
        </p:spPr>
        <p:txBody>
          <a:bodyPr/>
          <a:lstStyle/>
          <a:p>
            <a:pPr algn="ctr"/>
            <a:r>
              <a:rPr lang="sv-SE" dirty="0"/>
              <a:t>Trots många läraktiviteter (</a:t>
            </a:r>
            <a:r>
              <a:rPr lang="sv-SE" dirty="0" err="1"/>
              <a:t>work</a:t>
            </a:r>
            <a:r>
              <a:rPr lang="sv-SE" dirty="0"/>
              <a:t>-shops och föreläsningar) i akademiskt skrivande under programmets gång behövs mer arbete göras när det gäller att utveckla tydliga instruktioner och betygskriterier avseende språkhanteringen i skriftliga inlämningsuppgifter.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0529CB3-116B-EAF0-EF6D-1D08D4AB9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2023-09-21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34ADB55-624A-81FA-A73D-EEDDB773A9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226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4040000" cy="1715029"/>
          </a:xfrm>
        </p:spPr>
        <p:txBody>
          <a:bodyPr/>
          <a:lstStyle/>
          <a:p>
            <a:pPr algn="ctr"/>
            <a:r>
              <a:rPr lang="sv-SE" sz="3600" dirty="0"/>
              <a:t>Bakgrund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59" y="2622176"/>
            <a:ext cx="14040000" cy="5674659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/>
              <a:t>Arbetsterapeut är ett legitimationsyrke vilket, bland annat, innebär en skyldighet att dokumentera insatser och bedömningar enligt gällande lagar, förordningar och föreskrifter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Att kunna </a:t>
            </a:r>
            <a:r>
              <a:rPr lang="sv-SE" sz="3200" dirty="0"/>
              <a:t>uttrycka sig begripligt, korrekt och precist i skrift </a:t>
            </a:r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är en förutsättning för detta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Vi har uppmärksammat, sedan en tid tillbaka, att fler studenter än tidigare har svårigheter, dels med akademiskt skrivande dels med skrivande av andra typer av texter.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2023-09-21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2</a:t>
            </a:fld>
            <a:endParaRPr lang="sv-SE" dirty="0"/>
          </a:p>
        </p:txBody>
      </p:sp>
      <p:pic>
        <p:nvPicPr>
          <p:cNvPr id="6" name="Picture 1" descr="Sveriges Rikes Lag 2019 (klotband) : När du köper Sveriges Rikes Lag 2019 får du även tillgång till lagboken som app med riktig lagbokskänsla.">
            <a:extLst>
              <a:ext uri="{FF2B5EF4-FFF2-40B4-BE49-F238E27FC236}">
                <a16:creationId xmlns:a16="http://schemas.microsoft.com/office/drawing/2014/main" id="{26F83501-5E0B-CF64-A074-EE074F791E2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2645" y="3471236"/>
            <a:ext cx="1821673" cy="2458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934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ubrik 1">
            <a:extLst>
              <a:ext uri="{FF2B5EF4-FFF2-40B4-BE49-F238E27FC236}">
                <a16:creationId xmlns:a16="http://schemas.microsoft.com/office/drawing/2014/main" id="{8F8365A7-EE83-663E-7CB0-2173AA256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501" y="607406"/>
            <a:ext cx="13630522" cy="2986694"/>
          </a:xfrm>
        </p:spPr>
        <p:txBody>
          <a:bodyPr/>
          <a:lstStyle/>
          <a:p>
            <a:pPr algn="ctr"/>
            <a:r>
              <a:rPr lang="sv-SE" altLang="sv-SE" sz="3600" dirty="0"/>
              <a:t>Dokumentationen arbetsterapeut är skyldig att utföra:</a:t>
            </a:r>
            <a:br>
              <a:rPr lang="sv-SE" altLang="sv-SE" sz="3600" dirty="0"/>
            </a:br>
            <a:br>
              <a:rPr lang="sv-SE" altLang="sv-SE" dirty="0"/>
            </a:br>
            <a:endParaRPr lang="sv-SE" alt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2BF977-90C8-2AC7-1064-2EF1FC943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500" y="2425700"/>
            <a:ext cx="13630522" cy="7257069"/>
          </a:xfrm>
        </p:spPr>
        <p:txBody>
          <a:bodyPr/>
          <a:lstStyle/>
          <a:p>
            <a:pPr>
              <a:defRPr/>
            </a:pPr>
            <a:r>
              <a:rPr lang="sv-SE" sz="3200" i="1" dirty="0"/>
              <a:t>Dokumentera i patientjournal </a:t>
            </a:r>
            <a:r>
              <a:rPr lang="sv-SE" sz="3200" dirty="0"/>
              <a:t>enligt Patientdatalagen </a:t>
            </a:r>
          </a:p>
          <a:p>
            <a:pPr>
              <a:defRPr/>
            </a:pPr>
            <a:r>
              <a:rPr lang="sv-SE" sz="3200" dirty="0"/>
              <a:t>En väl förd </a:t>
            </a:r>
            <a:r>
              <a:rPr lang="sv-SE" sz="3200" dirty="0">
                <a:ea typeface="Calibri" panose="020F0502020204030204" pitchFamily="34" charset="0"/>
                <a:cs typeface="Times New Roman" panose="02020603050405020304" pitchFamily="18" charset="0"/>
              </a:rPr>
              <a:t>patientjournal har stor betydelse för patientsäkerheten och ökar tryggheten för personalen och minskar risken för onödiga missförstånd </a:t>
            </a:r>
          </a:p>
          <a:p>
            <a:pPr>
              <a:defRPr/>
            </a:pPr>
            <a:r>
              <a:rPr lang="sv-SE" sz="3200" dirty="0">
                <a:ea typeface="Calibri" panose="020F0502020204030204" pitchFamily="34" charset="0"/>
                <a:cs typeface="Times New Roman" panose="02020603050405020304" pitchFamily="18" charset="0"/>
              </a:rPr>
              <a:t>Uppgifter om patienten ska vara korrekta och relevanta i förhållande till syftet med journalföring. </a:t>
            </a:r>
            <a:endParaRPr lang="sv-SE" sz="3200" dirty="0"/>
          </a:p>
          <a:p>
            <a:pPr>
              <a:defRPr/>
            </a:pPr>
            <a:r>
              <a:rPr lang="sv-SE" sz="3200" dirty="0">
                <a:ea typeface="Calibri" panose="020F0502020204030204" pitchFamily="34" charset="0"/>
                <a:cs typeface="Times New Roman" panose="02020603050405020304" pitchFamily="18" charset="0"/>
              </a:rPr>
              <a:t>Journalhandlingar ska som huvudregel vara skrivna på svenska, vara tydligt utformade och så lätta som möjligt att förstå.</a:t>
            </a:r>
          </a:p>
          <a:p>
            <a:pPr>
              <a:defRPr/>
            </a:pPr>
            <a:endParaRPr lang="sv-SE" dirty="0"/>
          </a:p>
        </p:txBody>
      </p:sp>
      <p:pic>
        <p:nvPicPr>
          <p:cNvPr id="2" name="Bildobjekt 3" descr="Dokumentera synonymer korsord betyder förklaring och användning">
            <a:extLst>
              <a:ext uri="{FF2B5EF4-FFF2-40B4-BE49-F238E27FC236}">
                <a16:creationId xmlns:a16="http://schemas.microsoft.com/office/drawing/2014/main" id="{C1147D2F-F782-EF9B-48EA-EF0162799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041" y="7326593"/>
            <a:ext cx="3884466" cy="2045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ubrik 1">
            <a:extLst>
              <a:ext uri="{FF2B5EF4-FFF2-40B4-BE49-F238E27FC236}">
                <a16:creationId xmlns:a16="http://schemas.microsoft.com/office/drawing/2014/main" id="{A67D291D-226C-739E-49A7-F9ABAC797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5203403" y="867042"/>
            <a:ext cx="9887619" cy="69078"/>
          </a:xfrm>
        </p:spPr>
        <p:txBody>
          <a:bodyPr/>
          <a:lstStyle/>
          <a:p>
            <a:endParaRPr lang="sv-SE" alt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B660637-983B-1940-89E7-798FEBA9D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0" y="1796017"/>
            <a:ext cx="13338422" cy="7074495"/>
          </a:xfrm>
        </p:spPr>
        <p:txBody>
          <a:bodyPr/>
          <a:lstStyle/>
          <a:p>
            <a:pPr>
              <a:defRPr/>
            </a:pPr>
            <a:r>
              <a:rPr lang="sv-SE" sz="3200" i="1" dirty="0"/>
              <a:t>Utfärda intyg </a:t>
            </a:r>
          </a:p>
          <a:p>
            <a:pPr>
              <a:defRPr/>
            </a:pPr>
            <a:r>
              <a:rPr lang="sv-SE" sz="3200" dirty="0"/>
              <a:t>Felaktiga intyg kan få negativa konsekvenser både för patienten och intygsutfärdaren</a:t>
            </a:r>
          </a:p>
          <a:p>
            <a:pPr>
              <a:defRPr/>
            </a:pPr>
            <a:r>
              <a:rPr lang="sv-SE" sz="3200" dirty="0">
                <a:ea typeface="Calibri" panose="020F0502020204030204" pitchFamily="34" charset="0"/>
                <a:cs typeface="Times New Roman" panose="02020603050405020304" pitchFamily="18" charset="0"/>
              </a:rPr>
              <a:t>Intygen ska vara utformat enligt gällande lagar, föreskrifter samt enligt vetenskap och beprövad erfarenhet.</a:t>
            </a:r>
          </a:p>
          <a:p>
            <a:pPr>
              <a:defRPr/>
            </a:pPr>
            <a:endParaRPr lang="sv-SE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sv-SE" sz="3200" i="1" dirty="0"/>
              <a:t>Rapportera avvikelser </a:t>
            </a:r>
            <a:r>
              <a:rPr lang="sv-SE" sz="3200" dirty="0"/>
              <a:t>för att upprätthålla patientsäkerheten</a:t>
            </a:r>
          </a:p>
          <a:p>
            <a:pPr>
              <a:defRPr/>
            </a:pPr>
            <a:endParaRPr lang="sv-S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559" y="1156075"/>
            <a:ext cx="14040000" cy="1715029"/>
          </a:xfrm>
        </p:spPr>
        <p:txBody>
          <a:bodyPr/>
          <a:lstStyle/>
          <a:p>
            <a:pPr algn="ctr"/>
            <a:r>
              <a:rPr lang="sv-SE" dirty="0"/>
              <a:t>Syfte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559" y="3303054"/>
            <a:ext cx="14040000" cy="1715029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Syftet är att utveckla studenters skrivande inför dokumentation under VFU.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Platshållare för datum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1326983" indent="-51037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2041512" indent="-408302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2858117" indent="-408302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3674722" indent="-408302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491327" indent="-4083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5307932" indent="-4083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6124537" indent="-4083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6941142" indent="-4083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F2E6994-4685-0148-9007-20B26902DA14}" type="datetime1">
              <a:rPr lang="sv-SE" smtClean="0">
                <a:cs typeface="Arial" charset="0"/>
              </a:rPr>
              <a:t>2023-09-21</a:t>
            </a:fld>
            <a:endParaRPr lang="sv-SE">
              <a:cs typeface="Arial" charset="0"/>
            </a:endParaRPr>
          </a:p>
        </p:txBody>
      </p:sp>
      <p:sp>
        <p:nvSpPr>
          <p:cNvPr id="7173" name="Platshållare för bildnumm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1326983" indent="-51037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2041512" indent="-408302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2858117" indent="-408302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3674722" indent="-408302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491327" indent="-4083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5307932" indent="-4083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6124537" indent="-4083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6941142" indent="-4083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FA4DFC-7AEA-5A45-A056-A9968E9ADCA8}" type="slidenum">
              <a:rPr lang="sv-SE">
                <a:cs typeface="Arial" charset="0"/>
              </a:rPr>
              <a:pPr eaLnBrk="1" hangingPunct="1"/>
              <a:t>5</a:t>
            </a:fld>
            <a:endParaRPr lang="sv-SE"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D9F2E7-D0D6-5BC7-0284-2D7A928FB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Genomförande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92C49F-B506-3A39-6F85-04F243441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559" y="3303055"/>
            <a:ext cx="13860000" cy="5831045"/>
          </a:xfrm>
        </p:spPr>
        <p:txBody>
          <a:bodyPr/>
          <a:lstStyle/>
          <a:p>
            <a:r>
              <a:rPr lang="sv-SE" dirty="0"/>
              <a:t>Kartlägga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nuvarande kursmål, betygskriterier kopplat till skriftliga inlämningsuppgifter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möjliga insatser till enskilda studenter från Akademiskt skrivcentrum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samverkan med Högskolepedagogiskt centrum</a:t>
            </a:r>
          </a:p>
          <a:p>
            <a:r>
              <a:rPr lang="sv-SE" dirty="0"/>
              <a:t>Utveckla pedagogik i handledning av studenters skrivande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BE31F3-5DF0-7C80-38F6-51DE65AF0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2023-09-21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922C8B-B4C5-4E25-06C6-B6D97A2DC1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6</a:t>
            </a:fld>
            <a:endParaRPr lang="sv-SE"/>
          </a:p>
        </p:txBody>
      </p:sp>
      <p:pic>
        <p:nvPicPr>
          <p:cNvPr id="6" name="Bildobjekt 5" descr="En bild som visar text, karta, Plan, diagram&#10;&#10;Automatiskt genererad beskrivning">
            <a:hlinkClick r:id="rId3"/>
            <a:extLst>
              <a:ext uri="{FF2B5EF4-FFF2-40B4-BE49-F238E27FC236}">
                <a16:creationId xmlns:a16="http://schemas.microsoft.com/office/drawing/2014/main" id="{B2A68FC4-F169-92BC-CF15-518DCA388A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1249" y="1949824"/>
            <a:ext cx="2869405" cy="2019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8118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2FF35D-D69B-1491-B534-4A1CE936C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3600" dirty="0"/>
              <a:t>Kartlägga nuvarande kursmål, läraktiviteter och betygskriterier i skriftliga inlämningsuppgifter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6C15363-6D12-BEA4-BC8D-DF27003755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54941" y="2871787"/>
            <a:ext cx="11833411" cy="7020262"/>
          </a:xfr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E26777-5EFC-5CAF-A35A-DF8915BE6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2023-09-21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C783C90-AEDC-B792-6326-B680971F6C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5919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0EE673-75FE-D947-7011-685A882DB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59" y="1156076"/>
            <a:ext cx="13860000" cy="1331584"/>
          </a:xfrm>
        </p:spPr>
        <p:txBody>
          <a:bodyPr/>
          <a:lstStyle/>
          <a:p>
            <a:pPr algn="ctr"/>
            <a:r>
              <a:rPr lang="sv-SE" sz="3600" dirty="0"/>
              <a:t>Möjliga insatser till enskilda studenter från Akademiskt skrivcentrum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1C2EDE-409E-92AA-69D9-F7C6144F8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559" y="2958353"/>
            <a:ext cx="13860000" cy="5763719"/>
          </a:xfrm>
        </p:spPr>
        <p:txBody>
          <a:bodyPr/>
          <a:lstStyle/>
          <a:p>
            <a:r>
              <a:rPr lang="sv-SE" sz="3200" dirty="0"/>
              <a:t>Möjligheter som finns: </a:t>
            </a:r>
          </a:p>
          <a:p>
            <a:r>
              <a:rPr lang="sv-SE" sz="3200" dirty="0"/>
              <a:t>- Studenter kan boka individuell skrivhandledning </a:t>
            </a:r>
          </a:p>
          <a:p>
            <a:r>
              <a:rPr lang="sv-SE" sz="3200" dirty="0"/>
              <a:t>- Studenter kan komma på </a:t>
            </a:r>
            <a:r>
              <a:rPr lang="sv-SE" sz="3200" dirty="0" err="1"/>
              <a:t>drop</a:t>
            </a:r>
            <a:r>
              <a:rPr lang="sv-SE" sz="3200" dirty="0"/>
              <a:t>-in vid behov av skrivhandledning</a:t>
            </a:r>
          </a:p>
          <a:p>
            <a:endParaRPr lang="sv-SE" sz="3200" dirty="0"/>
          </a:p>
          <a:p>
            <a:r>
              <a:rPr lang="sv-SE" sz="3200" dirty="0"/>
              <a:t>Studenter i programmet informeras kontinuerligt om möjligheterna till stöd för skrivande om de har behov av det.</a:t>
            </a:r>
          </a:p>
          <a:p>
            <a:r>
              <a:rPr lang="sv-SE" sz="3200" dirty="0"/>
              <a:t>Handledare från akademiskt skrivcentrum avsätter också schemalagd tid då studenter kan boka individuella handledningstider kopplat till examination och kurs.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952498D-921C-9667-643D-DC8C1025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2023-09-21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63CF1E5-3ACF-7F02-1EF5-1C1FBC5F11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8</a:t>
            </a:fld>
            <a:endParaRPr lang="sv-SE"/>
          </a:p>
        </p:txBody>
      </p:sp>
      <p:pic>
        <p:nvPicPr>
          <p:cNvPr id="6" name="Bildobjekt 5" descr="gastbok">
            <a:hlinkClick r:id="rId3"/>
            <a:extLst>
              <a:ext uri="{FF2B5EF4-FFF2-40B4-BE49-F238E27FC236}">
                <a16:creationId xmlns:a16="http://schemas.microsoft.com/office/drawing/2014/main" id="{A6F67293-25D5-15F4-307B-51658F0BD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3171" y="2781372"/>
            <a:ext cx="2079474" cy="177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3610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59D3F0-E139-4991-D1E0-F9032D3BA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559" y="1398123"/>
            <a:ext cx="13860000" cy="1715029"/>
          </a:xfrm>
        </p:spPr>
        <p:txBody>
          <a:bodyPr/>
          <a:lstStyle/>
          <a:p>
            <a:pPr marL="571500" indent="-571500" algn="ctr"/>
            <a:r>
              <a:rPr lang="sv-SE" sz="3200" dirty="0"/>
              <a:t>Samverkan med Högskolepedagogiskt centrum och att utveckla pedagogik i handledning av studenter skrivande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615558-0285-8364-9153-80BCB0D97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200" dirty="0"/>
              <a:t>- Samverkan med Högskolepedagogiskt Centrum: Vi hade en ”inspirationsträff” med Erik Borgström</a:t>
            </a:r>
          </a:p>
          <a:p>
            <a:endParaRPr lang="sv-SE" sz="3200" dirty="0"/>
          </a:p>
          <a:p>
            <a:r>
              <a:rPr lang="sv-SE" sz="3200" dirty="0"/>
              <a:t>- Utveckla pedagogik i handledning av studenters skrivande: Hann inte genomföra.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E85384-193F-60BE-7F70-4C0E44721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1C52-65FD-1347-B6D6-4B8A3A5C1D83}" type="datetime1">
              <a:rPr lang="sv-SE" smtClean="0"/>
              <a:t>2023-09-21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702FAE0-D92E-8BA0-26A2-490959E262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21094-39C8-7141-9D46-EE65846EEE17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6" name="Bildobjekt 5" descr="En bild som visar text, Människoansikte, skärmbild, illustration&#10;&#10;Automatiskt genererad beskrivning">
            <a:hlinkClick r:id="rId3"/>
            <a:extLst>
              <a:ext uri="{FF2B5EF4-FFF2-40B4-BE49-F238E27FC236}">
                <a16:creationId xmlns:a16="http://schemas.microsoft.com/office/drawing/2014/main" id="{6D17D298-7FD8-35C0-D60F-33F54CE1A9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2858" y="6538817"/>
            <a:ext cx="2968100" cy="2353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098866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revider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724DE01-C255-4C73-8B2A-6C837F149D5F}" vid="{888224F4-0743-4062-B255-8A33568170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powerpointmall_svenska (1)</Template>
  <TotalTime>346</TotalTime>
  <Words>511</Words>
  <Application>Microsoft Office PowerPoint</Application>
  <PresentationFormat>Anpassad</PresentationFormat>
  <Paragraphs>73</Paragraphs>
  <Slides>11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Calibri</vt:lpstr>
      <vt:lpstr>Sabon LT Std</vt:lpstr>
      <vt:lpstr>Trade Gothic LT Std Bold</vt:lpstr>
      <vt:lpstr>Presentation_reviderad</vt:lpstr>
      <vt:lpstr>Studenters skrivande med särskilt fokus på dokumentation under VFU</vt:lpstr>
      <vt:lpstr>Bakgrund</vt:lpstr>
      <vt:lpstr>Dokumentationen arbetsterapeut är skyldig att utföra:  </vt:lpstr>
      <vt:lpstr>PowerPoint-presentation</vt:lpstr>
      <vt:lpstr>Syfte </vt:lpstr>
      <vt:lpstr>Genomförande</vt:lpstr>
      <vt:lpstr>Kartlägga nuvarande kursmål, läraktiviteter och betygskriterier i skriftliga inlämningsuppgifter</vt:lpstr>
      <vt:lpstr>Möjliga insatser till enskilda studenter från Akademiskt skrivcentrum</vt:lpstr>
      <vt:lpstr>Samverkan med Högskolepedagogiskt centrum och att utveckla pedagogik i handledning av studenter skrivande </vt:lpstr>
      <vt:lpstr>Resultat</vt:lpstr>
      <vt:lpstr>Slutsats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Studenters skrivande med särskilt fokus och koppling till VFU</dc:title>
  <dc:creator>Maria Yilmaz</dc:creator>
  <cp:lastModifiedBy>Maria Yilmaz</cp:lastModifiedBy>
  <cp:revision>21</cp:revision>
  <cp:lastPrinted>2023-09-21T13:07:00Z</cp:lastPrinted>
  <dcterms:created xsi:type="dcterms:W3CDTF">2022-10-26T06:45:22Z</dcterms:created>
  <dcterms:modified xsi:type="dcterms:W3CDTF">2023-09-21T13:11:44Z</dcterms:modified>
</cp:coreProperties>
</file>