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0" r:id="rId3"/>
  </p:sldMasterIdLst>
  <p:notesMasterIdLst>
    <p:notesMasterId r:id="rId53"/>
  </p:notesMasterIdLst>
  <p:handoutMasterIdLst>
    <p:handoutMasterId r:id="rId54"/>
  </p:handoutMasterIdLst>
  <p:sldIdLst>
    <p:sldId id="256" r:id="rId4"/>
    <p:sldId id="257" r:id="rId5"/>
    <p:sldId id="332" r:id="rId6"/>
    <p:sldId id="333" r:id="rId7"/>
    <p:sldId id="311" r:id="rId8"/>
    <p:sldId id="259" r:id="rId9"/>
    <p:sldId id="260" r:id="rId10"/>
    <p:sldId id="312" r:id="rId11"/>
    <p:sldId id="313" r:id="rId12"/>
    <p:sldId id="261" r:id="rId13"/>
    <p:sldId id="314" r:id="rId14"/>
    <p:sldId id="262" r:id="rId15"/>
    <p:sldId id="315" r:id="rId16"/>
    <p:sldId id="316" r:id="rId17"/>
    <p:sldId id="288" r:id="rId18"/>
    <p:sldId id="317" r:id="rId19"/>
    <p:sldId id="263" r:id="rId20"/>
    <p:sldId id="265" r:id="rId21"/>
    <p:sldId id="318" r:id="rId22"/>
    <p:sldId id="319" r:id="rId23"/>
    <p:sldId id="321" r:id="rId24"/>
    <p:sldId id="320" r:id="rId25"/>
    <p:sldId id="338" r:id="rId26"/>
    <p:sldId id="337" r:id="rId27"/>
    <p:sldId id="336" r:id="rId28"/>
    <p:sldId id="334" r:id="rId29"/>
    <p:sldId id="335" r:id="rId30"/>
    <p:sldId id="341" r:id="rId31"/>
    <p:sldId id="340" r:id="rId32"/>
    <p:sldId id="339" r:id="rId33"/>
    <p:sldId id="331" r:id="rId34"/>
    <p:sldId id="271" r:id="rId35"/>
    <p:sldId id="272" r:id="rId36"/>
    <p:sldId id="327" r:id="rId37"/>
    <p:sldId id="325" r:id="rId38"/>
    <p:sldId id="328" r:id="rId39"/>
    <p:sldId id="323" r:id="rId40"/>
    <p:sldId id="330" r:id="rId41"/>
    <p:sldId id="329" r:id="rId42"/>
    <p:sldId id="348" r:id="rId43"/>
    <p:sldId id="344" r:id="rId44"/>
    <p:sldId id="345" r:id="rId45"/>
    <p:sldId id="343" r:id="rId46"/>
    <p:sldId id="346" r:id="rId47"/>
    <p:sldId id="342" r:id="rId48"/>
    <p:sldId id="347" r:id="rId49"/>
    <p:sldId id="309" r:id="rId50"/>
    <p:sldId id="310" r:id="rId51"/>
    <p:sldId id="308" r:id="rId52"/>
  </p:sldIdLst>
  <p:sldSz cx="9144000" cy="6858000" type="screen4x3"/>
  <p:notesSz cx="6669088" cy="98679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1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33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777607" y="0"/>
            <a:ext cx="2889938" cy="493395"/>
          </a:xfrm>
          <a:prstGeom prst="rect">
            <a:avLst/>
          </a:prstGeom>
        </p:spPr>
        <p:txBody>
          <a:bodyPr vert="horz" lIns="91440" tIns="45720" rIns="91440" bIns="45720" rtlCol="0"/>
          <a:lstStyle>
            <a:lvl1pPr algn="r">
              <a:defRPr sz="1200"/>
            </a:lvl1pPr>
          </a:lstStyle>
          <a:p>
            <a:fld id="{F2C9A6A6-BE2F-4995-A415-EDD2561C1AE1}" type="datetimeFigureOut">
              <a:rPr lang="sv-SE" smtClean="0"/>
              <a:t>2021-08-27</a:t>
            </a:fld>
            <a:endParaRPr lang="sv-SE"/>
          </a:p>
        </p:txBody>
      </p:sp>
      <p:sp>
        <p:nvSpPr>
          <p:cNvPr id="4" name="Platshållare för sidfot 3"/>
          <p:cNvSpPr>
            <a:spLocks noGrp="1"/>
          </p:cNvSpPr>
          <p:nvPr>
            <p:ph type="ftr" sz="quarter" idx="2"/>
          </p:nvPr>
        </p:nvSpPr>
        <p:spPr>
          <a:xfrm>
            <a:off x="0" y="9372792"/>
            <a:ext cx="2889938" cy="49339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777607" y="9372792"/>
            <a:ext cx="2889938" cy="493395"/>
          </a:xfrm>
          <a:prstGeom prst="rect">
            <a:avLst/>
          </a:prstGeom>
        </p:spPr>
        <p:txBody>
          <a:bodyPr vert="horz" lIns="91440" tIns="45720" rIns="91440" bIns="45720" rtlCol="0" anchor="b"/>
          <a:lstStyle>
            <a:lvl1pPr algn="r">
              <a:defRPr sz="1200"/>
            </a:lvl1pPr>
          </a:lstStyle>
          <a:p>
            <a:fld id="{B32D5536-C118-4A0E-98B2-D952CFC6699B}" type="slidenum">
              <a:rPr lang="sv-SE" smtClean="0"/>
              <a:t>‹#›</a:t>
            </a:fld>
            <a:endParaRPr lang="sv-SE"/>
          </a:p>
        </p:txBody>
      </p:sp>
    </p:spTree>
    <p:extLst>
      <p:ext uri="{BB962C8B-B14F-4D97-AF65-F5344CB8AC3E}">
        <p14:creationId xmlns:p14="http://schemas.microsoft.com/office/powerpoint/2010/main" val="247984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889938" cy="493395"/>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777607" y="0"/>
            <a:ext cx="2889938" cy="493395"/>
          </a:xfrm>
          <a:prstGeom prst="rect">
            <a:avLst/>
          </a:prstGeom>
        </p:spPr>
        <p:txBody>
          <a:bodyPr vert="horz" lIns="91440" tIns="45720" rIns="91440" bIns="45720" rtlCol="0"/>
          <a:lstStyle>
            <a:lvl1pPr algn="r">
              <a:defRPr sz="1200"/>
            </a:lvl1pPr>
          </a:lstStyle>
          <a:p>
            <a:fld id="{32100B7E-7A17-47E8-A5AB-33071C0C8AAA}" type="datetimeFigureOut">
              <a:rPr lang="sv-SE" smtClean="0"/>
              <a:pPr/>
              <a:t>2021-08-27</a:t>
            </a:fld>
            <a:endParaRPr lang="sv-SE"/>
          </a:p>
        </p:txBody>
      </p:sp>
      <p:sp>
        <p:nvSpPr>
          <p:cNvPr id="4" name="Platshållare för bildobjekt 3"/>
          <p:cNvSpPr>
            <a:spLocks noGrp="1" noRot="1" noChangeAspect="1"/>
          </p:cNvSpPr>
          <p:nvPr>
            <p:ph type="sldImg" idx="2"/>
          </p:nvPr>
        </p:nvSpPr>
        <p:spPr>
          <a:xfrm>
            <a:off x="868363" y="739775"/>
            <a:ext cx="4932362" cy="3700463"/>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66909" y="4687253"/>
            <a:ext cx="5335270" cy="4440555"/>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2792"/>
            <a:ext cx="2889938" cy="49339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777607" y="9372792"/>
            <a:ext cx="2889938" cy="493395"/>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75145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srcRect l="4988" t="-362"/>
          <a:stretch>
            <a:fillRect/>
          </a:stretch>
        </p:blipFill>
        <p:spPr bwMode="auto">
          <a:xfrm>
            <a:off x="0" y="1571625"/>
            <a:ext cx="7258050" cy="5286375"/>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a:t>Klicka här för att ändra format</a:t>
            </a:r>
            <a:endParaRPr lang="sv-SE" dirty="0"/>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781200" y="6152400"/>
            <a:ext cx="1123200" cy="280800"/>
          </a:xfrm>
        </p:spPr>
        <p:txBody>
          <a:bodyPr/>
          <a:lstStyle/>
          <a:p>
            <a:fld id="{BC801ED4-9A26-414A-9836-166B493052E2}" type="datetime1">
              <a:rPr lang="sv-SE" smtClean="0"/>
              <a:pPr/>
              <a:t>2021-08-27</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6588000" y="6152400"/>
            <a:ext cx="21336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C577F3DC-384F-4232-B8FA-638DD8592226}" type="datetime1">
              <a:rPr lang="sv-SE" smtClean="0"/>
              <a:pPr/>
              <a:t>2021-08-27</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D4786EAA-C8EF-4CDB-B365-FF66B9FFA9EC}"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E3D5F05F-C6FD-4057-BCE8-15CAFC2B6EE7}" type="datetime1">
              <a:rPr lang="sv-SE" smtClean="0"/>
              <a:pPr/>
              <a:t>2021-08-27</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91E7FDB6-33A7-4C83-BE47-B913F1163527}"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10A883E-BFB4-4E7E-BADB-D09749B99C21}" type="datetime1">
              <a:rPr lang="sv-SE" smtClean="0"/>
              <a:pPr/>
              <a:t>2021-08-27</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9" name="Picture 9" descr="SU_PPT_olivkvist"/>
          <p:cNvPicPr>
            <a:picLocks noChangeAspect="1" noChangeArrowheads="1"/>
          </p:cNvPicPr>
          <p:nvPr userDrawn="1"/>
        </p:nvPicPr>
        <p:blipFill>
          <a:blip r:embed="rId2" cstate="print"/>
          <a:srcRect l="1746"/>
          <a:stretch>
            <a:fillRect/>
          </a:stretch>
        </p:blipFill>
        <p:spPr bwMode="auto">
          <a:xfrm>
            <a:off x="1588" y="317500"/>
            <a:ext cx="6881812" cy="6540500"/>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781200" y="6152400"/>
            <a:ext cx="1123200" cy="280800"/>
          </a:xfrm>
        </p:spPr>
        <p:txBody>
          <a:bodyPr/>
          <a:lstStyle/>
          <a:p>
            <a:fld id="{D710EA90-21AA-4DAE-8BB3-7AE26694224B}" type="datetime1">
              <a:rPr lang="sv-SE" smtClean="0"/>
              <a:pPr/>
              <a:t>2021-08-27</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6588000" y="6152400"/>
            <a:ext cx="21336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476C8F79-A4A9-4F8B-A48F-5AFFABFA086B}"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datum 4"/>
          <p:cNvSpPr>
            <a:spLocks noGrp="1"/>
          </p:cNvSpPr>
          <p:nvPr>
            <p:ph type="dt" sz="half" idx="10"/>
          </p:nvPr>
        </p:nvSpPr>
        <p:spPr/>
        <p:txBody>
          <a:bodyPr/>
          <a:lstStyle/>
          <a:p>
            <a:fld id="{BD256BB8-5A3C-4E54-AD8D-7B826A810964}" type="datetime1">
              <a:rPr lang="sv-SE" smtClean="0"/>
              <a:pPr/>
              <a:t>2021-08-27</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dirty="0"/>
              <a:t>Klicka här för att ändra format</a:t>
            </a:r>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dirty="0"/>
              <a:t>Klicka här för att ändra format på bakgrundstexten</a:t>
            </a:r>
          </a:p>
        </p:txBody>
      </p:sp>
      <p:sp>
        <p:nvSpPr>
          <p:cNvPr id="4" name="Platshållare för datum 3"/>
          <p:cNvSpPr>
            <a:spLocks noGrp="1"/>
          </p:cNvSpPr>
          <p:nvPr>
            <p:ph type="dt" sz="half" idx="10"/>
          </p:nvPr>
        </p:nvSpPr>
        <p:spPr/>
        <p:txBody>
          <a:bodyPr/>
          <a:lstStyle/>
          <a:p>
            <a:fld id="{B8BC306C-03C6-41F8-B07C-45CCF9498CFA}"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dirty="0"/>
              <a:t>Klicka här för att ändra format</a:t>
            </a:r>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fem13,</a:t>
            </a:r>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p>
            <a:fld id="{00537F09-3DF1-437A-A6C4-75F622161507}" type="datetime1">
              <a:rPr lang="sv-SE" smtClean="0"/>
              <a:pPr/>
              <a:t>2021-08-27</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DE61BB14-BFD6-41F3-A704-D980D88BEC4E}"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C66306B6-E1C0-4F22-84F1-7E36BCD05232}" type="datetime1">
              <a:rPr lang="sv-SE" smtClean="0"/>
              <a:pPr/>
              <a:t>2021-08-27</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endParaRPr lang="sv-SE" dirty="0"/>
          </a:p>
        </p:txBody>
      </p:sp>
      <p:sp>
        <p:nvSpPr>
          <p:cNvPr id="3" name="Platshållare för innehåll 2"/>
          <p:cNvSpPr>
            <a:spLocks noGrp="1"/>
          </p:cNvSpPr>
          <p:nvPr>
            <p:ph sz="half" idx="1"/>
          </p:nvPr>
        </p:nvSpPr>
        <p:spPr>
          <a:xfrm>
            <a:off x="7920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291200" y="2808000"/>
            <a:ext cx="3348000" cy="3214800"/>
          </a:xfr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p:cNvSpPr>
            <a:spLocks noGrp="1"/>
          </p:cNvSpPr>
          <p:nvPr>
            <p:ph type="dt" sz="half" idx="10"/>
          </p:nvPr>
        </p:nvSpPr>
        <p:spPr/>
        <p:txBody>
          <a:bodyPr/>
          <a:lstStyle/>
          <a:p>
            <a:fld id="{BB068DC3-EA92-4A9D-AE5B-7A15124DAC19}" type="datetime1">
              <a:rPr lang="sv-SE" smtClean="0"/>
              <a:pPr/>
              <a:t>2021-08-27</a:t>
            </a:fld>
            <a:endParaRPr lang="sv-SE"/>
          </a:p>
        </p:txBody>
      </p:sp>
      <p:sp>
        <p:nvSpPr>
          <p:cNvPr id="6" name="Platshållare för sidfot 5"/>
          <p:cNvSpPr>
            <a:spLocks noGrp="1"/>
          </p:cNvSpPr>
          <p:nvPr>
            <p:ph type="ftr" sz="quarter" idx="11"/>
          </p:nvPr>
        </p:nvSpPr>
        <p:spPr/>
        <p:txBody>
          <a:bodyPr/>
          <a:lstStyle/>
          <a:p>
            <a:r>
              <a:rPr lang="sv-SE"/>
              <a:t>/Namn Namn, Institution eller liknande</a:t>
            </a:r>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endParaRPr lang="sv-SE" dirty="0"/>
          </a:p>
        </p:txBody>
      </p:sp>
      <p:sp>
        <p:nvSpPr>
          <p:cNvPr id="3" name="Platshållare för innehåll 2"/>
          <p:cNvSpPr>
            <a:spLocks noGrp="1"/>
          </p:cNvSpPr>
          <p:nvPr>
            <p:ph idx="1"/>
          </p:nvPr>
        </p:nvSpPr>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93F8D70-F8EA-40C8-B327-D531AB364F3C}"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med rubrik">
    <p:spTree>
      <p:nvGrpSpPr>
        <p:cNvPr id="1" name=""/>
        <p:cNvGrpSpPr/>
        <p:nvPr/>
      </p:nvGrpSpPr>
      <p:grpSpPr>
        <a:xfrm>
          <a:off x="0" y="0"/>
          <a:ext cx="0" cy="0"/>
          <a:chOff x="0" y="0"/>
          <a:chExt cx="0" cy="0"/>
        </a:xfrm>
      </p:grpSpPr>
      <p:sp>
        <p:nvSpPr>
          <p:cNvPr id="2" name="Rubrik 1"/>
          <p:cNvSpPr>
            <a:spLocks noGrp="1"/>
          </p:cNvSpPr>
          <p:nvPr>
            <p:ph type="title"/>
          </p:nvPr>
        </p:nvSpPr>
        <p:spPr>
          <a:xfrm>
            <a:off x="792000" y="1944000"/>
            <a:ext cx="4690800" cy="795600"/>
          </a:xfrm>
        </p:spPr>
        <p:txBody>
          <a:bodyPr anchor="t" anchorCtr="0"/>
          <a:lstStyle>
            <a:lvl1pPr>
              <a:defRPr/>
            </a:lvl1pPr>
          </a:lstStyle>
          <a:p>
            <a:r>
              <a:rPr lang="sv-SE"/>
              <a:t>Klicka här för att ändra format</a:t>
            </a:r>
            <a:endParaRPr lang="sv-SE" dirty="0"/>
          </a:p>
        </p:txBody>
      </p:sp>
      <p:sp>
        <p:nvSpPr>
          <p:cNvPr id="4" name="Platshållare för innehåll 3"/>
          <p:cNvSpPr>
            <a:spLocks noGrp="1"/>
          </p:cNvSpPr>
          <p:nvPr>
            <p:ph sz="half" idx="2"/>
          </p:nvPr>
        </p:nvSpPr>
        <p:spPr>
          <a:xfrm>
            <a:off x="792000" y="2808000"/>
            <a:ext cx="4690800" cy="3214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p:cNvSpPr>
            <a:spLocks noGrp="1"/>
          </p:cNvSpPr>
          <p:nvPr>
            <p:ph sz="quarter" idx="4"/>
          </p:nvPr>
        </p:nvSpPr>
        <p:spPr>
          <a:xfrm>
            <a:off x="5619600" y="1962000"/>
            <a:ext cx="3060000" cy="4060800"/>
          </a:xfr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p:cNvSpPr>
            <a:spLocks noGrp="1"/>
          </p:cNvSpPr>
          <p:nvPr>
            <p:ph type="dt" sz="half" idx="10"/>
          </p:nvPr>
        </p:nvSpPr>
        <p:spPr/>
        <p:txBody>
          <a:bodyPr/>
          <a:lstStyle/>
          <a:p>
            <a:fld id="{2D11C9E8-BD77-4D98-8809-7738FC58391D}" type="datetime1">
              <a:rPr lang="sv-SE" smtClean="0"/>
              <a:pPr/>
              <a:t>2021-08-27</a:t>
            </a:fld>
            <a:endParaRPr lang="sv-SE"/>
          </a:p>
        </p:txBody>
      </p:sp>
      <p:sp>
        <p:nvSpPr>
          <p:cNvPr id="8" name="Platshållare för sidfot 7"/>
          <p:cNvSpPr>
            <a:spLocks noGrp="1"/>
          </p:cNvSpPr>
          <p:nvPr>
            <p:ph type="ftr" sz="quarter" idx="11"/>
          </p:nvPr>
        </p:nvSpPr>
        <p:spPr/>
        <p:txBody>
          <a:bodyPr/>
          <a:lstStyle/>
          <a:p>
            <a:r>
              <a:rPr lang="sv-SE"/>
              <a:t>/Namn Namn, Institution eller liknande</a:t>
            </a:r>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1944000"/>
            <a:ext cx="6850800" cy="40752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89995D9C-3A1D-416E-97B9-D2714EF0456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9B194B7-8550-42FB-9FF7-38844F437944}" type="datetime1">
              <a:rPr lang="sv-SE" smtClean="0"/>
              <a:pPr/>
              <a:t>2021-08-27</a:t>
            </a:fld>
            <a:endParaRPr lang="sv-SE"/>
          </a:p>
        </p:txBody>
      </p:sp>
      <p:sp>
        <p:nvSpPr>
          <p:cNvPr id="3" name="Platshållare för sidfot 2"/>
          <p:cNvSpPr>
            <a:spLocks noGrp="1"/>
          </p:cNvSpPr>
          <p:nvPr>
            <p:ph type="ftr" sz="quarter" idx="11"/>
          </p:nvPr>
        </p:nvSpPr>
        <p:spPr/>
        <p:txBody>
          <a:bodyPr/>
          <a:lstStyle/>
          <a:p>
            <a:r>
              <a:rPr lang="sv-SE"/>
              <a:t>/Namn Namn, Institution eller liknande</a:t>
            </a:r>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8" name="Picture 9" descr="SU_PPT_kronor"/>
          <p:cNvPicPr>
            <a:picLocks noChangeAspect="1" noChangeArrowheads="1"/>
          </p:cNvPicPr>
          <p:nvPr userDrawn="1"/>
        </p:nvPicPr>
        <p:blipFill>
          <a:blip r:embed="rId2" cstate="print"/>
          <a:srcRect/>
          <a:stretch>
            <a:fillRect/>
          </a:stretch>
        </p:blipFill>
        <p:spPr bwMode="auto">
          <a:xfrm>
            <a:off x="0" y="1682750"/>
            <a:ext cx="5595938" cy="5175250"/>
          </a:xfrm>
          <a:prstGeom prst="rect">
            <a:avLst/>
          </a:prstGeom>
          <a:noFill/>
        </p:spPr>
      </p:pic>
      <p:sp>
        <p:nvSpPr>
          <p:cNvPr id="2" name="Rubrik 1"/>
          <p:cNvSpPr>
            <a:spLocks noGrp="1"/>
          </p:cNvSpPr>
          <p:nvPr>
            <p:ph type="ctrTitle"/>
          </p:nvPr>
        </p:nvSpPr>
        <p:spPr>
          <a:xfrm>
            <a:off x="1008000" y="2437200"/>
            <a:ext cx="6631200" cy="14256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dirty="0"/>
              <a:t>Klicka här för att ändra format</a:t>
            </a:r>
          </a:p>
        </p:txBody>
      </p:sp>
      <p:sp>
        <p:nvSpPr>
          <p:cNvPr id="3" name="Underrubrik 2"/>
          <p:cNvSpPr>
            <a:spLocks noGrp="1"/>
          </p:cNvSpPr>
          <p:nvPr>
            <p:ph type="subTitle" idx="1"/>
          </p:nvPr>
        </p:nvSpPr>
        <p:spPr>
          <a:xfrm>
            <a:off x="1008000" y="3859200"/>
            <a:ext cx="6631200" cy="1166400"/>
          </a:xfr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a:xfrm>
            <a:off x="781200" y="6152400"/>
            <a:ext cx="1123200" cy="280800"/>
          </a:xfrm>
        </p:spPr>
        <p:txBody>
          <a:bodyPr/>
          <a:lstStyle/>
          <a:p>
            <a:fld id="{1FBC7B6B-8B67-4017-A1F2-A51D3A2EDB2A}" type="datetime1">
              <a:rPr lang="sv-SE" smtClean="0"/>
              <a:pPr/>
              <a:t>2021-08-27</a:t>
            </a:fld>
            <a:endParaRPr lang="sv-SE"/>
          </a:p>
        </p:txBody>
      </p:sp>
      <p:sp>
        <p:nvSpPr>
          <p:cNvPr id="5" name="Platshållare för sidfot 4"/>
          <p:cNvSpPr>
            <a:spLocks noGrp="1"/>
          </p:cNvSpPr>
          <p:nvPr>
            <p:ph type="ftr" sz="quarter" idx="11"/>
          </p:nvPr>
        </p:nvSpPr>
        <p:spPr>
          <a:xfrm>
            <a:off x="1936800" y="6152400"/>
            <a:ext cx="4492800" cy="280800"/>
          </a:xfrm>
        </p:spPr>
        <p:txBody>
          <a:bodyPr/>
          <a:lstStyle/>
          <a:p>
            <a:r>
              <a:rPr lang="sv-SE" dirty="0"/>
              <a:t>/Namn </a:t>
            </a:r>
            <a:r>
              <a:rPr lang="sv-SE" dirty="0" err="1"/>
              <a:t>Namn</a:t>
            </a:r>
            <a:r>
              <a:rPr lang="sv-SE" dirty="0"/>
              <a:t>, Institution eller liknande</a:t>
            </a:r>
          </a:p>
        </p:txBody>
      </p:sp>
      <p:sp>
        <p:nvSpPr>
          <p:cNvPr id="6" name="Platshållare för bildnummer 5"/>
          <p:cNvSpPr>
            <a:spLocks noGrp="1"/>
          </p:cNvSpPr>
          <p:nvPr>
            <p:ph type="sldNum" sz="quarter" idx="12"/>
          </p:nvPr>
        </p:nvSpPr>
        <p:spPr>
          <a:xfrm>
            <a:off x="6588000" y="6152400"/>
            <a:ext cx="21336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nchor="t" anchorCtr="0"/>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8ABF8926-68FF-46EE-8651-DD37EA7E0C07}"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08723FB2-6120-430D-90C1-278EED258973}" type="datetime1">
              <a:rPr lang="sv-SE" smtClean="0"/>
              <a:pPr/>
              <a:t>2021-08-27</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/Namn Namn, Institution eller liknande</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7" name="Bildobjekt 6" descr="logo-org-svensk_rgb.png"/>
          <p:cNvPicPr>
            <a:picLocks noChangeAspect="1"/>
          </p:cNvPicPr>
          <p:nvPr/>
        </p:nvPicPr>
        <p:blipFill>
          <a:blip r:embed="rId9" cstate="print"/>
          <a:stretch>
            <a:fillRect/>
          </a:stretch>
        </p:blipFill>
        <p:spPr>
          <a:xfrm>
            <a:off x="7642800"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55"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8B0B3BE4-5C7E-4509-AD7C-E3A7EEDA0D12}" type="datetime1">
              <a:rPr lang="sv-SE" smtClean="0"/>
              <a:pPr/>
              <a:t>2021-08-27</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/Namn Namn, Institution eller liknande</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7" name="Bildobjekt 6" descr="logo-org-svensk_rgb.png"/>
          <p:cNvPicPr>
            <a:picLocks noChangeAspect="1"/>
          </p:cNvPicPr>
          <p:nvPr/>
        </p:nvPicPr>
        <p:blipFill>
          <a:blip r:embed="rId9" cstate="print"/>
          <a:stretch>
            <a:fillRect/>
          </a:stretch>
        </p:blipFill>
        <p:spPr>
          <a:xfrm>
            <a:off x="7642800"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1944000"/>
            <a:ext cx="6850800" cy="795600"/>
          </a:xfrm>
          <a:prstGeom prst="rect">
            <a:avLst/>
          </a:prstGeom>
        </p:spPr>
        <p:txBody>
          <a:bodyPr vert="horz" lIns="91440" tIns="45720" rIns="91440" bIns="4572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792000" y="2808000"/>
            <a:ext cx="6850800" cy="3214800"/>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1200" y="6152400"/>
            <a:ext cx="1123200" cy="280800"/>
          </a:xfrm>
          <a:prstGeom prst="rect">
            <a:avLst/>
          </a:prstGeom>
        </p:spPr>
        <p:txBody>
          <a:bodyPr vert="horz" lIns="91440" tIns="45720" rIns="91440" bIns="45720" rtlCol="0" anchor="ctr"/>
          <a:lstStyle>
            <a:lvl1pPr algn="l">
              <a:defRPr sz="1200">
                <a:solidFill>
                  <a:srgbClr val="000000"/>
                </a:solidFill>
                <a:latin typeface="Verdana" pitchFamily="34" charset="0"/>
                <a:ea typeface="Verdana" pitchFamily="34" charset="0"/>
                <a:cs typeface="Verdana" pitchFamily="34" charset="0"/>
              </a:defRPr>
            </a:lvl1pPr>
          </a:lstStyle>
          <a:p>
            <a:fld id="{10B2B2E0-B745-4C41-90E8-57C74A6390DF}" type="datetime1">
              <a:rPr lang="sv-SE" smtClean="0"/>
              <a:pPr/>
              <a:t>2021-08-27</a:t>
            </a:fld>
            <a:endParaRPr lang="sv-SE" dirty="0"/>
          </a:p>
        </p:txBody>
      </p:sp>
      <p:sp>
        <p:nvSpPr>
          <p:cNvPr id="5" name="Platshållare för sidfot 4"/>
          <p:cNvSpPr>
            <a:spLocks noGrp="1"/>
          </p:cNvSpPr>
          <p:nvPr>
            <p:ph type="ftr" sz="quarter" idx="3"/>
          </p:nvPr>
        </p:nvSpPr>
        <p:spPr>
          <a:xfrm>
            <a:off x="1936800" y="6152400"/>
            <a:ext cx="4492800" cy="518400"/>
          </a:xfrm>
          <a:prstGeom prst="rect">
            <a:avLst/>
          </a:prstGeom>
        </p:spPr>
        <p:txBody>
          <a:bodyPr vert="horz" lIns="91440" tIns="45720" rIns="91440" bIns="45720" rtlCol="0" anchor="t"/>
          <a:lstStyle>
            <a:lvl1pPr algn="l">
              <a:defRPr sz="1200">
                <a:solidFill>
                  <a:srgbClr val="000000"/>
                </a:solidFill>
                <a:latin typeface="Verdana" pitchFamily="34" charset="0"/>
                <a:ea typeface="Verdana" pitchFamily="34" charset="0"/>
                <a:cs typeface="Verdana" pitchFamily="34" charset="0"/>
              </a:defRPr>
            </a:lvl1pPr>
          </a:lstStyle>
          <a:p>
            <a:r>
              <a:rPr lang="sv-SE"/>
              <a:t>/Namn Namn, Institution eller liknande</a:t>
            </a:r>
            <a:endParaRPr lang="sv-SE" dirty="0"/>
          </a:p>
        </p:txBody>
      </p:sp>
      <p:sp>
        <p:nvSpPr>
          <p:cNvPr id="6" name="Platshållare för bildnummer 5"/>
          <p:cNvSpPr>
            <a:spLocks noGrp="1"/>
          </p:cNvSpPr>
          <p:nvPr>
            <p:ph type="sldNum" sz="quarter" idx="4"/>
          </p:nvPr>
        </p:nvSpPr>
        <p:spPr>
          <a:xfrm>
            <a:off x="6588000" y="6152400"/>
            <a:ext cx="2133600" cy="280800"/>
          </a:xfrm>
          <a:prstGeom prst="rect">
            <a:avLst/>
          </a:prstGeom>
        </p:spPr>
        <p:txBody>
          <a:bodyPr vert="horz" lIns="91440" tIns="45720" rIns="91440" bIns="45720" rtlCol="0" anchor="ctr"/>
          <a:lstStyle>
            <a:lvl1pPr algn="r">
              <a:defRPr sz="1200">
                <a:solidFill>
                  <a:srgbClr val="000000"/>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pic>
        <p:nvPicPr>
          <p:cNvPr id="7" name="Bildobjekt 6" descr="logo-org-svensk_rgb.png"/>
          <p:cNvPicPr>
            <a:picLocks noChangeAspect="1"/>
          </p:cNvPicPr>
          <p:nvPr/>
        </p:nvPicPr>
        <p:blipFill>
          <a:blip r:embed="rId9" cstate="print"/>
          <a:stretch>
            <a:fillRect/>
          </a:stretch>
        </p:blipFill>
        <p:spPr>
          <a:xfrm>
            <a:off x="7642800" y="288000"/>
            <a:ext cx="1139954" cy="950978"/>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Lst>
  <p:hf sldNum="0"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commons.wikimedia.org/wiki/File:Pehr_Wargentin-1849.jpg"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wikipedia.org/wiki/File:William_Petty.pn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08000" y="1198504"/>
            <a:ext cx="6631200" cy="2664296"/>
          </a:xfrm>
        </p:spPr>
        <p:txBody>
          <a:bodyPr>
            <a:normAutofit/>
          </a:bodyPr>
          <a:lstStyle/>
          <a:p>
            <a:pPr algn="ctr"/>
            <a:r>
              <a:rPr lang="sv-SE" b="0" i="0" dirty="0">
                <a:solidFill>
                  <a:srgbClr val="333333"/>
                </a:solidFill>
                <a:effectLst/>
                <a:latin typeface="Open sans" panose="020B0604020202020204" pitchFamily="34" charset="0"/>
              </a:rPr>
              <a:t>Dåtid, nutid och framtid för olika skolor inom statistisk teori</a:t>
            </a:r>
            <a:endParaRPr lang="sv-SE" dirty="0"/>
          </a:p>
        </p:txBody>
      </p:sp>
      <p:sp>
        <p:nvSpPr>
          <p:cNvPr id="3" name="Underrubrik 2"/>
          <p:cNvSpPr>
            <a:spLocks noGrp="1"/>
          </p:cNvSpPr>
          <p:nvPr>
            <p:ph type="subTitle" idx="1"/>
          </p:nvPr>
        </p:nvSpPr>
        <p:spPr>
          <a:xfrm>
            <a:off x="1008000" y="3717032"/>
            <a:ext cx="6631200" cy="2664296"/>
          </a:xfrm>
        </p:spPr>
        <p:txBody>
          <a:bodyPr/>
          <a:lstStyle/>
          <a:p>
            <a:pPr algn="ctr"/>
            <a:r>
              <a:rPr lang="sv-SE" dirty="0"/>
              <a:t>Daniel Thorburn</a:t>
            </a:r>
          </a:p>
          <a:p>
            <a:pPr algn="ctr"/>
            <a:r>
              <a:rPr lang="sv-SE" dirty="0"/>
              <a:t>Stockholms Universitet</a:t>
            </a:r>
          </a:p>
          <a:p>
            <a:pPr algn="ctr"/>
            <a:endParaRPr lang="sv-SE" dirty="0"/>
          </a:p>
          <a:p>
            <a:pPr algn="ctr"/>
            <a:r>
              <a:rPr lang="sv-SE" b="0" i="0" dirty="0">
                <a:solidFill>
                  <a:srgbClr val="333333"/>
                </a:solidFill>
                <a:effectLst/>
                <a:latin typeface="Open sans" panose="020B0606030504020204" pitchFamily="34" charset="0"/>
              </a:rPr>
              <a:t>Officiell statistik i en digital värld </a:t>
            </a:r>
          </a:p>
          <a:p>
            <a:pPr algn="ctr"/>
            <a:r>
              <a:rPr lang="sv-SE" b="0" i="0" dirty="0">
                <a:solidFill>
                  <a:srgbClr val="333333"/>
                </a:solidFill>
                <a:effectLst/>
                <a:latin typeface="Open sans" panose="020B0606030504020204" pitchFamily="34" charset="0"/>
              </a:rPr>
              <a:t>att gå från data till statistik </a:t>
            </a:r>
          </a:p>
          <a:p>
            <a:pPr algn="ctr"/>
            <a:r>
              <a:rPr lang="sv-SE" b="0" i="0" dirty="0">
                <a:solidFill>
                  <a:srgbClr val="333333"/>
                </a:solidFill>
                <a:effectLst/>
                <a:latin typeface="Open sans" panose="020B0606030504020204" pitchFamily="34" charset="0"/>
              </a:rPr>
              <a:t>SCB, 25 augusti 2021</a:t>
            </a:r>
          </a:p>
          <a:p>
            <a:pPr algn="ctr"/>
            <a:endParaRPr lang="sv-SE"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2000" y="1772816"/>
            <a:ext cx="6948352" cy="966784"/>
          </a:xfrm>
        </p:spPr>
        <p:txBody>
          <a:bodyPr>
            <a:normAutofit fontScale="90000"/>
          </a:bodyPr>
          <a:lstStyle/>
          <a:p>
            <a:r>
              <a:rPr lang="sv-SE" dirty="0"/>
              <a:t>Hermann </a:t>
            </a:r>
            <a:r>
              <a:rPr lang="sv-SE" dirty="0" err="1"/>
              <a:t>Conring</a:t>
            </a:r>
            <a:r>
              <a:rPr lang="sv-SE" dirty="0"/>
              <a:t>     Gottfried </a:t>
            </a:r>
            <a:r>
              <a:rPr lang="sv-SE" dirty="0" err="1"/>
              <a:t>Achenwall</a:t>
            </a:r>
            <a:br>
              <a:rPr lang="sv-SE" dirty="0"/>
            </a:br>
            <a:r>
              <a:rPr lang="sv-SE" dirty="0"/>
              <a:t>1606-1681                1719-1772</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AutoShape 4" descr="data:image/jpeg;base64,/9j/4AAQSkZJRgABAQAAAQABAAD/2wCEAAkGBwgHBgkIBwgKCgkLDRYPDQwMDRsUFRAWIB0iIiAdHx8kKDQsJCYxJx8fLT0tMTU3Ojo6Iys/RD84QzQ5OjcBCgoKDQwNGg8PGjclHyU3Nzc3Nzc3Nzc3Nzc3Nzc3Nzc3Nzc3Nzc3Nzc3Nzc3Nzc3Nzc3Nzc3Nzc3Nzc3Nzc3N//AABEIAHMAcwMBIgACEQEDEQH/xAAbAAACAgMBAAAAAAAAAAAAAAAFBgMEAAECB//EAD8QAAIBAgQCCAMGAwYHAAAAAAECAwQRAAUSITFBBhMiUWFxgZEUMqFCUrHB0fAjM+EVFkNicvE1goOSosLS/8QAGAEAAwEBAAAAAAAAAAAAAAAAAQIDAAT/xAAgEQEBAAICAgMBAQAAAAAAAAAAAQIREjFBYQMhUUIT/9oADAMBAAIRAxEAPwALIBd5AFY8b9Uu/wBf39MHq+o/u3kDtsahdlXk8rfkOHkp78DMhSGfNo7IGMSmZrod7W08/vFeOBvTuqEuaw0SveOlS7X5u29z42A9zjl1u6X6LQLuWeSRnkdizORuxJ3J3xKsYAJDXuDtbfzxqPQSNr+QxakVooWV762UWt3HFk1eO3WiMG5JsoC8ybDHrVL8Nl2V/DUKqpWMEEDctYm5PoMKXQjJI6iN8xcapIw3UjktrXPnhnjjD5e066RKz735W2t+OIfJd3SuE03XV7QUKyU0dW4UAnqV43PkeeKKVOaiCtqK1hJHCrlGKKH1dxtsbeXvhhy9qdsvEM6h7gm47jgdUVlFRIlM8YhotLLfQdLXO/7PG+Jw5KzmaqqUJr3nD2ZSCiol9BOw4kWvvfC6xZ4u0vaWykEeWDWY17yZeEjlaUBXTrWFiyqCAfUYFVAHxB0EsJFWQWFyBYfni+KVUWXtEHj63xpbC5tjqZVGoAD2xnAsSu++KEOXQ7NmmSShm0tJGtlLG104fQ7eRHdiPPqc0ObJNpAgrSS2wsswtfj3izW8ThZyyr+BzGCc2CK9pOO6HZvoT7Ye+k1N8X0fnJFpIR1ysv3kvqt4FdfsMSymslJ9wHvf7vsn64zFGmqkMCFpADbe8WNY2m2aOiYEgqJyAAerjHbuD8xP1C4Rc5qfis4r57/PUPy7jYfQDD70Wa9FI2r5ZSeN7WRe7zx5jA7SRiRvmftW23J3wcO6GXUXoiAwuTtywTy+nfMamKmjcKLfM6g279sCI0d2YAeJN+GGPopXU8eYmAEvJMmhFA2LcePphsuizs45dHFk5hoYWLRSKwOncqT9okd9jiOLrRQTvUOCrk2W1rWPH354uKTT0Tx9Txuxbhudr/vlbAfPKuRmhy6wTUgWw2IF/wA9sc/dXd0mbFUZogxDDUNrWH+2+JKuUpGJ5Ztckovo6gyabb2vqt64hpMtSanRKxW1RbCWNtLW5eBHgcRyJntKOqypklQm3aAuPPfB1N/RS1m8jVKaeyZ2IUkbAluXoL7+WK2bQ9T8E9/5sZbhsPl/frifMKatjzKCWrlVnYlj1d7Bwd7d52HLFnMqVaqgU33XdgeKE8+/FdkLs43uCDw4euIdN+QP48cWVVnRhzU25X2xDYra3DbnihXBU3IC7E/0x6dlMorMggEoVushQOOIKsulv/bHmOjmbfrj0Lom7SZLEQGNlZe7YM364n8nRsSNGjCNVkTtgWbc8RxxmLdcBDX1cfaOiokG1x9o43jMdujIj/siWxY3kl4ADfTH3Y8woyq0sbEt8qXsOGwx6d0LZmp6iOVWGiUncXNmVf8A5OPNob0kTRox6yNur3A4i4+lvwxsO6GXUdDrJSsJkWNSbaL/ADHhv34J5bTSZfnNBJJqW1VHE+1iAx08MWOi2XLLM1XUqTDGGfidTAbFh43Nh4Bu7FuudoqiWSpZDKagTqidnSgYEH/xI9cNb4aTyaqrMesY0wVwHRQH2G9j+uBmeTtU1dPIVvLGgC7/ADj974J5ZTxkSSS/zetYdW+9l7VyPbG5BDItQs0QE0DkoVFtj3eBGIdVR3QSiaOI7EEd+CMcPVTDRtqYEki+BGVsQkVlIW4C32Prgu4kBJY/0wtNCvm8IqqWpRiNUQ1odwVYDiMDsrjlrcuZ6g7kFSTc3t+/pgxUws9RU0zEWe6MbbDULqfKxt5q3dgblqTrRdXICrxMQee54gj1/A4pOi0v1cUdPT0Z1/xKnWGABN2Ui5898UZBY7C3gwtywTzejeZerplciHVIvC6mwLed7XwPSQShSSLniA297b4rOk6rkjnpNt7YfOh3/A1Jt88p89x/XCNKLEXvYDww/dFoiuRwJe5KMwtYcXa34YX5Ohw7J2c6FznMBttVS/bH3zjWOswMT5jWvqJ1VMrXt3uTjMGNs39DyiVFWEdSzKjW32ALDn4uMKOf5dJF0gqKWMWkqJysew2DG9/Y3wxZJO0GaREvZJbxNdlIF9hz27WnBPN6OKetpqiVdDIfmcm4HBh6iw9zhZeOQ2bgZVIaPJ1pqVDBLJpGxvdGsEv3WFvc4EZxH1yzAv8AxpahaWPfewbc/T64LZy9q2oiUAx9QrDbYKSOHl+WF2vnlrMxp5VJjVV69FJ+Q/tcGBTzHJY69TdYpKtfy3PucRyrKxmaXUqzBQNvl22v3eeFmLpJLTreqj1WPzpzB529Bi7mfSejNCRRLJJOynTsQFY37W/jvhON2blFyqzyky6OIFzLUWv1MVjYeJ4Dh5+GBVd03zSYkUtLTxKRsZCXP0sMAXPXwRaVCyJ8vK/ev1JHtjFYMhO+/pikwheVFajpDmTmKV5adHMYUgQ/NZj+F9v9WI4ukdXNOY6sx6CCTLGhDLa5Ft8U5LtGFVFZt737rD67YgjRuvvcAk2H79vfB1C7phlzGkSximRQNtIJ1Bt7jh9cLxqGasMjAAzHcDkcbkitThxe9xiKoWyylP8ADfY4Mg2pJiV4g8OJAx6PlgFBkkbTXHUxB38NC6mHuG98IlBB8fmEEaqGjJDvYC+kbn34euHLpI4o8lljt25uxYDmxux9tX/cMJn3ocSRBIBGNZctckm443xvHaxMBtHJb1xmCAw0cZQqVJvtwG3qMM1POMxy5XLa5t1kUgW1879wYG/qe7C12dv40e/IBPxti9llWtFJfUHifaRFC38GHa4jj47jnhKfYRmXXUslUh1GNnVUdh/hkm4HiCLeeB76XzSZUuQgMSWHdt+uHvNaCGvgszAq9n1pubbWZdtwbbjw7xhJlp5KKolWtTtl2dWQ3BBO1jzGGxspaHZkNMaqbi+9vT/fHMMWsaV2ZQDvwOOs1cS6LfMHYEDwOK8LXdQ+q3HblihNiFNCGUrGp1cACLahjToW1MWCPvr1Da/ie/x54yGaWNSFPW6wdha64ieffrEklQjjvuMAUvVt1MhkH8NSpvcHfz9TiuJIo54XjBCB1LXPDDXLkkMeSRymV2qNHWMxU8bKeHDn488KNasyoDMLHT90C/tgS7azS/UpopF8Bw8tsVqrSplA4uS4tyGLNYwanJc2Gpt78Nzg50a6PyO0NfWrbSqmKJh4fM3d4D1xt6g6tXehuUtSUgqKtSJ3FwpFyoO4W3fwPtgfn1SczzcU8Hajg1ICFuGfix2PDYLf/L44M9JM3WhplpaW/wAXKBbSC3VoftHxPL37sAcqoTDHrZALk2BiJ2xP2b0vdXInZWPYcNn/AFxvGWUbEgHmDGR+OMwBRMzXN9B/6hxtXINiIfWQfmPxxI8IjcszSAcTZv647p6GorDekikZfvs5Vfcrv6YOwT5Zmgph1LBWhJJukguh5kDbwuNr2798Famgo81pGBQSRSnULMRv3g8j3g+oxRTIjEqtWT6OYVQG+pFj7YmiFNSF+pqjE5+YnRZvMEb/ALtbAvoSjn/RevjCvSlqkLfUtgsnnb7W33b+WAdLN8PI0c8bKVHajdSCPzx6LLndPTyrDXx6FcgLIELofbtKffzwQFNl+cw9lqasiA3HZlA97kfTDTOyfZeMvTztIY5RqSWwt4sMRVEMidm63Aw9S9EMoJsKeKNr3sk7rb0JOOD0PyxTtdx/mqTb6DB/0jcKAUub1MnRs088YSOJxAJyxNgbk2Xw0j388A4MtrMy7OXRPMg4yEBUB8ybY9HpMjy6mTVDTKRxZtJcG3+okY4qs4y+CZY4ZviJ+CR04ErX7tuyvuMDnrqDx/VbLej0VNpmnIeRGLK7r2VN9tKnid+J9sR51nkVJIaSlCz1Z49nUEvzY8z4e/cSy0r1jkZpXR5dARvDDLqlYeL2sP8AlHqcV5+i+UwSstJqHGzBuPjY4Xf6Ovwp01HJNM1TWCSSVyWYtGxLHvO+CaILdkEb842/XF6To7URoWhljlW/2owDb02xVekqIxeSFx36Ylbbv2ODuBIj6l/so1vBXxmOGjUMQzRgjjfSPzxrGYx0vSrJY6GEVNGBULGqyWC6iQOP53xBVdK6mdyuXZUsOkE9ZP8AZta53sNtS9/EYWIKmthfqMtlAkqG6rqw5swO247tzgnVSQ1VOKeiWeR2kVf7RLjS+mwkbSdrWsAbX8RbG4wd1HWvLMuvNMyVSrgMqNf7ZDdo8NhcELvcb8cZDTUlLRRVYimrHKa0ijqG1SqHRGOx4XLHY8AMGMsyGkhjWQxGpZg38WZiSWBHLcgb325AX3OwnMs0UFaKCKmzemo1a0sOuOSFFXwuON+14Hbngz0Cos6qsUtQHgphViREY6mRbna43Ox44aI8vyLNFFQTScQRJoINxzuOGEXJs4pqSqaWpyyGtuo2kkD6fIE3wyQ9KslC6Tkc0KEXIhJW3oDgZS+GxsMcWS0gjIi6QTRgbACscADyJxgyem19vpROBfh8WP1wL/vDkAVQUrorgHd3FvU45bpF0fKF2atN+YJAO/LE9ZG3BGbJOjFya/MvirbkTTGT6XIxXmzLozGPg8jngNYdXVhVIUkKTubAcr+mBtTn/R29/gKyZyAoLFyPbC9J0gy6CbrKXJogwIIdxax27zxw+ONC5QVqIoFGXhopzLIwWpmkbizWGwPcLnlbTbyr5VUM4KJUyU1RGxDxA3F9rdgkkDiSRbGqDOKqVYa2WniZDIyiVYnleJAu5Xci5O3CwtwwTpoabNyaiUQzfFODI3V6TruF9LA+YsO/D6BNT5zUUzBaiESA2s8DauJIF1PC9uAJxaXP6F/5gtzu6Mo+ov8ATAygSCnqZYHWerkaPrIonlspTa5VrXJt9k7cO/AzpBVPSSJFT6HpKqLVDOgK9jgVI4X2seGE4y1rahzXM5J8wnkgqo+qLdnSLi2MwNhQGMEhb78mxmKagbEqSWT4lzrN0jqCpHI9W2+LvSICjoBHSgRKacX0i17sL41jMAUWfVdTLS5MrVEoEoLyFHKFm0R7kix+03vg3W0dPlnQ0PQRLA9QsYlZOLglr387Y3jMahCnm+WUcPaiiKnvDt3E9+AO6uACbE2O+N4zDbLXNRPMkpAlewNhdr45apmMQvI3DGYzBZIjtKiF2JJO5vbE1JTxPMgZSb2+0cZjMHwHk9dCGMEM6xHSuqLs8t7329Bi50upIKPN6RqWPqjLKVcKSAQUN9uG9h7DGsZiX9KBbu3x2S1GomaRlZnPElhY4rdKUVEKILJHmU6IB9lerU2HhfljMZjQL0ARyuFsGPE/jjMZjMO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809" y="3116957"/>
            <a:ext cx="2194749" cy="283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ruta 2"/>
          <p:cNvSpPr txBox="1"/>
          <p:nvPr/>
        </p:nvSpPr>
        <p:spPr>
          <a:xfrm>
            <a:off x="971600" y="548680"/>
            <a:ext cx="4680520" cy="369332"/>
          </a:xfrm>
          <a:prstGeom prst="rect">
            <a:avLst/>
          </a:prstGeom>
          <a:noFill/>
        </p:spPr>
        <p:txBody>
          <a:bodyPr wrap="square" rtlCol="0">
            <a:spAutoFit/>
          </a:bodyPr>
          <a:lstStyle/>
          <a:p>
            <a:r>
              <a:rPr lang="sv-SE" dirty="0"/>
              <a:t>1. Statistikens historia, Tyskland</a:t>
            </a:r>
          </a:p>
        </p:txBody>
      </p:sp>
      <p:pic>
        <p:nvPicPr>
          <p:cNvPr id="1026" name="Picture 2" descr="Visa källbilden">
            <a:extLst>
              <a:ext uri="{FF2B5EF4-FFF2-40B4-BE49-F238E27FC236}">
                <a16:creationId xmlns:a16="http://schemas.microsoft.com/office/drawing/2014/main" id="{F072990C-B47E-4D6D-990C-9228A710D4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56775" y="2925774"/>
            <a:ext cx="2551338" cy="3214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666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2000" y="1469390"/>
            <a:ext cx="6850800" cy="519450"/>
          </a:xfrm>
        </p:spPr>
        <p:txBody>
          <a:bodyPr/>
          <a:lstStyle/>
          <a:p>
            <a:r>
              <a:rPr lang="sv-SE" dirty="0"/>
              <a:t>1677 </a:t>
            </a:r>
            <a:r>
              <a:rPr lang="sv-SE" dirty="0" err="1"/>
              <a:t>Conring</a:t>
            </a:r>
            <a:endParaRPr lang="sv-SE" dirty="0"/>
          </a:p>
        </p:txBody>
      </p:sp>
      <p:sp>
        <p:nvSpPr>
          <p:cNvPr id="3" name="Platshållare för innehåll 2"/>
          <p:cNvSpPr>
            <a:spLocks noGrp="1"/>
          </p:cNvSpPr>
          <p:nvPr>
            <p:ph idx="1"/>
          </p:nvPr>
        </p:nvSpPr>
        <p:spPr>
          <a:xfrm>
            <a:off x="792000" y="2253837"/>
            <a:ext cx="6850800" cy="3816424"/>
          </a:xfrm>
        </p:spPr>
        <p:txBody>
          <a:bodyPr>
            <a:normAutofit/>
          </a:bodyPr>
          <a:lstStyle/>
          <a:p>
            <a:r>
              <a:rPr lang="sv-SE" dirty="0"/>
              <a:t>Examen </a:t>
            </a:r>
            <a:r>
              <a:rPr lang="sv-SE" dirty="0" err="1"/>
              <a:t>rerum</a:t>
            </a:r>
            <a:r>
              <a:rPr lang="sv-SE" dirty="0"/>
              <a:t> </a:t>
            </a:r>
            <a:r>
              <a:rPr lang="sv-SE" dirty="0" err="1"/>
              <a:t>publicarium</a:t>
            </a:r>
            <a:r>
              <a:rPr lang="sv-SE" dirty="0"/>
              <a:t> </a:t>
            </a:r>
            <a:r>
              <a:rPr lang="sv-SE" dirty="0" err="1"/>
              <a:t>totus</a:t>
            </a:r>
            <a:r>
              <a:rPr lang="sv-SE" dirty="0"/>
              <a:t> </a:t>
            </a:r>
            <a:r>
              <a:rPr lang="sv-SE" dirty="0" err="1"/>
              <a:t>orbis</a:t>
            </a:r>
            <a:r>
              <a:rPr lang="sv-SE" dirty="0"/>
              <a:t>             (Kritisk genomgång av hela världens stater)</a:t>
            </a:r>
          </a:p>
          <a:p>
            <a:r>
              <a:rPr lang="sv-SE" dirty="0"/>
              <a:t>Skapade en funktionell modell för en statsbeskrivning. Faktagrundad, källhänvisningar, lättillgänglig. Beskrivningen skall vara de styrandes högra öga.</a:t>
            </a:r>
          </a:p>
          <a:p>
            <a:r>
              <a:rPr lang="sv-SE" dirty="0"/>
              <a:t>Den verbala beskrivningen minst lika viktig som den numeriska.</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7" name="textruta 6"/>
          <p:cNvSpPr txBox="1"/>
          <p:nvPr/>
        </p:nvSpPr>
        <p:spPr>
          <a:xfrm>
            <a:off x="683568" y="404664"/>
            <a:ext cx="5256584" cy="369332"/>
          </a:xfrm>
          <a:prstGeom prst="rect">
            <a:avLst/>
          </a:prstGeom>
          <a:noFill/>
        </p:spPr>
        <p:txBody>
          <a:bodyPr wrap="square" rtlCol="0">
            <a:spAutoFit/>
          </a:bodyPr>
          <a:lstStyle/>
          <a:p>
            <a:r>
              <a:rPr lang="sv-SE" dirty="0"/>
              <a:t>1. Statistikens historia, Tyskland</a:t>
            </a:r>
          </a:p>
        </p:txBody>
      </p:sp>
    </p:spTree>
    <p:extLst>
      <p:ext uri="{BB962C8B-B14F-4D97-AF65-F5344CB8AC3E}">
        <p14:creationId xmlns:p14="http://schemas.microsoft.com/office/powerpoint/2010/main" val="80286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7579" y="1052736"/>
            <a:ext cx="6850800" cy="648071"/>
          </a:xfrm>
        </p:spPr>
        <p:txBody>
          <a:bodyPr/>
          <a:lstStyle/>
          <a:p>
            <a:r>
              <a:rPr lang="sv-SE" dirty="0" err="1"/>
              <a:t>Achenwall</a:t>
            </a:r>
            <a:r>
              <a:rPr lang="sv-SE" dirty="0"/>
              <a:t>, Göttingenskolan</a:t>
            </a:r>
          </a:p>
        </p:txBody>
      </p:sp>
      <p:sp>
        <p:nvSpPr>
          <p:cNvPr id="3" name="Platshållare för innehåll 2"/>
          <p:cNvSpPr>
            <a:spLocks noGrp="1"/>
          </p:cNvSpPr>
          <p:nvPr>
            <p:ph idx="1"/>
          </p:nvPr>
        </p:nvSpPr>
        <p:spPr>
          <a:xfrm>
            <a:off x="798859" y="1573093"/>
            <a:ext cx="6850800" cy="4732391"/>
          </a:xfrm>
        </p:spPr>
        <p:txBody>
          <a:bodyPr>
            <a:normAutofit fontScale="62500" lnSpcReduction="20000"/>
          </a:bodyPr>
          <a:lstStyle/>
          <a:p>
            <a:r>
              <a:rPr lang="sv-SE" i="1" dirty="0" err="1"/>
              <a:t>Der</a:t>
            </a:r>
            <a:r>
              <a:rPr lang="sv-SE" i="1" dirty="0"/>
              <a:t> </a:t>
            </a:r>
            <a:r>
              <a:rPr lang="sv-SE" i="1" dirty="0" err="1"/>
              <a:t>Inbegriff</a:t>
            </a:r>
            <a:r>
              <a:rPr lang="sv-SE" i="1" dirty="0"/>
              <a:t> </a:t>
            </a:r>
            <a:r>
              <a:rPr lang="sv-SE" i="1" dirty="0" err="1"/>
              <a:t>der</a:t>
            </a:r>
            <a:r>
              <a:rPr lang="sv-SE" i="1" dirty="0"/>
              <a:t> </a:t>
            </a:r>
            <a:r>
              <a:rPr lang="sv-SE" i="1" dirty="0" err="1"/>
              <a:t>Wirklichen</a:t>
            </a:r>
            <a:r>
              <a:rPr lang="sv-SE" i="1" dirty="0"/>
              <a:t> </a:t>
            </a:r>
            <a:r>
              <a:rPr lang="sv-SE" i="1" dirty="0" err="1"/>
              <a:t>Statsmerkwürdigkeiten</a:t>
            </a:r>
            <a:r>
              <a:rPr lang="sv-SE" i="1" dirty="0"/>
              <a:t> </a:t>
            </a:r>
            <a:r>
              <a:rPr lang="sv-SE" i="1" dirty="0" err="1"/>
              <a:t>eines</a:t>
            </a:r>
            <a:r>
              <a:rPr lang="sv-SE" i="1" dirty="0"/>
              <a:t> Reichs, </a:t>
            </a:r>
            <a:r>
              <a:rPr lang="sv-SE" i="1" dirty="0" err="1"/>
              <a:t>oder</a:t>
            </a:r>
            <a:r>
              <a:rPr lang="sv-SE" i="1" dirty="0"/>
              <a:t> </a:t>
            </a:r>
            <a:r>
              <a:rPr lang="sv-SE" i="1" dirty="0" err="1"/>
              <a:t>eine</a:t>
            </a:r>
            <a:r>
              <a:rPr lang="sv-SE" i="1" dirty="0"/>
              <a:t> Republik, </a:t>
            </a:r>
            <a:r>
              <a:rPr lang="sv-SE" i="1" dirty="0" err="1"/>
              <a:t>macht</a:t>
            </a:r>
            <a:r>
              <a:rPr lang="sv-SE" i="1" dirty="0"/>
              <a:t> </a:t>
            </a:r>
            <a:r>
              <a:rPr lang="sv-SE" i="1" dirty="0" err="1"/>
              <a:t>ihre</a:t>
            </a:r>
            <a:r>
              <a:rPr lang="sv-SE" i="1" dirty="0"/>
              <a:t> </a:t>
            </a:r>
            <a:r>
              <a:rPr lang="sv-SE" i="1" dirty="0" err="1"/>
              <a:t>Statsverfassung</a:t>
            </a:r>
            <a:r>
              <a:rPr lang="sv-SE" i="1" dirty="0"/>
              <a:t> in </a:t>
            </a:r>
            <a:r>
              <a:rPr lang="sv-SE" i="1" dirty="0" err="1"/>
              <a:t>weitern</a:t>
            </a:r>
            <a:r>
              <a:rPr lang="sv-SE" i="1" dirty="0"/>
              <a:t> Verstande </a:t>
            </a:r>
            <a:r>
              <a:rPr lang="sv-SE" i="1" dirty="0" err="1"/>
              <a:t>aus</a:t>
            </a:r>
            <a:r>
              <a:rPr lang="sv-SE" i="1" dirty="0"/>
              <a:t>: </a:t>
            </a:r>
            <a:r>
              <a:rPr lang="sv-SE" i="1" dirty="0" err="1"/>
              <a:t>und</a:t>
            </a:r>
            <a:r>
              <a:rPr lang="sv-SE" i="1" dirty="0"/>
              <a:t> </a:t>
            </a:r>
            <a:r>
              <a:rPr lang="sv-SE" i="1" dirty="0" err="1"/>
              <a:t>der</a:t>
            </a:r>
            <a:r>
              <a:rPr lang="sv-SE" i="1" dirty="0"/>
              <a:t> </a:t>
            </a:r>
            <a:r>
              <a:rPr lang="sv-SE" i="1" dirty="0" err="1"/>
              <a:t>Lere</a:t>
            </a:r>
            <a:r>
              <a:rPr lang="sv-SE" i="1" dirty="0"/>
              <a:t> von </a:t>
            </a:r>
            <a:r>
              <a:rPr lang="sv-SE" i="1" dirty="0" err="1"/>
              <a:t>der</a:t>
            </a:r>
            <a:r>
              <a:rPr lang="sv-SE" i="1" dirty="0"/>
              <a:t> </a:t>
            </a:r>
            <a:r>
              <a:rPr lang="sv-SE" i="1" dirty="0" err="1"/>
              <a:t>Statsverfassung</a:t>
            </a:r>
            <a:r>
              <a:rPr lang="sv-SE" i="1" dirty="0"/>
              <a:t> </a:t>
            </a:r>
            <a:r>
              <a:rPr lang="sv-SE" i="1" dirty="0" err="1"/>
              <a:t>eines</a:t>
            </a:r>
            <a:r>
              <a:rPr lang="sv-SE" i="1" dirty="0"/>
              <a:t> </a:t>
            </a:r>
            <a:r>
              <a:rPr lang="sv-SE" i="1" dirty="0" err="1"/>
              <a:t>oder</a:t>
            </a:r>
            <a:r>
              <a:rPr lang="sv-SE" i="1" dirty="0"/>
              <a:t> </a:t>
            </a:r>
            <a:r>
              <a:rPr lang="sv-SE" i="1" dirty="0" err="1"/>
              <a:t>mererer</a:t>
            </a:r>
            <a:r>
              <a:rPr lang="sv-SE" i="1" dirty="0"/>
              <a:t> </a:t>
            </a:r>
            <a:r>
              <a:rPr lang="sv-SE" i="1" dirty="0" err="1"/>
              <a:t>einzelnen</a:t>
            </a:r>
            <a:r>
              <a:rPr lang="sv-SE" i="1" dirty="0"/>
              <a:t> Staten </a:t>
            </a:r>
            <a:r>
              <a:rPr lang="sv-SE" i="1" dirty="0" err="1"/>
              <a:t>ist</a:t>
            </a:r>
            <a:r>
              <a:rPr lang="sv-SE" i="1" dirty="0"/>
              <a:t> </a:t>
            </a:r>
            <a:r>
              <a:rPr lang="sv-SE" i="1" dirty="0" err="1"/>
              <a:t>die</a:t>
            </a:r>
            <a:r>
              <a:rPr lang="sv-SE" i="1" dirty="0"/>
              <a:t> Statistik (</a:t>
            </a:r>
            <a:r>
              <a:rPr lang="sv-SE" i="1" dirty="0" err="1"/>
              <a:t>Statenkunde</a:t>
            </a:r>
            <a:r>
              <a:rPr lang="sv-SE" i="1" dirty="0"/>
              <a:t>) </a:t>
            </a:r>
            <a:r>
              <a:rPr lang="sv-SE" i="1" dirty="0" err="1"/>
              <a:t>oder</a:t>
            </a:r>
            <a:r>
              <a:rPr lang="sv-SE" i="1" dirty="0"/>
              <a:t> </a:t>
            </a:r>
            <a:r>
              <a:rPr lang="sv-SE" i="1" dirty="0" err="1"/>
              <a:t>Statsbeschribung</a:t>
            </a:r>
            <a:r>
              <a:rPr lang="sv-SE" i="1" dirty="0"/>
              <a:t>.    </a:t>
            </a:r>
            <a:r>
              <a:rPr lang="sv-SE" dirty="0"/>
              <a:t>(</a:t>
            </a:r>
            <a:r>
              <a:rPr lang="sv-SE" dirty="0" err="1"/>
              <a:t>Achenwall</a:t>
            </a:r>
            <a:r>
              <a:rPr lang="sv-SE" dirty="0"/>
              <a:t>, G., </a:t>
            </a:r>
            <a:r>
              <a:rPr lang="sv-SE" dirty="0" err="1"/>
              <a:t>Staatsverfassung</a:t>
            </a:r>
            <a:r>
              <a:rPr lang="sv-SE" dirty="0"/>
              <a:t> </a:t>
            </a:r>
            <a:r>
              <a:rPr lang="sv-SE" dirty="0" err="1"/>
              <a:t>der</a:t>
            </a:r>
            <a:r>
              <a:rPr lang="sv-SE" dirty="0"/>
              <a:t> </a:t>
            </a:r>
            <a:r>
              <a:rPr lang="sv-SE" dirty="0" err="1"/>
              <a:t>heutigen</a:t>
            </a:r>
            <a:r>
              <a:rPr lang="sv-SE" dirty="0"/>
              <a:t> </a:t>
            </a:r>
            <a:r>
              <a:rPr lang="sv-SE" dirty="0" err="1"/>
              <a:t>vornehmsten</a:t>
            </a:r>
            <a:r>
              <a:rPr lang="sv-SE" dirty="0"/>
              <a:t> </a:t>
            </a:r>
            <a:r>
              <a:rPr lang="sv-SE" dirty="0" err="1"/>
              <a:t>Europäischen</a:t>
            </a:r>
            <a:r>
              <a:rPr lang="sv-SE" dirty="0"/>
              <a:t> </a:t>
            </a:r>
            <a:r>
              <a:rPr lang="sv-SE" dirty="0" err="1"/>
              <a:t>Reiche</a:t>
            </a:r>
            <a:r>
              <a:rPr lang="sv-SE" dirty="0"/>
              <a:t> </a:t>
            </a:r>
            <a:r>
              <a:rPr lang="sv-SE" dirty="0" err="1"/>
              <a:t>und</a:t>
            </a:r>
            <a:r>
              <a:rPr lang="sv-SE" dirty="0"/>
              <a:t> Völker </a:t>
            </a:r>
            <a:r>
              <a:rPr lang="sv-SE" dirty="0" err="1"/>
              <a:t>im</a:t>
            </a:r>
            <a:r>
              <a:rPr lang="sv-SE" dirty="0"/>
              <a:t> </a:t>
            </a:r>
            <a:r>
              <a:rPr lang="sv-SE" dirty="0" err="1"/>
              <a:t>Grundrisse</a:t>
            </a:r>
            <a:r>
              <a:rPr lang="sv-SE" dirty="0"/>
              <a:t>, Göttingen 1749).</a:t>
            </a:r>
          </a:p>
          <a:p>
            <a:r>
              <a:rPr lang="sv-SE" dirty="0"/>
              <a:t>(Hänsynstagande till de verkliga statsegenskaperna hos rike eller en republik gör dess författning klarare och mer begriplig i en  vidare mening, och nyckeln till författningen hos en eller flera enskilda stater är statistiken eller beskrivningen av staten)</a:t>
            </a:r>
          </a:p>
          <a:p>
            <a:r>
              <a:rPr lang="sv-SE" dirty="0"/>
              <a:t>Första gången ordet statistik används. Utan </a:t>
            </a:r>
            <a:r>
              <a:rPr lang="sv-SE" dirty="0" err="1"/>
              <a:t>Achenwall</a:t>
            </a:r>
            <a:r>
              <a:rPr lang="sv-SE" dirty="0"/>
              <a:t> hade ni inte varit statistiker utan något annat</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7" name="textruta 6"/>
          <p:cNvSpPr txBox="1"/>
          <p:nvPr/>
        </p:nvSpPr>
        <p:spPr>
          <a:xfrm>
            <a:off x="683568" y="404664"/>
            <a:ext cx="5256584" cy="369332"/>
          </a:xfrm>
          <a:prstGeom prst="rect">
            <a:avLst/>
          </a:prstGeom>
          <a:noFill/>
        </p:spPr>
        <p:txBody>
          <a:bodyPr wrap="square" rtlCol="0">
            <a:spAutoFit/>
          </a:bodyPr>
          <a:lstStyle/>
          <a:p>
            <a:r>
              <a:rPr lang="sv-SE" dirty="0"/>
              <a:t>1. Statistikens historia, Tyskland</a:t>
            </a:r>
          </a:p>
        </p:txBody>
      </p:sp>
    </p:spTree>
    <p:extLst>
      <p:ext uri="{BB962C8B-B14F-4D97-AF65-F5344CB8AC3E}">
        <p14:creationId xmlns:p14="http://schemas.microsoft.com/office/powerpoint/2010/main" val="3948648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2000" y="1469390"/>
            <a:ext cx="6850800" cy="795600"/>
          </a:xfrm>
        </p:spPr>
        <p:txBody>
          <a:bodyPr/>
          <a:lstStyle/>
          <a:p>
            <a:r>
              <a:rPr lang="sv-SE" dirty="0" err="1"/>
              <a:t>Achenwall</a:t>
            </a:r>
            <a:r>
              <a:rPr lang="sv-SE" dirty="0"/>
              <a:t>, Göttingenskolan</a:t>
            </a:r>
          </a:p>
        </p:txBody>
      </p:sp>
      <p:sp>
        <p:nvSpPr>
          <p:cNvPr id="3" name="Platshållare för innehåll 2"/>
          <p:cNvSpPr>
            <a:spLocks noGrp="1"/>
          </p:cNvSpPr>
          <p:nvPr>
            <p:ph idx="1"/>
          </p:nvPr>
        </p:nvSpPr>
        <p:spPr>
          <a:xfrm>
            <a:off x="792000" y="2253837"/>
            <a:ext cx="6850800" cy="3816424"/>
          </a:xfrm>
        </p:spPr>
        <p:txBody>
          <a:bodyPr>
            <a:normAutofit fontScale="77500" lnSpcReduction="20000"/>
          </a:bodyPr>
          <a:lstStyle/>
          <a:p>
            <a:r>
              <a:rPr lang="sv-SE" dirty="0" err="1"/>
              <a:t>Statswissenschaft</a:t>
            </a:r>
            <a:r>
              <a:rPr lang="sv-SE" dirty="0"/>
              <a:t> </a:t>
            </a:r>
            <a:r>
              <a:rPr lang="sv-SE" dirty="0" err="1"/>
              <a:t>der</a:t>
            </a:r>
            <a:r>
              <a:rPr lang="sv-SE" dirty="0"/>
              <a:t> </a:t>
            </a:r>
            <a:r>
              <a:rPr lang="sv-SE" dirty="0" err="1"/>
              <a:t>Europeischen</a:t>
            </a:r>
            <a:r>
              <a:rPr lang="sv-SE" dirty="0"/>
              <a:t> </a:t>
            </a:r>
            <a:r>
              <a:rPr lang="sv-SE" dirty="0" err="1"/>
              <a:t>Reiche</a:t>
            </a:r>
            <a:r>
              <a:rPr lang="sv-SE" dirty="0"/>
              <a:t> (1749-1790). Varje land beskrivs i åtta avseenden även kvalitativa.</a:t>
            </a:r>
          </a:p>
          <a:p>
            <a:r>
              <a:rPr lang="sv-SE" dirty="0"/>
              <a:t>Om Sverige </a:t>
            </a:r>
            <a:r>
              <a:rPr lang="sv-SE" dirty="0" err="1"/>
              <a:t>bl</a:t>
            </a:r>
            <a:r>
              <a:rPr lang="sv-SE" dirty="0"/>
              <a:t> a: </a:t>
            </a:r>
          </a:p>
          <a:p>
            <a:pPr lvl="1"/>
            <a:r>
              <a:rPr lang="sv-SE" dirty="0"/>
              <a:t>”Sverige har många och stora sjöar, kärr, berg och steniga trakter, så att mer än halva landet lämpar sig föga för bosättning”.</a:t>
            </a:r>
          </a:p>
          <a:p>
            <a:pPr lvl="1"/>
            <a:r>
              <a:rPr lang="sv-SE" dirty="0"/>
              <a:t>Landskapsindelning och 102 städer. 2 ½ miljoner invånare. </a:t>
            </a:r>
          </a:p>
          <a:p>
            <a:pPr lvl="1"/>
            <a:r>
              <a:rPr lang="sv-SE" dirty="0"/>
              <a:t>”En svensk är i allmänhet välväxt och frisk. Hans väsen är allvarsamt och hans uppträdande betänksamt. Till vardags lever han måttligt men till fest präktigt. Han är redlig, arbetsam och gästfri …</a:t>
            </a:r>
          </a:p>
          <a:p>
            <a:pPr lvl="1"/>
            <a:r>
              <a:rPr lang="sv-SE" dirty="0"/>
              <a:t>Samhällets ändamål är efter krigsåren att ”genom inre lugn, god hushållning och främjandet av handel och manufakturer förstärka nationens krafter</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7" name="textruta 6"/>
          <p:cNvSpPr txBox="1"/>
          <p:nvPr/>
        </p:nvSpPr>
        <p:spPr>
          <a:xfrm>
            <a:off x="683568" y="404664"/>
            <a:ext cx="5256584" cy="369332"/>
          </a:xfrm>
          <a:prstGeom prst="rect">
            <a:avLst/>
          </a:prstGeom>
          <a:noFill/>
        </p:spPr>
        <p:txBody>
          <a:bodyPr wrap="square" rtlCol="0">
            <a:spAutoFit/>
          </a:bodyPr>
          <a:lstStyle/>
          <a:p>
            <a:r>
              <a:rPr lang="sv-SE" dirty="0"/>
              <a:t>1. Statistikens historia, Tyskland</a:t>
            </a:r>
          </a:p>
        </p:txBody>
      </p:sp>
    </p:spTree>
    <p:extLst>
      <p:ext uri="{BB962C8B-B14F-4D97-AF65-F5344CB8AC3E}">
        <p14:creationId xmlns:p14="http://schemas.microsoft.com/office/powerpoint/2010/main" val="2429952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2000" y="1469390"/>
            <a:ext cx="6850800" cy="795600"/>
          </a:xfrm>
        </p:spPr>
        <p:txBody>
          <a:bodyPr>
            <a:normAutofit fontScale="90000"/>
          </a:bodyPr>
          <a:lstStyle/>
          <a:p>
            <a:r>
              <a:rPr lang="sv-SE" dirty="0"/>
              <a:t>August Ludwig von </a:t>
            </a:r>
            <a:r>
              <a:rPr lang="sv-SE" dirty="0" err="1"/>
              <a:t>Schlözer</a:t>
            </a:r>
            <a:r>
              <a:rPr lang="sv-SE" dirty="0"/>
              <a:t>, 1735-1809</a:t>
            </a:r>
          </a:p>
        </p:txBody>
      </p:sp>
      <p:sp>
        <p:nvSpPr>
          <p:cNvPr id="3" name="Platshållare för innehåll 2"/>
          <p:cNvSpPr>
            <a:spLocks noGrp="1"/>
          </p:cNvSpPr>
          <p:nvPr>
            <p:ph idx="1"/>
          </p:nvPr>
        </p:nvSpPr>
        <p:spPr>
          <a:xfrm>
            <a:off x="792000" y="2253837"/>
            <a:ext cx="6850800" cy="3816424"/>
          </a:xfrm>
        </p:spPr>
        <p:txBody>
          <a:bodyPr>
            <a:normAutofit fontScale="92500"/>
          </a:bodyPr>
          <a:lstStyle/>
          <a:p>
            <a:r>
              <a:rPr lang="sv-SE" dirty="0"/>
              <a:t>Elev till </a:t>
            </a:r>
            <a:r>
              <a:rPr lang="sv-SE" dirty="0" err="1"/>
              <a:t>Achenwall</a:t>
            </a:r>
            <a:endParaRPr lang="sv-SE" dirty="0"/>
          </a:p>
          <a:p>
            <a:r>
              <a:rPr lang="sv-SE" dirty="0"/>
              <a:t>1804  ”</a:t>
            </a:r>
            <a:r>
              <a:rPr lang="sv-SE" dirty="0" err="1"/>
              <a:t>Theorie</a:t>
            </a:r>
            <a:r>
              <a:rPr lang="sv-SE" dirty="0"/>
              <a:t> </a:t>
            </a:r>
            <a:r>
              <a:rPr lang="sv-SE" dirty="0" err="1"/>
              <a:t>der</a:t>
            </a:r>
            <a:r>
              <a:rPr lang="sv-SE" dirty="0"/>
              <a:t> Statistik”, Första läroboken</a:t>
            </a:r>
          </a:p>
          <a:p>
            <a:pPr lvl="1"/>
            <a:r>
              <a:rPr lang="sv-SE" dirty="0"/>
              <a:t>Med </a:t>
            </a:r>
            <a:r>
              <a:rPr lang="sv-SE" dirty="0" err="1"/>
              <a:t>bl</a:t>
            </a:r>
            <a:r>
              <a:rPr lang="sv-SE" dirty="0"/>
              <a:t> a ”Statistik och despotism går inte ihop”</a:t>
            </a:r>
          </a:p>
          <a:p>
            <a:r>
              <a:rPr lang="sv-SE" dirty="0"/>
              <a:t>Professor i politik och historia. Mångsysslare t ex den som hittat på att dateringen ”f Kr”.</a:t>
            </a:r>
          </a:p>
          <a:p>
            <a:r>
              <a:rPr lang="sv-SE" dirty="0"/>
              <a:t>Mer numeriska siffror än </a:t>
            </a:r>
            <a:r>
              <a:rPr lang="sv-SE" dirty="0" err="1"/>
              <a:t>Achenwall</a:t>
            </a:r>
            <a:r>
              <a:rPr lang="sv-SE" dirty="0"/>
              <a:t> men fortfarande de styrandes och politikers verktyg.</a:t>
            </a:r>
          </a:p>
          <a:p>
            <a:r>
              <a:rPr lang="sv-SE" dirty="0"/>
              <a:t>Betonade att absolut precision inte behövdes utan ”lagom” precision</a:t>
            </a:r>
          </a:p>
          <a:p>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7" name="textruta 6"/>
          <p:cNvSpPr txBox="1"/>
          <p:nvPr/>
        </p:nvSpPr>
        <p:spPr>
          <a:xfrm>
            <a:off x="809160" y="523169"/>
            <a:ext cx="5256584" cy="369332"/>
          </a:xfrm>
          <a:prstGeom prst="rect">
            <a:avLst/>
          </a:prstGeom>
          <a:noFill/>
        </p:spPr>
        <p:txBody>
          <a:bodyPr wrap="square" rtlCol="0">
            <a:spAutoFit/>
          </a:bodyPr>
          <a:lstStyle/>
          <a:p>
            <a:r>
              <a:rPr lang="sv-SE" dirty="0"/>
              <a:t>1. Statistikens historia, Tyskland</a:t>
            </a:r>
          </a:p>
        </p:txBody>
      </p:sp>
    </p:spTree>
    <p:extLst>
      <p:ext uri="{BB962C8B-B14F-4D97-AF65-F5344CB8AC3E}">
        <p14:creationId xmlns:p14="http://schemas.microsoft.com/office/powerpoint/2010/main" val="394835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Sverige några viktiga årtal</a:t>
            </a:r>
          </a:p>
        </p:txBody>
      </p:sp>
      <p:sp>
        <p:nvSpPr>
          <p:cNvPr id="3" name="Platshållare för innehåll 2"/>
          <p:cNvSpPr>
            <a:spLocks noGrp="1"/>
          </p:cNvSpPr>
          <p:nvPr>
            <p:ph idx="1"/>
          </p:nvPr>
        </p:nvSpPr>
        <p:spPr/>
        <p:txBody>
          <a:bodyPr>
            <a:normAutofit fontScale="92500"/>
          </a:bodyPr>
          <a:lstStyle/>
          <a:p>
            <a:r>
              <a:rPr lang="sv-SE" dirty="0"/>
              <a:t>1637 -   Handelsbalanser tas fram</a:t>
            </a:r>
          </a:p>
          <a:p>
            <a:r>
              <a:rPr lang="sv-SE" dirty="0"/>
              <a:t>1686 -   Registrering av hela befolkningen</a:t>
            </a:r>
          </a:p>
          <a:p>
            <a:r>
              <a:rPr lang="sv-SE" dirty="0"/>
              <a:t>1723 (1735) – ”Persedelextrakt”, Första statistiska frågeformuläret för (enbart) statistiska ändamål</a:t>
            </a:r>
          </a:p>
          <a:p>
            <a:r>
              <a:rPr lang="sv-SE" dirty="0"/>
              <a:t>1730     Folkräkning, resultat 2,097 millioner</a:t>
            </a:r>
          </a:p>
          <a:p>
            <a:r>
              <a:rPr lang="sv-SE" dirty="0"/>
              <a:t>1749     Tabellverket/kommissionen, första ”statistikbyrån” i världen</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548680"/>
            <a:ext cx="4824536" cy="369332"/>
          </a:xfrm>
          <a:prstGeom prst="rect">
            <a:avLst/>
          </a:prstGeom>
          <a:noFill/>
        </p:spPr>
        <p:txBody>
          <a:bodyPr wrap="square" rtlCol="0">
            <a:spAutoFit/>
          </a:bodyPr>
          <a:lstStyle/>
          <a:p>
            <a:r>
              <a:rPr lang="sv-SE" dirty="0"/>
              <a:t>1. Statistikens historia, Sverige</a:t>
            </a:r>
          </a:p>
        </p:txBody>
      </p:sp>
    </p:spTree>
    <p:extLst>
      <p:ext uri="{BB962C8B-B14F-4D97-AF65-F5344CB8AC3E}">
        <p14:creationId xmlns:p14="http://schemas.microsoft.com/office/powerpoint/2010/main" val="1537344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586BFE8-1E41-41D0-A575-8116B053562A}"/>
              </a:ext>
            </a:extLst>
          </p:cNvPr>
          <p:cNvSpPr>
            <a:spLocks noGrp="1"/>
          </p:cNvSpPr>
          <p:nvPr>
            <p:ph type="dt" sz="half" idx="10"/>
          </p:nvPr>
        </p:nvSpPr>
        <p:spPr/>
        <p:txBody>
          <a:bodyPr/>
          <a:lstStyle/>
          <a:p>
            <a:fld id="{09B194B7-8550-42FB-9FF7-38844F437944}" type="datetime1">
              <a:rPr lang="sv-SE" smtClean="0"/>
              <a:pPr/>
              <a:t>2021-08-27</a:t>
            </a:fld>
            <a:endParaRPr lang="sv-SE"/>
          </a:p>
        </p:txBody>
      </p:sp>
      <p:sp>
        <p:nvSpPr>
          <p:cNvPr id="3" name="Platshållare för sidfot 2">
            <a:extLst>
              <a:ext uri="{FF2B5EF4-FFF2-40B4-BE49-F238E27FC236}">
                <a16:creationId xmlns:a16="http://schemas.microsoft.com/office/drawing/2014/main" id="{D895DA4A-3AB7-4155-AAA3-9C39B6A7DC47}"/>
              </a:ext>
            </a:extLst>
          </p:cNvPr>
          <p:cNvSpPr>
            <a:spLocks noGrp="1"/>
          </p:cNvSpPr>
          <p:nvPr>
            <p:ph type="ftr" sz="quarter" idx="11"/>
          </p:nvPr>
        </p:nvSpPr>
        <p:spPr/>
        <p:txBody>
          <a:bodyPr/>
          <a:lstStyle/>
          <a:p>
            <a:r>
              <a:rPr lang="sv-SE" dirty="0"/>
              <a:t>/Namn </a:t>
            </a:r>
            <a:r>
              <a:rPr lang="sv-SE" dirty="0" err="1"/>
              <a:t>Namn</a:t>
            </a:r>
            <a:r>
              <a:rPr lang="sv-SE" dirty="0"/>
              <a:t>, Institution eller liknande</a:t>
            </a:r>
          </a:p>
        </p:txBody>
      </p:sp>
      <p:sp>
        <p:nvSpPr>
          <p:cNvPr id="4" name="Rectangle 2">
            <a:extLst>
              <a:ext uri="{FF2B5EF4-FFF2-40B4-BE49-F238E27FC236}">
                <a16:creationId xmlns:a16="http://schemas.microsoft.com/office/drawing/2014/main" id="{B34A532C-CA19-4BAA-A759-126171CD59CF}"/>
              </a:ext>
            </a:extLst>
          </p:cNvPr>
          <p:cNvSpPr>
            <a:spLocks noChangeArrowheads="1"/>
          </p:cNvSpPr>
          <p:nvPr/>
        </p:nvSpPr>
        <p:spPr bwMode="auto">
          <a:xfrm>
            <a:off x="3708400" y="1667352"/>
            <a:ext cx="1352550"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sp>
        <p:nvSpPr>
          <p:cNvPr id="5" name="textruta 4">
            <a:extLst>
              <a:ext uri="{FF2B5EF4-FFF2-40B4-BE49-F238E27FC236}">
                <a16:creationId xmlns:a16="http://schemas.microsoft.com/office/drawing/2014/main" id="{517DBB0E-7A4B-4105-BA22-E6EDF86C0A2B}"/>
              </a:ext>
            </a:extLst>
          </p:cNvPr>
          <p:cNvSpPr txBox="1"/>
          <p:nvPr/>
        </p:nvSpPr>
        <p:spPr>
          <a:xfrm>
            <a:off x="1259632" y="620688"/>
            <a:ext cx="5169968" cy="369332"/>
          </a:xfrm>
          <a:prstGeom prst="rect">
            <a:avLst/>
          </a:prstGeom>
          <a:noFill/>
        </p:spPr>
        <p:txBody>
          <a:bodyPr wrap="square" rtlCol="0">
            <a:spAutoFit/>
          </a:bodyPr>
          <a:lstStyle/>
          <a:p>
            <a:r>
              <a:rPr lang="sv-SE" dirty="0"/>
              <a:t>1. Statistikens historia, Sverige</a:t>
            </a:r>
          </a:p>
        </p:txBody>
      </p:sp>
      <p:sp>
        <p:nvSpPr>
          <p:cNvPr id="6" name="textruta 5">
            <a:extLst>
              <a:ext uri="{FF2B5EF4-FFF2-40B4-BE49-F238E27FC236}">
                <a16:creationId xmlns:a16="http://schemas.microsoft.com/office/drawing/2014/main" id="{F9B2A895-194D-4DDA-8E45-6615D6BEC7E9}"/>
              </a:ext>
            </a:extLst>
          </p:cNvPr>
          <p:cNvSpPr txBox="1"/>
          <p:nvPr/>
        </p:nvSpPr>
        <p:spPr>
          <a:xfrm>
            <a:off x="1904400" y="1139088"/>
            <a:ext cx="5169968" cy="523220"/>
          </a:xfrm>
          <a:prstGeom prst="rect">
            <a:avLst/>
          </a:prstGeom>
          <a:noFill/>
        </p:spPr>
        <p:txBody>
          <a:bodyPr wrap="square" rtlCol="0">
            <a:spAutoFit/>
          </a:bodyPr>
          <a:lstStyle/>
          <a:p>
            <a:r>
              <a:rPr lang="sv-SE" sz="2800" dirty="0"/>
              <a:t>Pehr </a:t>
            </a:r>
            <a:r>
              <a:rPr lang="sv-SE" sz="2800" dirty="0" err="1"/>
              <a:t>Wargentin</a:t>
            </a:r>
            <a:r>
              <a:rPr lang="sv-SE" sz="2800" dirty="0"/>
              <a:t>  1717 - 1783 </a:t>
            </a:r>
          </a:p>
        </p:txBody>
      </p:sp>
      <p:pic>
        <p:nvPicPr>
          <p:cNvPr id="2051" name="Picture 3">
            <a:hlinkClick r:id="rId2"/>
            <a:extLst>
              <a:ext uri="{FF2B5EF4-FFF2-40B4-BE49-F238E27FC236}">
                <a16:creationId xmlns:a16="http://schemas.microsoft.com/office/drawing/2014/main" id="{A7AE32DB-72D9-4B4A-AED2-0F753EA1D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1909218"/>
            <a:ext cx="2830871" cy="3419694"/>
          </a:xfrm>
          <a:prstGeom prst="rect">
            <a:avLst/>
          </a:prstGeom>
          <a:noFill/>
          <a:extLst>
            <a:ext uri="{909E8E84-426E-40DD-AFC4-6F175D3DCCD1}">
              <a14:hiddenFill xmlns:a14="http://schemas.microsoft.com/office/drawing/2010/main">
                <a:solidFill>
                  <a:srgbClr val="FFFFFF"/>
                </a:solidFill>
              </a14:hiddenFill>
            </a:ext>
          </a:extLst>
        </p:spPr>
      </p:pic>
      <p:sp>
        <p:nvSpPr>
          <p:cNvPr id="8" name="textruta 7">
            <a:extLst>
              <a:ext uri="{FF2B5EF4-FFF2-40B4-BE49-F238E27FC236}">
                <a16:creationId xmlns:a16="http://schemas.microsoft.com/office/drawing/2014/main" id="{FA43B5C3-3EFF-44FB-9E00-03301DEDBC51}"/>
              </a:ext>
            </a:extLst>
          </p:cNvPr>
          <p:cNvSpPr txBox="1"/>
          <p:nvPr/>
        </p:nvSpPr>
        <p:spPr>
          <a:xfrm>
            <a:off x="1475656" y="5229200"/>
            <a:ext cx="5832648" cy="646331"/>
          </a:xfrm>
          <a:prstGeom prst="rect">
            <a:avLst/>
          </a:prstGeom>
          <a:noFill/>
        </p:spPr>
        <p:txBody>
          <a:bodyPr wrap="square" rtlCol="0">
            <a:spAutoFit/>
          </a:bodyPr>
          <a:lstStyle/>
          <a:p>
            <a:r>
              <a:rPr lang="sv-SE" dirty="0"/>
              <a:t>Tabellkommissionens och tabellverkets tillskyndare. Andra viktiga namn är Pehr </a:t>
            </a:r>
            <a:r>
              <a:rPr lang="sv-SE" dirty="0" err="1"/>
              <a:t>Elvius</a:t>
            </a:r>
            <a:r>
              <a:rPr lang="sv-SE" dirty="0"/>
              <a:t> och Anders </a:t>
            </a:r>
            <a:r>
              <a:rPr lang="sv-SE" dirty="0" err="1"/>
              <a:t>Berch</a:t>
            </a:r>
            <a:endParaRPr lang="sv-SE" dirty="0"/>
          </a:p>
        </p:txBody>
      </p:sp>
    </p:spTree>
    <p:extLst>
      <p:ext uri="{BB962C8B-B14F-4D97-AF65-F5344CB8AC3E}">
        <p14:creationId xmlns:p14="http://schemas.microsoft.com/office/powerpoint/2010/main" val="570773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1152128"/>
          </a:xfrm>
        </p:spPr>
        <p:txBody>
          <a:bodyPr>
            <a:normAutofit fontScale="90000"/>
          </a:bodyPr>
          <a:lstStyle/>
          <a:p>
            <a:r>
              <a:rPr lang="sv-SE" dirty="0"/>
              <a:t>1749  ”Tabellverket”, system för regelbunden statistik och återrapportering till uppgiftslämnare</a:t>
            </a:r>
          </a:p>
        </p:txBody>
      </p:sp>
      <p:sp>
        <p:nvSpPr>
          <p:cNvPr id="3" name="Platshållare för innehåll 2"/>
          <p:cNvSpPr>
            <a:spLocks noGrp="1"/>
          </p:cNvSpPr>
          <p:nvPr>
            <p:ph idx="1"/>
          </p:nvPr>
        </p:nvSpPr>
        <p:spPr/>
        <p:txBody>
          <a:bodyPr>
            <a:normAutofit fontScale="62500" lnSpcReduction="20000"/>
          </a:bodyPr>
          <a:lstStyle/>
          <a:p>
            <a:r>
              <a:rPr lang="en-US" dirty="0"/>
              <a:t>Tabell 1: </a:t>
            </a:r>
            <a:r>
              <a:rPr lang="en-US" dirty="0" err="1"/>
              <a:t>Födslar</a:t>
            </a:r>
            <a:r>
              <a:rPr lang="en-US" dirty="0"/>
              <a:t> (=</a:t>
            </a:r>
            <a:r>
              <a:rPr lang="en-US" dirty="0" err="1"/>
              <a:t>döpta</a:t>
            </a:r>
            <a:r>
              <a:rPr lang="en-US" dirty="0"/>
              <a:t>) (</a:t>
            </a:r>
            <a:r>
              <a:rPr lang="en-US" dirty="0" err="1"/>
              <a:t>inom</a:t>
            </a:r>
            <a:r>
              <a:rPr lang="en-US" dirty="0"/>
              <a:t> </a:t>
            </a:r>
            <a:r>
              <a:rPr lang="en-US" dirty="0" err="1"/>
              <a:t>och</a:t>
            </a:r>
            <a:r>
              <a:rPr lang="en-US" dirty="0"/>
              <a:t> </a:t>
            </a:r>
            <a:r>
              <a:rPr lang="en-US" dirty="0" err="1"/>
              <a:t>utom</a:t>
            </a:r>
            <a:r>
              <a:rPr lang="en-US" dirty="0"/>
              <a:t> </a:t>
            </a:r>
            <a:r>
              <a:rPr lang="en-US" dirty="0" err="1"/>
              <a:t>äktenskapet</a:t>
            </a:r>
            <a:r>
              <a:rPr lang="en-US" dirty="0"/>
              <a:t>) , </a:t>
            </a:r>
            <a:r>
              <a:rPr lang="en-US" dirty="0" err="1"/>
              <a:t>Dödsfall</a:t>
            </a:r>
            <a:r>
              <a:rPr lang="en-US" dirty="0"/>
              <a:t> (= </a:t>
            </a:r>
            <a:r>
              <a:rPr lang="en-US" dirty="0" err="1"/>
              <a:t>begravningar</a:t>
            </a:r>
            <a:r>
              <a:rPr lang="en-US" dirty="0"/>
              <a:t>) </a:t>
            </a:r>
            <a:r>
              <a:rPr lang="en-US" dirty="0" err="1"/>
              <a:t>efter</a:t>
            </a:r>
            <a:r>
              <a:rPr lang="en-US" dirty="0"/>
              <a:t> </a:t>
            </a:r>
            <a:r>
              <a:rPr lang="en-US" dirty="0" err="1"/>
              <a:t>kön</a:t>
            </a:r>
            <a:r>
              <a:rPr lang="en-US" dirty="0"/>
              <a:t>, </a:t>
            </a:r>
            <a:r>
              <a:rPr lang="en-US" dirty="0" err="1"/>
              <a:t>ålder</a:t>
            </a:r>
            <a:r>
              <a:rPr lang="en-US" dirty="0"/>
              <a:t> </a:t>
            </a:r>
            <a:r>
              <a:rPr lang="en-US" dirty="0" err="1"/>
              <a:t>och</a:t>
            </a:r>
            <a:r>
              <a:rPr lang="en-US" dirty="0"/>
              <a:t> </a:t>
            </a:r>
            <a:r>
              <a:rPr lang="en-US" dirty="0" err="1"/>
              <a:t>civilstånd</a:t>
            </a:r>
            <a:r>
              <a:rPr lang="en-US" dirty="0"/>
              <a:t>), </a:t>
            </a:r>
            <a:r>
              <a:rPr lang="en-US" dirty="0" err="1"/>
              <a:t>Giftermål</a:t>
            </a:r>
            <a:r>
              <a:rPr lang="en-US" dirty="0"/>
              <a:t> </a:t>
            </a:r>
            <a:r>
              <a:rPr lang="en-US" dirty="0" err="1"/>
              <a:t>och</a:t>
            </a:r>
            <a:r>
              <a:rPr lang="en-US" dirty="0"/>
              <a:t> </a:t>
            </a:r>
            <a:r>
              <a:rPr lang="en-US" dirty="0" err="1"/>
              <a:t>skilsmässor</a:t>
            </a:r>
            <a:r>
              <a:rPr lang="en-US" dirty="0"/>
              <a:t>.</a:t>
            </a:r>
          </a:p>
          <a:p>
            <a:r>
              <a:rPr lang="en-US" dirty="0"/>
              <a:t>Tabell II: </a:t>
            </a:r>
            <a:r>
              <a:rPr lang="en-US" dirty="0" err="1"/>
              <a:t>Dödsorsaker</a:t>
            </a:r>
            <a:r>
              <a:rPr lang="en-US" dirty="0"/>
              <a:t> </a:t>
            </a:r>
            <a:r>
              <a:rPr lang="en-US" dirty="0" err="1"/>
              <a:t>i</a:t>
            </a:r>
            <a:r>
              <a:rPr lang="en-US" dirty="0"/>
              <a:t> 33 </a:t>
            </a:r>
            <a:r>
              <a:rPr lang="en-US" dirty="0" err="1"/>
              <a:t>grupper</a:t>
            </a:r>
            <a:r>
              <a:rPr lang="en-US" dirty="0"/>
              <a:t> </a:t>
            </a:r>
            <a:r>
              <a:rPr lang="en-US" dirty="0" err="1"/>
              <a:t>efter</a:t>
            </a:r>
            <a:r>
              <a:rPr lang="en-US" dirty="0"/>
              <a:t> </a:t>
            </a:r>
            <a:r>
              <a:rPr lang="en-US" dirty="0" err="1"/>
              <a:t>kön</a:t>
            </a:r>
            <a:r>
              <a:rPr lang="en-US" dirty="0"/>
              <a:t> </a:t>
            </a:r>
            <a:r>
              <a:rPr lang="en-US" dirty="0" err="1"/>
              <a:t>och</a:t>
            </a:r>
            <a:r>
              <a:rPr lang="en-US" dirty="0"/>
              <a:t> </a:t>
            </a:r>
            <a:r>
              <a:rPr lang="en-US" dirty="0" err="1"/>
              <a:t>ålder</a:t>
            </a:r>
            <a:r>
              <a:rPr lang="en-US" dirty="0"/>
              <a:t> (5 </a:t>
            </a:r>
            <a:r>
              <a:rPr lang="en-US" dirty="0" err="1"/>
              <a:t>års</a:t>
            </a:r>
            <a:r>
              <a:rPr lang="en-US" dirty="0"/>
              <a:t> </a:t>
            </a:r>
            <a:r>
              <a:rPr lang="en-US" dirty="0" err="1"/>
              <a:t>intervall</a:t>
            </a:r>
            <a:r>
              <a:rPr lang="en-US" dirty="0"/>
              <a:t>)</a:t>
            </a:r>
          </a:p>
          <a:p>
            <a:r>
              <a:rPr lang="en-US" dirty="0"/>
              <a:t>Tabell III: Total </a:t>
            </a:r>
            <a:r>
              <a:rPr lang="en-US" dirty="0" err="1"/>
              <a:t>antalet</a:t>
            </a:r>
            <a:r>
              <a:rPr lang="en-US" dirty="0"/>
              <a:t> </a:t>
            </a:r>
            <a:r>
              <a:rPr lang="en-US" dirty="0" err="1"/>
              <a:t>innevånare</a:t>
            </a:r>
            <a:r>
              <a:rPr lang="en-US" dirty="0"/>
              <a:t> </a:t>
            </a:r>
            <a:r>
              <a:rPr lang="en-US" dirty="0" err="1"/>
              <a:t>efter</a:t>
            </a:r>
            <a:r>
              <a:rPr lang="en-US" dirty="0"/>
              <a:t> </a:t>
            </a:r>
            <a:r>
              <a:rPr lang="en-US" dirty="0" err="1"/>
              <a:t>kön</a:t>
            </a:r>
            <a:r>
              <a:rPr lang="en-US" dirty="0"/>
              <a:t>, </a:t>
            </a:r>
            <a:r>
              <a:rPr lang="en-US" dirty="0" err="1"/>
              <a:t>ålder</a:t>
            </a:r>
            <a:r>
              <a:rPr lang="en-US" dirty="0"/>
              <a:t> </a:t>
            </a:r>
            <a:r>
              <a:rPr lang="en-US" dirty="0" err="1"/>
              <a:t>och</a:t>
            </a:r>
            <a:r>
              <a:rPr lang="en-US" dirty="0"/>
              <a:t> </a:t>
            </a:r>
            <a:r>
              <a:rPr lang="en-US" dirty="0" err="1"/>
              <a:t>civilstånd</a:t>
            </a:r>
            <a:r>
              <a:rPr lang="en-US" dirty="0"/>
              <a:t> men </a:t>
            </a:r>
            <a:r>
              <a:rPr lang="en-US" dirty="0" err="1"/>
              <a:t>också</a:t>
            </a:r>
            <a:r>
              <a:rPr lang="en-US" dirty="0"/>
              <a:t> </a:t>
            </a:r>
            <a:r>
              <a:rPr lang="en-US" dirty="0" err="1"/>
              <a:t>socialgrupp</a:t>
            </a:r>
            <a:r>
              <a:rPr lang="en-US" dirty="0"/>
              <a:t>/</a:t>
            </a:r>
            <a:r>
              <a:rPr lang="en-US" dirty="0" err="1"/>
              <a:t>yrke</a:t>
            </a:r>
            <a:r>
              <a:rPr lang="en-US" dirty="0"/>
              <a:t>. (37 </a:t>
            </a:r>
            <a:r>
              <a:rPr lang="en-US" dirty="0" err="1"/>
              <a:t>kategorier</a:t>
            </a:r>
            <a:r>
              <a:rPr lang="en-US" dirty="0"/>
              <a:t> </a:t>
            </a:r>
            <a:r>
              <a:rPr lang="en-US" dirty="0" err="1"/>
              <a:t>typ</a:t>
            </a:r>
            <a:r>
              <a:rPr lang="en-US" dirty="0"/>
              <a:t> </a:t>
            </a:r>
            <a:r>
              <a:rPr lang="en-US" dirty="0" err="1"/>
              <a:t>adel</a:t>
            </a:r>
            <a:r>
              <a:rPr lang="en-US" dirty="0"/>
              <a:t>, </a:t>
            </a:r>
            <a:r>
              <a:rPr lang="en-US" dirty="0" err="1"/>
              <a:t>präster</a:t>
            </a:r>
            <a:r>
              <a:rPr lang="en-US" dirty="0"/>
              <a:t>, </a:t>
            </a:r>
            <a:r>
              <a:rPr lang="en-US" dirty="0" err="1"/>
              <a:t>bönder</a:t>
            </a:r>
            <a:r>
              <a:rPr lang="en-US" dirty="0"/>
              <a:t>, </a:t>
            </a:r>
            <a:r>
              <a:rPr lang="en-US" dirty="0" err="1"/>
              <a:t>mjölnare</a:t>
            </a:r>
            <a:r>
              <a:rPr lang="en-US" dirty="0"/>
              <a:t> </a:t>
            </a:r>
            <a:r>
              <a:rPr lang="en-US" dirty="0" err="1"/>
              <a:t>dränarg</a:t>
            </a:r>
            <a:r>
              <a:rPr lang="en-US" dirty="0"/>
              <a:t>, </a:t>
            </a:r>
            <a:r>
              <a:rPr lang="en-US" dirty="0" err="1"/>
              <a:t>pigor</a:t>
            </a:r>
            <a:r>
              <a:rPr lang="en-US" dirty="0"/>
              <a:t>, </a:t>
            </a:r>
            <a:r>
              <a:rPr lang="en-US" dirty="0" err="1"/>
              <a:t>köpmän</a:t>
            </a:r>
            <a:r>
              <a:rPr lang="en-US" dirty="0"/>
              <a:t> men </a:t>
            </a:r>
            <a:r>
              <a:rPr lang="en-US" dirty="0" err="1"/>
              <a:t>också</a:t>
            </a:r>
            <a:r>
              <a:rPr lang="en-US" dirty="0"/>
              <a:t> “I </a:t>
            </a:r>
            <a:r>
              <a:rPr lang="en-US" dirty="0" err="1"/>
              <a:t>fängelse</a:t>
            </a:r>
            <a:r>
              <a:rPr lang="en-US" dirty="0"/>
              <a:t>”, </a:t>
            </a:r>
            <a:r>
              <a:rPr lang="en-US" dirty="0" err="1"/>
              <a:t>fattigstuga</a:t>
            </a:r>
            <a:r>
              <a:rPr lang="en-US" dirty="0"/>
              <a:t>, </a:t>
            </a:r>
            <a:r>
              <a:rPr lang="en-US" dirty="0" err="1"/>
              <a:t>på</a:t>
            </a:r>
            <a:r>
              <a:rPr lang="en-US" dirty="0"/>
              <a:t> </a:t>
            </a:r>
            <a:r>
              <a:rPr lang="en-US" dirty="0" err="1"/>
              <a:t>resa</a:t>
            </a:r>
            <a:r>
              <a:rPr lang="en-US" dirty="0"/>
              <a:t>) </a:t>
            </a: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1. Statistikens historia, Sverige</a:t>
            </a:r>
          </a:p>
        </p:txBody>
      </p:sp>
    </p:spTree>
    <p:extLst>
      <p:ext uri="{BB962C8B-B14F-4D97-AF65-F5344CB8AC3E}">
        <p14:creationId xmlns:p14="http://schemas.microsoft.com/office/powerpoint/2010/main" val="3920978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990020"/>
            <a:ext cx="6850800" cy="1320518"/>
          </a:xfrm>
        </p:spPr>
        <p:txBody>
          <a:bodyPr>
            <a:normAutofit fontScale="90000"/>
          </a:bodyPr>
          <a:lstStyle/>
          <a:p>
            <a:r>
              <a:rPr lang="en-US" dirty="0" err="1"/>
              <a:t>Rikets</a:t>
            </a:r>
            <a:r>
              <a:rPr lang="en-US" dirty="0"/>
              <a:t> </a:t>
            </a:r>
            <a:r>
              <a:rPr lang="en-US" dirty="0" err="1"/>
              <a:t>kostnader</a:t>
            </a:r>
            <a:r>
              <a:rPr lang="en-US" dirty="0"/>
              <a:t> </a:t>
            </a:r>
            <a:r>
              <a:rPr lang="en-US" dirty="0" err="1"/>
              <a:t>och</a:t>
            </a:r>
            <a:r>
              <a:rPr lang="en-US" dirty="0"/>
              <a:t> </a:t>
            </a:r>
            <a:r>
              <a:rPr lang="en-US" dirty="0" err="1"/>
              <a:t>intäktersom</a:t>
            </a:r>
            <a:r>
              <a:rPr lang="en-US" dirty="0"/>
              <a:t> function av </a:t>
            </a:r>
            <a:r>
              <a:rPr lang="en-US" dirty="0" err="1"/>
              <a:t>uppskattad</a:t>
            </a:r>
            <a:r>
              <a:rPr lang="en-US" dirty="0"/>
              <a:t> BNP</a:t>
            </a:r>
            <a:br>
              <a:rPr lang="en-US" dirty="0"/>
            </a:br>
            <a:r>
              <a:rPr lang="en-US" sz="1800" b="0" dirty="0" err="1"/>
              <a:t>Statistik</a:t>
            </a:r>
            <a:r>
              <a:rPr lang="en-US" sz="1800" b="0" dirty="0"/>
              <a:t> </a:t>
            </a:r>
            <a:r>
              <a:rPr lang="en-US" sz="1800" b="0" dirty="0" err="1"/>
              <a:t>är</a:t>
            </a:r>
            <a:r>
              <a:rPr lang="en-US" sz="1800" b="0" dirty="0"/>
              <a:t> </a:t>
            </a:r>
            <a:r>
              <a:rPr lang="en-US" sz="1800" b="0" dirty="0" err="1"/>
              <a:t>inte</a:t>
            </a:r>
            <a:r>
              <a:rPr lang="en-US" sz="1800" b="0" dirty="0"/>
              <a:t> bara </a:t>
            </a:r>
            <a:r>
              <a:rPr lang="en-US" sz="1800" b="0" dirty="0" err="1"/>
              <a:t>befolkningsstatistik</a:t>
            </a:r>
            <a:r>
              <a:rPr lang="en-US" sz="1800" b="0" dirty="0"/>
              <a:t>. </a:t>
            </a:r>
            <a:r>
              <a:rPr lang="en-US" sz="1800" b="0" dirty="0" err="1"/>
              <a:t>Här</a:t>
            </a:r>
            <a:r>
              <a:rPr lang="en-US" sz="1800" b="0" dirty="0"/>
              <a:t> </a:t>
            </a:r>
            <a:r>
              <a:rPr lang="en-US" sz="1800" b="0" dirty="0" err="1"/>
              <a:t>är</a:t>
            </a:r>
            <a:r>
              <a:rPr lang="en-US" sz="1800" b="0" dirty="0"/>
              <a:t> </a:t>
            </a:r>
            <a:r>
              <a:rPr lang="en-US" sz="1800" b="0" dirty="0" err="1"/>
              <a:t>ett</a:t>
            </a:r>
            <a:r>
              <a:rPr lang="en-US" sz="1800" b="0" dirty="0"/>
              <a:t> </a:t>
            </a:r>
            <a:r>
              <a:rPr lang="en-US" sz="1800" b="0" dirty="0" err="1"/>
              <a:t>exempel</a:t>
            </a:r>
            <a:r>
              <a:rPr lang="en-US" sz="1800" b="0" dirty="0"/>
              <a:t> </a:t>
            </a:r>
            <a:r>
              <a:rPr lang="en-US" sz="1800" b="0" dirty="0" err="1"/>
              <a:t>på</a:t>
            </a:r>
            <a:r>
              <a:rPr lang="en-US" sz="1800" b="0" dirty="0"/>
              <a:t> </a:t>
            </a:r>
            <a:r>
              <a:rPr lang="en-US" sz="1800" b="0" dirty="0" err="1"/>
              <a:t>svensk</a:t>
            </a:r>
            <a:r>
              <a:rPr lang="en-US" sz="1800" b="0" dirty="0"/>
              <a:t> </a:t>
            </a:r>
            <a:r>
              <a:rPr lang="en-US" sz="1800" b="0" dirty="0" err="1"/>
              <a:t>ekonomisk</a:t>
            </a:r>
            <a:r>
              <a:rPr lang="en-US" sz="1800" b="0" dirty="0"/>
              <a:t> </a:t>
            </a:r>
            <a:r>
              <a:rPr lang="en-US" sz="1800" b="0" dirty="0" err="1"/>
              <a:t>statistik</a:t>
            </a:r>
            <a:r>
              <a:rPr lang="en-US" sz="1800" b="0" dirty="0"/>
              <a:t> </a:t>
            </a:r>
            <a:r>
              <a:rPr lang="en-US" sz="1800" b="0" dirty="0" err="1"/>
              <a:t>och</a:t>
            </a:r>
            <a:r>
              <a:rPr lang="en-US" sz="1800" b="0" dirty="0"/>
              <a:t> </a:t>
            </a:r>
            <a:r>
              <a:rPr lang="en-US" sz="1800" b="0" dirty="0" err="1"/>
              <a:t>samband</a:t>
            </a:r>
            <a:r>
              <a:rPr lang="en-US" sz="1800" b="0" dirty="0"/>
              <a:t> med </a:t>
            </a:r>
            <a:r>
              <a:rPr lang="en-US" sz="1800" b="0" dirty="0" err="1"/>
              <a:t>krigstillstånd</a:t>
            </a: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8736" y="2310538"/>
            <a:ext cx="5899466" cy="3926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ruta 2"/>
          <p:cNvSpPr txBox="1"/>
          <p:nvPr/>
        </p:nvSpPr>
        <p:spPr>
          <a:xfrm>
            <a:off x="827584" y="620688"/>
            <a:ext cx="4680520" cy="369332"/>
          </a:xfrm>
          <a:prstGeom prst="rect">
            <a:avLst/>
          </a:prstGeom>
          <a:noFill/>
        </p:spPr>
        <p:txBody>
          <a:bodyPr wrap="square" rtlCol="0">
            <a:spAutoFit/>
          </a:bodyPr>
          <a:lstStyle/>
          <a:p>
            <a:r>
              <a:rPr lang="sv-SE" dirty="0"/>
              <a:t>1. Statistikens historia, Sverige</a:t>
            </a:r>
          </a:p>
        </p:txBody>
      </p:sp>
    </p:spTree>
    <p:extLst>
      <p:ext uri="{BB962C8B-B14F-4D97-AF65-F5344CB8AC3E}">
        <p14:creationId xmlns:p14="http://schemas.microsoft.com/office/powerpoint/2010/main" val="144440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504056"/>
          </a:xfrm>
        </p:spPr>
        <p:txBody>
          <a:bodyPr>
            <a:normAutofit/>
          </a:bodyPr>
          <a:lstStyle/>
          <a:p>
            <a:r>
              <a:rPr lang="sv-SE" dirty="0"/>
              <a:t>Allmänhetens intresse</a:t>
            </a:r>
          </a:p>
        </p:txBody>
      </p:sp>
      <p:sp>
        <p:nvSpPr>
          <p:cNvPr id="3" name="Platshållare för innehåll 2"/>
          <p:cNvSpPr>
            <a:spLocks noGrp="1"/>
          </p:cNvSpPr>
          <p:nvPr>
            <p:ph idx="1"/>
          </p:nvPr>
        </p:nvSpPr>
        <p:spPr>
          <a:xfrm>
            <a:off x="792000" y="2195572"/>
            <a:ext cx="6850800" cy="3827228"/>
          </a:xfrm>
        </p:spPr>
        <p:txBody>
          <a:bodyPr>
            <a:normAutofit fontScale="62500" lnSpcReduction="20000"/>
          </a:bodyPr>
          <a:lstStyle/>
          <a:p>
            <a:r>
              <a:rPr lang="sv-SE" dirty="0"/>
              <a:t>Befolkningsstatistiken betraktades först som en statshemlighet de första åren men läckte snart ut och den blev offentlig.</a:t>
            </a:r>
          </a:p>
          <a:p>
            <a:r>
              <a:rPr lang="sv-SE" dirty="0"/>
              <a:t>Under perioden 1750 – 1850 fanns ett stort intresse hos allmänheten för vetenskap och kunskap</a:t>
            </a:r>
          </a:p>
          <a:p>
            <a:r>
              <a:rPr lang="sv-SE" dirty="0"/>
              <a:t>Vetenskapliga uppsatser publicerade av vetenskapsakademin av utomstående grundade på Tabellverksdata per decennium 1740-1820:     2, 3, 7, 14, 2, 3, 6, 4</a:t>
            </a:r>
          </a:p>
          <a:p>
            <a:r>
              <a:rPr lang="sv-SE" dirty="0"/>
              <a:t>Böcker hade strykande åtgång t ex</a:t>
            </a:r>
          </a:p>
          <a:p>
            <a:pPr lvl="1"/>
            <a:r>
              <a:rPr lang="sv-SE" dirty="0" err="1"/>
              <a:t>Akrell</a:t>
            </a:r>
            <a:r>
              <a:rPr lang="sv-SE" dirty="0"/>
              <a:t>: ”Underrättelser till kartan öfver Sverige” 1810</a:t>
            </a:r>
          </a:p>
          <a:p>
            <a:pPr lvl="1"/>
            <a:r>
              <a:rPr lang="sv-SE" dirty="0"/>
              <a:t>Granberg ”Utkast till en svensk statistik” 1816/1820</a:t>
            </a:r>
          </a:p>
          <a:p>
            <a:pPr lvl="1"/>
            <a:r>
              <a:rPr lang="sv-SE" dirty="0"/>
              <a:t>Silverstolpe ”</a:t>
            </a:r>
            <a:r>
              <a:rPr lang="sv-SE" dirty="0" err="1"/>
              <a:t>Geographie</a:t>
            </a:r>
            <a:r>
              <a:rPr lang="sv-SE" dirty="0"/>
              <a:t> och Statistik öfver Sverige och </a:t>
            </a:r>
            <a:r>
              <a:rPr lang="sv-SE" dirty="0" err="1"/>
              <a:t>Norrige</a:t>
            </a:r>
            <a:r>
              <a:rPr lang="sv-SE" dirty="0"/>
              <a:t>” 1819</a:t>
            </a:r>
          </a:p>
          <a:p>
            <a:pPr lvl="1"/>
            <a:endParaRPr lang="sv-SE" dirty="0"/>
          </a:p>
          <a:p>
            <a:pPr lvl="1"/>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1. Statistikens historia, Sverige</a:t>
            </a:r>
          </a:p>
        </p:txBody>
      </p:sp>
    </p:spTree>
    <p:extLst>
      <p:ext uri="{BB962C8B-B14F-4D97-AF65-F5344CB8AC3E}">
        <p14:creationId xmlns:p14="http://schemas.microsoft.com/office/powerpoint/2010/main" val="2112138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9567" y="835200"/>
            <a:ext cx="6850800" cy="795600"/>
          </a:xfrm>
        </p:spPr>
        <p:txBody>
          <a:bodyPr/>
          <a:lstStyle/>
          <a:p>
            <a:r>
              <a:rPr lang="sv-SE" dirty="0"/>
              <a:t>Innehåll</a:t>
            </a:r>
          </a:p>
        </p:txBody>
      </p:sp>
      <p:sp>
        <p:nvSpPr>
          <p:cNvPr id="3" name="Platshållare för innehåll 2"/>
          <p:cNvSpPr>
            <a:spLocks noGrp="1"/>
          </p:cNvSpPr>
          <p:nvPr>
            <p:ph idx="1"/>
          </p:nvPr>
        </p:nvSpPr>
        <p:spPr>
          <a:xfrm>
            <a:off x="792000" y="1630800"/>
            <a:ext cx="6850800" cy="4392000"/>
          </a:xfrm>
        </p:spPr>
        <p:txBody>
          <a:bodyPr>
            <a:normAutofit fontScale="92500" lnSpcReduction="10000"/>
          </a:bodyPr>
          <a:lstStyle/>
          <a:p>
            <a:pPr marL="457200" indent="-457200">
              <a:buFont typeface="+mj-lt"/>
              <a:buAutoNum type="arabicPeriod"/>
            </a:pPr>
            <a:r>
              <a:rPr lang="sv-SE" dirty="0"/>
              <a:t>Statistikens historia</a:t>
            </a:r>
          </a:p>
          <a:p>
            <a:pPr marL="914400" lvl="1" indent="-457200">
              <a:buFont typeface="+mj-lt"/>
              <a:buAutoNum type="arabicPeriod"/>
            </a:pPr>
            <a:r>
              <a:rPr lang="sv-SE" dirty="0"/>
              <a:t>Bibeln</a:t>
            </a:r>
          </a:p>
          <a:p>
            <a:pPr marL="914400" lvl="1" indent="-457200">
              <a:buFont typeface="+mj-lt"/>
              <a:buAutoNum type="arabicPeriod"/>
            </a:pPr>
            <a:r>
              <a:rPr lang="sv-SE" dirty="0"/>
              <a:t>England</a:t>
            </a:r>
          </a:p>
          <a:p>
            <a:pPr marL="914400" lvl="1" indent="-457200">
              <a:buFont typeface="+mj-lt"/>
              <a:buAutoNum type="arabicPeriod"/>
            </a:pPr>
            <a:r>
              <a:rPr lang="sv-SE" dirty="0"/>
              <a:t>Tyskland</a:t>
            </a:r>
          </a:p>
          <a:p>
            <a:pPr marL="914400" lvl="1" indent="-457200">
              <a:buFont typeface="+mj-lt"/>
              <a:buAutoNum type="arabicPeriod"/>
            </a:pPr>
            <a:r>
              <a:rPr lang="sv-SE" dirty="0"/>
              <a:t>Sverige</a:t>
            </a:r>
          </a:p>
          <a:p>
            <a:pPr marL="514350" indent="-457200">
              <a:buFont typeface="+mj-lt"/>
              <a:buAutoNum type="arabicPeriod"/>
            </a:pPr>
            <a:r>
              <a:rPr lang="sv-SE" dirty="0"/>
              <a:t>Dagens </a:t>
            </a:r>
            <a:r>
              <a:rPr lang="sv-SE" dirty="0" err="1"/>
              <a:t>paradigmer</a:t>
            </a:r>
            <a:endParaRPr lang="sv-SE" dirty="0"/>
          </a:p>
          <a:p>
            <a:pPr marL="914400" lvl="1" indent="-457200">
              <a:buFont typeface="+mj-lt"/>
              <a:buAutoNum type="arabicPeriod"/>
            </a:pPr>
            <a:r>
              <a:rPr lang="sv-SE" dirty="0" err="1"/>
              <a:t>Paradigmer</a:t>
            </a:r>
            <a:endParaRPr lang="sv-SE" dirty="0"/>
          </a:p>
          <a:p>
            <a:pPr marL="914400" lvl="1" indent="-457200">
              <a:buFont typeface="+mj-lt"/>
              <a:buAutoNum type="arabicPeriod"/>
            </a:pPr>
            <a:r>
              <a:rPr lang="sv-SE" dirty="0"/>
              <a:t>Modeord</a:t>
            </a:r>
          </a:p>
          <a:p>
            <a:pPr marL="514350" indent="-457200">
              <a:buFont typeface="+mj-lt"/>
              <a:buAutoNum type="arabicPeriod"/>
            </a:pPr>
            <a:r>
              <a:rPr lang="sv-SE" dirty="0"/>
              <a:t>Kombination av osäkerhet/information</a:t>
            </a:r>
          </a:p>
          <a:p>
            <a:pPr marL="914400" lvl="1" indent="-457200">
              <a:buFont typeface="+mj-lt"/>
              <a:buAutoNum type="arabicPeriod"/>
            </a:pPr>
            <a:r>
              <a:rPr lang="sv-SE" dirty="0"/>
              <a:t>Kvalitetsbegreppet</a:t>
            </a:r>
          </a:p>
          <a:p>
            <a:pPr marL="914400" lvl="1" indent="-457200">
              <a:buFont typeface="+mj-lt"/>
              <a:buAutoNum type="arabicPeriod"/>
            </a:pPr>
            <a:r>
              <a:rPr lang="sv-SE" dirty="0"/>
              <a:t>Historik</a:t>
            </a:r>
          </a:p>
          <a:p>
            <a:pPr marL="514350" indent="-457200">
              <a:buFont typeface="+mj-lt"/>
              <a:buAutoNum type="arabicPeriod"/>
            </a:pPr>
            <a:r>
              <a:rPr lang="sv-SE" dirty="0"/>
              <a:t>Framtida statistik</a:t>
            </a:r>
          </a:p>
          <a:p>
            <a:pPr marL="514350" indent="-457200">
              <a:buFont typeface="+mj-lt"/>
              <a:buAutoNum type="arabicPeriod"/>
            </a:pPr>
            <a:endParaRPr lang="sv-SE" dirty="0"/>
          </a:p>
          <a:p>
            <a:pPr lvl="1"/>
            <a:endParaRPr lang="sv-SE" dirty="0"/>
          </a:p>
        </p:txBody>
      </p:sp>
      <p:sp>
        <p:nvSpPr>
          <p:cNvPr id="4" name="Platshållare för sidfot 3"/>
          <p:cNvSpPr>
            <a:spLocks noGrp="1"/>
          </p:cNvSpPr>
          <p:nvPr>
            <p:ph type="ftr" sz="quarter" idx="11"/>
          </p:nvPr>
        </p:nvSpPr>
        <p:spPr/>
        <p:txBody>
          <a:bodyPr/>
          <a:lstStyle/>
          <a:p>
            <a:r>
              <a:rPr lang="sv-SE" dirty="0"/>
              <a:t>DT</a:t>
            </a:r>
          </a:p>
        </p:txBody>
      </p:sp>
      <p:sp>
        <p:nvSpPr>
          <p:cNvPr id="5" name="Platshållare för datum 4"/>
          <p:cNvSpPr>
            <a:spLocks noGrp="1"/>
          </p:cNvSpPr>
          <p:nvPr>
            <p:ph type="dt" sz="half" idx="10"/>
          </p:nvPr>
        </p:nvSpPr>
        <p:spPr/>
        <p:txBody>
          <a:bodyPr/>
          <a:lstStyle/>
          <a:p>
            <a:fld id="{F64B2CE4-4B45-410A-8B82-D1B3CFB24E66}" type="datetime1">
              <a:rPr lang="sv-SE" smtClean="0"/>
              <a:pPr/>
              <a:t>2021-08-27</a:t>
            </a:fld>
            <a:endParaRPr lang="sv-S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504056"/>
          </a:xfrm>
        </p:spPr>
        <p:txBody>
          <a:bodyPr>
            <a:normAutofit/>
          </a:bodyPr>
          <a:lstStyle/>
          <a:p>
            <a:r>
              <a:rPr lang="sv-SE" dirty="0"/>
              <a:t>Statistiska tidskrifter</a:t>
            </a:r>
          </a:p>
        </p:txBody>
      </p:sp>
      <p:sp>
        <p:nvSpPr>
          <p:cNvPr id="3" name="Platshållare för innehåll 2"/>
          <p:cNvSpPr>
            <a:spLocks noGrp="1"/>
          </p:cNvSpPr>
          <p:nvPr>
            <p:ph idx="1"/>
          </p:nvPr>
        </p:nvSpPr>
        <p:spPr>
          <a:xfrm>
            <a:off x="792000" y="2195572"/>
            <a:ext cx="6850800" cy="3827228"/>
          </a:xfrm>
        </p:spPr>
        <p:txBody>
          <a:bodyPr>
            <a:normAutofit/>
          </a:bodyPr>
          <a:lstStyle/>
          <a:p>
            <a:r>
              <a:rPr lang="sv-SE" dirty="0"/>
              <a:t>1816: Försök till en ny Svensk Statistisk journal </a:t>
            </a:r>
            <a:r>
              <a:rPr lang="sv-SE" dirty="0" err="1"/>
              <a:t>af</a:t>
            </a:r>
            <a:r>
              <a:rPr lang="sv-SE" dirty="0"/>
              <a:t> ett sällskap”</a:t>
            </a:r>
          </a:p>
          <a:p>
            <a:r>
              <a:rPr lang="sv-SE" dirty="0"/>
              <a:t>1816: </a:t>
            </a:r>
            <a:r>
              <a:rPr lang="sv-SE" dirty="0" err="1"/>
              <a:t>Schoerbing</a:t>
            </a:r>
            <a:r>
              <a:rPr lang="sv-SE" dirty="0"/>
              <a:t>: ”Journal öfver Svensk Statistik och allmän hushållning”  </a:t>
            </a:r>
          </a:p>
          <a:p>
            <a:pPr lvl="1"/>
            <a:r>
              <a:rPr lang="sv-SE" dirty="0"/>
              <a:t>Prenumererad upplaga 1120 varav 1090 privatpersoner (från 49 städer). Klart fler än vad andra journaler hade vid denna tid.</a:t>
            </a:r>
          </a:p>
          <a:p>
            <a:pPr lvl="1"/>
            <a:r>
              <a:rPr lang="sv-SE" dirty="0"/>
              <a:t>Bara 7 nummer, men efterträddes av</a:t>
            </a:r>
          </a:p>
          <a:p>
            <a:r>
              <a:rPr lang="sv-SE" dirty="0"/>
              <a:t>1816: Schwerin, </a:t>
            </a:r>
            <a:r>
              <a:rPr lang="sv-SE" dirty="0" err="1"/>
              <a:t>Askelöf</a:t>
            </a:r>
            <a:r>
              <a:rPr lang="sv-SE" dirty="0"/>
              <a:t> &amp; </a:t>
            </a:r>
            <a:r>
              <a:rPr lang="sv-SE" dirty="0" err="1"/>
              <a:t>Livijn</a:t>
            </a:r>
            <a:r>
              <a:rPr lang="sv-SE" dirty="0"/>
              <a:t> ”Läsning till utbredande av allmänna kunskaper”. </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1. Statistikens historia, Sverige</a:t>
            </a:r>
          </a:p>
        </p:txBody>
      </p:sp>
    </p:spTree>
    <p:extLst>
      <p:ext uri="{BB962C8B-B14F-4D97-AF65-F5344CB8AC3E}">
        <p14:creationId xmlns:p14="http://schemas.microsoft.com/office/powerpoint/2010/main" val="2387570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504056"/>
          </a:xfrm>
        </p:spPr>
        <p:txBody>
          <a:bodyPr>
            <a:normAutofit/>
          </a:bodyPr>
          <a:lstStyle/>
          <a:p>
            <a:r>
              <a:rPr lang="sv-SE" dirty="0"/>
              <a:t>Sir John Sinclair (1754 -1835)</a:t>
            </a:r>
          </a:p>
        </p:txBody>
      </p:sp>
      <p:sp>
        <p:nvSpPr>
          <p:cNvPr id="3" name="Platshållare för innehåll 2"/>
          <p:cNvSpPr>
            <a:spLocks noGrp="1"/>
          </p:cNvSpPr>
          <p:nvPr>
            <p:ph idx="1"/>
          </p:nvPr>
        </p:nvSpPr>
        <p:spPr>
          <a:xfrm>
            <a:off x="792000" y="2195572"/>
            <a:ext cx="6850800" cy="3827228"/>
          </a:xfrm>
        </p:spPr>
        <p:txBody>
          <a:bodyPr>
            <a:normAutofit/>
          </a:bodyPr>
          <a:lstStyle/>
          <a:p>
            <a:r>
              <a:rPr lang="sv-SE" dirty="0"/>
              <a:t>”</a:t>
            </a:r>
            <a:r>
              <a:rPr lang="sv-SE" dirty="0" err="1"/>
              <a:t>Statistical</a:t>
            </a:r>
            <a:r>
              <a:rPr lang="sv-SE" dirty="0"/>
              <a:t> </a:t>
            </a:r>
            <a:r>
              <a:rPr lang="sv-SE" dirty="0" err="1"/>
              <a:t>account</a:t>
            </a:r>
            <a:r>
              <a:rPr lang="sv-SE" dirty="0"/>
              <a:t> </a:t>
            </a:r>
            <a:r>
              <a:rPr lang="sv-SE" dirty="0" err="1"/>
              <a:t>of</a:t>
            </a:r>
            <a:r>
              <a:rPr lang="sv-SE" dirty="0"/>
              <a:t> Scotland” (1798) Den förste som valde termen ”</a:t>
            </a:r>
            <a:r>
              <a:rPr lang="sv-SE" dirty="0" err="1"/>
              <a:t>statistics</a:t>
            </a:r>
            <a:r>
              <a:rPr lang="sv-SE" dirty="0"/>
              <a:t>” för statistik i dess moderna form.</a:t>
            </a:r>
          </a:p>
          <a:p>
            <a:r>
              <a:rPr lang="sv-SE" dirty="0"/>
              <a:t>Han tog den tyska termen, men valde bort kvalitativa data.</a:t>
            </a:r>
          </a:p>
          <a:p>
            <a:r>
              <a:rPr lang="sv-SE" dirty="0"/>
              <a:t>Termen fick snabbt genomslag och när t ex Statistiska Centralbyrån skapades var den allmänt accepterad.</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781200" y="650534"/>
            <a:ext cx="5040560" cy="369332"/>
          </a:xfrm>
          <a:prstGeom prst="rect">
            <a:avLst/>
          </a:prstGeom>
          <a:noFill/>
        </p:spPr>
        <p:txBody>
          <a:bodyPr wrap="square" rtlCol="0">
            <a:spAutoFit/>
          </a:bodyPr>
          <a:lstStyle/>
          <a:p>
            <a:r>
              <a:rPr lang="sv-SE" dirty="0"/>
              <a:t>1. Statistikens historia, Skottland</a:t>
            </a:r>
          </a:p>
        </p:txBody>
      </p:sp>
    </p:spTree>
    <p:extLst>
      <p:ext uri="{BB962C8B-B14F-4D97-AF65-F5344CB8AC3E}">
        <p14:creationId xmlns:p14="http://schemas.microsoft.com/office/powerpoint/2010/main" val="2598820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504056"/>
          </a:xfrm>
        </p:spPr>
        <p:txBody>
          <a:bodyPr>
            <a:normAutofit/>
          </a:bodyPr>
          <a:lstStyle/>
          <a:p>
            <a:r>
              <a:rPr lang="sv-SE" dirty="0"/>
              <a:t>Paradigm-sammanfattning</a:t>
            </a:r>
          </a:p>
        </p:txBody>
      </p:sp>
      <p:sp>
        <p:nvSpPr>
          <p:cNvPr id="3" name="Platshållare för innehåll 2"/>
          <p:cNvSpPr>
            <a:spLocks noGrp="1"/>
          </p:cNvSpPr>
          <p:nvPr>
            <p:ph idx="1"/>
          </p:nvPr>
        </p:nvSpPr>
        <p:spPr>
          <a:xfrm>
            <a:off x="792000" y="1843312"/>
            <a:ext cx="6850800" cy="4177976"/>
          </a:xfrm>
        </p:spPr>
        <p:txBody>
          <a:bodyPr>
            <a:normAutofit fontScale="62500" lnSpcReduction="20000"/>
          </a:bodyPr>
          <a:lstStyle/>
          <a:p>
            <a:r>
              <a:rPr lang="sv-SE" dirty="0"/>
              <a:t>Bibeln – propagandaändamål, inga sanningskrav. Vad vi idag skulle kalla ”</a:t>
            </a:r>
            <a:r>
              <a:rPr lang="sv-SE" dirty="0" err="1"/>
              <a:t>fake</a:t>
            </a:r>
            <a:r>
              <a:rPr lang="sv-SE" dirty="0"/>
              <a:t> </a:t>
            </a:r>
            <a:r>
              <a:rPr lang="sv-SE" dirty="0" err="1"/>
              <a:t>statistics</a:t>
            </a:r>
            <a:r>
              <a:rPr lang="sv-SE" dirty="0"/>
              <a:t>”</a:t>
            </a:r>
          </a:p>
          <a:p>
            <a:r>
              <a:rPr lang="sv-SE" dirty="0"/>
              <a:t>Katolska tiden – Kyrkans auktoritet ifrågasätts ej, Gud bestämmer vad som sker</a:t>
            </a:r>
          </a:p>
          <a:p>
            <a:r>
              <a:rPr lang="sv-SE" dirty="0"/>
              <a:t>England – politisk aritmetik – om en siffra behövs, görs bästa möjliga uppskattning, som kan vara en vild gissning</a:t>
            </a:r>
          </a:p>
          <a:p>
            <a:r>
              <a:rPr lang="sv-SE" dirty="0"/>
              <a:t>Tyskland – </a:t>
            </a:r>
            <a:r>
              <a:rPr lang="sv-SE" dirty="0" err="1"/>
              <a:t>Statenkunde</a:t>
            </a:r>
            <a:r>
              <a:rPr lang="sv-SE" dirty="0"/>
              <a:t>-traditionen – Heltäckande statsbeskrivning, vetenskapligt synsätt, torr, både kvalitativa och kvantitativa data</a:t>
            </a:r>
          </a:p>
          <a:p>
            <a:r>
              <a:rPr lang="sv-SE" dirty="0"/>
              <a:t>Sverige – Gör verklighet av önskemålen – verklig statistikinsamling  </a:t>
            </a:r>
          </a:p>
          <a:p>
            <a:r>
              <a:rPr lang="sv-SE" dirty="0"/>
              <a:t>Europa – Populärvetenskap, statistiken för allmänheten speciellt företagare</a:t>
            </a:r>
          </a:p>
          <a:p>
            <a:endParaRPr lang="sv-SE" dirty="0"/>
          </a:p>
          <a:p>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1. Statistikens historia, Sverige</a:t>
            </a:r>
          </a:p>
        </p:txBody>
      </p:sp>
    </p:spTree>
    <p:extLst>
      <p:ext uri="{BB962C8B-B14F-4D97-AF65-F5344CB8AC3E}">
        <p14:creationId xmlns:p14="http://schemas.microsoft.com/office/powerpoint/2010/main" val="3301967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1042345"/>
            <a:ext cx="6850800" cy="504056"/>
          </a:xfrm>
        </p:spPr>
        <p:txBody>
          <a:bodyPr>
            <a:normAutofit/>
          </a:bodyPr>
          <a:lstStyle/>
          <a:p>
            <a:r>
              <a:rPr lang="sv-SE" dirty="0" err="1"/>
              <a:t>Paradigmer</a:t>
            </a:r>
            <a:r>
              <a:rPr lang="sv-SE" dirty="0"/>
              <a:t> idag</a:t>
            </a:r>
          </a:p>
        </p:txBody>
      </p:sp>
      <p:sp>
        <p:nvSpPr>
          <p:cNvPr id="3" name="Platshållare för innehåll 2"/>
          <p:cNvSpPr>
            <a:spLocks noGrp="1"/>
          </p:cNvSpPr>
          <p:nvPr>
            <p:ph idx="1"/>
          </p:nvPr>
        </p:nvSpPr>
        <p:spPr>
          <a:xfrm>
            <a:off x="792000" y="1598726"/>
            <a:ext cx="6850800" cy="4638586"/>
          </a:xfrm>
        </p:spPr>
        <p:txBody>
          <a:bodyPr>
            <a:normAutofit fontScale="77500" lnSpcReduction="20000"/>
          </a:bodyPr>
          <a:lstStyle/>
          <a:p>
            <a:r>
              <a:rPr lang="sv-SE" dirty="0"/>
              <a:t>På samma sätt som historiskt varierar paradigmen mellan olika statistikproducenter och användare</a:t>
            </a:r>
          </a:p>
          <a:p>
            <a:endParaRPr lang="sv-SE" dirty="0"/>
          </a:p>
          <a:p>
            <a:r>
              <a:rPr lang="sv-SE" dirty="0"/>
              <a:t>SCB Produktionsparadigm</a:t>
            </a:r>
          </a:p>
          <a:p>
            <a:pPr lvl="1"/>
            <a:r>
              <a:rPr lang="sv-SE" dirty="0"/>
              <a:t>Vilken vara som helst (men ej konkurrensutsatt)</a:t>
            </a:r>
          </a:p>
          <a:p>
            <a:pPr lvl="1"/>
            <a:r>
              <a:rPr lang="sv-SE" dirty="0"/>
              <a:t>Den som leder verksamheten behöver inte kunna ämnet eller statistisk teori</a:t>
            </a:r>
          </a:p>
          <a:p>
            <a:pPr lvl="1"/>
            <a:r>
              <a:rPr lang="sv-SE" dirty="0"/>
              <a:t>Förbättra och förenkla produktionen </a:t>
            </a:r>
          </a:p>
          <a:p>
            <a:pPr lvl="1"/>
            <a:r>
              <a:rPr lang="sv-SE" dirty="0"/>
              <a:t>Följ med tiden – men inget radikalt nytt. </a:t>
            </a:r>
          </a:p>
          <a:p>
            <a:pPr lvl="1"/>
            <a:r>
              <a:rPr lang="sv-SE" dirty="0"/>
              <a:t>Låt användarna (</a:t>
            </a:r>
            <a:r>
              <a:rPr lang="sv-SE" dirty="0" err="1"/>
              <a:t>inkl</a:t>
            </a:r>
            <a:r>
              <a:rPr lang="sv-SE" dirty="0"/>
              <a:t> internationella organisationer) bestämma vad som skall göras</a:t>
            </a:r>
          </a:p>
          <a:p>
            <a:r>
              <a:rPr lang="sv-SE" dirty="0"/>
              <a:t>SCB Försäljningsparadigmen mot främst pressen</a:t>
            </a:r>
          </a:p>
          <a:p>
            <a:pPr lvl="1"/>
            <a:r>
              <a:rPr lang="sv-SE" dirty="0"/>
              <a:t>Mot myndigheter = produktionsparadigmen</a:t>
            </a:r>
          </a:p>
          <a:p>
            <a:pPr lvl="1"/>
            <a:r>
              <a:rPr lang="sv-SE" dirty="0"/>
              <a:t>Mot </a:t>
            </a:r>
            <a:r>
              <a:rPr lang="sv-SE" dirty="0" err="1"/>
              <a:t>bl</a:t>
            </a:r>
            <a:r>
              <a:rPr lang="sv-SE" dirty="0"/>
              <a:t> a pressen gör snabbkörningar och ta ut aktuella frågor ur existerande databaser</a:t>
            </a:r>
          </a:p>
          <a:p>
            <a:pPr lvl="1"/>
            <a:r>
              <a:rPr lang="sv-SE" dirty="0"/>
              <a:t>Varför görs det inte mer i egen regi?</a:t>
            </a:r>
          </a:p>
          <a:p>
            <a:pPr lvl="1"/>
            <a:endParaRPr lang="sv-SE" dirty="0"/>
          </a:p>
          <a:p>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2. Dagens </a:t>
            </a:r>
            <a:r>
              <a:rPr lang="sv-SE" dirty="0" err="1"/>
              <a:t>paradigmer</a:t>
            </a:r>
            <a:endParaRPr lang="sv-SE" dirty="0"/>
          </a:p>
        </p:txBody>
      </p:sp>
    </p:spTree>
    <p:extLst>
      <p:ext uri="{BB962C8B-B14F-4D97-AF65-F5344CB8AC3E}">
        <p14:creationId xmlns:p14="http://schemas.microsoft.com/office/powerpoint/2010/main" val="35913350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504056"/>
          </a:xfrm>
        </p:spPr>
        <p:txBody>
          <a:bodyPr>
            <a:normAutofit/>
          </a:bodyPr>
          <a:lstStyle/>
          <a:p>
            <a:r>
              <a:rPr lang="sv-SE" dirty="0" err="1"/>
              <a:t>Paradigmer</a:t>
            </a:r>
            <a:r>
              <a:rPr lang="sv-SE" dirty="0"/>
              <a:t> idag</a:t>
            </a:r>
          </a:p>
        </p:txBody>
      </p:sp>
      <p:sp>
        <p:nvSpPr>
          <p:cNvPr id="3" name="Platshållare för innehåll 2"/>
          <p:cNvSpPr>
            <a:spLocks noGrp="1"/>
          </p:cNvSpPr>
          <p:nvPr>
            <p:ph idx="1"/>
          </p:nvPr>
        </p:nvSpPr>
        <p:spPr>
          <a:xfrm>
            <a:off x="792000" y="2195572"/>
            <a:ext cx="6850800" cy="3827228"/>
          </a:xfrm>
        </p:spPr>
        <p:txBody>
          <a:bodyPr>
            <a:normAutofit/>
          </a:bodyPr>
          <a:lstStyle/>
          <a:p>
            <a:r>
              <a:rPr lang="sv-SE" dirty="0"/>
              <a:t>Privata aktörer Marknadsparadigmen</a:t>
            </a:r>
          </a:p>
          <a:p>
            <a:pPr lvl="1"/>
            <a:r>
              <a:rPr lang="sv-SE" dirty="0"/>
              <a:t>Mer pigga på nyheter</a:t>
            </a:r>
          </a:p>
          <a:p>
            <a:pPr lvl="1"/>
            <a:r>
              <a:rPr lang="sv-SE" dirty="0"/>
              <a:t>Kvalitet mindre väsentligt </a:t>
            </a:r>
          </a:p>
          <a:p>
            <a:pPr lvl="1"/>
            <a:r>
              <a:rPr lang="sv-SE" dirty="0"/>
              <a:t>Allmänintresse och/eller kommersiellt värde</a:t>
            </a:r>
          </a:p>
          <a:p>
            <a:pPr lvl="1"/>
            <a:r>
              <a:rPr lang="sv-SE" dirty="0"/>
              <a:t>Utnyttja vad man har</a:t>
            </a:r>
          </a:p>
          <a:p>
            <a:pPr lvl="1"/>
            <a:r>
              <a:rPr lang="sv-SE" dirty="0"/>
              <a:t>Reagera snabbt (ex </a:t>
            </a:r>
            <a:r>
              <a:rPr lang="sv-SE" dirty="0" err="1"/>
              <a:t>opinionsus</a:t>
            </a:r>
            <a:r>
              <a:rPr lang="sv-SE" dirty="0"/>
              <a:t> på dagen)</a:t>
            </a:r>
          </a:p>
          <a:p>
            <a:pPr lvl="1"/>
            <a:r>
              <a:rPr lang="sv-SE" dirty="0"/>
              <a:t>Mer lik den engelska politiska aritmetiken än den tyska </a:t>
            </a:r>
            <a:r>
              <a:rPr lang="sv-SE" dirty="0" err="1"/>
              <a:t>Statenkunde</a:t>
            </a:r>
            <a:endParaRPr lang="sv-SE" dirty="0"/>
          </a:p>
          <a:p>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2. Dagens </a:t>
            </a:r>
            <a:r>
              <a:rPr lang="sv-SE" dirty="0" err="1"/>
              <a:t>paradigmer</a:t>
            </a:r>
            <a:endParaRPr lang="sv-SE" dirty="0"/>
          </a:p>
        </p:txBody>
      </p:sp>
    </p:spTree>
    <p:extLst>
      <p:ext uri="{BB962C8B-B14F-4D97-AF65-F5344CB8AC3E}">
        <p14:creationId xmlns:p14="http://schemas.microsoft.com/office/powerpoint/2010/main" val="1973584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504056"/>
          </a:xfrm>
        </p:spPr>
        <p:txBody>
          <a:bodyPr>
            <a:normAutofit/>
          </a:bodyPr>
          <a:lstStyle/>
          <a:p>
            <a:r>
              <a:rPr lang="sv-SE" dirty="0" err="1"/>
              <a:t>Paradigmer</a:t>
            </a:r>
            <a:r>
              <a:rPr lang="sv-SE" dirty="0"/>
              <a:t> idag</a:t>
            </a:r>
          </a:p>
        </p:txBody>
      </p:sp>
      <p:sp>
        <p:nvSpPr>
          <p:cNvPr id="3" name="Platshållare för innehåll 2"/>
          <p:cNvSpPr>
            <a:spLocks noGrp="1"/>
          </p:cNvSpPr>
          <p:nvPr>
            <p:ph idx="1"/>
          </p:nvPr>
        </p:nvSpPr>
        <p:spPr>
          <a:xfrm>
            <a:off x="792000" y="2195572"/>
            <a:ext cx="6850800" cy="3827228"/>
          </a:xfrm>
        </p:spPr>
        <p:txBody>
          <a:bodyPr>
            <a:normAutofit/>
          </a:bodyPr>
          <a:lstStyle/>
          <a:p>
            <a:r>
              <a:rPr lang="sv-SE" dirty="0"/>
              <a:t>Många regimer auktoritetsparadigmen</a:t>
            </a:r>
          </a:p>
          <a:p>
            <a:pPr lvl="1"/>
            <a:r>
              <a:rPr lang="sv-SE" dirty="0"/>
              <a:t>T ex Kina liknar medeltidens kyrka. </a:t>
            </a:r>
          </a:p>
          <a:p>
            <a:pPr lvl="1"/>
            <a:r>
              <a:rPr lang="sv-SE" dirty="0"/>
              <a:t>Staten bestämmer hur det är </a:t>
            </a:r>
          </a:p>
          <a:p>
            <a:pPr lvl="1"/>
            <a:r>
              <a:rPr lang="sv-SE" dirty="0"/>
              <a:t>Statistiken skall stämma med det. </a:t>
            </a:r>
          </a:p>
          <a:p>
            <a:pPr lvl="1"/>
            <a:r>
              <a:rPr lang="sv-SE" dirty="0"/>
              <a:t>T ex effektivitetsstudier på kinesiska vaccin saknas, </a:t>
            </a:r>
            <a:r>
              <a:rPr lang="sv-SE" dirty="0" err="1"/>
              <a:t>Sinovac</a:t>
            </a:r>
            <a:r>
              <a:rPr lang="sv-SE" dirty="0"/>
              <a:t> och </a:t>
            </a:r>
            <a:r>
              <a:rPr lang="sv-SE" dirty="0" err="1"/>
              <a:t>Sinopharm</a:t>
            </a:r>
            <a:endParaRPr lang="sv-SE" dirty="0"/>
          </a:p>
          <a:p>
            <a:pPr lvl="1"/>
            <a:r>
              <a:rPr lang="sv-SE" dirty="0"/>
              <a:t>Men också som Bibelns folkräkningar, skryt</a:t>
            </a:r>
          </a:p>
          <a:p>
            <a:pPr lvl="1"/>
            <a:r>
              <a:rPr lang="sv-SE" dirty="0"/>
              <a:t>”</a:t>
            </a:r>
            <a:r>
              <a:rPr lang="sv-SE" dirty="0" err="1"/>
              <a:t>Fake</a:t>
            </a:r>
            <a:r>
              <a:rPr lang="sv-SE" dirty="0"/>
              <a:t> </a:t>
            </a:r>
            <a:r>
              <a:rPr lang="sv-SE" dirty="0" err="1"/>
              <a:t>statistics</a:t>
            </a:r>
            <a:r>
              <a:rPr lang="sv-SE" dirty="0"/>
              <a:t>” </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2. Dagens </a:t>
            </a:r>
            <a:r>
              <a:rPr lang="sv-SE" dirty="0" err="1"/>
              <a:t>paradigmer</a:t>
            </a:r>
            <a:endParaRPr lang="sv-SE" dirty="0"/>
          </a:p>
        </p:txBody>
      </p:sp>
    </p:spTree>
    <p:extLst>
      <p:ext uri="{BB962C8B-B14F-4D97-AF65-F5344CB8AC3E}">
        <p14:creationId xmlns:p14="http://schemas.microsoft.com/office/powerpoint/2010/main" val="34650469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504056"/>
          </a:xfrm>
        </p:spPr>
        <p:txBody>
          <a:bodyPr>
            <a:normAutofit/>
          </a:bodyPr>
          <a:lstStyle/>
          <a:p>
            <a:r>
              <a:rPr lang="sv-SE" dirty="0" err="1"/>
              <a:t>Paradigmer</a:t>
            </a:r>
            <a:r>
              <a:rPr lang="sv-SE" dirty="0"/>
              <a:t> idag</a:t>
            </a:r>
          </a:p>
        </p:txBody>
      </p:sp>
      <p:sp>
        <p:nvSpPr>
          <p:cNvPr id="3" name="Platshållare för innehåll 2"/>
          <p:cNvSpPr>
            <a:spLocks noGrp="1"/>
          </p:cNvSpPr>
          <p:nvPr>
            <p:ph idx="1"/>
          </p:nvPr>
        </p:nvSpPr>
        <p:spPr>
          <a:xfrm>
            <a:off x="792000" y="1844824"/>
            <a:ext cx="6850800" cy="4177976"/>
          </a:xfrm>
        </p:spPr>
        <p:txBody>
          <a:bodyPr>
            <a:normAutofit lnSpcReduction="10000"/>
          </a:bodyPr>
          <a:lstStyle/>
          <a:p>
            <a:r>
              <a:rPr lang="sv-SE" dirty="0"/>
              <a:t>Lobbyorganisationer Samma typ av paradigm</a:t>
            </a:r>
          </a:p>
          <a:p>
            <a:pPr lvl="1"/>
            <a:r>
              <a:rPr lang="sv-SE" dirty="0"/>
              <a:t>Statistiken skall vara positiv för oss. </a:t>
            </a:r>
          </a:p>
          <a:p>
            <a:pPr lvl="1"/>
            <a:r>
              <a:rPr lang="sv-SE" dirty="0"/>
              <a:t>T ex klimatrörelsen: Klassificeringen av förnybarhet skall spegla vårt intresse. (skogen, kärnkraft, naturgas)</a:t>
            </a:r>
          </a:p>
          <a:p>
            <a:pPr lvl="1"/>
            <a:r>
              <a:rPr lang="sv-SE" dirty="0"/>
              <a:t>Ta fram statistik som passar vårt syfte (t ex BRÅs trygghetsmätningar, passar politiker men inte polisen)</a:t>
            </a:r>
          </a:p>
          <a:p>
            <a:pPr lvl="1"/>
            <a:r>
              <a:rPr lang="sv-SE" dirty="0">
                <a:cs typeface="Times New Roman" panose="02020603050405020304" pitchFamily="18" charset="0"/>
              </a:rPr>
              <a:t>M</a:t>
            </a:r>
            <a:r>
              <a:rPr lang="sv-SE" dirty="0">
                <a:effectLst/>
                <a:cs typeface="Times New Roman" panose="02020603050405020304" pitchFamily="18" charset="0"/>
              </a:rPr>
              <a:t>iljöpåverkan från lantbruket</a:t>
            </a:r>
          </a:p>
          <a:p>
            <a:pPr lvl="1"/>
            <a:r>
              <a:rPr lang="sv-SE" dirty="0">
                <a:cs typeface="Times New Roman" panose="02020603050405020304" pitchFamily="18" charset="0"/>
              </a:rPr>
              <a:t>Olämplig statistik är ”</a:t>
            </a:r>
            <a:r>
              <a:rPr lang="sv-SE" dirty="0" err="1">
                <a:cs typeface="Times New Roman" panose="02020603050405020304" pitchFamily="18" charset="0"/>
              </a:rPr>
              <a:t>fake</a:t>
            </a:r>
            <a:r>
              <a:rPr lang="sv-SE" dirty="0">
                <a:cs typeface="Times New Roman" panose="02020603050405020304" pitchFamily="18" charset="0"/>
              </a:rPr>
              <a:t> </a:t>
            </a:r>
            <a:r>
              <a:rPr lang="sv-SE" dirty="0" err="1">
                <a:cs typeface="Times New Roman" panose="02020603050405020304" pitchFamily="18" charset="0"/>
              </a:rPr>
              <a:t>news</a:t>
            </a:r>
            <a:r>
              <a:rPr lang="sv-SE" dirty="0">
                <a:cs typeface="Times New Roman" panose="02020603050405020304" pitchFamily="18" charset="0"/>
              </a:rPr>
              <a:t>”</a:t>
            </a:r>
          </a:p>
          <a:p>
            <a:pPr lvl="1"/>
            <a:r>
              <a:rPr lang="sv-SE" dirty="0">
                <a:effectLst/>
                <a:cs typeface="Times New Roman" panose="02020603050405020304" pitchFamily="18" charset="0"/>
              </a:rPr>
              <a:t>Men också påhittad statistik som stöder ens uppfattning ”</a:t>
            </a:r>
            <a:r>
              <a:rPr lang="sv-SE" dirty="0" err="1">
                <a:effectLst/>
                <a:cs typeface="Times New Roman" panose="02020603050405020304" pitchFamily="18" charset="0"/>
              </a:rPr>
              <a:t>fake</a:t>
            </a:r>
            <a:r>
              <a:rPr lang="sv-SE" dirty="0">
                <a:effectLst/>
                <a:cs typeface="Times New Roman" panose="02020603050405020304" pitchFamily="18" charset="0"/>
              </a:rPr>
              <a:t> </a:t>
            </a:r>
            <a:r>
              <a:rPr lang="sv-SE" dirty="0" err="1">
                <a:effectLst/>
                <a:cs typeface="Times New Roman" panose="02020603050405020304" pitchFamily="18" charset="0"/>
              </a:rPr>
              <a:t>statistics</a:t>
            </a:r>
            <a:r>
              <a:rPr lang="sv-SE" dirty="0">
                <a:effectLst/>
                <a:cs typeface="Times New Roman" panose="02020603050405020304" pitchFamily="18" charset="0"/>
              </a:rPr>
              <a:t>”</a:t>
            </a:r>
          </a:p>
          <a:p>
            <a:pPr lvl="1"/>
            <a:endParaRPr lang="sv-SE" dirty="0"/>
          </a:p>
          <a:p>
            <a:pPr lvl="1"/>
            <a:endParaRPr lang="sv-SE" dirty="0"/>
          </a:p>
          <a:p>
            <a:pPr lvl="1"/>
            <a:endParaRPr lang="sv-SE" dirty="0"/>
          </a:p>
          <a:p>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2. Dagens </a:t>
            </a:r>
            <a:r>
              <a:rPr lang="sv-SE" dirty="0" err="1"/>
              <a:t>paradigmer</a:t>
            </a:r>
            <a:endParaRPr lang="sv-SE" dirty="0"/>
          </a:p>
        </p:txBody>
      </p:sp>
    </p:spTree>
    <p:extLst>
      <p:ext uri="{BB962C8B-B14F-4D97-AF65-F5344CB8AC3E}">
        <p14:creationId xmlns:p14="http://schemas.microsoft.com/office/powerpoint/2010/main" val="1907364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4457" y="1023940"/>
            <a:ext cx="6850800" cy="504056"/>
          </a:xfrm>
        </p:spPr>
        <p:txBody>
          <a:bodyPr>
            <a:normAutofit/>
          </a:bodyPr>
          <a:lstStyle/>
          <a:p>
            <a:r>
              <a:rPr lang="sv-SE" dirty="0"/>
              <a:t>Modeord</a:t>
            </a:r>
          </a:p>
        </p:txBody>
      </p:sp>
      <p:sp>
        <p:nvSpPr>
          <p:cNvPr id="3" name="Platshållare för innehåll 2"/>
          <p:cNvSpPr>
            <a:spLocks noGrp="1"/>
          </p:cNvSpPr>
          <p:nvPr>
            <p:ph idx="1"/>
          </p:nvPr>
        </p:nvSpPr>
        <p:spPr>
          <a:xfrm>
            <a:off x="792000" y="1700808"/>
            <a:ext cx="6850800" cy="4321992"/>
          </a:xfrm>
        </p:spPr>
        <p:txBody>
          <a:bodyPr>
            <a:normAutofit fontScale="92500" lnSpcReduction="10000"/>
          </a:bodyPr>
          <a:lstStyle/>
          <a:p>
            <a:r>
              <a:rPr lang="sv-SE" dirty="0"/>
              <a:t>På 70 och 80-talen var ”Statistiskt synsätt” ett modebegrepp</a:t>
            </a:r>
          </a:p>
          <a:p>
            <a:pPr lvl="1"/>
            <a:r>
              <a:rPr lang="sv-SE" dirty="0"/>
              <a:t>Även om betydelsen var mycket oklar, saknar jag synsättet idag. </a:t>
            </a:r>
          </a:p>
          <a:p>
            <a:pPr lvl="1"/>
            <a:r>
              <a:rPr lang="sv-SE" dirty="0"/>
              <a:t>T ex FHM </a:t>
            </a:r>
            <a:r>
              <a:rPr lang="sv-SE" dirty="0" err="1"/>
              <a:t>coronastatistik</a:t>
            </a:r>
            <a:r>
              <a:rPr lang="sv-SE" dirty="0"/>
              <a:t> hade kunnat göras betydligt bättre än den rena </a:t>
            </a:r>
            <a:r>
              <a:rPr lang="sv-SE" dirty="0" err="1"/>
              <a:t>driftsstatistik</a:t>
            </a:r>
            <a:r>
              <a:rPr lang="sv-SE" dirty="0"/>
              <a:t> det nu är </a:t>
            </a:r>
          </a:p>
          <a:p>
            <a:pPr lvl="2"/>
            <a:r>
              <a:rPr lang="sv-SE" dirty="0"/>
              <a:t>Innan statistiken på antalet fall började bli användbar hade det gått nästan ett år</a:t>
            </a:r>
          </a:p>
          <a:p>
            <a:pPr lvl="2"/>
            <a:r>
              <a:rPr lang="sv-SE" dirty="0"/>
              <a:t>Inga försök till effektmätningar av olika åtgärder som t ex i Nederländerna</a:t>
            </a:r>
          </a:p>
          <a:p>
            <a:pPr lvl="1"/>
            <a:r>
              <a:rPr lang="sv-SE" dirty="0"/>
              <a:t>Ett annat exempel är den statistik som ligger till grund för åtgärderna mot växthuseffekten (undantag IPCC)</a:t>
            </a:r>
          </a:p>
          <a:p>
            <a:pPr lvl="1"/>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2. Dagens </a:t>
            </a:r>
            <a:r>
              <a:rPr lang="sv-SE" dirty="0" err="1"/>
              <a:t>paradigmer</a:t>
            </a:r>
            <a:r>
              <a:rPr lang="sv-SE" dirty="0"/>
              <a:t>, Modeord</a:t>
            </a:r>
          </a:p>
        </p:txBody>
      </p:sp>
    </p:spTree>
    <p:extLst>
      <p:ext uri="{BB962C8B-B14F-4D97-AF65-F5344CB8AC3E}">
        <p14:creationId xmlns:p14="http://schemas.microsoft.com/office/powerpoint/2010/main" val="21738237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4457" y="1023940"/>
            <a:ext cx="6850800" cy="504056"/>
          </a:xfrm>
        </p:spPr>
        <p:txBody>
          <a:bodyPr>
            <a:normAutofit/>
          </a:bodyPr>
          <a:lstStyle/>
          <a:p>
            <a:r>
              <a:rPr lang="sv-SE" dirty="0"/>
              <a:t>Modeorden</a:t>
            </a:r>
          </a:p>
        </p:txBody>
      </p:sp>
      <p:sp>
        <p:nvSpPr>
          <p:cNvPr id="3" name="Platshållare för innehåll 2"/>
          <p:cNvSpPr>
            <a:spLocks noGrp="1"/>
          </p:cNvSpPr>
          <p:nvPr>
            <p:ph idx="1"/>
          </p:nvPr>
        </p:nvSpPr>
        <p:spPr>
          <a:xfrm>
            <a:off x="792000" y="1700808"/>
            <a:ext cx="6850800" cy="4321992"/>
          </a:xfrm>
        </p:spPr>
        <p:txBody>
          <a:bodyPr>
            <a:normAutofit/>
          </a:bodyPr>
          <a:lstStyle/>
          <a:p>
            <a:r>
              <a:rPr lang="sv-SE" dirty="0"/>
              <a:t>Total </a:t>
            </a:r>
            <a:r>
              <a:rPr lang="sv-SE" dirty="0" err="1"/>
              <a:t>Quality</a:t>
            </a:r>
            <a:r>
              <a:rPr lang="sv-SE" dirty="0"/>
              <a:t> Management</a:t>
            </a:r>
          </a:p>
          <a:p>
            <a:pPr lvl="1"/>
            <a:r>
              <a:rPr lang="sv-SE" dirty="0"/>
              <a:t>Dominerande på SCB på 90-talet </a:t>
            </a:r>
          </a:p>
          <a:p>
            <a:pPr lvl="1"/>
            <a:r>
              <a:rPr lang="sv-SE" dirty="0"/>
              <a:t>Begrepp lånat från industrin, när det började bli överspelat där  </a:t>
            </a:r>
          </a:p>
          <a:p>
            <a:pPr lvl="1"/>
            <a:r>
              <a:rPr lang="sv-SE" dirty="0"/>
              <a:t>Total Survey Design och Total Survey </a:t>
            </a:r>
            <a:r>
              <a:rPr lang="sv-SE" dirty="0" err="1"/>
              <a:t>Error</a:t>
            </a:r>
            <a:r>
              <a:rPr lang="sv-SE" dirty="0"/>
              <a:t> är begrepp från Bureau </a:t>
            </a:r>
            <a:r>
              <a:rPr lang="sv-SE" dirty="0" err="1"/>
              <a:t>of</a:t>
            </a:r>
            <a:r>
              <a:rPr lang="sv-SE" dirty="0"/>
              <a:t> the Census på 60-talet med liknande betydelse. men med annan vinkling</a:t>
            </a:r>
          </a:p>
          <a:p>
            <a:pPr lvl="1"/>
            <a:r>
              <a:rPr lang="sv-SE" dirty="0" err="1"/>
              <a:t>Six</a:t>
            </a:r>
            <a:r>
              <a:rPr lang="sv-SE" dirty="0"/>
              <a:t> sigma och ISO-certifiering av SCB</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2. Dagens </a:t>
            </a:r>
            <a:r>
              <a:rPr lang="sv-SE" dirty="0" err="1"/>
              <a:t>paradigmer</a:t>
            </a:r>
            <a:r>
              <a:rPr lang="sv-SE" dirty="0"/>
              <a:t>, Modeord</a:t>
            </a:r>
          </a:p>
        </p:txBody>
      </p:sp>
    </p:spTree>
    <p:extLst>
      <p:ext uri="{BB962C8B-B14F-4D97-AF65-F5344CB8AC3E}">
        <p14:creationId xmlns:p14="http://schemas.microsoft.com/office/powerpoint/2010/main" val="20485494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4457" y="1023940"/>
            <a:ext cx="6850800" cy="504056"/>
          </a:xfrm>
        </p:spPr>
        <p:txBody>
          <a:bodyPr>
            <a:normAutofit/>
          </a:bodyPr>
          <a:lstStyle/>
          <a:p>
            <a:r>
              <a:rPr lang="sv-SE" dirty="0"/>
              <a:t>Andra gamla modeord</a:t>
            </a:r>
          </a:p>
        </p:txBody>
      </p:sp>
      <p:sp>
        <p:nvSpPr>
          <p:cNvPr id="3" name="Platshållare för innehåll 2"/>
          <p:cNvSpPr>
            <a:spLocks noGrp="1"/>
          </p:cNvSpPr>
          <p:nvPr>
            <p:ph idx="1"/>
          </p:nvPr>
        </p:nvSpPr>
        <p:spPr>
          <a:xfrm>
            <a:off x="792000" y="1700808"/>
            <a:ext cx="6850800" cy="4321992"/>
          </a:xfrm>
        </p:spPr>
        <p:txBody>
          <a:bodyPr>
            <a:normAutofit/>
          </a:bodyPr>
          <a:lstStyle/>
          <a:p>
            <a:r>
              <a:rPr lang="sv-SE" dirty="0"/>
              <a:t>Registerstatistik (modernt på 00-talet)</a:t>
            </a:r>
          </a:p>
          <a:p>
            <a:r>
              <a:rPr lang="sv-SE" dirty="0"/>
              <a:t>Metadata (modernt på 90-talet)</a:t>
            </a:r>
          </a:p>
          <a:p>
            <a:r>
              <a:rPr lang="sv-SE" dirty="0"/>
              <a:t>Webb-paneler och webb-enkäter (modernt på 00-talet)</a:t>
            </a:r>
          </a:p>
          <a:p>
            <a:r>
              <a:rPr lang="sv-SE" dirty="0"/>
              <a:t>Big Data (2010-talet)</a:t>
            </a:r>
          </a:p>
          <a:p>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2. Dagens </a:t>
            </a:r>
            <a:r>
              <a:rPr lang="sv-SE" dirty="0" err="1"/>
              <a:t>paradigmer</a:t>
            </a:r>
            <a:r>
              <a:rPr lang="sv-SE" dirty="0"/>
              <a:t>, Modeord</a:t>
            </a:r>
          </a:p>
        </p:txBody>
      </p:sp>
    </p:spTree>
    <p:extLst>
      <p:ext uri="{BB962C8B-B14F-4D97-AF65-F5344CB8AC3E}">
        <p14:creationId xmlns:p14="http://schemas.microsoft.com/office/powerpoint/2010/main" val="111855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1200" y="1229022"/>
            <a:ext cx="6850800" cy="476888"/>
          </a:xfrm>
        </p:spPr>
        <p:txBody>
          <a:bodyPr>
            <a:normAutofit fontScale="90000"/>
          </a:bodyPr>
          <a:lstStyle/>
          <a:p>
            <a:r>
              <a:rPr lang="sv-SE" dirty="0"/>
              <a:t>Min gamla släktbibel</a:t>
            </a:r>
            <a:br>
              <a:rPr lang="sv-SE" dirty="0"/>
            </a:b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781200" y="660317"/>
            <a:ext cx="3240360" cy="369332"/>
          </a:xfrm>
          <a:prstGeom prst="rect">
            <a:avLst/>
          </a:prstGeom>
          <a:noFill/>
        </p:spPr>
        <p:txBody>
          <a:bodyPr wrap="square" rtlCol="0">
            <a:spAutoFit/>
          </a:bodyPr>
          <a:lstStyle/>
          <a:p>
            <a:r>
              <a:rPr lang="sv-SE" dirty="0"/>
              <a:t>1. Statistikens historia, Bibeln</a:t>
            </a:r>
          </a:p>
        </p:txBody>
      </p:sp>
      <p:pic>
        <p:nvPicPr>
          <p:cNvPr id="5122" name="Picture 2">
            <a:extLst>
              <a:ext uri="{FF2B5EF4-FFF2-40B4-BE49-F238E27FC236}">
                <a16:creationId xmlns:a16="http://schemas.microsoft.com/office/drawing/2014/main" id="{E83D15B9-2658-48EA-A164-126535F9A8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6221" y="2915261"/>
            <a:ext cx="3325779" cy="19082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D560D1CE-E935-4085-8F28-8B1AD708ED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4531656" y="2826921"/>
            <a:ext cx="3968441"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11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4457" y="1023940"/>
            <a:ext cx="6850800" cy="504056"/>
          </a:xfrm>
        </p:spPr>
        <p:txBody>
          <a:bodyPr>
            <a:normAutofit/>
          </a:bodyPr>
          <a:lstStyle/>
          <a:p>
            <a:r>
              <a:rPr lang="sv-SE" dirty="0"/>
              <a:t>Dagens modeord</a:t>
            </a:r>
          </a:p>
        </p:txBody>
      </p:sp>
      <p:sp>
        <p:nvSpPr>
          <p:cNvPr id="3" name="Platshållare för innehåll 2"/>
          <p:cNvSpPr>
            <a:spLocks noGrp="1"/>
          </p:cNvSpPr>
          <p:nvPr>
            <p:ph idx="1"/>
          </p:nvPr>
        </p:nvSpPr>
        <p:spPr>
          <a:xfrm>
            <a:off x="792000" y="1700808"/>
            <a:ext cx="6850800" cy="4321992"/>
          </a:xfrm>
        </p:spPr>
        <p:txBody>
          <a:bodyPr>
            <a:normAutofit fontScale="92500" lnSpcReduction="20000"/>
          </a:bodyPr>
          <a:lstStyle/>
          <a:p>
            <a:r>
              <a:rPr lang="sv-SE" dirty="0"/>
              <a:t>Artificiell Intelligens</a:t>
            </a:r>
          </a:p>
          <a:p>
            <a:pPr lvl="1"/>
            <a:r>
              <a:rPr lang="sv-SE" dirty="0"/>
              <a:t>Ingen vet vad det innebär i praktiken men det låter bra. </a:t>
            </a:r>
          </a:p>
          <a:p>
            <a:pPr lvl="1"/>
            <a:r>
              <a:rPr lang="sv-SE" dirty="0"/>
              <a:t>Att använda för t ex bortfallskorrektion är inget nytt (finns utomlands, men i Sverige har kalibrering varit allenarådande). </a:t>
            </a:r>
          </a:p>
          <a:p>
            <a:pPr lvl="1"/>
            <a:r>
              <a:rPr lang="sv-SE" dirty="0"/>
              <a:t>Metoder som logistisk regression eller neurala nätverk eller </a:t>
            </a:r>
            <a:r>
              <a:rPr lang="sv-SE" dirty="0" err="1"/>
              <a:t>Bayes</a:t>
            </a:r>
            <a:r>
              <a:rPr lang="sv-SE" dirty="0"/>
              <a:t> sats. Expertsystem var ett tidigare ord.</a:t>
            </a:r>
          </a:p>
          <a:p>
            <a:pPr lvl="1"/>
            <a:r>
              <a:rPr lang="sv-SE" dirty="0"/>
              <a:t>Mer avancerade analyser kan också vara intressanta t ex för bättre mikrosimuleringar eller prognoser men är det då statistik?. </a:t>
            </a:r>
          </a:p>
          <a:p>
            <a:pPr lvl="1"/>
            <a:r>
              <a:rPr lang="sv-SE" dirty="0"/>
              <a:t>Googles sökmotorer är exempel på AI inom statistiken som används för beslut om vad du hittat på nätet och vilken reklam som du får på mobilskärmen.</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2. Dagens </a:t>
            </a:r>
            <a:r>
              <a:rPr lang="sv-SE" dirty="0" err="1"/>
              <a:t>paradigmer</a:t>
            </a:r>
            <a:r>
              <a:rPr lang="sv-SE" dirty="0"/>
              <a:t>, Modeord</a:t>
            </a:r>
          </a:p>
        </p:txBody>
      </p:sp>
    </p:spTree>
    <p:extLst>
      <p:ext uri="{BB962C8B-B14F-4D97-AF65-F5344CB8AC3E}">
        <p14:creationId xmlns:p14="http://schemas.microsoft.com/office/powerpoint/2010/main" val="1100657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7800" y="990020"/>
            <a:ext cx="6850800" cy="576064"/>
          </a:xfrm>
        </p:spPr>
        <p:txBody>
          <a:bodyPr>
            <a:normAutofit/>
          </a:bodyPr>
          <a:lstStyle/>
          <a:p>
            <a:r>
              <a:rPr lang="sv-SE" dirty="0"/>
              <a:t>Total survey design</a:t>
            </a:r>
          </a:p>
        </p:txBody>
      </p:sp>
      <p:sp>
        <p:nvSpPr>
          <p:cNvPr id="3" name="Platshållare för innehåll 2"/>
          <p:cNvSpPr>
            <a:spLocks noGrp="1"/>
          </p:cNvSpPr>
          <p:nvPr>
            <p:ph idx="1"/>
          </p:nvPr>
        </p:nvSpPr>
        <p:spPr>
          <a:xfrm>
            <a:off x="792000" y="1359352"/>
            <a:ext cx="6850800" cy="4793048"/>
          </a:xfrm>
        </p:spPr>
        <p:txBody>
          <a:bodyPr>
            <a:normAutofit fontScale="70000" lnSpcReduction="20000"/>
          </a:bodyPr>
          <a:lstStyle/>
          <a:p>
            <a:r>
              <a:rPr lang="sv-SE" dirty="0">
                <a:latin typeface="+mn-lt"/>
              </a:rPr>
              <a:t>Bland metodstatistiker i väst har paradigmen varit att den enda osäkerhet som verkligen betyder något är </a:t>
            </a:r>
            <a:r>
              <a:rPr lang="sv-SE" dirty="0" err="1">
                <a:latin typeface="+mn-lt"/>
              </a:rPr>
              <a:t>slumpfelet</a:t>
            </a:r>
            <a:r>
              <a:rPr lang="sv-SE" dirty="0">
                <a:latin typeface="+mn-lt"/>
              </a:rPr>
              <a:t>. (även om man varit medveten om att det finns andra felkällor och redan Bureau </a:t>
            </a:r>
            <a:r>
              <a:rPr lang="sv-SE" dirty="0" err="1">
                <a:latin typeface="+mn-lt"/>
              </a:rPr>
              <a:t>of</a:t>
            </a:r>
            <a:r>
              <a:rPr lang="sv-SE" dirty="0">
                <a:latin typeface="+mn-lt"/>
              </a:rPr>
              <a:t> the Census lanserad begreppet Total </a:t>
            </a:r>
            <a:r>
              <a:rPr lang="sv-SE" dirty="0" err="1">
                <a:latin typeface="+mn-lt"/>
              </a:rPr>
              <a:t>Survy</a:t>
            </a:r>
            <a:r>
              <a:rPr lang="sv-SE" dirty="0">
                <a:latin typeface="+mn-lt"/>
              </a:rPr>
              <a:t> Design)</a:t>
            </a:r>
          </a:p>
          <a:p>
            <a:r>
              <a:rPr lang="sv-SE" dirty="0">
                <a:latin typeface="+mn-lt"/>
              </a:rPr>
              <a:t>I dagens värld där </a:t>
            </a:r>
            <a:r>
              <a:rPr lang="sv-SE" sz="2200" dirty="0">
                <a:latin typeface="+mn-lt"/>
              </a:rPr>
              <a:t>man</a:t>
            </a:r>
            <a:r>
              <a:rPr lang="sv-SE" dirty="0">
                <a:latin typeface="+mn-lt"/>
              </a:rPr>
              <a:t> i ökad utsträckning använder register och andra totalundersökningar, ibland på bekostnad av större mätfel, är just </a:t>
            </a:r>
            <a:r>
              <a:rPr lang="sv-SE" dirty="0" err="1">
                <a:latin typeface="+mn-lt"/>
              </a:rPr>
              <a:t>slumpfelet</a:t>
            </a:r>
            <a:r>
              <a:rPr lang="sv-SE" dirty="0">
                <a:latin typeface="+mn-lt"/>
              </a:rPr>
              <a:t> försumbart.</a:t>
            </a:r>
          </a:p>
          <a:p>
            <a:r>
              <a:rPr lang="sv-SE" dirty="0">
                <a:latin typeface="+mn-lt"/>
              </a:rPr>
              <a:t>För att kombinera t ex mätfel och systematiska urvalsfel, för att kunna ge osäkerhetsintervall, krävs andra metoder. </a:t>
            </a:r>
            <a:r>
              <a:rPr lang="sv-SE" dirty="0" err="1">
                <a:latin typeface="+mn-lt"/>
              </a:rPr>
              <a:t>Bayesianska</a:t>
            </a:r>
            <a:r>
              <a:rPr lang="sv-SE" dirty="0">
                <a:latin typeface="+mn-lt"/>
              </a:rPr>
              <a:t> ansatser fungerar dock även här, men är dåligt genomarbetade. </a:t>
            </a:r>
          </a:p>
          <a:p>
            <a:r>
              <a:rPr lang="sv-SE" dirty="0">
                <a:latin typeface="+mn-lt"/>
              </a:rPr>
              <a:t>Med subjektiva sannolikheter kan alla felkällor som påverkar precisionen modelleras och kombineras. Övriga kvalitetsaspekter  påverkar användbarheten mer och måste modelleras med förlustfunktioner</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723600" y="620688"/>
            <a:ext cx="5040560" cy="369332"/>
          </a:xfrm>
          <a:prstGeom prst="rect">
            <a:avLst/>
          </a:prstGeom>
          <a:noFill/>
        </p:spPr>
        <p:txBody>
          <a:bodyPr wrap="square" rtlCol="0">
            <a:spAutoFit/>
          </a:bodyPr>
          <a:lstStyle/>
          <a:p>
            <a:r>
              <a:rPr lang="sv-SE" dirty="0"/>
              <a:t>3. Kombination av osäkerhet; kvalitet</a:t>
            </a:r>
          </a:p>
        </p:txBody>
      </p:sp>
    </p:spTree>
    <p:extLst>
      <p:ext uri="{BB962C8B-B14F-4D97-AF65-F5344CB8AC3E}">
        <p14:creationId xmlns:p14="http://schemas.microsoft.com/office/powerpoint/2010/main" val="16265878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92000" y="1549800"/>
            <a:ext cx="6850800" cy="795600"/>
          </a:xfrm>
        </p:spPr>
        <p:txBody>
          <a:bodyPr>
            <a:normAutofit fontScale="90000"/>
          </a:bodyPr>
          <a:lstStyle/>
          <a:p>
            <a:r>
              <a:rPr lang="en-US" dirty="0" err="1"/>
              <a:t>Kvalitetsbegrepp</a:t>
            </a:r>
            <a:r>
              <a:rPr lang="en-US" dirty="0"/>
              <a:t> </a:t>
            </a:r>
            <a:r>
              <a:rPr lang="en-US" dirty="0" err="1"/>
              <a:t>för</a:t>
            </a:r>
            <a:r>
              <a:rPr lang="en-US" dirty="0"/>
              <a:t> </a:t>
            </a:r>
            <a:r>
              <a:rPr lang="en-US" dirty="0" err="1"/>
              <a:t>allmän</a:t>
            </a:r>
            <a:r>
              <a:rPr lang="en-US" dirty="0"/>
              <a:t> </a:t>
            </a:r>
            <a:r>
              <a:rPr lang="en-US" dirty="0" err="1"/>
              <a:t>statistik</a:t>
            </a:r>
            <a:br>
              <a:rPr lang="en-US" dirty="0"/>
            </a:br>
            <a:endParaRPr lang="sv-SE" dirty="0"/>
          </a:p>
        </p:txBody>
      </p:sp>
      <p:sp>
        <p:nvSpPr>
          <p:cNvPr id="3" name="Platshållare för innehåll 2"/>
          <p:cNvSpPr>
            <a:spLocks noGrp="1"/>
          </p:cNvSpPr>
          <p:nvPr>
            <p:ph idx="1"/>
          </p:nvPr>
        </p:nvSpPr>
        <p:spPr>
          <a:xfrm>
            <a:off x="792000" y="2345400"/>
            <a:ext cx="6850800" cy="3792766"/>
          </a:xfrm>
        </p:spPr>
        <p:txBody>
          <a:bodyPr>
            <a:normAutofit fontScale="85000" lnSpcReduction="10000"/>
          </a:bodyPr>
          <a:lstStyle/>
          <a:p>
            <a:pPr marL="342900" indent="-342900">
              <a:buFont typeface="Arial" panose="020B0604020202020204" pitchFamily="34" charset="0"/>
              <a:buChar char="•"/>
            </a:pPr>
            <a:r>
              <a:rPr lang="sv-SE" dirty="0"/>
              <a:t>Det finns olika sätt att kategorisera felorsaker. Detta är ett:</a:t>
            </a:r>
          </a:p>
          <a:p>
            <a:pPr marL="1084262" lvl="1" indent="-342900">
              <a:buFont typeface="Arial" panose="020B0604020202020204" pitchFamily="34" charset="0"/>
              <a:buChar char="•"/>
            </a:pPr>
            <a:r>
              <a:rPr lang="sv-SE" dirty="0"/>
              <a:t>Innehåll, relevans   </a:t>
            </a:r>
          </a:p>
          <a:p>
            <a:pPr marL="1084262" lvl="1" indent="-342900">
              <a:buFont typeface="Arial" panose="020B0604020202020204" pitchFamily="34" charset="0"/>
              <a:buChar char="•"/>
            </a:pPr>
            <a:r>
              <a:rPr lang="sv-SE" dirty="0"/>
              <a:t>Precision    </a:t>
            </a:r>
          </a:p>
          <a:p>
            <a:pPr marL="1084262" lvl="1" indent="-342900">
              <a:buFont typeface="Arial" panose="020B0604020202020204" pitchFamily="34" charset="0"/>
              <a:buChar char="•"/>
            </a:pPr>
            <a:r>
              <a:rPr lang="sv-SE" dirty="0" err="1"/>
              <a:t>Timeliness</a:t>
            </a:r>
            <a:r>
              <a:rPr lang="sv-SE" dirty="0"/>
              <a:t> </a:t>
            </a:r>
          </a:p>
          <a:p>
            <a:pPr marL="1084262" lvl="1" indent="-342900">
              <a:buFont typeface="Arial" panose="020B0604020202020204" pitchFamily="34" charset="0"/>
              <a:buChar char="•"/>
            </a:pPr>
            <a:r>
              <a:rPr lang="sv-SE" dirty="0"/>
              <a:t>Jämförbarhet och koherens   </a:t>
            </a:r>
          </a:p>
          <a:p>
            <a:pPr marL="1084262" lvl="1" indent="-342900">
              <a:buFont typeface="Arial" panose="020B0604020202020204" pitchFamily="34" charset="0"/>
              <a:buChar char="•"/>
            </a:pPr>
            <a:r>
              <a:rPr lang="sv-SE" dirty="0"/>
              <a:t>Tillgänglighet och klarhet</a:t>
            </a:r>
          </a:p>
          <a:p>
            <a:pPr marL="342900" indent="-342900">
              <a:buFont typeface="Arial" panose="020B0604020202020204" pitchFamily="34" charset="0"/>
              <a:buChar char="•"/>
            </a:pPr>
            <a:r>
              <a:rPr lang="sv-SE" dirty="0"/>
              <a:t>Skall ha två (minst) syften </a:t>
            </a:r>
          </a:p>
          <a:p>
            <a:pPr marL="1084262" lvl="1" indent="-342900">
              <a:buFont typeface="Arial" panose="020B0604020202020204" pitchFamily="34" charset="0"/>
              <a:buChar char="•"/>
            </a:pPr>
            <a:r>
              <a:rPr lang="sv-SE" dirty="0"/>
              <a:t>Avsedd för användarna och den möjliga eller verkliga användningen</a:t>
            </a:r>
          </a:p>
          <a:p>
            <a:pPr marL="1084262" lvl="1" indent="-342900">
              <a:buFont typeface="Arial" panose="020B0604020202020204" pitchFamily="34" charset="0"/>
              <a:buChar char="•"/>
            </a:pPr>
            <a:r>
              <a:rPr lang="sv-SE" dirty="0"/>
              <a:t>Avsedd för ”producenten” och kunna användas för att prioritera kvalitetshöjande åtgärder</a:t>
            </a:r>
          </a:p>
        </p:txBody>
      </p:sp>
      <p:sp>
        <p:nvSpPr>
          <p:cNvPr id="4" name="Platshållare för datum 3"/>
          <p:cNvSpPr>
            <a:spLocks noGrp="1"/>
          </p:cNvSpPr>
          <p:nvPr>
            <p:ph type="dt" sz="half" idx="10"/>
          </p:nvPr>
        </p:nvSpPr>
        <p:spPr/>
        <p:txBody>
          <a:bodyPr/>
          <a:lstStyle/>
          <a:p>
            <a:fld id="{193F8D70-F8EA-40C8-B327-D531AB364F3C}" type="datetime1">
              <a:rPr lang="sv-SE" smtClean="0"/>
              <a:pPr/>
              <a:t>2021-08-27</a:t>
            </a:fld>
            <a:endParaRPr lang="sv-SE" dirty="0"/>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756157" y="719834"/>
            <a:ext cx="4968552" cy="369332"/>
          </a:xfrm>
          <a:prstGeom prst="rect">
            <a:avLst/>
          </a:prstGeom>
          <a:noFill/>
        </p:spPr>
        <p:txBody>
          <a:bodyPr wrap="square" rtlCol="0">
            <a:spAutoFit/>
          </a:bodyPr>
          <a:lstStyle/>
          <a:p>
            <a:r>
              <a:rPr lang="sv-SE" dirty="0"/>
              <a:t>3. Kombination av osäkerhet; kvalitet</a:t>
            </a:r>
          </a:p>
        </p:txBody>
      </p:sp>
    </p:spTree>
    <p:extLst>
      <p:ext uri="{BB962C8B-B14F-4D97-AF65-F5344CB8AC3E}">
        <p14:creationId xmlns:p14="http://schemas.microsoft.com/office/powerpoint/2010/main" val="1993806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half" idx="2"/>
          </p:nvPr>
        </p:nvSpPr>
        <p:spPr>
          <a:xfrm>
            <a:off x="1342800" y="1973018"/>
            <a:ext cx="6228320" cy="3577162"/>
          </a:xfrm>
        </p:spPr>
        <p:txBody>
          <a:bodyPr>
            <a:normAutofit/>
          </a:bodyPr>
          <a:lstStyle/>
          <a:p>
            <a:r>
              <a:rPr lang="sv-SE" dirty="0"/>
              <a:t> Urvalsfel </a:t>
            </a:r>
          </a:p>
          <a:p>
            <a:r>
              <a:rPr lang="sv-SE" dirty="0"/>
              <a:t> </a:t>
            </a:r>
            <a:r>
              <a:rPr lang="sv-SE" dirty="0" err="1"/>
              <a:t>Ramfel</a:t>
            </a:r>
            <a:r>
              <a:rPr lang="sv-SE" dirty="0"/>
              <a:t> </a:t>
            </a:r>
            <a:r>
              <a:rPr lang="sv-SE" dirty="0" err="1"/>
              <a:t>inkl</a:t>
            </a:r>
            <a:r>
              <a:rPr lang="sv-SE" dirty="0"/>
              <a:t> mörkertal</a:t>
            </a:r>
          </a:p>
          <a:p>
            <a:r>
              <a:rPr lang="sv-SE" dirty="0"/>
              <a:t> Mätfel, frågekonstruktion</a:t>
            </a:r>
          </a:p>
          <a:p>
            <a:r>
              <a:rPr lang="sv-SE" dirty="0"/>
              <a:t> Bortfall </a:t>
            </a:r>
          </a:p>
          <a:p>
            <a:r>
              <a:rPr lang="sv-SE" dirty="0"/>
              <a:t> Räknefel, processfel</a:t>
            </a:r>
          </a:p>
          <a:p>
            <a:r>
              <a:rPr lang="sv-SE" dirty="0"/>
              <a:t> Modell-antaganden (t ex linjär regression som ej är linjär eller olämplig indexformel) </a:t>
            </a:r>
          </a:p>
          <a:p>
            <a:r>
              <a:rPr lang="sv-SE" dirty="0"/>
              <a:t> Olämplig presentation av osäkerhetsmått </a:t>
            </a:r>
          </a:p>
        </p:txBody>
      </p:sp>
      <p:sp>
        <p:nvSpPr>
          <p:cNvPr id="5" name="Platshållare för datum 4"/>
          <p:cNvSpPr>
            <a:spLocks noGrp="1"/>
          </p:cNvSpPr>
          <p:nvPr>
            <p:ph type="dt" sz="half" idx="10"/>
          </p:nvPr>
        </p:nvSpPr>
        <p:spPr/>
        <p:txBody>
          <a:bodyPr/>
          <a:lstStyle/>
          <a:p>
            <a:fld id="{BB068DC3-EA92-4A9D-AE5B-7A15124DAC19}" type="datetime1">
              <a:rPr lang="sv-SE" smtClean="0"/>
              <a:pPr/>
              <a:t>2021-08-27</a:t>
            </a:fld>
            <a:endParaRPr lang="sv-SE"/>
          </a:p>
        </p:txBody>
      </p:sp>
      <p:sp>
        <p:nvSpPr>
          <p:cNvPr id="6" name="Platshållare för sidfot 5"/>
          <p:cNvSpPr>
            <a:spLocks noGrp="1"/>
          </p:cNvSpPr>
          <p:nvPr>
            <p:ph type="ftr" sz="quarter" idx="11"/>
          </p:nvPr>
        </p:nvSpPr>
        <p:spPr/>
        <p:txBody>
          <a:bodyPr/>
          <a:lstStyle/>
          <a:p>
            <a:r>
              <a:rPr lang="sv-SE" dirty="0"/>
              <a:t>DT</a:t>
            </a:r>
          </a:p>
        </p:txBody>
      </p:sp>
      <p:sp>
        <p:nvSpPr>
          <p:cNvPr id="8" name="textruta 7"/>
          <p:cNvSpPr txBox="1"/>
          <p:nvPr/>
        </p:nvSpPr>
        <p:spPr>
          <a:xfrm>
            <a:off x="801699" y="452712"/>
            <a:ext cx="4680520" cy="369332"/>
          </a:xfrm>
          <a:prstGeom prst="rect">
            <a:avLst/>
          </a:prstGeom>
          <a:noFill/>
        </p:spPr>
        <p:txBody>
          <a:bodyPr wrap="square" rtlCol="0">
            <a:spAutoFit/>
          </a:bodyPr>
          <a:lstStyle/>
          <a:p>
            <a:r>
              <a:rPr lang="sv-SE" dirty="0"/>
              <a:t>3. Kombination av osäkerhet; kvalitet</a:t>
            </a:r>
          </a:p>
        </p:txBody>
      </p:sp>
      <p:sp>
        <p:nvSpPr>
          <p:cNvPr id="9" name="textruta 8">
            <a:extLst>
              <a:ext uri="{FF2B5EF4-FFF2-40B4-BE49-F238E27FC236}">
                <a16:creationId xmlns:a16="http://schemas.microsoft.com/office/drawing/2014/main" id="{D3B01F1E-A50D-4D18-BD10-194C6D771AF4}"/>
              </a:ext>
            </a:extLst>
          </p:cNvPr>
          <p:cNvSpPr txBox="1"/>
          <p:nvPr/>
        </p:nvSpPr>
        <p:spPr>
          <a:xfrm>
            <a:off x="1187624" y="1307820"/>
            <a:ext cx="6613576" cy="646331"/>
          </a:xfrm>
          <a:prstGeom prst="rect">
            <a:avLst/>
          </a:prstGeom>
          <a:noFill/>
        </p:spPr>
        <p:txBody>
          <a:bodyPr wrap="square" rtlCol="0">
            <a:spAutoFit/>
          </a:bodyPr>
          <a:lstStyle/>
          <a:p>
            <a:r>
              <a:rPr lang="sv-SE" sz="3600" b="1" dirty="0"/>
              <a:t>Orsaker till precisionsfel</a:t>
            </a:r>
          </a:p>
        </p:txBody>
      </p:sp>
    </p:spTree>
    <p:extLst>
      <p:ext uri="{BB962C8B-B14F-4D97-AF65-F5344CB8AC3E}">
        <p14:creationId xmlns:p14="http://schemas.microsoft.com/office/powerpoint/2010/main" val="2918760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114741"/>
            <a:ext cx="6850800" cy="504056"/>
          </a:xfrm>
        </p:spPr>
        <p:txBody>
          <a:bodyPr>
            <a:normAutofit/>
          </a:bodyPr>
          <a:lstStyle/>
          <a:p>
            <a:r>
              <a:rPr lang="sv-SE" dirty="0"/>
              <a:t>The rev. Thomas </a:t>
            </a:r>
            <a:r>
              <a:rPr lang="sv-SE" dirty="0" err="1"/>
              <a:t>Bayes</a:t>
            </a:r>
            <a:r>
              <a:rPr lang="sv-SE" dirty="0"/>
              <a:t>, 1702 - 61</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3. Kombination av osäkerhet / historik</a:t>
            </a:r>
          </a:p>
        </p:txBody>
      </p:sp>
      <p:pic>
        <p:nvPicPr>
          <p:cNvPr id="1026" name="Picture 2" descr="Visa källbilden">
            <a:extLst>
              <a:ext uri="{FF2B5EF4-FFF2-40B4-BE49-F238E27FC236}">
                <a16:creationId xmlns:a16="http://schemas.microsoft.com/office/drawing/2014/main" id="{1ECFD3EC-4CAF-4512-B982-BFA9D8B5E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99" y="1803301"/>
            <a:ext cx="3096345" cy="3251397"/>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A330AFBC-755E-4612-9A56-EB1D0728B05D}"/>
              </a:ext>
            </a:extLst>
          </p:cNvPr>
          <p:cNvSpPr txBox="1"/>
          <p:nvPr/>
        </p:nvSpPr>
        <p:spPr>
          <a:xfrm>
            <a:off x="604298" y="5229070"/>
            <a:ext cx="7272808" cy="923330"/>
          </a:xfrm>
          <a:prstGeom prst="rect">
            <a:avLst/>
          </a:prstGeom>
          <a:noFill/>
        </p:spPr>
        <p:txBody>
          <a:bodyPr wrap="square" rtlCol="0">
            <a:spAutoFit/>
          </a:bodyPr>
          <a:lstStyle/>
          <a:p>
            <a:r>
              <a:rPr lang="sv-SE" dirty="0"/>
              <a:t>Präst och medlem i vetenskapsakademin, tillskrivs en viktig försvarsskrift för Newtons gravitationsteori. (anonymt för att inte drabbas av kyrkans auktoritet, dvs avskedas)</a:t>
            </a:r>
          </a:p>
        </p:txBody>
      </p:sp>
    </p:spTree>
    <p:extLst>
      <p:ext uri="{BB962C8B-B14F-4D97-AF65-F5344CB8AC3E}">
        <p14:creationId xmlns:p14="http://schemas.microsoft.com/office/powerpoint/2010/main" val="1147895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48271" y="1103168"/>
            <a:ext cx="6850800" cy="504056"/>
          </a:xfrm>
        </p:spPr>
        <p:txBody>
          <a:bodyPr>
            <a:normAutofit/>
          </a:bodyPr>
          <a:lstStyle/>
          <a:p>
            <a:r>
              <a:rPr lang="sv-SE" dirty="0"/>
              <a:t>The rev. Thomas </a:t>
            </a:r>
            <a:r>
              <a:rPr lang="sv-SE" dirty="0" err="1"/>
              <a:t>Bayes</a:t>
            </a:r>
            <a:endParaRPr lang="sv-SE" dirty="0"/>
          </a:p>
        </p:txBody>
      </p:sp>
      <p:sp>
        <p:nvSpPr>
          <p:cNvPr id="3" name="Platshållare för innehåll 2"/>
          <p:cNvSpPr>
            <a:spLocks noGrp="1"/>
          </p:cNvSpPr>
          <p:nvPr>
            <p:ph idx="1"/>
          </p:nvPr>
        </p:nvSpPr>
        <p:spPr>
          <a:xfrm>
            <a:off x="792000" y="1844824"/>
            <a:ext cx="6850800" cy="4588376"/>
          </a:xfrm>
        </p:spPr>
        <p:txBody>
          <a:bodyPr>
            <a:normAutofit fontScale="85000" lnSpcReduction="10000"/>
          </a:bodyPr>
          <a:lstStyle/>
          <a:p>
            <a:r>
              <a:rPr lang="sv-SE" dirty="0"/>
              <a:t>Richard Price gav postumt ut </a:t>
            </a:r>
            <a:r>
              <a:rPr lang="sv-SE" dirty="0" err="1"/>
              <a:t>Bayes</a:t>
            </a:r>
            <a:r>
              <a:rPr lang="sv-SE" dirty="0"/>
              <a:t> efterlämnade skrift ”An Essay </a:t>
            </a:r>
            <a:r>
              <a:rPr lang="sv-SE" dirty="0" err="1"/>
              <a:t>towards</a:t>
            </a:r>
            <a:r>
              <a:rPr lang="sv-SE" dirty="0"/>
              <a:t> </a:t>
            </a:r>
            <a:r>
              <a:rPr lang="sv-SE" dirty="0" err="1"/>
              <a:t>solving</a:t>
            </a:r>
            <a:r>
              <a:rPr lang="sv-SE" dirty="0"/>
              <a:t> a Problem in the </a:t>
            </a:r>
            <a:r>
              <a:rPr lang="sv-SE" dirty="0" err="1"/>
              <a:t>Doctrine</a:t>
            </a:r>
            <a:r>
              <a:rPr lang="sv-SE" dirty="0"/>
              <a:t> </a:t>
            </a:r>
            <a:r>
              <a:rPr lang="sv-SE" dirty="0" err="1"/>
              <a:t>of</a:t>
            </a:r>
            <a:r>
              <a:rPr lang="sv-SE" dirty="0"/>
              <a:t> </a:t>
            </a:r>
            <a:r>
              <a:rPr lang="sv-SE" dirty="0" err="1"/>
              <a:t>Chances</a:t>
            </a:r>
            <a:r>
              <a:rPr lang="sv-SE" dirty="0"/>
              <a:t>” (1763)</a:t>
            </a:r>
          </a:p>
          <a:p>
            <a:r>
              <a:rPr lang="sv-SE" dirty="0"/>
              <a:t>Den innehåller </a:t>
            </a:r>
            <a:r>
              <a:rPr lang="sv-SE" dirty="0" err="1"/>
              <a:t>Bayes</a:t>
            </a:r>
            <a:r>
              <a:rPr lang="sv-SE" dirty="0"/>
              <a:t> sats, men utan Price förklaring hade uppsatsen varit ganska oläsbar.</a:t>
            </a:r>
          </a:p>
          <a:p>
            <a:r>
              <a:rPr lang="sv-SE" dirty="0"/>
              <a:t>Vad man tror om en parameter/modell efter en studie är en produkt av vad man trodde före undersökningen och sannolikheten att få vad man fick givet parametern/ modellen              f(</a:t>
            </a:r>
            <a:r>
              <a:rPr lang="sv-SE" dirty="0">
                <a:latin typeface="Symbol" panose="05050102010706020507" pitchFamily="18" charset="2"/>
              </a:rPr>
              <a:t>Q|</a:t>
            </a:r>
            <a:r>
              <a:rPr lang="sv-SE" dirty="0">
                <a:latin typeface="+mn-lt"/>
              </a:rPr>
              <a:t>X=x) = proportionell mot f(</a:t>
            </a:r>
            <a:r>
              <a:rPr lang="sv-SE" dirty="0">
                <a:latin typeface="Symbol" panose="05050102010706020507" pitchFamily="18" charset="2"/>
              </a:rPr>
              <a:t>Q)*</a:t>
            </a:r>
            <a:r>
              <a:rPr lang="sv-SE" dirty="0">
                <a:latin typeface="+mn-lt"/>
              </a:rPr>
              <a:t>f(</a:t>
            </a:r>
            <a:r>
              <a:rPr lang="sv-SE" dirty="0" err="1">
                <a:latin typeface="+mn-lt"/>
              </a:rPr>
              <a:t>x|</a:t>
            </a:r>
            <a:r>
              <a:rPr lang="sv-SE" dirty="0" err="1">
                <a:latin typeface="Symbol" panose="05050102010706020507" pitchFamily="18" charset="2"/>
              </a:rPr>
              <a:t>q</a:t>
            </a:r>
            <a:r>
              <a:rPr lang="sv-SE" dirty="0">
                <a:latin typeface="Symbol" panose="05050102010706020507" pitchFamily="18" charset="2"/>
              </a:rPr>
              <a:t>=q</a:t>
            </a:r>
            <a:r>
              <a:rPr lang="sv-SE" dirty="0">
                <a:latin typeface="+mn-lt"/>
              </a:rPr>
              <a:t>)</a:t>
            </a:r>
            <a:endParaRPr lang="sv-SE" dirty="0"/>
          </a:p>
          <a:p>
            <a:r>
              <a:rPr lang="sv-SE" dirty="0"/>
              <a:t>Fick snabbt genomslag inom sannolikhetsteorin men inte inom statistiken </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3. Kombination av osäkerhet; historik</a:t>
            </a:r>
          </a:p>
        </p:txBody>
      </p:sp>
    </p:spTree>
    <p:extLst>
      <p:ext uri="{BB962C8B-B14F-4D97-AF65-F5344CB8AC3E}">
        <p14:creationId xmlns:p14="http://schemas.microsoft.com/office/powerpoint/2010/main" val="9258872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114741"/>
            <a:ext cx="6850800" cy="504056"/>
          </a:xfrm>
        </p:spPr>
        <p:txBody>
          <a:bodyPr>
            <a:normAutofit/>
          </a:bodyPr>
          <a:lstStyle/>
          <a:p>
            <a:r>
              <a:rPr lang="sv-SE" dirty="0"/>
              <a:t>Sherlock Holmes</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3. Kombination av osäkerhet / historik</a:t>
            </a:r>
          </a:p>
        </p:txBody>
      </p:sp>
      <p:sp>
        <p:nvSpPr>
          <p:cNvPr id="7" name="textruta 6">
            <a:extLst>
              <a:ext uri="{FF2B5EF4-FFF2-40B4-BE49-F238E27FC236}">
                <a16:creationId xmlns:a16="http://schemas.microsoft.com/office/drawing/2014/main" id="{A330AFBC-755E-4612-9A56-EB1D0728B05D}"/>
              </a:ext>
            </a:extLst>
          </p:cNvPr>
          <p:cNvSpPr txBox="1"/>
          <p:nvPr/>
        </p:nvSpPr>
        <p:spPr>
          <a:xfrm>
            <a:off x="604298" y="5229070"/>
            <a:ext cx="7272808" cy="369332"/>
          </a:xfrm>
          <a:prstGeom prst="rect">
            <a:avLst/>
          </a:prstGeom>
          <a:noFill/>
        </p:spPr>
        <p:txBody>
          <a:bodyPr wrap="square" rtlCol="0">
            <a:spAutoFit/>
          </a:bodyPr>
          <a:lstStyle/>
          <a:p>
            <a:r>
              <a:rPr lang="sv-SE" dirty="0"/>
              <a:t>Konstnär Sidney </a:t>
            </a:r>
            <a:r>
              <a:rPr lang="sv-SE" dirty="0" err="1"/>
              <a:t>Paget</a:t>
            </a:r>
            <a:r>
              <a:rPr lang="sv-SE" dirty="0"/>
              <a:t>, Strand Magazine, 1891</a:t>
            </a:r>
          </a:p>
        </p:txBody>
      </p:sp>
      <p:pic>
        <p:nvPicPr>
          <p:cNvPr id="2050" name="Picture 2">
            <a:extLst>
              <a:ext uri="{FF2B5EF4-FFF2-40B4-BE49-F238E27FC236}">
                <a16:creationId xmlns:a16="http://schemas.microsoft.com/office/drawing/2014/main" id="{D00D961A-1702-4DF9-B1A5-2321FC6DC2C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9273" y="1618797"/>
            <a:ext cx="3502857" cy="358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225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124744"/>
            <a:ext cx="6850800" cy="720080"/>
          </a:xfrm>
        </p:spPr>
        <p:txBody>
          <a:bodyPr>
            <a:normAutofit/>
          </a:bodyPr>
          <a:lstStyle/>
          <a:p>
            <a:r>
              <a:rPr lang="sv-SE" dirty="0"/>
              <a:t>Sherlock Holmes</a:t>
            </a:r>
          </a:p>
        </p:txBody>
      </p:sp>
      <p:sp>
        <p:nvSpPr>
          <p:cNvPr id="3" name="Platshållare för innehåll 2"/>
          <p:cNvSpPr>
            <a:spLocks noGrp="1"/>
          </p:cNvSpPr>
          <p:nvPr>
            <p:ph idx="1"/>
          </p:nvPr>
        </p:nvSpPr>
        <p:spPr>
          <a:xfrm>
            <a:off x="792000" y="1700808"/>
            <a:ext cx="6850800" cy="4451592"/>
          </a:xfrm>
        </p:spPr>
        <p:txBody>
          <a:bodyPr>
            <a:normAutofit fontScale="70000" lnSpcReduction="20000"/>
          </a:bodyPr>
          <a:lstStyle/>
          <a:p>
            <a:r>
              <a:rPr lang="en-US" b="0" i="0" dirty="0">
                <a:solidFill>
                  <a:srgbClr val="000000"/>
                </a:solidFill>
                <a:effectLst/>
                <a:latin typeface="Calibri" panose="020F0502020204030204" pitchFamily="34" charset="0"/>
              </a:rPr>
              <a:t> "In solving a problem of this sort , the great thing is to be able to reason backwards. That is a very useful accomplishment, and a very easy one, but people do not practice it much. ... There are fifty who can reason synthetically for one who can reason analytically“ (A C Doyle, </a:t>
            </a:r>
            <a:r>
              <a:rPr lang="en-US" b="0" i="0" dirty="0" err="1">
                <a:solidFill>
                  <a:srgbClr val="000000"/>
                </a:solidFill>
                <a:effectLst/>
                <a:latin typeface="Calibri" panose="020F0502020204030204" pitchFamily="34" charset="0"/>
              </a:rPr>
              <a:t>En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studie</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i</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rött</a:t>
            </a:r>
            <a:r>
              <a:rPr lang="en-US" b="0" i="0" dirty="0">
                <a:solidFill>
                  <a:srgbClr val="000000"/>
                </a:solidFill>
                <a:effectLst/>
                <a:latin typeface="Calibri" panose="020F0502020204030204" pitchFamily="34" charset="0"/>
              </a:rPr>
              <a:t>, 1887)</a:t>
            </a:r>
          </a:p>
          <a:p>
            <a:r>
              <a:rPr lang="en-US" b="0" i="0" dirty="0">
                <a:solidFill>
                  <a:srgbClr val="000000"/>
                </a:solidFill>
                <a:effectLst/>
                <a:latin typeface="Calibri" panose="020F0502020204030204" pitchFamily="34" charset="0"/>
              </a:rPr>
              <a:t>Backwards: </a:t>
            </a:r>
            <a:r>
              <a:rPr lang="en-US" b="0" i="0" dirty="0" err="1">
                <a:solidFill>
                  <a:srgbClr val="000000"/>
                </a:solidFill>
                <a:effectLst/>
                <a:latin typeface="Calibri" panose="020F0502020204030204" pitchFamily="34" charset="0"/>
              </a:rPr>
              <a:t>slutsats</a:t>
            </a:r>
            <a:r>
              <a:rPr lang="en-US" b="0" i="0" dirty="0">
                <a:solidFill>
                  <a:srgbClr val="000000"/>
                </a:solidFill>
                <a:effectLst/>
                <a:latin typeface="Calibri" panose="020F0502020204030204" pitchFamily="34" charset="0"/>
              </a:rPr>
              <a:t> om </a:t>
            </a:r>
            <a:r>
              <a:rPr lang="en-US" b="0" i="0" dirty="0" err="1">
                <a:solidFill>
                  <a:srgbClr val="000000"/>
                </a:solidFill>
                <a:effectLst/>
                <a:latin typeface="Calibri" panose="020F0502020204030204" pitchFamily="34" charset="0"/>
              </a:rPr>
              <a:t>verkligheten</a:t>
            </a:r>
            <a:r>
              <a:rPr lang="en-US" b="0" i="0" dirty="0">
                <a:solidFill>
                  <a:srgbClr val="000000"/>
                </a:solidFill>
                <a:effectLst/>
                <a:latin typeface="Calibri" panose="020F0502020204030204" pitchFamily="34" charset="0"/>
              </a:rPr>
              <a:t>/</a:t>
            </a:r>
            <a:r>
              <a:rPr lang="en-US" b="0" i="0" dirty="0" err="1">
                <a:solidFill>
                  <a:srgbClr val="000000"/>
                </a:solidFill>
                <a:effectLst/>
                <a:latin typeface="Calibri" panose="020F0502020204030204" pitchFamily="34" charset="0"/>
              </a:rPr>
              <a:t>brottslingen</a:t>
            </a:r>
            <a:r>
              <a:rPr lang="en-US" b="0" i="0" dirty="0">
                <a:solidFill>
                  <a:srgbClr val="000000"/>
                </a:solidFill>
                <a:effectLst/>
                <a:latin typeface="Calibri" panose="020F0502020204030204" pitchFamily="34" charset="0"/>
              </a:rPr>
              <a:t> </a:t>
            </a:r>
            <a:r>
              <a:rPr lang="en-US" b="0" i="0" dirty="0" err="1">
                <a:solidFill>
                  <a:srgbClr val="000000"/>
                </a:solidFill>
                <a:effectLst/>
                <a:latin typeface="Calibri" panose="020F0502020204030204" pitchFamily="34" charset="0"/>
              </a:rPr>
              <a:t>givet</a:t>
            </a:r>
            <a:r>
              <a:rPr lang="en-US" b="0" i="0" dirty="0">
                <a:solidFill>
                  <a:srgbClr val="000000"/>
                </a:solidFill>
                <a:effectLst/>
                <a:latin typeface="Calibri" panose="020F0502020204030204" pitchFamily="34" charset="0"/>
              </a:rPr>
              <a:t> data/</a:t>
            </a:r>
            <a:r>
              <a:rPr lang="en-US" b="0" i="0" dirty="0" err="1">
                <a:solidFill>
                  <a:srgbClr val="000000"/>
                </a:solidFill>
                <a:effectLst/>
                <a:latin typeface="Calibri" panose="020F0502020204030204" pitchFamily="34" charset="0"/>
              </a:rPr>
              <a:t>brottet</a:t>
            </a:r>
            <a:r>
              <a:rPr lang="en-US" b="0" i="0" dirty="0">
                <a:solidFill>
                  <a:srgbClr val="000000"/>
                </a:solidFill>
                <a:effectLst/>
                <a:latin typeface="Calibri" panose="020F0502020204030204" pitchFamily="34" charset="0"/>
              </a:rPr>
              <a:t>  f(</a:t>
            </a:r>
            <a:r>
              <a:rPr lang="en-US" b="0" i="0" dirty="0">
                <a:solidFill>
                  <a:srgbClr val="000000"/>
                </a:solidFill>
                <a:effectLst/>
                <a:latin typeface="Symbol" panose="05050102010706020507" pitchFamily="18" charset="2"/>
              </a:rPr>
              <a:t>Q</a:t>
            </a:r>
            <a:r>
              <a:rPr lang="en-US" b="0" i="0" dirty="0">
                <a:solidFill>
                  <a:srgbClr val="000000"/>
                </a:solidFill>
                <a:effectLst/>
                <a:latin typeface="+mn-lt"/>
              </a:rPr>
              <a:t>|X=x)                                                   Forwards: </a:t>
            </a:r>
            <a:r>
              <a:rPr lang="en-US" b="0" i="0" dirty="0" err="1">
                <a:solidFill>
                  <a:srgbClr val="000000"/>
                </a:solidFill>
                <a:effectLst/>
                <a:latin typeface="+mn-lt"/>
              </a:rPr>
              <a:t>slutsats</a:t>
            </a:r>
            <a:r>
              <a:rPr lang="en-US" b="0" i="0" dirty="0">
                <a:solidFill>
                  <a:srgbClr val="000000"/>
                </a:solidFill>
                <a:effectLst/>
                <a:latin typeface="+mn-lt"/>
              </a:rPr>
              <a:t> om data/</a:t>
            </a:r>
            <a:r>
              <a:rPr lang="en-US" b="0" i="0" dirty="0" err="1">
                <a:solidFill>
                  <a:srgbClr val="000000"/>
                </a:solidFill>
                <a:effectLst/>
                <a:latin typeface="+mn-lt"/>
              </a:rPr>
              <a:t>brottet</a:t>
            </a:r>
            <a:r>
              <a:rPr lang="en-US" b="0" i="0" dirty="0">
                <a:solidFill>
                  <a:srgbClr val="000000"/>
                </a:solidFill>
                <a:effectLst/>
                <a:latin typeface="+mn-lt"/>
              </a:rPr>
              <a:t> </a:t>
            </a:r>
            <a:r>
              <a:rPr lang="en-US" b="0" i="0" dirty="0" err="1">
                <a:solidFill>
                  <a:srgbClr val="000000"/>
                </a:solidFill>
                <a:effectLst/>
                <a:latin typeface="+mn-lt"/>
              </a:rPr>
              <a:t>givet</a:t>
            </a:r>
            <a:r>
              <a:rPr lang="en-US" b="0" i="0" dirty="0">
                <a:solidFill>
                  <a:srgbClr val="000000"/>
                </a:solidFill>
                <a:effectLst/>
                <a:latin typeface="+mn-lt"/>
              </a:rPr>
              <a:t> </a:t>
            </a:r>
            <a:r>
              <a:rPr lang="en-US" b="0" i="0" dirty="0" err="1">
                <a:solidFill>
                  <a:srgbClr val="000000"/>
                </a:solidFill>
                <a:effectLst/>
                <a:latin typeface="+mn-lt"/>
              </a:rPr>
              <a:t>verkligheten</a:t>
            </a:r>
            <a:r>
              <a:rPr lang="en-US" b="0" i="0" dirty="0">
                <a:solidFill>
                  <a:srgbClr val="000000"/>
                </a:solidFill>
                <a:effectLst/>
                <a:latin typeface="+mn-lt"/>
              </a:rPr>
              <a:t>/</a:t>
            </a:r>
            <a:r>
              <a:rPr lang="en-US" b="0" i="0" dirty="0" err="1">
                <a:solidFill>
                  <a:srgbClr val="000000"/>
                </a:solidFill>
                <a:effectLst/>
                <a:latin typeface="+mn-lt"/>
              </a:rPr>
              <a:t>brottslingen</a:t>
            </a:r>
            <a:r>
              <a:rPr lang="en-US" dirty="0">
                <a:solidFill>
                  <a:srgbClr val="000000"/>
                </a:solidFill>
                <a:latin typeface="+mn-lt"/>
              </a:rPr>
              <a:t>, </a:t>
            </a:r>
            <a:r>
              <a:rPr lang="en-US" b="0" i="0" dirty="0">
                <a:solidFill>
                  <a:srgbClr val="000000"/>
                </a:solidFill>
                <a:effectLst/>
                <a:latin typeface="+mn-lt"/>
              </a:rPr>
              <a:t> f(X|</a:t>
            </a:r>
            <a:r>
              <a:rPr lang="en-US" b="0" i="0" dirty="0">
                <a:solidFill>
                  <a:srgbClr val="000000"/>
                </a:solidFill>
                <a:effectLst/>
                <a:latin typeface="Symbol" panose="05050102010706020507" pitchFamily="18" charset="2"/>
              </a:rPr>
              <a:t>Q=q),                          </a:t>
            </a:r>
            <a:endParaRPr lang="en-US" b="0" i="0" dirty="0">
              <a:solidFill>
                <a:srgbClr val="000000"/>
              </a:solidFill>
              <a:effectLst/>
              <a:latin typeface="Calibri" panose="020F0502020204030204" pitchFamily="34" charset="0"/>
            </a:endParaRPr>
          </a:p>
          <a:p>
            <a:r>
              <a:rPr lang="en-US" dirty="0">
                <a:solidFill>
                  <a:srgbClr val="000000"/>
                </a:solidFill>
                <a:latin typeface="+mn-lt"/>
              </a:rPr>
              <a:t>Forwards </a:t>
            </a:r>
            <a:r>
              <a:rPr lang="en-US" dirty="0" err="1">
                <a:solidFill>
                  <a:srgbClr val="000000"/>
                </a:solidFill>
                <a:latin typeface="+mn-lt"/>
              </a:rPr>
              <a:t>är</a:t>
            </a:r>
            <a:r>
              <a:rPr lang="en-US" dirty="0">
                <a:solidFill>
                  <a:srgbClr val="000000"/>
                </a:solidFill>
                <a:latin typeface="+mn-lt"/>
              </a:rPr>
              <a:t> </a:t>
            </a:r>
            <a:r>
              <a:rPr lang="en-US" dirty="0" err="1">
                <a:solidFill>
                  <a:srgbClr val="000000"/>
                </a:solidFill>
                <a:latin typeface="+mn-lt"/>
              </a:rPr>
              <a:t>mycket</a:t>
            </a:r>
            <a:r>
              <a:rPr lang="en-US" dirty="0">
                <a:solidFill>
                  <a:srgbClr val="000000"/>
                </a:solidFill>
                <a:latin typeface="+mn-lt"/>
              </a:rPr>
              <a:t> </a:t>
            </a:r>
            <a:r>
              <a:rPr lang="en-US" dirty="0" err="1">
                <a:solidFill>
                  <a:srgbClr val="000000"/>
                </a:solidFill>
                <a:latin typeface="+mn-lt"/>
              </a:rPr>
              <a:t>enklare</a:t>
            </a:r>
            <a:r>
              <a:rPr lang="en-US" dirty="0">
                <a:solidFill>
                  <a:srgbClr val="000000"/>
                </a:solidFill>
                <a:latin typeface="+mn-lt"/>
              </a:rPr>
              <a:t> </a:t>
            </a:r>
            <a:r>
              <a:rPr lang="en-US" dirty="0" err="1">
                <a:solidFill>
                  <a:srgbClr val="000000"/>
                </a:solidFill>
                <a:latin typeface="+mn-lt"/>
              </a:rPr>
              <a:t>att</a:t>
            </a:r>
            <a:r>
              <a:rPr lang="en-US" dirty="0">
                <a:solidFill>
                  <a:srgbClr val="000000"/>
                </a:solidFill>
                <a:latin typeface="+mn-lt"/>
              </a:rPr>
              <a:t> </a:t>
            </a:r>
            <a:r>
              <a:rPr lang="en-US" dirty="0" err="1">
                <a:solidFill>
                  <a:srgbClr val="000000"/>
                </a:solidFill>
                <a:latin typeface="+mn-lt"/>
              </a:rPr>
              <a:t>hantera</a:t>
            </a:r>
            <a:r>
              <a:rPr lang="en-US" dirty="0">
                <a:solidFill>
                  <a:srgbClr val="000000"/>
                </a:solidFill>
                <a:latin typeface="+mn-lt"/>
              </a:rPr>
              <a:t> men </a:t>
            </a:r>
            <a:r>
              <a:rPr lang="en-US" dirty="0" err="1">
                <a:solidFill>
                  <a:srgbClr val="000000"/>
                </a:solidFill>
                <a:latin typeface="+mn-lt"/>
              </a:rPr>
              <a:t>idiotiskt</a:t>
            </a:r>
            <a:r>
              <a:rPr lang="en-US" dirty="0">
                <a:solidFill>
                  <a:srgbClr val="000000"/>
                </a:solidFill>
                <a:latin typeface="+mn-lt"/>
              </a:rPr>
              <a:t> om </a:t>
            </a:r>
            <a:r>
              <a:rPr lang="en-US" dirty="0" err="1">
                <a:solidFill>
                  <a:srgbClr val="000000"/>
                </a:solidFill>
                <a:latin typeface="+mn-lt"/>
              </a:rPr>
              <a:t>brottslingen</a:t>
            </a:r>
            <a:r>
              <a:rPr lang="en-US" dirty="0">
                <a:solidFill>
                  <a:srgbClr val="000000"/>
                </a:solidFill>
                <a:latin typeface="+mn-lt"/>
              </a:rPr>
              <a:t> t ex </a:t>
            </a:r>
            <a:r>
              <a:rPr lang="en-US" dirty="0" err="1">
                <a:solidFill>
                  <a:srgbClr val="000000"/>
                </a:solidFill>
                <a:latin typeface="+mn-lt"/>
              </a:rPr>
              <a:t>har</a:t>
            </a:r>
            <a:r>
              <a:rPr lang="en-US" dirty="0">
                <a:solidFill>
                  <a:srgbClr val="000000"/>
                </a:solidFill>
                <a:latin typeface="+mn-lt"/>
              </a:rPr>
              <a:t> alibi. </a:t>
            </a:r>
            <a:r>
              <a:rPr lang="en-US" dirty="0">
                <a:solidFill>
                  <a:srgbClr val="000000"/>
                </a:solidFill>
                <a:latin typeface="Calibri" panose="020F0502020204030204" pitchFamily="34" charset="0"/>
              </a:rPr>
              <a:t>Detta </a:t>
            </a:r>
            <a:r>
              <a:rPr lang="en-US" dirty="0" err="1">
                <a:solidFill>
                  <a:srgbClr val="000000"/>
                </a:solidFill>
                <a:latin typeface="Calibri" panose="020F0502020204030204" pitchFamily="34" charset="0"/>
              </a:rPr>
              <a:t>är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viktig</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anledning</a:t>
            </a:r>
            <a:r>
              <a:rPr lang="en-US" dirty="0">
                <a:solidFill>
                  <a:srgbClr val="000000"/>
                </a:solidFill>
                <a:latin typeface="Calibri" panose="020F0502020204030204" pitchFamily="34" charset="0"/>
              </a:rPr>
              <a:t> till </a:t>
            </a:r>
            <a:r>
              <a:rPr lang="en-US" dirty="0" err="1">
                <a:solidFill>
                  <a:srgbClr val="000000"/>
                </a:solidFill>
                <a:latin typeface="Calibri" panose="020F0502020204030204" pitchFamily="34" charset="0"/>
              </a:rPr>
              <a:t>att</a:t>
            </a:r>
            <a:r>
              <a:rPr lang="en-US" dirty="0">
                <a:solidFill>
                  <a:srgbClr val="000000"/>
                </a:solidFill>
                <a:latin typeface="Calibri" panose="020F0502020204030204" pitchFamily="34" charset="0"/>
              </a:rPr>
              <a:t> Bayes </a:t>
            </a:r>
            <a:r>
              <a:rPr lang="en-US" dirty="0" err="1">
                <a:solidFill>
                  <a:srgbClr val="000000"/>
                </a:solidFill>
                <a:latin typeface="Calibri" panose="020F0502020204030204" pitchFamily="34" charset="0"/>
              </a:rPr>
              <a:t>teorem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inte</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fick</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något</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större</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genomslag</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inom</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statistisk</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teori</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när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statistiken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började</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teoretiseras</a:t>
            </a:r>
            <a:r>
              <a:rPr lang="en-US" dirty="0">
                <a:solidFill>
                  <a:srgbClr val="000000"/>
                </a:solidFill>
                <a:latin typeface="Calibri" panose="020F0502020204030204" pitchFamily="34" charset="0"/>
              </a:rPr>
              <a:t> under </a:t>
            </a:r>
            <a:r>
              <a:rPr lang="en-US" dirty="0" err="1">
                <a:solidFill>
                  <a:srgbClr val="000000"/>
                </a:solidFill>
                <a:latin typeface="Calibri" panose="020F0502020204030204" pitchFamily="34" charset="0"/>
              </a:rPr>
              <a:t>slutet</a:t>
            </a:r>
            <a:r>
              <a:rPr lang="en-US" dirty="0">
                <a:solidFill>
                  <a:srgbClr val="000000"/>
                </a:solidFill>
                <a:latin typeface="Calibri" panose="020F0502020204030204" pitchFamily="34" charset="0"/>
              </a:rPr>
              <a:t> av 1800-talet. (</a:t>
            </a:r>
            <a:r>
              <a:rPr lang="en-US" dirty="0" err="1">
                <a:solidFill>
                  <a:srgbClr val="000000"/>
                </a:solidFill>
                <a:latin typeface="Calibri" panose="020F0502020204030204" pitchFamily="34" charset="0"/>
              </a:rPr>
              <a:t>Även</a:t>
            </a:r>
            <a:r>
              <a:rPr lang="en-US" dirty="0">
                <a:solidFill>
                  <a:srgbClr val="000000"/>
                </a:solidFill>
                <a:latin typeface="Calibri" panose="020F0502020204030204" pitchFamily="34" charset="0"/>
              </a:rPr>
              <a:t> om  </a:t>
            </a:r>
            <a:r>
              <a:rPr lang="en-US" dirty="0" err="1">
                <a:solidFill>
                  <a:srgbClr val="000000"/>
                </a:solidFill>
                <a:latin typeface="Calibri" panose="020F0502020204030204" pitchFamily="34" charset="0"/>
              </a:rPr>
              <a:t>personer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som</a:t>
            </a:r>
            <a:r>
              <a:rPr lang="en-US" dirty="0">
                <a:solidFill>
                  <a:srgbClr val="000000"/>
                </a:solidFill>
                <a:latin typeface="Calibri" panose="020F0502020204030204" pitchFamily="34" charset="0"/>
              </a:rPr>
              <a:t> Laplace, </a:t>
            </a:r>
            <a:r>
              <a:rPr lang="en-US" dirty="0" err="1">
                <a:solidFill>
                  <a:srgbClr val="000000"/>
                </a:solidFill>
                <a:latin typeface="Calibri" panose="020F0502020204030204" pitchFamily="34" charset="0"/>
              </a:rPr>
              <a:t>Borel</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och</a:t>
            </a:r>
            <a:r>
              <a:rPr lang="en-US" dirty="0">
                <a:solidFill>
                  <a:srgbClr val="000000"/>
                </a:solidFill>
                <a:latin typeface="Calibri" panose="020F0502020204030204" pitchFamily="34" charset="0"/>
              </a:rPr>
              <a:t> Keynes </a:t>
            </a:r>
            <a:r>
              <a:rPr lang="en-US" dirty="0" err="1">
                <a:solidFill>
                  <a:srgbClr val="000000"/>
                </a:solidFill>
                <a:latin typeface="Calibri" panose="020F0502020204030204" pitchFamily="34" charset="0"/>
              </a:rPr>
              <a:t>talade</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för</a:t>
            </a:r>
            <a:r>
              <a:rPr lang="en-US" dirty="0">
                <a:solidFill>
                  <a:srgbClr val="000000"/>
                </a:solidFill>
                <a:latin typeface="Calibri" panose="020F0502020204030204" pitchFamily="34" charset="0"/>
              </a:rPr>
              <a:t> den) </a:t>
            </a: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3. Kombination av osäkerhet / historik</a:t>
            </a:r>
          </a:p>
        </p:txBody>
      </p:sp>
    </p:spTree>
    <p:extLst>
      <p:ext uri="{BB962C8B-B14F-4D97-AF65-F5344CB8AC3E}">
        <p14:creationId xmlns:p14="http://schemas.microsoft.com/office/powerpoint/2010/main" val="6158063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124744"/>
            <a:ext cx="6850800" cy="576064"/>
          </a:xfrm>
        </p:spPr>
        <p:txBody>
          <a:bodyPr>
            <a:normAutofit fontScale="90000"/>
          </a:bodyPr>
          <a:lstStyle/>
          <a:p>
            <a:r>
              <a:rPr lang="sv-SE" dirty="0" err="1"/>
              <a:t>Neyman</a:t>
            </a:r>
            <a:r>
              <a:rPr lang="sv-SE" dirty="0"/>
              <a:t>, Jerzy, 1894 – 1981</a:t>
            </a:r>
            <a:br>
              <a:rPr lang="sv-SE" dirty="0"/>
            </a:b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3. Kombination av osäkerhet / historik</a:t>
            </a:r>
          </a:p>
        </p:txBody>
      </p:sp>
      <p:pic>
        <p:nvPicPr>
          <p:cNvPr id="3074" name="Picture 2" descr="Thumbnail of Jerzy Neyman">
            <a:extLst>
              <a:ext uri="{FF2B5EF4-FFF2-40B4-BE49-F238E27FC236}">
                <a16:creationId xmlns:a16="http://schemas.microsoft.com/office/drawing/2014/main" id="{DE46D16B-F599-4DC4-BA06-5883EFB58CB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15816" y="1988840"/>
            <a:ext cx="2739932" cy="335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56520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124744"/>
            <a:ext cx="6850800" cy="576064"/>
          </a:xfrm>
        </p:spPr>
        <p:txBody>
          <a:bodyPr>
            <a:normAutofit/>
          </a:bodyPr>
          <a:lstStyle/>
          <a:p>
            <a:r>
              <a:rPr lang="sv-SE" dirty="0" err="1"/>
              <a:t>Neyman</a:t>
            </a:r>
            <a:r>
              <a:rPr lang="sv-SE" dirty="0"/>
              <a:t>, Jerzy </a:t>
            </a:r>
          </a:p>
        </p:txBody>
      </p:sp>
      <p:sp>
        <p:nvSpPr>
          <p:cNvPr id="3" name="Platshållare för innehåll 2"/>
          <p:cNvSpPr>
            <a:spLocks noGrp="1"/>
          </p:cNvSpPr>
          <p:nvPr>
            <p:ph idx="1"/>
          </p:nvPr>
        </p:nvSpPr>
        <p:spPr>
          <a:xfrm>
            <a:off x="792000" y="1700808"/>
            <a:ext cx="6850800" cy="4451592"/>
          </a:xfrm>
        </p:spPr>
        <p:txBody>
          <a:bodyPr>
            <a:normAutofit fontScale="92500" lnSpcReduction="10000"/>
          </a:bodyPr>
          <a:lstStyle/>
          <a:p>
            <a:r>
              <a:rPr lang="sv-SE" dirty="0"/>
              <a:t>f(</a:t>
            </a:r>
            <a:r>
              <a:rPr lang="sv-SE" dirty="0">
                <a:latin typeface="Symbol" panose="05050102010706020507" pitchFamily="18" charset="2"/>
              </a:rPr>
              <a:t>Q|</a:t>
            </a:r>
            <a:r>
              <a:rPr lang="sv-SE" dirty="0">
                <a:latin typeface="+mn-lt"/>
              </a:rPr>
              <a:t>X=x) = proportionell mot f(</a:t>
            </a:r>
            <a:r>
              <a:rPr lang="sv-SE" dirty="0">
                <a:latin typeface="Symbol" panose="05050102010706020507" pitchFamily="18" charset="2"/>
              </a:rPr>
              <a:t>Q)*</a:t>
            </a:r>
            <a:r>
              <a:rPr lang="sv-SE" dirty="0">
                <a:latin typeface="+mn-lt"/>
              </a:rPr>
              <a:t>f(</a:t>
            </a:r>
            <a:r>
              <a:rPr lang="sv-SE" dirty="0" err="1">
                <a:latin typeface="+mn-lt"/>
              </a:rPr>
              <a:t>x|</a:t>
            </a:r>
            <a:r>
              <a:rPr lang="sv-SE" dirty="0" err="1">
                <a:latin typeface="Symbol" panose="05050102010706020507" pitchFamily="18" charset="2"/>
              </a:rPr>
              <a:t>q</a:t>
            </a:r>
            <a:r>
              <a:rPr lang="sv-SE" dirty="0">
                <a:latin typeface="Symbol" panose="05050102010706020507" pitchFamily="18" charset="2"/>
              </a:rPr>
              <a:t>=q</a:t>
            </a:r>
            <a:r>
              <a:rPr lang="sv-SE" dirty="0">
                <a:latin typeface="+mn-lt"/>
              </a:rPr>
              <a:t>) </a:t>
            </a:r>
            <a:r>
              <a:rPr lang="en-US" b="0" i="0" dirty="0">
                <a:solidFill>
                  <a:srgbClr val="000000"/>
                </a:solidFill>
                <a:effectLst/>
                <a:latin typeface="Calibri" panose="020F0502020204030204" pitchFamily="34" charset="0"/>
              </a:rPr>
              <a:t> </a:t>
            </a:r>
          </a:p>
          <a:p>
            <a:r>
              <a:rPr lang="en-US" dirty="0">
                <a:solidFill>
                  <a:srgbClr val="000000"/>
                </a:solidFill>
                <a:latin typeface="Calibri" panose="020F0502020204030204" pitchFamily="34" charset="0"/>
              </a:rPr>
              <a:t>Om </a:t>
            </a:r>
            <a:r>
              <a:rPr lang="en-US" dirty="0" err="1">
                <a:solidFill>
                  <a:srgbClr val="000000"/>
                </a:solidFill>
                <a:latin typeface="Calibri" panose="020F0502020204030204" pitchFamily="34" charset="0"/>
              </a:rPr>
              <a:t>alla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parametervärden</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är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ungefär</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lika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sannolika</a:t>
            </a:r>
            <a:r>
              <a:rPr lang="en-US" dirty="0">
                <a:solidFill>
                  <a:srgbClr val="000000"/>
                </a:solidFill>
                <a:latin typeface="Calibri" panose="020F0502020204030204" pitchFamily="34" charset="0"/>
              </a:rPr>
              <a:t> </a:t>
            </a:r>
            <a:r>
              <a:rPr lang="en-US" dirty="0" err="1">
                <a:solidFill>
                  <a:srgbClr val="000000"/>
                </a:solidFill>
                <a:latin typeface="Calibri" panose="020F0502020204030204" pitchFamily="34" charset="0"/>
              </a:rPr>
              <a:t>kan</a:t>
            </a:r>
            <a:r>
              <a:rPr lang="en-US" dirty="0">
                <a:solidFill>
                  <a:srgbClr val="000000"/>
                </a:solidFill>
                <a:latin typeface="Calibri" panose="020F0502020204030204" pitchFamily="34" charset="0"/>
              </a:rPr>
              <a:t> man </a:t>
            </a:r>
            <a:r>
              <a:rPr lang="en-US" dirty="0" err="1">
                <a:solidFill>
                  <a:srgbClr val="000000"/>
                </a:solidFill>
                <a:latin typeface="Calibri" panose="020F0502020204030204" pitchFamily="34" charset="0"/>
              </a:rPr>
              <a:t>nöja</a:t>
            </a:r>
            <a:r>
              <a:rPr lang="en-US" dirty="0">
                <a:solidFill>
                  <a:srgbClr val="000000"/>
                </a:solidFill>
                <a:latin typeface="Calibri" panose="020F0502020204030204" pitchFamily="34" charset="0"/>
              </a:rPr>
              <a:t> sig med </a:t>
            </a:r>
            <a:r>
              <a:rPr lang="sv-SE" dirty="0"/>
              <a:t>f(</a:t>
            </a:r>
            <a:r>
              <a:rPr lang="sv-SE" dirty="0">
                <a:latin typeface="Symbol" panose="05050102010706020507" pitchFamily="18" charset="2"/>
              </a:rPr>
              <a:t>Q|</a:t>
            </a:r>
            <a:r>
              <a:rPr lang="sv-SE" dirty="0">
                <a:latin typeface="+mn-lt"/>
              </a:rPr>
              <a:t>X=x) = proportionell mot f(</a:t>
            </a:r>
            <a:r>
              <a:rPr lang="sv-SE" dirty="0" err="1">
                <a:latin typeface="+mn-lt"/>
              </a:rPr>
              <a:t>x|</a:t>
            </a:r>
            <a:r>
              <a:rPr lang="sv-SE" dirty="0" err="1">
                <a:latin typeface="Symbol" panose="05050102010706020507" pitchFamily="18" charset="2"/>
              </a:rPr>
              <a:t>q</a:t>
            </a:r>
            <a:r>
              <a:rPr lang="sv-SE" dirty="0">
                <a:latin typeface="Symbol" panose="05050102010706020507" pitchFamily="18" charset="2"/>
              </a:rPr>
              <a:t>=q)                       (</a:t>
            </a:r>
            <a:r>
              <a:rPr lang="sv-SE" dirty="0" err="1">
                <a:latin typeface="+mn-lt"/>
              </a:rPr>
              <a:t>Laplace</a:t>
            </a:r>
            <a:r>
              <a:rPr lang="sv-SE" dirty="0">
                <a:latin typeface="+mn-lt"/>
              </a:rPr>
              <a:t> </a:t>
            </a:r>
            <a:r>
              <a:rPr lang="sv-SE" dirty="0" err="1">
                <a:latin typeface="+mn-lt"/>
              </a:rPr>
              <a:t>bl</a:t>
            </a:r>
            <a:r>
              <a:rPr lang="sv-SE" dirty="0">
                <a:latin typeface="+mn-lt"/>
              </a:rPr>
              <a:t> a)</a:t>
            </a:r>
          </a:p>
          <a:p>
            <a:r>
              <a:rPr lang="sv-SE" dirty="0" err="1">
                <a:latin typeface="+mn-lt"/>
              </a:rPr>
              <a:t>Neyman</a:t>
            </a:r>
            <a:r>
              <a:rPr lang="sv-SE" dirty="0">
                <a:latin typeface="+mn-lt"/>
              </a:rPr>
              <a:t> (1937): gör t ex ett 95 % intervall för </a:t>
            </a:r>
            <a:r>
              <a:rPr lang="sv-SE" dirty="0">
                <a:latin typeface="Symbol" panose="05050102010706020507" pitchFamily="18" charset="2"/>
              </a:rPr>
              <a:t>q,</a:t>
            </a:r>
            <a:r>
              <a:rPr lang="sv-SE" dirty="0">
                <a:latin typeface="+mn-lt"/>
              </a:rPr>
              <a:t> genom att välja gränserna så att 0,025= F(</a:t>
            </a:r>
            <a:r>
              <a:rPr lang="sv-SE" dirty="0" err="1">
                <a:latin typeface="+mn-lt"/>
              </a:rPr>
              <a:t>x|</a:t>
            </a:r>
            <a:r>
              <a:rPr lang="sv-SE" dirty="0" err="1">
                <a:latin typeface="Symbol" panose="05050102010706020507" pitchFamily="18" charset="2"/>
              </a:rPr>
              <a:t>q</a:t>
            </a:r>
            <a:r>
              <a:rPr lang="sv-SE" dirty="0">
                <a:latin typeface="Symbol" panose="05050102010706020507" pitchFamily="18" charset="2"/>
              </a:rPr>
              <a:t>=q</a:t>
            </a:r>
            <a:r>
              <a:rPr lang="sv-SE" baseline="-25000" dirty="0">
                <a:latin typeface="Symbol" panose="05050102010706020507" pitchFamily="18" charset="2"/>
              </a:rPr>
              <a:t>1</a:t>
            </a:r>
            <a:r>
              <a:rPr lang="sv-SE" dirty="0">
                <a:latin typeface="Symbol" panose="05050102010706020507" pitchFamily="18" charset="2"/>
              </a:rPr>
              <a:t>) = 1 - </a:t>
            </a:r>
            <a:r>
              <a:rPr lang="sv-SE" dirty="0">
                <a:latin typeface="+mn-lt"/>
              </a:rPr>
              <a:t>F(</a:t>
            </a:r>
            <a:r>
              <a:rPr lang="sv-SE" dirty="0" err="1">
                <a:latin typeface="+mn-lt"/>
              </a:rPr>
              <a:t>x|</a:t>
            </a:r>
            <a:r>
              <a:rPr lang="sv-SE" dirty="0" err="1">
                <a:latin typeface="Symbol" panose="05050102010706020507" pitchFamily="18" charset="2"/>
              </a:rPr>
              <a:t>q</a:t>
            </a:r>
            <a:r>
              <a:rPr lang="sv-SE" dirty="0">
                <a:latin typeface="Symbol" panose="05050102010706020507" pitchFamily="18" charset="2"/>
              </a:rPr>
              <a:t>=q</a:t>
            </a:r>
            <a:r>
              <a:rPr lang="sv-SE" baseline="-25000" dirty="0">
                <a:latin typeface="Symbol" panose="05050102010706020507" pitchFamily="18" charset="2"/>
              </a:rPr>
              <a:t>2</a:t>
            </a:r>
            <a:r>
              <a:rPr lang="sv-SE" dirty="0">
                <a:latin typeface="Symbol" panose="05050102010706020507" pitchFamily="18" charset="2"/>
              </a:rPr>
              <a:t>) </a:t>
            </a:r>
            <a:endParaRPr lang="sv-SE" dirty="0">
              <a:latin typeface="+mn-lt"/>
            </a:endParaRPr>
          </a:p>
          <a:p>
            <a:pPr lvl="1"/>
            <a:r>
              <a:rPr lang="sv-SE" dirty="0">
                <a:latin typeface="+mn-lt"/>
              </a:rPr>
              <a:t>Detta fungerar utmärkt om alla parametervärden är ungefär lika sannolika, men inte om de är olika sannolika. Om vissa potentiella brottslingar har alibi kan man inte välja motsvarande parameter även om den skulle ligga i intervallet</a:t>
            </a:r>
          </a:p>
          <a:p>
            <a:pPr lvl="1"/>
            <a:r>
              <a:rPr lang="sv-SE" dirty="0">
                <a:latin typeface="+mn-lt"/>
              </a:rPr>
              <a:t>Också asymptotisk normalitet är önskvärt liksom monoton </a:t>
            </a:r>
            <a:r>
              <a:rPr lang="sv-SE" dirty="0" err="1">
                <a:latin typeface="+mn-lt"/>
              </a:rPr>
              <a:t>likelihoodkvot</a:t>
            </a:r>
            <a:endParaRPr lang="sv-SE" dirty="0">
              <a:latin typeface="+mn-lt"/>
            </a:endParaRP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3. Kombination av osäkerhet/ historik</a:t>
            </a:r>
          </a:p>
        </p:txBody>
      </p:sp>
    </p:spTree>
    <p:extLst>
      <p:ext uri="{BB962C8B-B14F-4D97-AF65-F5344CB8AC3E}">
        <p14:creationId xmlns:p14="http://schemas.microsoft.com/office/powerpoint/2010/main" val="3463655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1200" y="1229022"/>
            <a:ext cx="6850800" cy="476888"/>
          </a:xfrm>
        </p:spPr>
        <p:txBody>
          <a:bodyPr>
            <a:normAutofit fontScale="90000"/>
          </a:bodyPr>
          <a:lstStyle/>
          <a:p>
            <a:r>
              <a:rPr lang="sv-SE" sz="2200" dirty="0" err="1"/>
              <a:t>Fierde</a:t>
            </a:r>
            <a:r>
              <a:rPr lang="sv-SE" sz="2200" dirty="0"/>
              <a:t> Mosebok är en enda stor folkräkning</a:t>
            </a:r>
            <a:br>
              <a:rPr lang="sv-SE" dirty="0"/>
            </a:b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781200" y="660317"/>
            <a:ext cx="3240360" cy="369332"/>
          </a:xfrm>
          <a:prstGeom prst="rect">
            <a:avLst/>
          </a:prstGeom>
          <a:noFill/>
        </p:spPr>
        <p:txBody>
          <a:bodyPr wrap="square" rtlCol="0">
            <a:spAutoFit/>
          </a:bodyPr>
          <a:lstStyle/>
          <a:p>
            <a:r>
              <a:rPr lang="sv-SE" dirty="0"/>
              <a:t>1. Statistikens historia, Bibeln</a:t>
            </a:r>
          </a:p>
        </p:txBody>
      </p:sp>
      <p:pic>
        <p:nvPicPr>
          <p:cNvPr id="7170" name="Picture 2">
            <a:extLst>
              <a:ext uri="{FF2B5EF4-FFF2-40B4-BE49-F238E27FC236}">
                <a16:creationId xmlns:a16="http://schemas.microsoft.com/office/drawing/2014/main" id="{AD2CA421-0D7E-49A5-BA05-5160C4F386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581749" y="-17594"/>
            <a:ext cx="4292399" cy="789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849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124744"/>
            <a:ext cx="6850800" cy="576064"/>
          </a:xfrm>
        </p:spPr>
        <p:txBody>
          <a:bodyPr>
            <a:normAutofit/>
          </a:bodyPr>
          <a:lstStyle/>
          <a:p>
            <a:r>
              <a:rPr lang="sv-SE" dirty="0" err="1"/>
              <a:t>Bayesianska</a:t>
            </a:r>
            <a:r>
              <a:rPr lang="sv-SE" dirty="0"/>
              <a:t> modeller</a:t>
            </a:r>
          </a:p>
        </p:txBody>
      </p:sp>
      <p:sp>
        <p:nvSpPr>
          <p:cNvPr id="3" name="Platshållare för innehåll 2"/>
          <p:cNvSpPr>
            <a:spLocks noGrp="1"/>
          </p:cNvSpPr>
          <p:nvPr>
            <p:ph idx="1"/>
          </p:nvPr>
        </p:nvSpPr>
        <p:spPr>
          <a:xfrm>
            <a:off x="792000" y="1700808"/>
            <a:ext cx="6850800" cy="4451592"/>
          </a:xfrm>
        </p:spPr>
        <p:txBody>
          <a:bodyPr>
            <a:normAutofit lnSpcReduction="10000"/>
          </a:bodyPr>
          <a:lstStyle/>
          <a:p>
            <a:r>
              <a:rPr lang="sv-SE" dirty="0"/>
              <a:t>Alla typer av osäkerhet och kostnader kan modelleras (inte bara </a:t>
            </a:r>
            <a:r>
              <a:rPr lang="sv-SE" dirty="0" err="1"/>
              <a:t>slumpfel</a:t>
            </a:r>
            <a:r>
              <a:rPr lang="sv-SE" dirty="0"/>
              <a:t>). Inte alltid enkelt.</a:t>
            </a:r>
          </a:p>
          <a:p>
            <a:r>
              <a:rPr lang="sv-SE" dirty="0"/>
              <a:t>Det är sedan i teorin lätt att göra avvägningar mellan olika kvalitetshöjande åtgärder; t ex </a:t>
            </a:r>
          </a:p>
          <a:p>
            <a:pPr lvl="1"/>
            <a:r>
              <a:rPr lang="sv-SE" dirty="0"/>
              <a:t>större urval kontra bättre bortfallsuppföljning.</a:t>
            </a:r>
          </a:p>
          <a:p>
            <a:pPr lvl="1"/>
            <a:r>
              <a:rPr lang="sv-SE" dirty="0"/>
              <a:t>totalregister – värdet av en mindre kvalitetsuppföljning av enskilda uppgifter</a:t>
            </a:r>
          </a:p>
          <a:p>
            <a:r>
              <a:rPr lang="sv-SE" dirty="0"/>
              <a:t>Det vore bra om utvecklingen går mot dessa modeller – men jag är inte säker på att den gör det. Men jag är övertygad om att klassiska felmarginaler minskar i betydelse rent generellt.</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3. Kombination av osäkerhet</a:t>
            </a:r>
          </a:p>
        </p:txBody>
      </p:sp>
    </p:spTree>
    <p:extLst>
      <p:ext uri="{BB962C8B-B14F-4D97-AF65-F5344CB8AC3E}">
        <p14:creationId xmlns:p14="http://schemas.microsoft.com/office/powerpoint/2010/main" val="3961819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2558" y="1417422"/>
            <a:ext cx="6850800" cy="720080"/>
          </a:xfrm>
        </p:spPr>
        <p:txBody>
          <a:bodyPr>
            <a:normAutofit/>
          </a:bodyPr>
          <a:lstStyle/>
          <a:p>
            <a:r>
              <a:rPr lang="sv-SE" dirty="0"/>
              <a:t>Vart går utvecklingen?</a:t>
            </a:r>
          </a:p>
        </p:txBody>
      </p:sp>
      <p:sp>
        <p:nvSpPr>
          <p:cNvPr id="3" name="Platshållare för innehåll 2"/>
          <p:cNvSpPr>
            <a:spLocks noGrp="1"/>
          </p:cNvSpPr>
          <p:nvPr>
            <p:ph idx="1"/>
          </p:nvPr>
        </p:nvSpPr>
        <p:spPr>
          <a:xfrm>
            <a:off x="792000" y="2564904"/>
            <a:ext cx="6850800" cy="3868296"/>
          </a:xfrm>
        </p:spPr>
        <p:txBody>
          <a:bodyPr>
            <a:normAutofit/>
          </a:bodyPr>
          <a:lstStyle/>
          <a:p>
            <a:r>
              <a:rPr lang="sv-SE" dirty="0"/>
              <a:t>Tekniken utvecklas med nya datakällor. T ex</a:t>
            </a:r>
          </a:p>
          <a:p>
            <a:pPr lvl="1"/>
            <a:r>
              <a:rPr lang="sv-SE" dirty="0"/>
              <a:t>primärdata som fjärranalys med drönare för jordbruksstatistik</a:t>
            </a:r>
          </a:p>
          <a:p>
            <a:pPr lvl="1"/>
            <a:r>
              <a:rPr lang="sv-SE" dirty="0"/>
              <a:t>Trafikdata från kameraövervakning</a:t>
            </a:r>
          </a:p>
          <a:p>
            <a:pPr lvl="1"/>
            <a:r>
              <a:rPr lang="sv-SE" dirty="0"/>
              <a:t>Sekundärdata:</a:t>
            </a:r>
          </a:p>
          <a:p>
            <a:pPr lvl="2"/>
            <a:r>
              <a:rPr lang="sv-SE" dirty="0"/>
              <a:t>Mobiltelefondata för resmönster</a:t>
            </a:r>
          </a:p>
          <a:p>
            <a:pPr lvl="2"/>
            <a:r>
              <a:rPr lang="sv-SE" dirty="0"/>
              <a:t>Inköpsmönster från kassaregisterdata</a:t>
            </a:r>
          </a:p>
          <a:p>
            <a:pPr lvl="1"/>
            <a:r>
              <a:rPr lang="sv-SE" dirty="0"/>
              <a:t>Algoritmer för direkt läsning  och tolkning av text både handskrivet och normalt tryck men även för t ex web-</a:t>
            </a:r>
            <a:r>
              <a:rPr lang="sv-SE" dirty="0" err="1"/>
              <a:t>scraping</a:t>
            </a:r>
            <a:endParaRPr lang="sv-SE" dirty="0"/>
          </a:p>
          <a:p>
            <a:pPr lvl="1"/>
            <a:endParaRPr lang="sv-SE" dirty="0"/>
          </a:p>
          <a:p>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a:xfrm>
            <a:off x="1904400" y="6174000"/>
            <a:ext cx="4492800" cy="518400"/>
          </a:xfrm>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4. Framtida statistik</a:t>
            </a:r>
          </a:p>
        </p:txBody>
      </p:sp>
    </p:spTree>
    <p:extLst>
      <p:ext uri="{BB962C8B-B14F-4D97-AF65-F5344CB8AC3E}">
        <p14:creationId xmlns:p14="http://schemas.microsoft.com/office/powerpoint/2010/main" val="4031703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1369600"/>
            <a:ext cx="6850800" cy="720080"/>
          </a:xfrm>
        </p:spPr>
        <p:txBody>
          <a:bodyPr>
            <a:normAutofit/>
          </a:bodyPr>
          <a:lstStyle/>
          <a:p>
            <a:r>
              <a:rPr lang="sv-SE" dirty="0"/>
              <a:t>Vart går utvecklingen?</a:t>
            </a:r>
          </a:p>
        </p:txBody>
      </p:sp>
      <p:sp>
        <p:nvSpPr>
          <p:cNvPr id="3" name="Platshållare för innehåll 2"/>
          <p:cNvSpPr>
            <a:spLocks noGrp="1"/>
          </p:cNvSpPr>
          <p:nvPr>
            <p:ph idx="1"/>
          </p:nvPr>
        </p:nvSpPr>
        <p:spPr>
          <a:xfrm>
            <a:off x="792000" y="1772816"/>
            <a:ext cx="6850800" cy="4464496"/>
          </a:xfrm>
        </p:spPr>
        <p:txBody>
          <a:bodyPr>
            <a:normAutofit fontScale="92500"/>
          </a:bodyPr>
          <a:lstStyle/>
          <a:p>
            <a:pPr marL="457200" lvl="1" indent="0">
              <a:buNone/>
            </a:pPr>
            <a:endParaRPr lang="sv-SE" dirty="0"/>
          </a:p>
          <a:p>
            <a:r>
              <a:rPr lang="sv-SE" dirty="0"/>
              <a:t>Tekniken utvecklas med nya analysmetoder </a:t>
            </a:r>
          </a:p>
          <a:p>
            <a:pPr lvl="1"/>
            <a:r>
              <a:rPr lang="sv-SE" dirty="0"/>
              <a:t>t ex </a:t>
            </a:r>
            <a:r>
              <a:rPr lang="sv-SE" dirty="0" err="1"/>
              <a:t>machine</a:t>
            </a:r>
            <a:r>
              <a:rPr lang="sv-SE" dirty="0"/>
              <a:t> </a:t>
            </a:r>
            <a:r>
              <a:rPr lang="sv-SE" dirty="0" err="1"/>
              <a:t>learning</a:t>
            </a:r>
            <a:r>
              <a:rPr lang="sv-SE" dirty="0"/>
              <a:t> och artificiell intelligens</a:t>
            </a:r>
          </a:p>
          <a:p>
            <a:pPr lvl="1"/>
            <a:r>
              <a:rPr lang="sv-SE" dirty="0"/>
              <a:t>Men också metoder för </a:t>
            </a:r>
          </a:p>
          <a:p>
            <a:pPr lvl="2"/>
            <a:r>
              <a:rPr lang="sv-SE" dirty="0"/>
              <a:t>ökad snabbhet (t ex webb-enkäter)</a:t>
            </a:r>
          </a:p>
          <a:p>
            <a:pPr lvl="2"/>
            <a:r>
              <a:rPr lang="sv-SE" dirty="0"/>
              <a:t> precision i skattningarna (hjälpinformation)</a:t>
            </a:r>
          </a:p>
          <a:p>
            <a:pPr lvl="2"/>
            <a:r>
              <a:rPr lang="sv-SE" dirty="0"/>
              <a:t>systematiska urval istället för OSU</a:t>
            </a:r>
          </a:p>
          <a:p>
            <a:pPr lvl="2"/>
            <a:r>
              <a:rPr lang="sv-SE" dirty="0"/>
              <a:t>Mindre ”uppgiftslämnarbörda”</a:t>
            </a:r>
          </a:p>
          <a:p>
            <a:pPr lvl="1"/>
            <a:r>
              <a:rPr lang="sv-SE" dirty="0"/>
              <a:t>Tilltro till registerdata kan dock leda till att problem inte upptäcks (t ex ett parallellsamhälle av papperslösa immigranter).</a:t>
            </a:r>
          </a:p>
          <a:p>
            <a:pPr lvl="2"/>
            <a:r>
              <a:rPr lang="sv-SE" dirty="0"/>
              <a:t>Eget uppgiftslämnande ökar tilltron.</a:t>
            </a:r>
          </a:p>
          <a:p>
            <a:endParaRPr lang="sv-SE" dirty="0"/>
          </a:p>
          <a:p>
            <a:pPr lvl="1"/>
            <a:endParaRPr lang="sv-SE" dirty="0"/>
          </a:p>
          <a:p>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a:xfrm>
            <a:off x="1904400" y="6174000"/>
            <a:ext cx="4492800" cy="518400"/>
          </a:xfrm>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4. Framtida statistik</a:t>
            </a:r>
          </a:p>
        </p:txBody>
      </p:sp>
    </p:spTree>
    <p:extLst>
      <p:ext uri="{BB962C8B-B14F-4D97-AF65-F5344CB8AC3E}">
        <p14:creationId xmlns:p14="http://schemas.microsoft.com/office/powerpoint/2010/main" val="41937724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504056"/>
          </a:xfrm>
        </p:spPr>
        <p:txBody>
          <a:bodyPr>
            <a:normAutofit/>
          </a:bodyPr>
          <a:lstStyle/>
          <a:p>
            <a:r>
              <a:rPr lang="sv-SE" dirty="0"/>
              <a:t>Vart går utvecklingen?</a:t>
            </a:r>
          </a:p>
        </p:txBody>
      </p:sp>
      <p:sp>
        <p:nvSpPr>
          <p:cNvPr id="3" name="Platshållare för innehåll 2"/>
          <p:cNvSpPr>
            <a:spLocks noGrp="1"/>
          </p:cNvSpPr>
          <p:nvPr>
            <p:ph idx="1"/>
          </p:nvPr>
        </p:nvSpPr>
        <p:spPr>
          <a:xfrm>
            <a:off x="792000" y="1844824"/>
            <a:ext cx="6850800" cy="4307576"/>
          </a:xfrm>
        </p:spPr>
        <p:txBody>
          <a:bodyPr>
            <a:normAutofit/>
          </a:bodyPr>
          <a:lstStyle/>
          <a:p>
            <a:r>
              <a:rPr lang="sv-SE" dirty="0"/>
              <a:t>Tekniken utvecklas med möjlighet till mer komplex analys t ex </a:t>
            </a:r>
          </a:p>
          <a:p>
            <a:pPr lvl="1"/>
            <a:r>
              <a:rPr lang="sv-SE" dirty="0"/>
              <a:t>mikrosimulering </a:t>
            </a:r>
          </a:p>
          <a:p>
            <a:pPr lvl="1"/>
            <a:r>
              <a:rPr lang="sv-SE" dirty="0"/>
              <a:t>databaser som slutprodukt där själva databashanteraren är den tekniska utmaningen eller</a:t>
            </a:r>
          </a:p>
          <a:p>
            <a:pPr lvl="1"/>
            <a:r>
              <a:rPr lang="sv-SE" dirty="0"/>
              <a:t>sekundäranvändning av forskare (Mona)</a:t>
            </a:r>
          </a:p>
          <a:p>
            <a:pPr lvl="1"/>
            <a:r>
              <a:rPr lang="sv-SE" dirty="0"/>
              <a:t>bättre metoder för small area </a:t>
            </a:r>
            <a:r>
              <a:rPr lang="sv-SE" dirty="0" err="1"/>
              <a:t>statistics</a:t>
            </a:r>
            <a:endParaRPr lang="sv-SE" dirty="0"/>
          </a:p>
          <a:p>
            <a:pPr lvl="1"/>
            <a:endParaRPr lang="sv-SE" dirty="0"/>
          </a:p>
          <a:p>
            <a:r>
              <a:rPr lang="sv-SE" dirty="0"/>
              <a:t>Kvalitetsredovisning för denna typ av analys måste utvecklas (finns lite för samkörning</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4. Framtida statistik</a:t>
            </a:r>
          </a:p>
        </p:txBody>
      </p:sp>
    </p:spTree>
    <p:extLst>
      <p:ext uri="{BB962C8B-B14F-4D97-AF65-F5344CB8AC3E}">
        <p14:creationId xmlns:p14="http://schemas.microsoft.com/office/powerpoint/2010/main" val="32950473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504056"/>
          </a:xfrm>
        </p:spPr>
        <p:txBody>
          <a:bodyPr>
            <a:normAutofit/>
          </a:bodyPr>
          <a:lstStyle/>
          <a:p>
            <a:r>
              <a:rPr lang="sv-SE" dirty="0"/>
              <a:t>Vart går utvecklingen?</a:t>
            </a:r>
          </a:p>
        </p:txBody>
      </p:sp>
      <p:sp>
        <p:nvSpPr>
          <p:cNvPr id="3" name="Platshållare för innehåll 2"/>
          <p:cNvSpPr>
            <a:spLocks noGrp="1"/>
          </p:cNvSpPr>
          <p:nvPr>
            <p:ph idx="1"/>
          </p:nvPr>
        </p:nvSpPr>
        <p:spPr>
          <a:xfrm>
            <a:off x="827584" y="2564904"/>
            <a:ext cx="6850800" cy="4588376"/>
          </a:xfrm>
        </p:spPr>
        <p:txBody>
          <a:bodyPr>
            <a:normAutofit/>
          </a:bodyPr>
          <a:lstStyle/>
          <a:p>
            <a:r>
              <a:rPr lang="sv-SE" dirty="0"/>
              <a:t>Samhället utvecklas med nya statistikbehov t ex </a:t>
            </a:r>
          </a:p>
          <a:p>
            <a:pPr lvl="1"/>
            <a:r>
              <a:rPr lang="sv-SE" dirty="0"/>
              <a:t>koldioxidbalanser, </a:t>
            </a:r>
          </a:p>
          <a:p>
            <a:pPr lvl="1"/>
            <a:r>
              <a:rPr lang="sv-SE" dirty="0"/>
              <a:t>statistik över hemarbetets utbredning </a:t>
            </a:r>
          </a:p>
          <a:p>
            <a:pPr lvl="1"/>
            <a:r>
              <a:rPr lang="sv-SE" dirty="0"/>
              <a:t>statistik över internetanvändning </a:t>
            </a:r>
            <a:r>
              <a:rPr lang="sv-SE" dirty="0" err="1"/>
              <a:t>inkl</a:t>
            </a:r>
            <a:r>
              <a:rPr lang="sv-SE" dirty="0"/>
              <a:t> </a:t>
            </a:r>
            <a:r>
              <a:rPr lang="sv-SE" dirty="0" err="1"/>
              <a:t>bluetooth</a:t>
            </a: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4. Framtida statistik</a:t>
            </a:r>
          </a:p>
        </p:txBody>
      </p:sp>
    </p:spTree>
    <p:extLst>
      <p:ext uri="{BB962C8B-B14F-4D97-AF65-F5344CB8AC3E}">
        <p14:creationId xmlns:p14="http://schemas.microsoft.com/office/powerpoint/2010/main" val="1511535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15302" y="1340768"/>
            <a:ext cx="6850800" cy="504056"/>
          </a:xfrm>
        </p:spPr>
        <p:txBody>
          <a:bodyPr>
            <a:normAutofit/>
          </a:bodyPr>
          <a:lstStyle/>
          <a:p>
            <a:r>
              <a:rPr lang="sv-SE" dirty="0"/>
              <a:t>Vart går utvecklingen?</a:t>
            </a:r>
          </a:p>
        </p:txBody>
      </p:sp>
      <p:sp>
        <p:nvSpPr>
          <p:cNvPr id="3" name="Platshållare för innehåll 2"/>
          <p:cNvSpPr>
            <a:spLocks noGrp="1"/>
          </p:cNvSpPr>
          <p:nvPr>
            <p:ph idx="1"/>
          </p:nvPr>
        </p:nvSpPr>
        <p:spPr>
          <a:xfrm>
            <a:off x="792000" y="1844824"/>
            <a:ext cx="6850800" cy="4588376"/>
          </a:xfrm>
        </p:spPr>
        <p:txBody>
          <a:bodyPr>
            <a:normAutofit/>
          </a:bodyPr>
          <a:lstStyle/>
          <a:p>
            <a:r>
              <a:rPr lang="sv-SE" dirty="0"/>
              <a:t>Samhället utvecklas med ny syn på datainsamling</a:t>
            </a:r>
          </a:p>
          <a:p>
            <a:pPr lvl="1"/>
            <a:r>
              <a:rPr lang="sv-SE" dirty="0">
                <a:effectLst/>
                <a:cs typeface="Times New Roman" panose="02020603050405020304" pitchFamily="18" charset="0"/>
              </a:rPr>
              <a:t>Nutida ”profeter” som varnar för missbruk</a:t>
            </a:r>
          </a:p>
          <a:p>
            <a:pPr lvl="2"/>
            <a:r>
              <a:rPr lang="sv-SE" dirty="0">
                <a:effectLst/>
                <a:cs typeface="Times New Roman" panose="02020603050405020304" pitchFamily="18" charset="0"/>
              </a:rPr>
              <a:t>t ex för integritetshot (inte bara register utan även bildanalys)</a:t>
            </a:r>
          </a:p>
          <a:p>
            <a:pPr lvl="2"/>
            <a:r>
              <a:rPr lang="sv-SE" dirty="0">
                <a:cs typeface="Times New Roman" panose="02020603050405020304" pitchFamily="18" charset="0"/>
              </a:rPr>
              <a:t>Men också för </a:t>
            </a:r>
            <a:r>
              <a:rPr lang="sv-SE" dirty="0">
                <a:effectLst/>
                <a:cs typeface="Times New Roman" panose="02020603050405020304" pitchFamily="18" charset="0"/>
              </a:rPr>
              <a:t>”olämplig” statistik som t ex </a:t>
            </a:r>
            <a:r>
              <a:rPr lang="sv-SE" dirty="0" err="1">
                <a:effectLst/>
                <a:cs typeface="Times New Roman" panose="02020603050405020304" pitchFamily="18" charset="0"/>
              </a:rPr>
              <a:t>fake</a:t>
            </a:r>
            <a:r>
              <a:rPr lang="sv-SE" dirty="0">
                <a:effectLst/>
                <a:cs typeface="Times New Roman" panose="02020603050405020304" pitchFamily="18" charset="0"/>
              </a:rPr>
              <a:t> </a:t>
            </a:r>
            <a:r>
              <a:rPr lang="sv-SE" dirty="0" err="1">
                <a:effectLst/>
                <a:cs typeface="Times New Roman" panose="02020603050405020304" pitchFamily="18" charset="0"/>
              </a:rPr>
              <a:t>news</a:t>
            </a:r>
            <a:r>
              <a:rPr lang="sv-SE" dirty="0">
                <a:effectLst/>
                <a:cs typeface="Times New Roman" panose="02020603050405020304" pitchFamily="18" charset="0"/>
              </a:rPr>
              <a:t>. </a:t>
            </a:r>
          </a:p>
          <a:p>
            <a:pPr lvl="1"/>
            <a:r>
              <a:rPr lang="sv-SE" dirty="0">
                <a:cs typeface="Times New Roman" panose="02020603050405020304" pitchFamily="18" charset="0"/>
              </a:rPr>
              <a:t>En utmaning för framtida statistiker blir att övertyga om sanningshalten, när metoderna inte går att förklara ens för specialister</a:t>
            </a: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4. Framtida statistik</a:t>
            </a:r>
          </a:p>
        </p:txBody>
      </p:sp>
    </p:spTree>
    <p:extLst>
      <p:ext uri="{BB962C8B-B14F-4D97-AF65-F5344CB8AC3E}">
        <p14:creationId xmlns:p14="http://schemas.microsoft.com/office/powerpoint/2010/main" val="32186638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1600" y="1141218"/>
            <a:ext cx="6850800" cy="504056"/>
          </a:xfrm>
        </p:spPr>
        <p:txBody>
          <a:bodyPr>
            <a:normAutofit/>
          </a:bodyPr>
          <a:lstStyle/>
          <a:p>
            <a:r>
              <a:rPr lang="sv-SE" dirty="0"/>
              <a:t>Framtida </a:t>
            </a:r>
            <a:r>
              <a:rPr lang="sv-SE" dirty="0" err="1"/>
              <a:t>paradigmer</a:t>
            </a:r>
            <a:r>
              <a:rPr lang="sv-SE" dirty="0"/>
              <a:t>?</a:t>
            </a:r>
          </a:p>
        </p:txBody>
      </p:sp>
      <p:sp>
        <p:nvSpPr>
          <p:cNvPr id="3" name="Platshållare för innehåll 2"/>
          <p:cNvSpPr>
            <a:spLocks noGrp="1"/>
          </p:cNvSpPr>
          <p:nvPr>
            <p:ph idx="1"/>
          </p:nvPr>
        </p:nvSpPr>
        <p:spPr>
          <a:xfrm>
            <a:off x="810889" y="1864960"/>
            <a:ext cx="6850800" cy="4372352"/>
          </a:xfrm>
        </p:spPr>
        <p:txBody>
          <a:bodyPr>
            <a:normAutofit fontScale="62500" lnSpcReduction="20000"/>
          </a:bodyPr>
          <a:lstStyle/>
          <a:p>
            <a:r>
              <a:rPr lang="sv-SE" dirty="0"/>
              <a:t>Förmodligen ungefär som hittills en blandning</a:t>
            </a:r>
          </a:p>
          <a:p>
            <a:r>
              <a:rPr lang="sv-SE" dirty="0"/>
              <a:t>Samhället blir mer och mer beroende av statistik och annan individuell information i aggregerad eller bearbetad form</a:t>
            </a:r>
          </a:p>
          <a:p>
            <a:r>
              <a:rPr lang="sv-SE" dirty="0"/>
              <a:t>Man behöver mer av ”</a:t>
            </a:r>
            <a:r>
              <a:rPr lang="sv-SE" dirty="0" err="1"/>
              <a:t>Statenkunde</a:t>
            </a:r>
            <a:r>
              <a:rPr lang="sv-SE" dirty="0"/>
              <a:t>”-traditionen med att statistiken täcker helheten – men idag finns en tendens att splittra ansvaret. Statistiken blir ett lapptäcke som i bästa fall täcker hela kroppen men …</a:t>
            </a:r>
          </a:p>
          <a:p>
            <a:r>
              <a:rPr lang="sv-SE" dirty="0"/>
              <a:t>Med för mycket statistiska data finns en risk att man glömmer vikten av kvalitativa data</a:t>
            </a:r>
          </a:p>
          <a:p>
            <a:endParaRPr lang="sv-SE" dirty="0"/>
          </a:p>
          <a:p>
            <a:r>
              <a:rPr lang="sv-SE" dirty="0"/>
              <a:t>Klassisk NP-</a:t>
            </a:r>
            <a:r>
              <a:rPr lang="sv-SE" dirty="0" err="1"/>
              <a:t>inferens</a:t>
            </a:r>
            <a:r>
              <a:rPr lang="sv-SE" dirty="0"/>
              <a:t> kommer att minska i betydelse men jag vet inte om den kommer att ersättas av </a:t>
            </a:r>
            <a:r>
              <a:rPr lang="sv-SE" dirty="0" err="1"/>
              <a:t>Bayesiansk</a:t>
            </a:r>
            <a:r>
              <a:rPr lang="sv-SE" dirty="0"/>
              <a:t>.</a:t>
            </a:r>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6" name="textruta 5"/>
          <p:cNvSpPr txBox="1"/>
          <p:nvPr/>
        </p:nvSpPr>
        <p:spPr>
          <a:xfrm>
            <a:off x="827584" y="620688"/>
            <a:ext cx="5040560" cy="369332"/>
          </a:xfrm>
          <a:prstGeom prst="rect">
            <a:avLst/>
          </a:prstGeom>
          <a:noFill/>
        </p:spPr>
        <p:txBody>
          <a:bodyPr wrap="square" rtlCol="0">
            <a:spAutoFit/>
          </a:bodyPr>
          <a:lstStyle/>
          <a:p>
            <a:r>
              <a:rPr lang="sv-SE" dirty="0"/>
              <a:t>4. Framtida statistik</a:t>
            </a:r>
          </a:p>
        </p:txBody>
      </p:sp>
    </p:spTree>
    <p:extLst>
      <p:ext uri="{BB962C8B-B14F-4D97-AF65-F5344CB8AC3E}">
        <p14:creationId xmlns:p14="http://schemas.microsoft.com/office/powerpoint/2010/main" val="1985299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7584" y="620688"/>
            <a:ext cx="3024336" cy="504056"/>
          </a:xfrm>
        </p:spPr>
        <p:txBody>
          <a:bodyPr>
            <a:normAutofit/>
          </a:bodyPr>
          <a:lstStyle/>
          <a:p>
            <a:r>
              <a:rPr lang="sv-SE" dirty="0"/>
              <a:t>Referenser 1</a:t>
            </a:r>
          </a:p>
        </p:txBody>
      </p:sp>
      <p:sp>
        <p:nvSpPr>
          <p:cNvPr id="3" name="Platshållare för innehåll 2"/>
          <p:cNvSpPr>
            <a:spLocks noGrp="1"/>
          </p:cNvSpPr>
          <p:nvPr>
            <p:ph idx="1"/>
          </p:nvPr>
        </p:nvSpPr>
        <p:spPr>
          <a:xfrm>
            <a:off x="802745" y="1125989"/>
            <a:ext cx="6850800" cy="4826048"/>
          </a:xfrm>
        </p:spPr>
        <p:txBody>
          <a:bodyPr>
            <a:normAutofit fontScale="70000" lnSpcReduction="20000"/>
          </a:bodyPr>
          <a:lstStyle/>
          <a:p>
            <a:pPr marL="342900" indent="-342900">
              <a:buFontTx/>
              <a:buChar char="-"/>
            </a:pPr>
            <a:r>
              <a:rPr lang="en-US" dirty="0" err="1"/>
              <a:t>Achenwall</a:t>
            </a:r>
            <a:r>
              <a:rPr lang="en-US" dirty="0"/>
              <a:t>, Gottfried., </a:t>
            </a:r>
            <a:r>
              <a:rPr lang="en-US" dirty="0" err="1"/>
              <a:t>Staatsverfassung</a:t>
            </a:r>
            <a:r>
              <a:rPr lang="en-US" dirty="0"/>
              <a:t> der </a:t>
            </a:r>
            <a:r>
              <a:rPr lang="en-US" dirty="0" err="1"/>
              <a:t>heutigen</a:t>
            </a:r>
            <a:r>
              <a:rPr lang="en-US" dirty="0"/>
              <a:t> </a:t>
            </a:r>
            <a:r>
              <a:rPr lang="en-US" dirty="0" err="1"/>
              <a:t>vornehmsten</a:t>
            </a:r>
            <a:r>
              <a:rPr lang="en-US" dirty="0"/>
              <a:t> </a:t>
            </a:r>
            <a:r>
              <a:rPr lang="en-US" dirty="0" err="1"/>
              <a:t>Europäischen</a:t>
            </a:r>
            <a:r>
              <a:rPr lang="en-US" dirty="0"/>
              <a:t> </a:t>
            </a:r>
            <a:r>
              <a:rPr lang="en-US" dirty="0" err="1"/>
              <a:t>Reiche</a:t>
            </a:r>
            <a:r>
              <a:rPr lang="en-US" dirty="0"/>
              <a:t> und </a:t>
            </a:r>
            <a:r>
              <a:rPr lang="en-US" dirty="0" err="1"/>
              <a:t>Völker</a:t>
            </a:r>
            <a:r>
              <a:rPr lang="en-US" dirty="0"/>
              <a:t> </a:t>
            </a:r>
            <a:r>
              <a:rPr lang="en-US" dirty="0" err="1"/>
              <a:t>im</a:t>
            </a:r>
            <a:r>
              <a:rPr lang="en-US" dirty="0"/>
              <a:t> Grundrisse, Göttingen, 1749</a:t>
            </a:r>
          </a:p>
          <a:p>
            <a:pPr marL="342900" indent="-342900">
              <a:buFontTx/>
              <a:buChar char="-"/>
            </a:pPr>
            <a:r>
              <a:rPr lang="en-US" dirty="0" err="1"/>
              <a:t>Bibeln</a:t>
            </a:r>
            <a:r>
              <a:rPr lang="en-US" dirty="0"/>
              <a:t> (Carl den 12:tes </a:t>
            </a:r>
            <a:r>
              <a:rPr lang="en-US" dirty="0" err="1"/>
              <a:t>Bibel</a:t>
            </a:r>
            <a:r>
              <a:rPr lang="en-US" dirty="0"/>
              <a:t>, 1703) </a:t>
            </a:r>
            <a:r>
              <a:rPr lang="en-US" dirty="0" err="1"/>
              <a:t>och</a:t>
            </a:r>
            <a:r>
              <a:rPr lang="en-US" dirty="0"/>
              <a:t> 1917 </a:t>
            </a:r>
            <a:r>
              <a:rPr lang="en-US" dirty="0" err="1"/>
              <a:t>års</a:t>
            </a:r>
            <a:r>
              <a:rPr lang="en-US" dirty="0"/>
              <a:t> </a:t>
            </a:r>
            <a:r>
              <a:rPr lang="en-US" dirty="0" err="1"/>
              <a:t>översättning</a:t>
            </a:r>
            <a:r>
              <a:rPr lang="en-US" dirty="0"/>
              <a:t>)</a:t>
            </a:r>
          </a:p>
          <a:p>
            <a:pPr marL="342900" indent="-342900">
              <a:buFontTx/>
              <a:buChar char="-"/>
            </a:pPr>
            <a:r>
              <a:rPr lang="en-US" dirty="0"/>
              <a:t>Dale, Andrew, A History of Inverse probability, Springer, 1991</a:t>
            </a:r>
          </a:p>
          <a:p>
            <a:pPr marL="342900" indent="-342900">
              <a:buFontTx/>
              <a:buChar char="-"/>
            </a:pPr>
            <a:r>
              <a:rPr lang="en-US" dirty="0"/>
              <a:t>Doyle, Arthur Conan, A Study in Scarlet, </a:t>
            </a:r>
            <a:r>
              <a:rPr lang="en-US" dirty="0" err="1"/>
              <a:t>Beeton’s</a:t>
            </a:r>
            <a:r>
              <a:rPr lang="en-US" dirty="0"/>
              <a:t> Christmas Annual, 1887</a:t>
            </a:r>
          </a:p>
          <a:p>
            <a:pPr marL="342900" indent="-342900">
              <a:buFontTx/>
              <a:buChar char="-"/>
            </a:pPr>
            <a:r>
              <a:rPr lang="en-US" dirty="0"/>
              <a:t>Historical Monetary and Financial Statistics for Sweden II: House prices, stock returns and the </a:t>
            </a:r>
            <a:r>
              <a:rPr lang="en-US" dirty="0" err="1"/>
              <a:t>Riksbank</a:t>
            </a:r>
            <a:r>
              <a:rPr lang="en-US" dirty="0"/>
              <a:t> balance sheet, 1620-2012, </a:t>
            </a:r>
            <a:r>
              <a:rPr lang="en-US" dirty="0" err="1"/>
              <a:t>Sveriges</a:t>
            </a:r>
            <a:r>
              <a:rPr lang="en-US" dirty="0"/>
              <a:t> </a:t>
            </a:r>
            <a:r>
              <a:rPr lang="en-US" dirty="0" err="1"/>
              <a:t>Riksbank</a:t>
            </a:r>
            <a:r>
              <a:rPr lang="en-US" dirty="0"/>
              <a:t>, Stockholm 2014.</a:t>
            </a:r>
          </a:p>
          <a:p>
            <a:pPr marL="342900" indent="-342900">
              <a:buFontTx/>
              <a:buChar char="-"/>
            </a:pPr>
            <a:r>
              <a:rPr lang="en-US" dirty="0" err="1"/>
              <a:t>Hofsten</a:t>
            </a:r>
            <a:r>
              <a:rPr lang="en-US" dirty="0"/>
              <a:t>, </a:t>
            </a:r>
            <a:r>
              <a:rPr lang="en-US" dirty="0" err="1"/>
              <a:t>Erland</a:t>
            </a:r>
            <a:r>
              <a:rPr lang="en-US" dirty="0"/>
              <a:t>, </a:t>
            </a:r>
            <a:r>
              <a:rPr lang="en-US" dirty="0" err="1"/>
              <a:t>Pehr</a:t>
            </a:r>
            <a:r>
              <a:rPr lang="en-US" dirty="0"/>
              <a:t> </a:t>
            </a:r>
            <a:r>
              <a:rPr lang="en-US" dirty="0" err="1"/>
              <a:t>Wargentin</a:t>
            </a:r>
            <a:r>
              <a:rPr lang="en-US" dirty="0"/>
              <a:t>, SCB, 1981</a:t>
            </a:r>
          </a:p>
          <a:p>
            <a:pPr marL="342900" indent="-342900">
              <a:buFontTx/>
              <a:buChar char="-"/>
            </a:pPr>
            <a:r>
              <a:rPr lang="en-US" dirty="0" err="1"/>
              <a:t>Höjer</a:t>
            </a:r>
            <a:r>
              <a:rPr lang="en-US" dirty="0"/>
              <a:t>, Henrik, Svenska </a:t>
            </a:r>
            <a:r>
              <a:rPr lang="en-US" dirty="0" err="1"/>
              <a:t>Siffror</a:t>
            </a:r>
            <a:r>
              <a:rPr lang="en-US" dirty="0"/>
              <a:t>, </a:t>
            </a:r>
            <a:r>
              <a:rPr lang="en-US" dirty="0" err="1"/>
              <a:t>Gidlunds</a:t>
            </a:r>
            <a:r>
              <a:rPr lang="en-US" dirty="0"/>
              <a:t>, 2001</a:t>
            </a:r>
          </a:p>
          <a:p>
            <a:pPr marL="342900" indent="-342900">
              <a:buFontTx/>
              <a:buChar char="-"/>
            </a:pPr>
            <a:r>
              <a:rPr lang="en-US" dirty="0" err="1"/>
              <a:t>Johannesnisson</a:t>
            </a:r>
            <a:r>
              <a:rPr lang="en-US" dirty="0"/>
              <a:t>, Karin, Det </a:t>
            </a:r>
            <a:r>
              <a:rPr lang="en-US" dirty="0" err="1"/>
              <a:t>mätbara</a:t>
            </a:r>
            <a:r>
              <a:rPr lang="en-US" dirty="0"/>
              <a:t> </a:t>
            </a:r>
            <a:r>
              <a:rPr lang="en-US" dirty="0" err="1"/>
              <a:t>samället</a:t>
            </a:r>
            <a:r>
              <a:rPr lang="en-US" dirty="0"/>
              <a:t>, </a:t>
            </a:r>
            <a:r>
              <a:rPr lang="en-US" dirty="0" err="1"/>
              <a:t>Norstedts</a:t>
            </a:r>
            <a:r>
              <a:rPr lang="en-US" dirty="0"/>
              <a:t>, 1988</a:t>
            </a:r>
          </a:p>
          <a:p>
            <a:pPr marL="342900" indent="-342900">
              <a:buFontTx/>
              <a:buChar char="-"/>
            </a:pPr>
            <a:r>
              <a:rPr lang="en-US" dirty="0" err="1"/>
              <a:t>Jorner</a:t>
            </a:r>
            <a:r>
              <a:rPr lang="en-US" dirty="0"/>
              <a:t>, Ulf, Summa </a:t>
            </a:r>
            <a:r>
              <a:rPr lang="en-US" dirty="0" err="1"/>
              <a:t>summarum</a:t>
            </a:r>
            <a:r>
              <a:rPr lang="en-US" dirty="0"/>
              <a:t>, The first 150 years of SCB, 1998</a:t>
            </a:r>
            <a:endParaRPr lang="sv-SE" dirty="0"/>
          </a:p>
        </p:txBody>
      </p:sp>
      <p:sp>
        <p:nvSpPr>
          <p:cNvPr id="4" name="Platshållare för datum 3"/>
          <p:cNvSpPr>
            <a:spLocks noGrp="1"/>
          </p:cNvSpPr>
          <p:nvPr>
            <p:ph type="dt" sz="half" idx="10"/>
          </p:nvPr>
        </p:nvSpPr>
        <p:spPr/>
        <p:txBody>
          <a:bodyPr/>
          <a:lstStyle/>
          <a:p>
            <a:fld id="{193F8D70-F8EA-40C8-B327-D531AB364F3C}"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Tree>
    <p:extLst>
      <p:ext uri="{BB962C8B-B14F-4D97-AF65-F5344CB8AC3E}">
        <p14:creationId xmlns:p14="http://schemas.microsoft.com/office/powerpoint/2010/main" val="9199693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5576" y="620688"/>
            <a:ext cx="3240360" cy="750760"/>
          </a:xfrm>
        </p:spPr>
        <p:txBody>
          <a:bodyPr/>
          <a:lstStyle/>
          <a:p>
            <a:r>
              <a:rPr lang="sv-SE" dirty="0"/>
              <a:t>Referenser 2</a:t>
            </a:r>
          </a:p>
        </p:txBody>
      </p:sp>
      <p:sp>
        <p:nvSpPr>
          <p:cNvPr id="3" name="Platshållare för innehåll 2"/>
          <p:cNvSpPr>
            <a:spLocks noGrp="1"/>
          </p:cNvSpPr>
          <p:nvPr>
            <p:ph idx="1"/>
          </p:nvPr>
        </p:nvSpPr>
        <p:spPr>
          <a:xfrm>
            <a:off x="792000" y="1268760"/>
            <a:ext cx="6850800" cy="5040560"/>
          </a:xfrm>
        </p:spPr>
        <p:txBody>
          <a:bodyPr>
            <a:normAutofit/>
          </a:bodyPr>
          <a:lstStyle/>
          <a:p>
            <a:pPr marL="342900" indent="-342900">
              <a:buFontTx/>
              <a:buChar char="-"/>
            </a:pPr>
            <a:r>
              <a:rPr lang="en-US" dirty="0"/>
              <a:t>Norden </a:t>
            </a:r>
            <a:r>
              <a:rPr lang="en-US" dirty="0" err="1"/>
              <a:t>förr</a:t>
            </a:r>
            <a:r>
              <a:rPr lang="en-US" dirty="0"/>
              <a:t> </a:t>
            </a:r>
            <a:r>
              <a:rPr lang="en-US" dirty="0" err="1"/>
              <a:t>och</a:t>
            </a:r>
            <a:r>
              <a:rPr lang="en-US" dirty="0"/>
              <a:t> nu, 18de </a:t>
            </a:r>
            <a:r>
              <a:rPr lang="en-US" dirty="0" err="1"/>
              <a:t>nordiska</a:t>
            </a:r>
            <a:r>
              <a:rPr lang="en-US" dirty="0"/>
              <a:t> </a:t>
            </a:r>
            <a:r>
              <a:rPr lang="en-US" dirty="0" err="1"/>
              <a:t>statistikermötet</a:t>
            </a:r>
            <a:r>
              <a:rPr lang="en-US" dirty="0"/>
              <a:t>, Stockholm, 1989</a:t>
            </a:r>
          </a:p>
          <a:p>
            <a:pPr marL="342900" indent="-342900">
              <a:buFontTx/>
              <a:buChar char="-"/>
            </a:pPr>
            <a:r>
              <a:rPr lang="en-US" dirty="0"/>
              <a:t>Sinclair, John, The Statistical Account of Scotland (21 volumes 1790-99)</a:t>
            </a:r>
          </a:p>
          <a:p>
            <a:pPr marL="342900" indent="-342900">
              <a:buFontTx/>
              <a:buChar char="-"/>
            </a:pPr>
            <a:r>
              <a:rPr lang="en-US" dirty="0" err="1"/>
              <a:t>Sjöström</a:t>
            </a:r>
            <a:r>
              <a:rPr lang="en-US" dirty="0"/>
              <a:t>, </a:t>
            </a:r>
            <a:r>
              <a:rPr lang="en-US" dirty="0" err="1"/>
              <a:t>Olle</a:t>
            </a:r>
            <a:r>
              <a:rPr lang="en-US" dirty="0"/>
              <a:t>, </a:t>
            </a:r>
            <a:r>
              <a:rPr lang="en-US" dirty="0" err="1"/>
              <a:t>Svensk</a:t>
            </a:r>
            <a:r>
              <a:rPr lang="en-US" dirty="0"/>
              <a:t> </a:t>
            </a:r>
            <a:r>
              <a:rPr lang="en-US" dirty="0" err="1"/>
              <a:t>Statistikhistoria</a:t>
            </a:r>
            <a:r>
              <a:rPr lang="en-US" dirty="0"/>
              <a:t>, </a:t>
            </a:r>
            <a:r>
              <a:rPr lang="en-US" dirty="0" err="1"/>
              <a:t>Gidlunds</a:t>
            </a:r>
            <a:r>
              <a:rPr lang="en-US" dirty="0"/>
              <a:t>, 2002</a:t>
            </a:r>
          </a:p>
          <a:p>
            <a:pPr marL="342900" indent="-342900">
              <a:buFontTx/>
              <a:buChar char="-"/>
            </a:pPr>
            <a:r>
              <a:rPr lang="en-US" dirty="0" err="1"/>
              <a:t>Sjöström</a:t>
            </a:r>
            <a:r>
              <a:rPr lang="en-US" dirty="0"/>
              <a:t>, </a:t>
            </a:r>
            <a:r>
              <a:rPr lang="en-US" dirty="0" err="1"/>
              <a:t>Olle</a:t>
            </a:r>
            <a:r>
              <a:rPr lang="en-US" dirty="0"/>
              <a:t>, </a:t>
            </a:r>
            <a:r>
              <a:rPr lang="en-US" dirty="0" err="1"/>
              <a:t>Svensk</a:t>
            </a:r>
            <a:r>
              <a:rPr lang="en-US" dirty="0"/>
              <a:t> </a:t>
            </a:r>
            <a:r>
              <a:rPr lang="en-US" dirty="0" err="1"/>
              <a:t>samhällsstatististik</a:t>
            </a:r>
            <a:r>
              <a:rPr lang="en-US" dirty="0"/>
              <a:t>, </a:t>
            </a:r>
            <a:r>
              <a:rPr lang="en-US" dirty="0" err="1"/>
              <a:t>Akademilitteratur</a:t>
            </a:r>
            <a:r>
              <a:rPr lang="en-US" dirty="0"/>
              <a:t>, 1980</a:t>
            </a:r>
          </a:p>
          <a:p>
            <a:pPr marL="342900" indent="-342900">
              <a:buFontTx/>
              <a:buChar char="-"/>
            </a:pPr>
            <a:r>
              <a:rPr lang="en-US" dirty="0" err="1"/>
              <a:t>Sjöström</a:t>
            </a:r>
            <a:r>
              <a:rPr lang="en-US" dirty="0"/>
              <a:t>, </a:t>
            </a:r>
            <a:r>
              <a:rPr lang="en-US" dirty="0" err="1"/>
              <a:t>Olle</a:t>
            </a:r>
            <a:r>
              <a:rPr lang="en-US" dirty="0"/>
              <a:t>, </a:t>
            </a:r>
            <a:r>
              <a:rPr lang="en-US" dirty="0" err="1"/>
              <a:t>Svensk</a:t>
            </a:r>
            <a:r>
              <a:rPr lang="en-US" dirty="0"/>
              <a:t> </a:t>
            </a:r>
            <a:r>
              <a:rPr lang="en-US" dirty="0" err="1"/>
              <a:t>statistik</a:t>
            </a:r>
            <a:r>
              <a:rPr lang="en-US" dirty="0"/>
              <a:t> 250 </a:t>
            </a:r>
            <a:r>
              <a:rPr lang="en-US" dirty="0" err="1"/>
              <a:t>år</a:t>
            </a:r>
            <a:r>
              <a:rPr lang="en-US" dirty="0"/>
              <a:t>, T</a:t>
            </a:r>
            <a:r>
              <a:rPr lang="en-US"/>
              <a:t>abellverket</a:t>
            </a:r>
            <a:r>
              <a:rPr lang="en-US" dirty="0"/>
              <a:t> </a:t>
            </a:r>
            <a:r>
              <a:rPr lang="en-US" dirty="0" err="1"/>
              <a:t>och</a:t>
            </a:r>
            <a:r>
              <a:rPr lang="en-US" dirty="0"/>
              <a:t> </a:t>
            </a:r>
            <a:r>
              <a:rPr lang="en-US" dirty="0" err="1"/>
              <a:t>Pehr</a:t>
            </a:r>
            <a:r>
              <a:rPr lang="en-US" dirty="0"/>
              <a:t> </a:t>
            </a:r>
            <a:r>
              <a:rPr lang="en-US" dirty="0" err="1"/>
              <a:t>Wargentin</a:t>
            </a:r>
            <a:r>
              <a:rPr lang="en-US" dirty="0"/>
              <a:t>, </a:t>
            </a:r>
            <a:r>
              <a:rPr lang="en-US" dirty="0" err="1"/>
              <a:t>Statsvetenskaplig</a:t>
            </a:r>
            <a:r>
              <a:rPr lang="en-US" dirty="0"/>
              <a:t> </a:t>
            </a:r>
            <a:r>
              <a:rPr lang="en-US" dirty="0" err="1"/>
              <a:t>tidskrift</a:t>
            </a:r>
            <a:r>
              <a:rPr lang="en-US" dirty="0"/>
              <a:t>, </a:t>
            </a:r>
            <a:r>
              <a:rPr lang="en-US" dirty="0" err="1"/>
              <a:t>sid</a:t>
            </a:r>
            <a:r>
              <a:rPr lang="en-US" dirty="0"/>
              <a:t> 391-415, 1998</a:t>
            </a:r>
            <a:endParaRPr lang="sv-SE" dirty="0"/>
          </a:p>
          <a:p>
            <a:endParaRPr lang="sv-SE" dirty="0"/>
          </a:p>
          <a:p>
            <a:endParaRPr lang="sv-SE" dirty="0"/>
          </a:p>
        </p:txBody>
      </p:sp>
      <p:sp>
        <p:nvSpPr>
          <p:cNvPr id="4" name="Platshållare för datum 3"/>
          <p:cNvSpPr>
            <a:spLocks noGrp="1"/>
          </p:cNvSpPr>
          <p:nvPr>
            <p:ph type="dt" sz="half" idx="10"/>
          </p:nvPr>
        </p:nvSpPr>
        <p:spPr/>
        <p:txBody>
          <a:bodyPr/>
          <a:lstStyle/>
          <a:p>
            <a:fld id="{193F8D70-F8EA-40C8-B327-D531AB364F3C}"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a:t>/Namn Namn, Institution eller liknande</a:t>
            </a:r>
          </a:p>
        </p:txBody>
      </p:sp>
    </p:spTree>
    <p:extLst>
      <p:ext uri="{BB962C8B-B14F-4D97-AF65-F5344CB8AC3E}">
        <p14:creationId xmlns:p14="http://schemas.microsoft.com/office/powerpoint/2010/main" val="32767226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09B194B7-8550-42FB-9FF7-38844F437944}" type="datetime1">
              <a:rPr lang="sv-SE" smtClean="0"/>
              <a:pPr/>
              <a:t>2021-08-27</a:t>
            </a:fld>
            <a:endParaRPr lang="sv-SE"/>
          </a:p>
        </p:txBody>
      </p:sp>
      <p:sp>
        <p:nvSpPr>
          <p:cNvPr id="3" name="Platshållare för sidfot 2"/>
          <p:cNvSpPr>
            <a:spLocks noGrp="1"/>
          </p:cNvSpPr>
          <p:nvPr>
            <p:ph type="ftr" sz="quarter" idx="11"/>
          </p:nvPr>
        </p:nvSpPr>
        <p:spPr/>
        <p:txBody>
          <a:bodyPr/>
          <a:lstStyle/>
          <a:p>
            <a:r>
              <a:rPr lang="sv-SE" dirty="0"/>
              <a:t>DT</a:t>
            </a:r>
          </a:p>
        </p:txBody>
      </p:sp>
      <p:sp>
        <p:nvSpPr>
          <p:cNvPr id="4" name="textruta 3"/>
          <p:cNvSpPr txBox="1"/>
          <p:nvPr/>
        </p:nvSpPr>
        <p:spPr>
          <a:xfrm>
            <a:off x="1678682" y="1340768"/>
            <a:ext cx="5832648" cy="4524315"/>
          </a:xfrm>
          <a:prstGeom prst="rect">
            <a:avLst/>
          </a:prstGeom>
          <a:noFill/>
        </p:spPr>
        <p:txBody>
          <a:bodyPr wrap="square" rtlCol="0">
            <a:spAutoFit/>
          </a:bodyPr>
          <a:lstStyle/>
          <a:p>
            <a:pPr algn="ctr"/>
            <a:r>
              <a:rPr lang="sv-SE" sz="9600" dirty="0"/>
              <a:t>Tack </a:t>
            </a:r>
          </a:p>
          <a:p>
            <a:pPr algn="ctr"/>
            <a:r>
              <a:rPr lang="sv-SE" sz="9600" dirty="0"/>
              <a:t>för att ni lyssnade</a:t>
            </a:r>
          </a:p>
        </p:txBody>
      </p:sp>
    </p:spTree>
    <p:extLst>
      <p:ext uri="{BB962C8B-B14F-4D97-AF65-F5344CB8AC3E}">
        <p14:creationId xmlns:p14="http://schemas.microsoft.com/office/powerpoint/2010/main" val="216761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1200" y="964773"/>
            <a:ext cx="6850800" cy="476888"/>
          </a:xfrm>
        </p:spPr>
        <p:txBody>
          <a:bodyPr>
            <a:normAutofit fontScale="90000"/>
          </a:bodyPr>
          <a:lstStyle/>
          <a:p>
            <a:r>
              <a:rPr lang="sv-SE" dirty="0"/>
              <a:t>Ca 1200 f Kr</a:t>
            </a:r>
          </a:p>
        </p:txBody>
      </p:sp>
      <p:sp>
        <p:nvSpPr>
          <p:cNvPr id="3" name="Platshållare för innehåll 2"/>
          <p:cNvSpPr>
            <a:spLocks noGrp="1"/>
          </p:cNvSpPr>
          <p:nvPr>
            <p:ph idx="1"/>
          </p:nvPr>
        </p:nvSpPr>
        <p:spPr>
          <a:xfrm>
            <a:off x="820281" y="1484784"/>
            <a:ext cx="6850800" cy="4320480"/>
          </a:xfrm>
        </p:spPr>
        <p:txBody>
          <a:bodyPr>
            <a:normAutofit fontScale="62500" lnSpcReduction="20000"/>
          </a:bodyPr>
          <a:lstStyle/>
          <a:p>
            <a:r>
              <a:rPr lang="en-US" i="1" dirty="0" err="1"/>
              <a:t>Och</a:t>
            </a:r>
            <a:r>
              <a:rPr lang="en-US" i="1" dirty="0"/>
              <a:t> Herren </a:t>
            </a:r>
            <a:r>
              <a:rPr lang="en-US" i="1" dirty="0" err="1"/>
              <a:t>talade</a:t>
            </a:r>
            <a:r>
              <a:rPr lang="en-US" i="1" dirty="0"/>
              <a:t> till Moses I </a:t>
            </a:r>
            <a:r>
              <a:rPr lang="en-US" i="1" dirty="0" err="1"/>
              <a:t>Sinais</a:t>
            </a:r>
            <a:r>
              <a:rPr lang="en-US" i="1" dirty="0"/>
              <a:t> </a:t>
            </a:r>
            <a:r>
              <a:rPr lang="en-US" i="1" dirty="0" err="1"/>
              <a:t>öken</a:t>
            </a:r>
            <a:r>
              <a:rPr lang="en-US" i="1" dirty="0"/>
              <a:t> </a:t>
            </a:r>
            <a:r>
              <a:rPr lang="en-US" i="1" dirty="0" err="1"/>
              <a:t>i</a:t>
            </a:r>
            <a:r>
              <a:rPr lang="en-US" i="1" dirty="0"/>
              <a:t> </a:t>
            </a:r>
            <a:r>
              <a:rPr lang="en-US" i="1" dirty="0" err="1"/>
              <a:t>Uppenbarelsetältet</a:t>
            </a:r>
            <a:r>
              <a:rPr lang="en-US" i="1" dirty="0"/>
              <a:t>, </a:t>
            </a:r>
            <a:r>
              <a:rPr lang="en-US" i="1" dirty="0" err="1"/>
              <a:t>på</a:t>
            </a:r>
            <a:r>
              <a:rPr lang="en-US" i="1" dirty="0"/>
              <a:t> </a:t>
            </a:r>
            <a:r>
              <a:rPr lang="en-US" i="1" dirty="0" err="1"/>
              <a:t>första</a:t>
            </a:r>
            <a:r>
              <a:rPr lang="en-US" i="1" dirty="0"/>
              <a:t> </a:t>
            </a:r>
            <a:r>
              <a:rPr lang="en-US" i="1" dirty="0" err="1"/>
              <a:t>dagen</a:t>
            </a:r>
            <a:r>
              <a:rPr lang="en-US" i="1" dirty="0"/>
              <a:t> </a:t>
            </a:r>
            <a:r>
              <a:rPr lang="en-US" i="1" dirty="0" err="1"/>
              <a:t>i</a:t>
            </a:r>
            <a:r>
              <a:rPr lang="en-US" i="1" dirty="0"/>
              <a:t> </a:t>
            </a:r>
            <a:r>
              <a:rPr lang="en-US" i="1" dirty="0" err="1"/>
              <a:t>andra</a:t>
            </a:r>
            <a:r>
              <a:rPr lang="en-US" i="1" dirty="0"/>
              <a:t> </a:t>
            </a:r>
            <a:r>
              <a:rPr lang="en-US" i="1" dirty="0" err="1"/>
              <a:t>månaden</a:t>
            </a:r>
            <a:r>
              <a:rPr lang="en-US" i="1" dirty="0"/>
              <a:t> av det </a:t>
            </a:r>
            <a:r>
              <a:rPr lang="en-US" i="1" dirty="0" err="1"/>
              <a:t>andra</a:t>
            </a:r>
            <a:r>
              <a:rPr lang="en-US" i="1" dirty="0"/>
              <a:t> </a:t>
            </a:r>
            <a:r>
              <a:rPr lang="en-US" i="1" dirty="0" err="1"/>
              <a:t>året</a:t>
            </a:r>
            <a:r>
              <a:rPr lang="en-US" i="1" dirty="0"/>
              <a:t> </a:t>
            </a:r>
            <a:r>
              <a:rPr lang="en-US" i="1" dirty="0" err="1"/>
              <a:t>efter</a:t>
            </a:r>
            <a:r>
              <a:rPr lang="en-US" i="1" dirty="0"/>
              <a:t> </a:t>
            </a:r>
            <a:r>
              <a:rPr lang="en-US" i="1" dirty="0" err="1"/>
              <a:t>deras</a:t>
            </a:r>
            <a:r>
              <a:rPr lang="en-US" i="1" dirty="0"/>
              <a:t> </a:t>
            </a:r>
            <a:r>
              <a:rPr lang="en-US" i="1" dirty="0" err="1"/>
              <a:t>uttåg</a:t>
            </a:r>
            <a:r>
              <a:rPr lang="en-US" i="1" dirty="0"/>
              <a:t> </a:t>
            </a:r>
            <a:r>
              <a:rPr lang="en-US" i="1" dirty="0" err="1"/>
              <a:t>ur</a:t>
            </a:r>
            <a:r>
              <a:rPr lang="en-US" i="1" dirty="0"/>
              <a:t> </a:t>
            </a:r>
            <a:r>
              <a:rPr lang="en-US" i="1" dirty="0" err="1"/>
              <a:t>Egyptens</a:t>
            </a:r>
            <a:r>
              <a:rPr lang="en-US" i="1" dirty="0"/>
              <a:t> land. Han </a:t>
            </a:r>
            <a:r>
              <a:rPr lang="en-US" i="1" dirty="0" err="1"/>
              <a:t>sade</a:t>
            </a:r>
            <a:r>
              <a:rPr lang="en-US" i="1" dirty="0"/>
              <a:t> “</a:t>
            </a:r>
            <a:r>
              <a:rPr lang="en-US" i="1" dirty="0" err="1"/>
              <a:t>Räknen</a:t>
            </a:r>
            <a:r>
              <a:rPr lang="en-US" i="1" dirty="0"/>
              <a:t> </a:t>
            </a:r>
            <a:r>
              <a:rPr lang="en-US" i="1" dirty="0" err="1"/>
              <a:t>antalet</a:t>
            </a:r>
            <a:r>
              <a:rPr lang="en-US" i="1" dirty="0"/>
              <a:t> av </a:t>
            </a:r>
            <a:r>
              <a:rPr lang="en-US" i="1" dirty="0" err="1"/>
              <a:t>Israels</a:t>
            </a:r>
            <a:r>
              <a:rPr lang="en-US" i="1" dirty="0"/>
              <a:t> barn, </a:t>
            </a:r>
            <a:r>
              <a:rPr lang="en-US" i="1" dirty="0" err="1"/>
              <a:t>deras</a:t>
            </a:r>
            <a:r>
              <a:rPr lang="en-US" i="1" dirty="0"/>
              <a:t> </a:t>
            </a:r>
            <a:r>
              <a:rPr lang="en-US" i="1" dirty="0" err="1"/>
              <a:t>hela</a:t>
            </a:r>
            <a:r>
              <a:rPr lang="en-US" i="1" dirty="0"/>
              <a:t> </a:t>
            </a:r>
            <a:r>
              <a:rPr lang="en-US" i="1" dirty="0" err="1"/>
              <a:t>menighet</a:t>
            </a:r>
            <a:r>
              <a:rPr lang="en-US" i="1" dirty="0"/>
              <a:t>, </a:t>
            </a:r>
            <a:r>
              <a:rPr lang="en-US" i="1" dirty="0" err="1"/>
              <a:t>efter</a:t>
            </a:r>
            <a:r>
              <a:rPr lang="en-US" i="1" dirty="0"/>
              <a:t> </a:t>
            </a:r>
            <a:r>
              <a:rPr lang="en-US" i="1" dirty="0" err="1"/>
              <a:t>deras</a:t>
            </a:r>
            <a:r>
              <a:rPr lang="en-US" i="1" dirty="0"/>
              <a:t> </a:t>
            </a:r>
            <a:r>
              <a:rPr lang="en-US" i="1" dirty="0" err="1"/>
              <a:t>släkter</a:t>
            </a:r>
            <a:r>
              <a:rPr lang="en-US" i="1" dirty="0"/>
              <a:t> </a:t>
            </a:r>
            <a:r>
              <a:rPr lang="en-US" i="1" dirty="0" err="1"/>
              <a:t>och</a:t>
            </a:r>
            <a:r>
              <a:rPr lang="en-US" i="1" dirty="0"/>
              <a:t> </a:t>
            </a:r>
            <a:r>
              <a:rPr lang="en-US" i="1" dirty="0" err="1"/>
              <a:t>deras</a:t>
            </a:r>
            <a:r>
              <a:rPr lang="en-US" i="1" dirty="0"/>
              <a:t> </a:t>
            </a:r>
            <a:r>
              <a:rPr lang="en-US" i="1" dirty="0" err="1"/>
              <a:t>familjer</a:t>
            </a:r>
            <a:r>
              <a:rPr lang="en-US" i="1" dirty="0"/>
              <a:t>, </a:t>
            </a:r>
            <a:r>
              <a:rPr lang="en-US" i="1" dirty="0" err="1"/>
              <a:t>vart</a:t>
            </a:r>
            <a:r>
              <a:rPr lang="en-US" i="1" dirty="0"/>
              <a:t> </a:t>
            </a:r>
            <a:r>
              <a:rPr lang="en-US" i="1" dirty="0" err="1"/>
              <a:t>namn</a:t>
            </a:r>
            <a:r>
              <a:rPr lang="en-US" i="1" dirty="0"/>
              <a:t> </a:t>
            </a:r>
            <a:r>
              <a:rPr lang="en-US" i="1" dirty="0" err="1"/>
              <a:t>räknat</a:t>
            </a:r>
            <a:r>
              <a:rPr lang="en-US" i="1" dirty="0"/>
              <a:t> </a:t>
            </a:r>
            <a:r>
              <a:rPr lang="en-US" i="1" dirty="0" err="1"/>
              <a:t>särskilt</a:t>
            </a:r>
            <a:r>
              <a:rPr lang="en-US" i="1" dirty="0"/>
              <a:t>, </a:t>
            </a:r>
            <a:r>
              <a:rPr lang="en-US" i="1" dirty="0" err="1"/>
              <a:t>allt</a:t>
            </a:r>
            <a:r>
              <a:rPr lang="en-US" i="1" dirty="0"/>
              <a:t> </a:t>
            </a:r>
            <a:r>
              <a:rPr lang="en-US" i="1" dirty="0" err="1"/>
              <a:t>mankön</a:t>
            </a:r>
            <a:r>
              <a:rPr lang="en-US" i="1" dirty="0"/>
              <a:t>, var person </a:t>
            </a:r>
            <a:r>
              <a:rPr lang="en-US" i="1" dirty="0" err="1"/>
              <a:t>för</a:t>
            </a:r>
            <a:r>
              <a:rPr lang="en-US" i="1" dirty="0"/>
              <a:t> sig; </a:t>
            </a:r>
            <a:r>
              <a:rPr lang="en-US" i="1" dirty="0" err="1"/>
              <a:t>alla</a:t>
            </a:r>
            <a:r>
              <a:rPr lang="en-US" i="1" dirty="0"/>
              <a:t> </a:t>
            </a:r>
            <a:r>
              <a:rPr lang="en-US" i="1" dirty="0" err="1"/>
              <a:t>stridbara</a:t>
            </a:r>
            <a:r>
              <a:rPr lang="en-US" i="1" dirty="0"/>
              <a:t> </a:t>
            </a:r>
            <a:r>
              <a:rPr lang="en-US" i="1" dirty="0" err="1"/>
              <a:t>män</a:t>
            </a:r>
            <a:r>
              <a:rPr lang="en-US" i="1" dirty="0"/>
              <a:t> </a:t>
            </a:r>
            <a:r>
              <a:rPr lang="en-US" i="1" dirty="0" err="1"/>
              <a:t>i</a:t>
            </a:r>
            <a:r>
              <a:rPr lang="en-US" i="1" dirty="0"/>
              <a:t> Israel, de </a:t>
            </a:r>
            <a:r>
              <a:rPr lang="en-US" i="1" dirty="0" err="1"/>
              <a:t>män</a:t>
            </a:r>
            <a:r>
              <a:rPr lang="en-US" i="1" dirty="0"/>
              <a:t> </a:t>
            </a:r>
            <a:r>
              <a:rPr lang="en-US" i="1" dirty="0" err="1"/>
              <a:t>som</a:t>
            </a:r>
            <a:r>
              <a:rPr lang="en-US" i="1" dirty="0"/>
              <a:t> </a:t>
            </a:r>
            <a:r>
              <a:rPr lang="en-US" i="1" dirty="0" err="1"/>
              <a:t>äro</a:t>
            </a:r>
            <a:r>
              <a:rPr lang="en-US" i="1" dirty="0"/>
              <a:t> </a:t>
            </a:r>
            <a:r>
              <a:rPr lang="en-US" i="1" dirty="0" err="1"/>
              <a:t>tjugo</a:t>
            </a:r>
            <a:r>
              <a:rPr lang="en-US" i="1" dirty="0"/>
              <a:t> </a:t>
            </a:r>
            <a:r>
              <a:rPr lang="en-US" i="1" dirty="0" err="1"/>
              <a:t>år</a:t>
            </a:r>
            <a:r>
              <a:rPr lang="en-US" i="1" dirty="0"/>
              <a:t> </a:t>
            </a:r>
            <a:r>
              <a:rPr lang="en-US" i="1" dirty="0" err="1"/>
              <a:t>gamla</a:t>
            </a:r>
            <a:r>
              <a:rPr lang="en-US" i="1" dirty="0"/>
              <a:t> </a:t>
            </a:r>
            <a:r>
              <a:rPr lang="en-US" i="1" dirty="0" err="1"/>
              <a:t>eller</a:t>
            </a:r>
            <a:r>
              <a:rPr lang="en-US" i="1" dirty="0"/>
              <a:t> </a:t>
            </a:r>
            <a:r>
              <a:rPr lang="en-US" i="1" dirty="0" err="1"/>
              <a:t>därutöver</a:t>
            </a:r>
            <a:r>
              <a:rPr lang="en-US" i="1" dirty="0"/>
              <a:t>, dem </a:t>
            </a:r>
            <a:r>
              <a:rPr lang="en-US" i="1" dirty="0" err="1"/>
              <a:t>skolen</a:t>
            </a:r>
            <a:r>
              <a:rPr lang="en-US" i="1" dirty="0"/>
              <a:t> I </a:t>
            </a:r>
            <a:r>
              <a:rPr lang="en-US" i="1" dirty="0" err="1"/>
              <a:t>inmönstra</a:t>
            </a:r>
            <a:r>
              <a:rPr lang="en-US" i="1" dirty="0"/>
              <a:t> </a:t>
            </a:r>
            <a:r>
              <a:rPr lang="en-US" i="1" dirty="0" err="1"/>
              <a:t>efter</a:t>
            </a:r>
            <a:r>
              <a:rPr lang="en-US" i="1" dirty="0"/>
              <a:t> </a:t>
            </a:r>
            <a:r>
              <a:rPr lang="en-US" i="1" dirty="0" err="1"/>
              <a:t>deras</a:t>
            </a:r>
            <a:r>
              <a:rPr lang="en-US" i="1" dirty="0"/>
              <a:t> </a:t>
            </a:r>
            <a:r>
              <a:rPr lang="en-US" i="1" dirty="0" err="1"/>
              <a:t>häravdelningar</a:t>
            </a:r>
            <a:r>
              <a:rPr lang="en-US" i="1" dirty="0"/>
              <a:t>, du </a:t>
            </a:r>
            <a:r>
              <a:rPr lang="en-US" i="1" dirty="0" err="1"/>
              <a:t>och</a:t>
            </a:r>
            <a:r>
              <a:rPr lang="en-US" i="1" dirty="0"/>
              <a:t> Aron.“                        </a:t>
            </a:r>
            <a:r>
              <a:rPr lang="en-US" dirty="0"/>
              <a:t>(</a:t>
            </a:r>
            <a:r>
              <a:rPr lang="en-US" dirty="0" err="1"/>
              <a:t>Fjärde</a:t>
            </a:r>
            <a:r>
              <a:rPr lang="en-US" dirty="0"/>
              <a:t> </a:t>
            </a:r>
            <a:r>
              <a:rPr lang="en-US" dirty="0" err="1"/>
              <a:t>Mosebok</a:t>
            </a:r>
            <a:r>
              <a:rPr lang="en-US" dirty="0"/>
              <a:t> (Numeri) 1:1-3)</a:t>
            </a:r>
          </a:p>
          <a:p>
            <a:endParaRPr lang="en-US" dirty="0"/>
          </a:p>
          <a:p>
            <a:r>
              <a:rPr lang="en-US" dirty="0" err="1"/>
              <a:t>Resultatet</a:t>
            </a:r>
            <a:r>
              <a:rPr lang="en-US" dirty="0"/>
              <a:t> </a:t>
            </a:r>
            <a:r>
              <a:rPr lang="en-US" dirty="0" err="1"/>
              <a:t>blev</a:t>
            </a:r>
            <a:r>
              <a:rPr lang="en-US" dirty="0"/>
              <a:t> 603 550 </a:t>
            </a:r>
            <a:r>
              <a:rPr lang="en-US" dirty="0" err="1"/>
              <a:t>män</a:t>
            </a:r>
            <a:r>
              <a:rPr lang="en-US" dirty="0"/>
              <a:t>, (4 Mos 1:46) </a:t>
            </a:r>
            <a:r>
              <a:rPr lang="en-US" dirty="0" err="1"/>
              <a:t>vilket</a:t>
            </a:r>
            <a:r>
              <a:rPr lang="en-US" dirty="0"/>
              <a:t> </a:t>
            </a:r>
            <a:r>
              <a:rPr lang="en-US" dirty="0" err="1"/>
              <a:t>ungefär</a:t>
            </a:r>
            <a:r>
              <a:rPr lang="en-US" dirty="0"/>
              <a:t> </a:t>
            </a:r>
            <a:r>
              <a:rPr lang="en-US" dirty="0" err="1"/>
              <a:t>motsvarar</a:t>
            </a:r>
            <a:r>
              <a:rPr lang="en-US" dirty="0"/>
              <a:t> 2.5 </a:t>
            </a:r>
            <a:r>
              <a:rPr lang="en-US" dirty="0" err="1"/>
              <a:t>miljoner</a:t>
            </a:r>
            <a:r>
              <a:rPr lang="en-US" dirty="0"/>
              <a:t> med </a:t>
            </a:r>
            <a:r>
              <a:rPr lang="en-US" dirty="0" err="1"/>
              <a:t>kvinnor</a:t>
            </a:r>
            <a:r>
              <a:rPr lang="en-US" dirty="0"/>
              <a:t> </a:t>
            </a:r>
            <a:r>
              <a:rPr lang="en-US" dirty="0" err="1"/>
              <a:t>och</a:t>
            </a:r>
            <a:r>
              <a:rPr lang="en-US" dirty="0"/>
              <a:t> barn. </a:t>
            </a:r>
            <a:r>
              <a:rPr lang="en-US" dirty="0" err="1"/>
              <a:t>Orimligt</a:t>
            </a:r>
            <a:r>
              <a:rPr lang="en-US" dirty="0"/>
              <a:t> </a:t>
            </a:r>
            <a:r>
              <a:rPr lang="en-US" dirty="0" err="1"/>
              <a:t>stor</a:t>
            </a:r>
            <a:r>
              <a:rPr lang="en-US" dirty="0"/>
              <a:t> </a:t>
            </a:r>
            <a:r>
              <a:rPr lang="en-US" dirty="0" err="1"/>
              <a:t>siffra</a:t>
            </a:r>
            <a:r>
              <a:rPr lang="en-US" dirty="0"/>
              <a:t>, </a:t>
            </a:r>
            <a:r>
              <a:rPr lang="en-US" dirty="0" err="1"/>
              <a:t>förmodligen</a:t>
            </a:r>
            <a:r>
              <a:rPr lang="en-US" dirty="0"/>
              <a:t> </a:t>
            </a:r>
            <a:r>
              <a:rPr lang="en-US" dirty="0" err="1"/>
              <a:t>avsedd</a:t>
            </a:r>
            <a:r>
              <a:rPr lang="en-US" dirty="0"/>
              <a:t> </a:t>
            </a:r>
            <a:r>
              <a:rPr lang="en-US" dirty="0" err="1"/>
              <a:t>att</a:t>
            </a:r>
            <a:r>
              <a:rPr lang="en-US" dirty="0"/>
              <a:t> </a:t>
            </a:r>
            <a:r>
              <a:rPr lang="en-US" dirty="0" err="1"/>
              <a:t>stärka</a:t>
            </a:r>
            <a:r>
              <a:rPr lang="en-US" dirty="0"/>
              <a:t> </a:t>
            </a:r>
            <a:r>
              <a:rPr lang="en-US" dirty="0" err="1"/>
              <a:t>självkänslan</a:t>
            </a:r>
            <a:r>
              <a:rPr lang="en-US" dirty="0"/>
              <a:t> </a:t>
            </a:r>
            <a:r>
              <a:rPr lang="en-US" dirty="0" err="1"/>
              <a:t>och</a:t>
            </a:r>
            <a:r>
              <a:rPr lang="en-US" dirty="0"/>
              <a:t> </a:t>
            </a:r>
            <a:r>
              <a:rPr lang="en-US" dirty="0" err="1"/>
              <a:t>skrämma</a:t>
            </a:r>
            <a:r>
              <a:rPr lang="en-US" dirty="0"/>
              <a:t> </a:t>
            </a:r>
            <a:r>
              <a:rPr lang="en-US" dirty="0" err="1"/>
              <a:t>andra</a:t>
            </a:r>
            <a:r>
              <a:rPr lang="en-US" dirty="0"/>
              <a:t> </a:t>
            </a:r>
            <a:r>
              <a:rPr lang="en-US" dirty="0" err="1"/>
              <a:t>stammar</a:t>
            </a:r>
            <a:r>
              <a:rPr lang="en-US" dirty="0"/>
              <a:t>.</a:t>
            </a:r>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781200" y="660317"/>
            <a:ext cx="3240360" cy="369332"/>
          </a:xfrm>
          <a:prstGeom prst="rect">
            <a:avLst/>
          </a:prstGeom>
          <a:noFill/>
        </p:spPr>
        <p:txBody>
          <a:bodyPr wrap="square" rtlCol="0">
            <a:spAutoFit/>
          </a:bodyPr>
          <a:lstStyle/>
          <a:p>
            <a:r>
              <a:rPr lang="sv-SE" dirty="0"/>
              <a:t>1. Statistikens historia, Bibeln</a:t>
            </a:r>
          </a:p>
        </p:txBody>
      </p:sp>
    </p:spTree>
    <p:extLst>
      <p:ext uri="{BB962C8B-B14F-4D97-AF65-F5344CB8AC3E}">
        <p14:creationId xmlns:p14="http://schemas.microsoft.com/office/powerpoint/2010/main" val="124757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1600" y="1168077"/>
            <a:ext cx="6850800" cy="520749"/>
          </a:xfrm>
        </p:spPr>
        <p:txBody>
          <a:bodyPr/>
          <a:lstStyle/>
          <a:p>
            <a:r>
              <a:rPr lang="sv-SE" dirty="0"/>
              <a:t>Ca 975 f Kr</a:t>
            </a:r>
          </a:p>
        </p:txBody>
      </p:sp>
      <p:sp>
        <p:nvSpPr>
          <p:cNvPr id="3" name="Platshållare för innehåll 2"/>
          <p:cNvSpPr>
            <a:spLocks noGrp="1"/>
          </p:cNvSpPr>
          <p:nvPr>
            <p:ph idx="1"/>
          </p:nvPr>
        </p:nvSpPr>
        <p:spPr>
          <a:xfrm>
            <a:off x="611560" y="1438695"/>
            <a:ext cx="6850800" cy="3990066"/>
          </a:xfrm>
        </p:spPr>
        <p:txBody>
          <a:bodyPr>
            <a:normAutofit fontScale="77500" lnSpcReduction="20000"/>
          </a:bodyPr>
          <a:lstStyle/>
          <a:p>
            <a:r>
              <a:rPr lang="en-US" i="1" dirty="0"/>
              <a:t>Men Satan </a:t>
            </a:r>
            <a:r>
              <a:rPr lang="en-US" i="1" dirty="0" err="1"/>
              <a:t>trädde</a:t>
            </a:r>
            <a:r>
              <a:rPr lang="en-US" i="1" dirty="0"/>
              <a:t> </a:t>
            </a:r>
            <a:r>
              <a:rPr lang="en-US" i="1" dirty="0" err="1"/>
              <a:t>upp</a:t>
            </a:r>
            <a:r>
              <a:rPr lang="en-US" i="1" dirty="0"/>
              <a:t> mot Israel </a:t>
            </a:r>
            <a:r>
              <a:rPr lang="en-US" i="1" dirty="0" err="1"/>
              <a:t>och</a:t>
            </a:r>
            <a:r>
              <a:rPr lang="en-US" i="1" dirty="0"/>
              <a:t> </a:t>
            </a:r>
            <a:r>
              <a:rPr lang="en-US" i="1" dirty="0" err="1"/>
              <a:t>uppeggade</a:t>
            </a:r>
            <a:r>
              <a:rPr lang="en-US" i="1" dirty="0"/>
              <a:t> David till </a:t>
            </a:r>
            <a:r>
              <a:rPr lang="en-US" i="1" dirty="0" err="1"/>
              <a:t>att</a:t>
            </a:r>
            <a:r>
              <a:rPr lang="en-US" i="1" dirty="0"/>
              <a:t> </a:t>
            </a:r>
            <a:r>
              <a:rPr lang="en-US" i="1" dirty="0" err="1"/>
              <a:t>räkna</a:t>
            </a:r>
            <a:r>
              <a:rPr lang="en-US" i="1" dirty="0"/>
              <a:t> Israel. </a:t>
            </a:r>
            <a:r>
              <a:rPr lang="en-US" i="1" dirty="0" err="1"/>
              <a:t>Då</a:t>
            </a:r>
            <a:r>
              <a:rPr lang="en-US" i="1" dirty="0"/>
              <a:t> </a:t>
            </a:r>
            <a:r>
              <a:rPr lang="en-US" i="1" dirty="0" err="1"/>
              <a:t>sade</a:t>
            </a:r>
            <a:r>
              <a:rPr lang="en-US" i="1" dirty="0"/>
              <a:t> David till Joab </a:t>
            </a:r>
            <a:r>
              <a:rPr lang="en-US" i="1" dirty="0" err="1"/>
              <a:t>och</a:t>
            </a:r>
            <a:r>
              <a:rPr lang="en-US" i="1" dirty="0"/>
              <a:t> till </a:t>
            </a:r>
            <a:r>
              <a:rPr lang="en-US" i="1" dirty="0" err="1"/>
              <a:t>folkets</a:t>
            </a:r>
            <a:r>
              <a:rPr lang="en-US" i="1" dirty="0"/>
              <a:t> </a:t>
            </a:r>
            <a:r>
              <a:rPr lang="en-US" i="1" dirty="0" err="1"/>
              <a:t>andra</a:t>
            </a:r>
            <a:r>
              <a:rPr lang="en-US" i="1" dirty="0"/>
              <a:t> </a:t>
            </a:r>
            <a:r>
              <a:rPr lang="en-US" i="1" dirty="0" err="1"/>
              <a:t>hövitsmän</a:t>
            </a:r>
            <a:r>
              <a:rPr lang="en-US" i="1" dirty="0"/>
              <a:t>: </a:t>
            </a:r>
            <a:r>
              <a:rPr lang="en-US" i="1" dirty="0" err="1"/>
              <a:t>Gån</a:t>
            </a:r>
            <a:r>
              <a:rPr lang="en-US" i="1" dirty="0"/>
              <a:t> </a:t>
            </a:r>
            <a:r>
              <a:rPr lang="en-US" i="1" dirty="0" err="1"/>
              <a:t>åstad</a:t>
            </a:r>
            <a:r>
              <a:rPr lang="en-US" i="1" dirty="0"/>
              <a:t> </a:t>
            </a:r>
            <a:r>
              <a:rPr lang="en-US" i="1" dirty="0" err="1"/>
              <a:t>och</a:t>
            </a:r>
            <a:r>
              <a:rPr lang="en-US" i="1" dirty="0"/>
              <a:t> </a:t>
            </a:r>
            <a:r>
              <a:rPr lang="en-US" i="1" dirty="0" err="1"/>
              <a:t>räkna</a:t>
            </a:r>
            <a:r>
              <a:rPr lang="en-US" i="1" dirty="0"/>
              <a:t> Israel </a:t>
            </a:r>
            <a:r>
              <a:rPr lang="en-US" i="1" dirty="0" err="1"/>
              <a:t>från</a:t>
            </a:r>
            <a:r>
              <a:rPr lang="en-US" i="1" dirty="0"/>
              <a:t> Beer-</a:t>
            </a:r>
            <a:r>
              <a:rPr lang="en-US" i="1" dirty="0" err="1"/>
              <a:t>Seba</a:t>
            </a:r>
            <a:r>
              <a:rPr lang="en-US" i="1" dirty="0"/>
              <a:t> </a:t>
            </a:r>
            <a:r>
              <a:rPr lang="en-US" i="1" dirty="0" err="1"/>
              <a:t>ända</a:t>
            </a:r>
            <a:r>
              <a:rPr lang="en-US" i="1" dirty="0"/>
              <a:t> till Dan, </a:t>
            </a:r>
            <a:r>
              <a:rPr lang="en-US" i="1" dirty="0" err="1"/>
              <a:t>och</a:t>
            </a:r>
            <a:r>
              <a:rPr lang="en-US" i="1" dirty="0"/>
              <a:t> given </a:t>
            </a:r>
            <a:r>
              <a:rPr lang="en-US" i="1" dirty="0" err="1"/>
              <a:t>mig</a:t>
            </a:r>
            <a:r>
              <a:rPr lang="en-US" i="1" dirty="0"/>
              <a:t> </a:t>
            </a:r>
            <a:r>
              <a:rPr lang="en-US" i="1" dirty="0" err="1"/>
              <a:t>besked</a:t>
            </a:r>
            <a:r>
              <a:rPr lang="en-US" i="1" dirty="0"/>
              <a:t> </a:t>
            </a:r>
            <a:r>
              <a:rPr lang="en-US" i="1" dirty="0" err="1"/>
              <a:t>därom</a:t>
            </a:r>
            <a:r>
              <a:rPr lang="en-US" i="1" dirty="0"/>
              <a:t>, </a:t>
            </a:r>
            <a:r>
              <a:rPr lang="en-US" i="1" dirty="0" err="1"/>
              <a:t>så</a:t>
            </a:r>
            <a:r>
              <a:rPr lang="en-US" i="1" dirty="0"/>
              <a:t> </a:t>
            </a:r>
            <a:r>
              <a:rPr lang="en-US" i="1" dirty="0" err="1"/>
              <a:t>att</a:t>
            </a:r>
            <a:r>
              <a:rPr lang="en-US" i="1" dirty="0"/>
              <a:t> jag </a:t>
            </a:r>
            <a:r>
              <a:rPr lang="en-US" i="1" dirty="0" err="1"/>
              <a:t>får</a:t>
            </a:r>
            <a:r>
              <a:rPr lang="en-US" i="1" dirty="0"/>
              <a:t> </a:t>
            </a:r>
            <a:r>
              <a:rPr lang="en-US" i="1" dirty="0" err="1"/>
              <a:t>veta</a:t>
            </a:r>
            <a:r>
              <a:rPr lang="en-US" i="1" dirty="0"/>
              <a:t> </a:t>
            </a:r>
            <a:r>
              <a:rPr lang="en-US" i="1" dirty="0" err="1"/>
              <a:t>hur</a:t>
            </a:r>
            <a:r>
              <a:rPr lang="en-US" i="1" dirty="0"/>
              <a:t> </a:t>
            </a:r>
            <a:r>
              <a:rPr lang="en-US" i="1" dirty="0" err="1"/>
              <a:t>många</a:t>
            </a:r>
            <a:r>
              <a:rPr lang="en-US" i="1" dirty="0"/>
              <a:t> de </a:t>
            </a:r>
            <a:r>
              <a:rPr lang="en-US" i="1" dirty="0" err="1"/>
              <a:t>äro</a:t>
            </a:r>
            <a:r>
              <a:rPr lang="en-US" i="1" dirty="0"/>
              <a:t>.” </a:t>
            </a:r>
            <a:r>
              <a:rPr lang="en-US" dirty="0"/>
              <a:t>(1 </a:t>
            </a:r>
            <a:r>
              <a:rPr lang="en-US" dirty="0" err="1"/>
              <a:t>Krön</a:t>
            </a:r>
            <a:r>
              <a:rPr lang="en-US" dirty="0"/>
              <a:t> 21:1-3)</a:t>
            </a:r>
          </a:p>
          <a:p>
            <a:endParaRPr lang="en-US" dirty="0"/>
          </a:p>
          <a:p>
            <a:r>
              <a:rPr lang="en-US" i="1" dirty="0" err="1"/>
              <a:t>Och</a:t>
            </a:r>
            <a:r>
              <a:rPr lang="en-US" i="1" dirty="0"/>
              <a:t> Joab </a:t>
            </a:r>
            <a:r>
              <a:rPr lang="en-US" i="1" dirty="0" err="1"/>
              <a:t>uppgav</a:t>
            </a:r>
            <a:r>
              <a:rPr lang="en-US" i="1" dirty="0"/>
              <a:t> </a:t>
            </a:r>
            <a:r>
              <a:rPr lang="en-US" i="1" dirty="0" err="1"/>
              <a:t>för</a:t>
            </a:r>
            <a:r>
              <a:rPr lang="en-US" i="1" dirty="0"/>
              <a:t> David, </a:t>
            </a:r>
            <a:r>
              <a:rPr lang="en-US" i="1" dirty="0" err="1"/>
              <a:t>vilken</a:t>
            </a:r>
            <a:r>
              <a:rPr lang="en-US" i="1" dirty="0"/>
              <a:t> </a:t>
            </a:r>
            <a:r>
              <a:rPr lang="en-US" i="1" dirty="0" err="1"/>
              <a:t>slutsumma</a:t>
            </a:r>
            <a:r>
              <a:rPr lang="en-US" i="1" dirty="0"/>
              <a:t> </a:t>
            </a:r>
            <a:r>
              <a:rPr lang="en-US" i="1" dirty="0" err="1"/>
              <a:t>folkräkningen</a:t>
            </a:r>
            <a:r>
              <a:rPr lang="en-US" i="1" dirty="0"/>
              <a:t> </a:t>
            </a:r>
            <a:r>
              <a:rPr lang="en-US" i="1" dirty="0" err="1"/>
              <a:t>utvisade</a:t>
            </a:r>
            <a:r>
              <a:rPr lang="en-US" i="1" dirty="0"/>
              <a:t>: I Israel </a:t>
            </a:r>
            <a:r>
              <a:rPr lang="en-US" i="1" dirty="0" err="1"/>
              <a:t>funnos</a:t>
            </a:r>
            <a:r>
              <a:rPr lang="en-US" i="1" dirty="0"/>
              <a:t> </a:t>
            </a:r>
            <a:r>
              <a:rPr lang="en-US" i="1" dirty="0" err="1"/>
              <a:t>tillsammans</a:t>
            </a:r>
            <a:r>
              <a:rPr lang="en-US" i="1" dirty="0"/>
              <a:t> </a:t>
            </a:r>
            <a:r>
              <a:rPr lang="en-US" i="1" dirty="0" err="1"/>
              <a:t>elva</a:t>
            </a:r>
            <a:r>
              <a:rPr lang="en-US" i="1" dirty="0"/>
              <a:t> </a:t>
            </a:r>
            <a:r>
              <a:rPr lang="en-US" i="1" dirty="0" err="1"/>
              <a:t>hundra</a:t>
            </a:r>
            <a:r>
              <a:rPr lang="en-US" i="1" dirty="0"/>
              <a:t> </a:t>
            </a:r>
            <a:r>
              <a:rPr lang="en-US" i="1" dirty="0" err="1"/>
              <a:t>tusen</a:t>
            </a:r>
            <a:r>
              <a:rPr lang="en-US" i="1" dirty="0"/>
              <a:t> </a:t>
            </a:r>
            <a:r>
              <a:rPr lang="en-US" i="1" dirty="0" err="1"/>
              <a:t>svärdbeväpnade</a:t>
            </a:r>
            <a:r>
              <a:rPr lang="en-US" i="1" dirty="0"/>
              <a:t> </a:t>
            </a:r>
            <a:r>
              <a:rPr lang="en-US" i="1" dirty="0" err="1"/>
              <a:t>män</a:t>
            </a:r>
            <a:r>
              <a:rPr lang="en-US" i="1" dirty="0"/>
              <a:t> </a:t>
            </a:r>
            <a:r>
              <a:rPr lang="en-US" i="1" dirty="0" err="1"/>
              <a:t>och</a:t>
            </a:r>
            <a:r>
              <a:rPr lang="en-US" i="1" dirty="0"/>
              <a:t> </a:t>
            </a:r>
            <a:r>
              <a:rPr lang="en-US" i="1" dirty="0" err="1"/>
              <a:t>i</a:t>
            </a:r>
            <a:r>
              <a:rPr lang="en-US" i="1" dirty="0"/>
              <a:t> Juda </a:t>
            </a:r>
            <a:r>
              <a:rPr lang="en-US" i="1" dirty="0" err="1"/>
              <a:t>funnos</a:t>
            </a:r>
            <a:r>
              <a:rPr lang="en-US" i="1" dirty="0"/>
              <a:t> </a:t>
            </a:r>
            <a:r>
              <a:rPr lang="en-US" i="1" dirty="0" err="1"/>
              <a:t>fyra</a:t>
            </a:r>
            <a:r>
              <a:rPr lang="en-US" i="1" dirty="0"/>
              <a:t> </a:t>
            </a:r>
            <a:r>
              <a:rPr lang="en-US" i="1" dirty="0" err="1"/>
              <a:t>hundra</a:t>
            </a:r>
            <a:r>
              <a:rPr lang="en-US" i="1" dirty="0"/>
              <a:t> </a:t>
            </a:r>
            <a:r>
              <a:rPr lang="en-US" i="1" dirty="0" err="1"/>
              <a:t>sjuttio</a:t>
            </a:r>
            <a:r>
              <a:rPr lang="en-US" i="1" dirty="0"/>
              <a:t> </a:t>
            </a:r>
            <a:r>
              <a:rPr lang="en-US" i="1" dirty="0" err="1"/>
              <a:t>tusen</a:t>
            </a:r>
            <a:r>
              <a:rPr lang="en-US" i="1" dirty="0"/>
              <a:t> </a:t>
            </a:r>
            <a:r>
              <a:rPr lang="en-US" i="1" dirty="0" err="1"/>
              <a:t>svärdbeväpnade</a:t>
            </a:r>
            <a:r>
              <a:rPr lang="en-US" i="1" dirty="0"/>
              <a:t> </a:t>
            </a:r>
            <a:r>
              <a:rPr lang="en-US" i="1" dirty="0" err="1"/>
              <a:t>män</a:t>
            </a:r>
            <a:r>
              <a:rPr lang="en-US" i="1" dirty="0"/>
              <a:t>   </a:t>
            </a:r>
            <a:r>
              <a:rPr lang="en-US" dirty="0"/>
              <a:t>(1 </a:t>
            </a:r>
            <a:r>
              <a:rPr lang="en-US" dirty="0" err="1"/>
              <a:t>Krön</a:t>
            </a:r>
            <a:r>
              <a:rPr lang="en-US" dirty="0"/>
              <a:t> 21:5)</a:t>
            </a:r>
          </a:p>
          <a:p>
            <a:pPr marL="0" indent="0">
              <a:buNone/>
            </a:pPr>
            <a:endParaRPr lang="en-US" dirty="0"/>
          </a:p>
          <a:p>
            <a:endParaRPr lang="sv-SE"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799071" y="631093"/>
            <a:ext cx="4320480" cy="369332"/>
          </a:xfrm>
          <a:prstGeom prst="rect">
            <a:avLst/>
          </a:prstGeom>
          <a:noFill/>
        </p:spPr>
        <p:txBody>
          <a:bodyPr wrap="square" rtlCol="0">
            <a:spAutoFit/>
          </a:bodyPr>
          <a:lstStyle/>
          <a:p>
            <a:r>
              <a:rPr lang="sv-SE" dirty="0"/>
              <a:t>1. Statistikens historia, Bibeln</a:t>
            </a:r>
          </a:p>
        </p:txBody>
      </p:sp>
    </p:spTree>
    <p:extLst>
      <p:ext uri="{BB962C8B-B14F-4D97-AF65-F5344CB8AC3E}">
        <p14:creationId xmlns:p14="http://schemas.microsoft.com/office/powerpoint/2010/main" val="3071602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1200" y="1341085"/>
            <a:ext cx="6850800" cy="795600"/>
          </a:xfrm>
        </p:spPr>
        <p:txBody>
          <a:bodyPr>
            <a:normAutofit/>
          </a:bodyPr>
          <a:lstStyle/>
          <a:p>
            <a:r>
              <a:rPr lang="sv-SE" dirty="0"/>
              <a:t>Faran med folkräkningar</a:t>
            </a:r>
          </a:p>
        </p:txBody>
      </p:sp>
      <p:sp>
        <p:nvSpPr>
          <p:cNvPr id="3" name="Platshållare för innehåll 2"/>
          <p:cNvSpPr>
            <a:spLocks noGrp="1"/>
          </p:cNvSpPr>
          <p:nvPr>
            <p:ph idx="1"/>
          </p:nvPr>
        </p:nvSpPr>
        <p:spPr>
          <a:xfrm>
            <a:off x="858318" y="2564905"/>
            <a:ext cx="6850800" cy="3240360"/>
          </a:xfrm>
        </p:spPr>
        <p:txBody>
          <a:bodyPr>
            <a:normAutofit/>
          </a:bodyPr>
          <a:lstStyle/>
          <a:p>
            <a:r>
              <a:rPr lang="en-US" i="1" dirty="0" err="1"/>
              <a:t>Vad</a:t>
            </a:r>
            <a:r>
              <a:rPr lang="en-US" i="1" dirty="0"/>
              <a:t> </a:t>
            </a:r>
            <a:r>
              <a:rPr lang="en-US" i="1" dirty="0" err="1"/>
              <a:t>som</a:t>
            </a:r>
            <a:r>
              <a:rPr lang="en-US" i="1" dirty="0"/>
              <a:t> hade </a:t>
            </a:r>
            <a:r>
              <a:rPr lang="en-US" i="1" dirty="0" err="1"/>
              <a:t>skett</a:t>
            </a:r>
            <a:r>
              <a:rPr lang="en-US" i="1" dirty="0"/>
              <a:t> </a:t>
            </a:r>
            <a:r>
              <a:rPr lang="en-US" i="1" dirty="0" err="1"/>
              <a:t>misshagade</a:t>
            </a:r>
            <a:r>
              <a:rPr lang="en-US" i="1" dirty="0"/>
              <a:t> Gud </a:t>
            </a:r>
            <a:r>
              <a:rPr lang="en-US" i="1" dirty="0" err="1"/>
              <a:t>och</a:t>
            </a:r>
            <a:r>
              <a:rPr lang="en-US" i="1" dirty="0"/>
              <a:t> </a:t>
            </a:r>
            <a:r>
              <a:rPr lang="en-US" i="1" dirty="0" err="1"/>
              <a:t>han</a:t>
            </a:r>
            <a:r>
              <a:rPr lang="en-US" i="1" dirty="0"/>
              <a:t> </a:t>
            </a:r>
            <a:r>
              <a:rPr lang="en-US" i="1" dirty="0" err="1"/>
              <a:t>hemsökte</a:t>
            </a:r>
            <a:r>
              <a:rPr lang="en-US" i="1" dirty="0"/>
              <a:t> Israel. (1 </a:t>
            </a:r>
            <a:r>
              <a:rPr lang="en-US" i="1" dirty="0" err="1"/>
              <a:t>Krön</a:t>
            </a:r>
            <a:r>
              <a:rPr lang="en-US" i="1" dirty="0"/>
              <a:t> 21:7)</a:t>
            </a:r>
          </a:p>
          <a:p>
            <a:r>
              <a:rPr lang="en-US" i="1" dirty="0" err="1"/>
              <a:t>Så</a:t>
            </a:r>
            <a:r>
              <a:rPr lang="en-US" i="1" dirty="0"/>
              <a:t> </a:t>
            </a:r>
            <a:r>
              <a:rPr lang="en-US" i="1" dirty="0" err="1"/>
              <a:t>lät</a:t>
            </a:r>
            <a:r>
              <a:rPr lang="en-US" i="1" dirty="0"/>
              <a:t> </a:t>
            </a:r>
            <a:r>
              <a:rPr lang="en-US" i="1" dirty="0" err="1"/>
              <a:t>då</a:t>
            </a:r>
            <a:r>
              <a:rPr lang="en-US" i="1" dirty="0"/>
              <a:t> Herren pest </a:t>
            </a:r>
            <a:r>
              <a:rPr lang="en-US" i="1" dirty="0" err="1"/>
              <a:t>komma</a:t>
            </a:r>
            <a:r>
              <a:rPr lang="en-US" i="1" dirty="0"/>
              <a:t> i Israel </a:t>
            </a:r>
            <a:r>
              <a:rPr lang="en-US" i="1" dirty="0" err="1"/>
              <a:t>så</a:t>
            </a:r>
            <a:r>
              <a:rPr lang="en-US" i="1" dirty="0"/>
              <a:t> </a:t>
            </a:r>
            <a:r>
              <a:rPr lang="en-US" i="1" dirty="0" err="1"/>
              <a:t>att</a:t>
            </a:r>
            <a:r>
              <a:rPr lang="en-US" i="1" dirty="0"/>
              <a:t> </a:t>
            </a:r>
            <a:r>
              <a:rPr lang="en-US" i="1" dirty="0" err="1"/>
              <a:t>sjuttio</a:t>
            </a:r>
            <a:r>
              <a:rPr lang="en-US" i="1" dirty="0"/>
              <a:t> </a:t>
            </a:r>
            <a:r>
              <a:rPr lang="en-US" i="1" dirty="0" err="1"/>
              <a:t>tusen</a:t>
            </a:r>
            <a:r>
              <a:rPr lang="en-US" i="1" dirty="0"/>
              <a:t> </a:t>
            </a:r>
            <a:r>
              <a:rPr lang="en-US" i="1" dirty="0" err="1"/>
              <a:t>män</a:t>
            </a:r>
            <a:r>
              <a:rPr lang="en-US" i="1" dirty="0"/>
              <a:t> av Israel </a:t>
            </a:r>
            <a:r>
              <a:rPr lang="en-US" i="1" dirty="0" err="1"/>
              <a:t>föllo</a:t>
            </a:r>
            <a:r>
              <a:rPr lang="en-US" i="1" dirty="0"/>
              <a:t>. </a:t>
            </a:r>
            <a:r>
              <a:rPr lang="en-US" i="1" dirty="0" err="1"/>
              <a:t>Och</a:t>
            </a:r>
            <a:r>
              <a:rPr lang="en-US" i="1" dirty="0"/>
              <a:t> Gud </a:t>
            </a:r>
            <a:r>
              <a:rPr lang="en-US" i="1" dirty="0" err="1"/>
              <a:t>sände</a:t>
            </a:r>
            <a:r>
              <a:rPr lang="en-US" i="1" dirty="0"/>
              <a:t> </a:t>
            </a:r>
            <a:r>
              <a:rPr lang="en-US" i="1" dirty="0" err="1"/>
              <a:t>en</a:t>
            </a:r>
            <a:r>
              <a:rPr lang="en-US" i="1" dirty="0"/>
              <a:t> </a:t>
            </a:r>
            <a:r>
              <a:rPr lang="en-US" i="1" dirty="0" err="1"/>
              <a:t>ängel</a:t>
            </a:r>
            <a:r>
              <a:rPr lang="en-US" i="1" dirty="0"/>
              <a:t> mot Israel till </a:t>
            </a:r>
            <a:r>
              <a:rPr lang="en-US" i="1" dirty="0" err="1"/>
              <a:t>att</a:t>
            </a:r>
            <a:r>
              <a:rPr lang="en-US" i="1" dirty="0"/>
              <a:t> </a:t>
            </a:r>
            <a:r>
              <a:rPr lang="en-US" i="1" dirty="0" err="1"/>
              <a:t>fördärva</a:t>
            </a:r>
            <a:r>
              <a:rPr lang="en-US" i="1" dirty="0"/>
              <a:t> det. </a:t>
            </a:r>
            <a:r>
              <a:rPr lang="en-US" dirty="0"/>
              <a:t>(1 </a:t>
            </a:r>
            <a:r>
              <a:rPr lang="en-US" dirty="0" err="1"/>
              <a:t>Krön</a:t>
            </a:r>
            <a:r>
              <a:rPr lang="en-US" dirty="0"/>
              <a:t> 21:14-15)</a:t>
            </a:r>
          </a:p>
          <a:p>
            <a:endParaRPr lang="en-US" dirty="0"/>
          </a:p>
          <a:p>
            <a:r>
              <a:rPr lang="en-US" dirty="0" err="1"/>
              <a:t>Jämför</a:t>
            </a:r>
            <a:r>
              <a:rPr lang="en-US" dirty="0"/>
              <a:t> Census 2020 </a:t>
            </a:r>
            <a:r>
              <a:rPr lang="en-US" dirty="0" err="1"/>
              <a:t>och</a:t>
            </a:r>
            <a:r>
              <a:rPr lang="en-US" dirty="0"/>
              <a:t> Covid-19</a:t>
            </a:r>
          </a:p>
          <a:p>
            <a:pPr marL="0" indent="0">
              <a:buNone/>
            </a:pPr>
            <a:endParaRPr lang="en-US"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476672"/>
            <a:ext cx="4968552" cy="369332"/>
          </a:xfrm>
          <a:prstGeom prst="rect">
            <a:avLst/>
          </a:prstGeom>
          <a:noFill/>
        </p:spPr>
        <p:txBody>
          <a:bodyPr wrap="square" rtlCol="0">
            <a:spAutoFit/>
          </a:bodyPr>
          <a:lstStyle/>
          <a:p>
            <a:r>
              <a:rPr lang="sv-SE" dirty="0"/>
              <a:t>1. Statistikens historia, Bibeln</a:t>
            </a:r>
          </a:p>
        </p:txBody>
      </p:sp>
    </p:spTree>
    <p:extLst>
      <p:ext uri="{BB962C8B-B14F-4D97-AF65-F5344CB8AC3E}">
        <p14:creationId xmlns:p14="http://schemas.microsoft.com/office/powerpoint/2010/main" val="1244192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81200" y="1524516"/>
            <a:ext cx="6850800" cy="369332"/>
          </a:xfrm>
        </p:spPr>
        <p:txBody>
          <a:bodyPr>
            <a:normAutofit fontScale="90000"/>
          </a:bodyPr>
          <a:lstStyle/>
          <a:p>
            <a:r>
              <a:rPr lang="sv-SE" dirty="0"/>
              <a:t>Ett hopp i tiden, Paradigmskifte </a:t>
            </a:r>
            <a:br>
              <a:rPr lang="sv-SE" dirty="0"/>
            </a:br>
            <a:br>
              <a:rPr lang="sv-SE" dirty="0"/>
            </a:br>
            <a:endParaRPr lang="sv-SE" dirty="0"/>
          </a:p>
        </p:txBody>
      </p:sp>
      <p:sp>
        <p:nvSpPr>
          <p:cNvPr id="3" name="Platshållare för innehåll 2"/>
          <p:cNvSpPr>
            <a:spLocks noGrp="1"/>
          </p:cNvSpPr>
          <p:nvPr>
            <p:ph idx="1"/>
          </p:nvPr>
        </p:nvSpPr>
        <p:spPr>
          <a:xfrm>
            <a:off x="858318" y="2348880"/>
            <a:ext cx="6850800" cy="3528391"/>
          </a:xfrm>
        </p:spPr>
        <p:txBody>
          <a:bodyPr>
            <a:normAutofit fontScale="77500" lnSpcReduction="20000"/>
          </a:bodyPr>
          <a:lstStyle/>
          <a:p>
            <a:r>
              <a:rPr lang="en-US" i="1" dirty="0" err="1"/>
              <a:t>Medeltiden</a:t>
            </a:r>
            <a:r>
              <a:rPr lang="en-US" i="1" dirty="0"/>
              <a:t> </a:t>
            </a:r>
            <a:r>
              <a:rPr lang="en-US" i="1" dirty="0" err="1"/>
              <a:t>avlöstes</a:t>
            </a:r>
            <a:r>
              <a:rPr lang="en-US" i="1" dirty="0"/>
              <a:t> av </a:t>
            </a:r>
            <a:r>
              <a:rPr lang="en-US" i="1" dirty="0" err="1"/>
              <a:t>reformationen</a:t>
            </a:r>
            <a:r>
              <a:rPr lang="en-US" i="1" dirty="0"/>
              <a:t> </a:t>
            </a:r>
            <a:r>
              <a:rPr lang="en-US" i="1" dirty="0" err="1"/>
              <a:t>och</a:t>
            </a:r>
            <a:r>
              <a:rPr lang="en-US" i="1" dirty="0"/>
              <a:t> </a:t>
            </a:r>
            <a:r>
              <a:rPr lang="en-US" i="1" dirty="0" err="1"/>
              <a:t>upplysningstiden</a:t>
            </a:r>
            <a:r>
              <a:rPr lang="en-US" i="1" dirty="0"/>
              <a:t>. </a:t>
            </a:r>
          </a:p>
          <a:p>
            <a:r>
              <a:rPr lang="en-US" i="1" dirty="0" err="1"/>
              <a:t>Kyrkans</a:t>
            </a:r>
            <a:r>
              <a:rPr lang="en-US" i="1" dirty="0"/>
              <a:t> </a:t>
            </a:r>
            <a:r>
              <a:rPr lang="en-US" i="1" dirty="0" err="1"/>
              <a:t>auktoritet</a:t>
            </a:r>
            <a:r>
              <a:rPr lang="en-US" i="1" dirty="0"/>
              <a:t> </a:t>
            </a:r>
            <a:r>
              <a:rPr lang="en-US" i="1" dirty="0" err="1"/>
              <a:t>minskade</a:t>
            </a:r>
            <a:r>
              <a:rPr lang="en-US" i="1" dirty="0"/>
              <a:t> </a:t>
            </a:r>
            <a:r>
              <a:rPr lang="en-US" i="1" dirty="0" err="1"/>
              <a:t>och</a:t>
            </a:r>
            <a:r>
              <a:rPr lang="en-US" i="1" dirty="0"/>
              <a:t> </a:t>
            </a:r>
            <a:r>
              <a:rPr lang="en-US" i="1" dirty="0" err="1"/>
              <a:t>tron</a:t>
            </a:r>
            <a:r>
              <a:rPr lang="en-US" i="1" dirty="0"/>
              <a:t> </a:t>
            </a:r>
            <a:r>
              <a:rPr lang="en-US" i="1" dirty="0" err="1"/>
              <a:t>på</a:t>
            </a:r>
            <a:r>
              <a:rPr lang="en-US" i="1" dirty="0"/>
              <a:t> </a:t>
            </a:r>
            <a:r>
              <a:rPr lang="en-US" i="1" dirty="0" err="1"/>
              <a:t>Guds</a:t>
            </a:r>
            <a:r>
              <a:rPr lang="en-US" i="1" dirty="0"/>
              <a:t> </a:t>
            </a:r>
            <a:r>
              <a:rPr lang="en-US" i="1" dirty="0" err="1"/>
              <a:t>allsmäktighet</a:t>
            </a:r>
            <a:r>
              <a:rPr lang="en-US" i="1" dirty="0"/>
              <a:t> </a:t>
            </a:r>
            <a:r>
              <a:rPr lang="en-US" i="1" dirty="0" err="1"/>
              <a:t>ersattes</a:t>
            </a:r>
            <a:r>
              <a:rPr lang="en-US" i="1" dirty="0"/>
              <a:t> av </a:t>
            </a:r>
            <a:r>
              <a:rPr lang="en-US" i="1" dirty="0" err="1"/>
              <a:t>tron</a:t>
            </a:r>
            <a:r>
              <a:rPr lang="en-US" i="1" dirty="0"/>
              <a:t> </a:t>
            </a:r>
            <a:r>
              <a:rPr lang="en-US" i="1" dirty="0" err="1"/>
              <a:t>på</a:t>
            </a:r>
            <a:r>
              <a:rPr lang="en-US" i="1" dirty="0"/>
              <a:t> </a:t>
            </a:r>
            <a:r>
              <a:rPr lang="en-US" i="1" dirty="0" err="1"/>
              <a:t>människans</a:t>
            </a:r>
            <a:r>
              <a:rPr lang="en-US" i="1" dirty="0"/>
              <a:t> </a:t>
            </a:r>
            <a:r>
              <a:rPr lang="en-US" i="1" dirty="0" err="1"/>
              <a:t>egen</a:t>
            </a:r>
            <a:r>
              <a:rPr lang="en-US" i="1" dirty="0"/>
              <a:t> </a:t>
            </a:r>
            <a:r>
              <a:rPr lang="en-US" i="1" dirty="0" err="1"/>
              <a:t>förmåga</a:t>
            </a:r>
            <a:r>
              <a:rPr lang="en-US" i="1" dirty="0"/>
              <a:t>. Tron </a:t>
            </a:r>
            <a:r>
              <a:rPr lang="en-US" i="1" dirty="0" err="1"/>
              <a:t>på</a:t>
            </a:r>
            <a:r>
              <a:rPr lang="en-US" i="1" dirty="0"/>
              <a:t> </a:t>
            </a:r>
            <a:r>
              <a:rPr lang="en-US" i="1" dirty="0" err="1"/>
              <a:t>kunskapssamhället</a:t>
            </a:r>
            <a:r>
              <a:rPr lang="en-US" i="1" dirty="0"/>
              <a:t> </a:t>
            </a:r>
            <a:r>
              <a:rPr lang="en-US" i="1" dirty="0" err="1"/>
              <a:t>och</a:t>
            </a:r>
            <a:r>
              <a:rPr lang="en-US" i="1" dirty="0"/>
              <a:t> </a:t>
            </a:r>
            <a:r>
              <a:rPr lang="en-US" i="1" dirty="0" err="1"/>
              <a:t>behovet</a:t>
            </a:r>
            <a:r>
              <a:rPr lang="en-US" i="1" dirty="0"/>
              <a:t> av </a:t>
            </a:r>
            <a:r>
              <a:rPr lang="en-US" i="1" dirty="0" err="1"/>
              <a:t>samhällsdata</a:t>
            </a:r>
            <a:r>
              <a:rPr lang="en-US" i="1" dirty="0"/>
              <a:t> </a:t>
            </a:r>
            <a:r>
              <a:rPr lang="en-US" i="1" dirty="0" err="1"/>
              <a:t>växte</a:t>
            </a:r>
            <a:r>
              <a:rPr lang="en-US" i="1" dirty="0"/>
              <a:t> </a:t>
            </a:r>
            <a:r>
              <a:rPr lang="en-US" i="1" dirty="0" err="1"/>
              <a:t>fram</a:t>
            </a:r>
            <a:r>
              <a:rPr lang="en-US" i="1" dirty="0"/>
              <a:t>.</a:t>
            </a:r>
          </a:p>
          <a:p>
            <a:r>
              <a:rPr lang="en-US" i="1" dirty="0"/>
              <a:t>I England den “</a:t>
            </a:r>
            <a:r>
              <a:rPr lang="en-US" i="1" dirty="0" err="1"/>
              <a:t>politiska</a:t>
            </a:r>
            <a:r>
              <a:rPr lang="en-US" i="1" dirty="0"/>
              <a:t> </a:t>
            </a:r>
            <a:r>
              <a:rPr lang="en-US" i="1" dirty="0" err="1"/>
              <a:t>aritmetiiken</a:t>
            </a:r>
            <a:r>
              <a:rPr lang="en-US" i="1" dirty="0"/>
              <a:t>” med </a:t>
            </a:r>
            <a:r>
              <a:rPr lang="en-US" i="1" dirty="0" err="1"/>
              <a:t>Graunt</a:t>
            </a:r>
            <a:r>
              <a:rPr lang="en-US" i="1" dirty="0"/>
              <a:t> </a:t>
            </a:r>
            <a:r>
              <a:rPr lang="en-US" i="1" dirty="0" err="1"/>
              <a:t>och</a:t>
            </a:r>
            <a:r>
              <a:rPr lang="en-US" i="1" dirty="0"/>
              <a:t> Petty</a:t>
            </a:r>
          </a:p>
          <a:p>
            <a:r>
              <a:rPr lang="en-US" i="1" dirty="0"/>
              <a:t>I </a:t>
            </a:r>
            <a:r>
              <a:rPr lang="en-US" i="1" dirty="0" err="1"/>
              <a:t>Tyskland</a:t>
            </a:r>
            <a:r>
              <a:rPr lang="en-US" i="1" dirty="0"/>
              <a:t> “</a:t>
            </a:r>
            <a:r>
              <a:rPr lang="en-US" i="1" dirty="0" err="1"/>
              <a:t>Statenkunde</a:t>
            </a:r>
            <a:r>
              <a:rPr lang="en-US" i="1" dirty="0"/>
              <a:t>”-</a:t>
            </a:r>
            <a:r>
              <a:rPr lang="en-US" i="1" dirty="0" err="1"/>
              <a:t>traditionen</a:t>
            </a:r>
            <a:r>
              <a:rPr lang="en-US" i="1" dirty="0"/>
              <a:t> med </a:t>
            </a:r>
            <a:r>
              <a:rPr lang="en-US" i="1" dirty="0" err="1"/>
              <a:t>Conring</a:t>
            </a:r>
            <a:r>
              <a:rPr lang="en-US" i="1" dirty="0"/>
              <a:t>, </a:t>
            </a:r>
            <a:r>
              <a:rPr lang="en-US" i="1" dirty="0" err="1"/>
              <a:t>Achenwall</a:t>
            </a:r>
            <a:r>
              <a:rPr lang="en-US" i="1" dirty="0"/>
              <a:t> </a:t>
            </a:r>
            <a:r>
              <a:rPr lang="en-US" i="1" dirty="0" err="1"/>
              <a:t>och</a:t>
            </a:r>
            <a:r>
              <a:rPr lang="en-US" i="1" dirty="0"/>
              <a:t> </a:t>
            </a:r>
            <a:r>
              <a:rPr lang="en-US" i="1" dirty="0" err="1"/>
              <a:t>Schlözer</a:t>
            </a:r>
            <a:endParaRPr lang="en-US" i="1" dirty="0"/>
          </a:p>
          <a:p>
            <a:r>
              <a:rPr lang="en-US" i="1" dirty="0"/>
              <a:t>I Sverige t ex </a:t>
            </a:r>
            <a:r>
              <a:rPr lang="en-US" i="1" dirty="0" err="1"/>
              <a:t>Wargentin</a:t>
            </a:r>
            <a:endParaRPr lang="en-US" dirty="0"/>
          </a:p>
          <a:p>
            <a:pPr marL="0" indent="0">
              <a:buNone/>
            </a:pPr>
            <a:endParaRPr lang="en-US" dirty="0"/>
          </a:p>
        </p:txBody>
      </p:sp>
      <p:sp>
        <p:nvSpPr>
          <p:cNvPr id="4" name="Platshållare för datum 3"/>
          <p:cNvSpPr>
            <a:spLocks noGrp="1"/>
          </p:cNvSpPr>
          <p:nvPr>
            <p:ph type="dt" sz="half" idx="10"/>
          </p:nvPr>
        </p:nvSpPr>
        <p:spPr/>
        <p:txBody>
          <a:bodyPr/>
          <a:lstStyle/>
          <a:p>
            <a:fld id="{1A2AD2F7-7DC2-4BC8-B7DD-9623B8E13A04}" type="datetime1">
              <a:rPr lang="sv-SE" smtClean="0"/>
              <a:pPr/>
              <a:t>2021-08-27</a:t>
            </a:fld>
            <a:endParaRPr lang="sv-SE"/>
          </a:p>
        </p:txBody>
      </p:sp>
      <p:sp>
        <p:nvSpPr>
          <p:cNvPr id="5" name="Platshållare för sidfot 4"/>
          <p:cNvSpPr>
            <a:spLocks noGrp="1"/>
          </p:cNvSpPr>
          <p:nvPr>
            <p:ph type="ftr" sz="quarter" idx="11"/>
          </p:nvPr>
        </p:nvSpPr>
        <p:spPr/>
        <p:txBody>
          <a:bodyPr/>
          <a:lstStyle/>
          <a:p>
            <a:r>
              <a:rPr lang="sv-SE" dirty="0"/>
              <a:t>DT</a:t>
            </a:r>
          </a:p>
        </p:txBody>
      </p:sp>
      <p:sp>
        <p:nvSpPr>
          <p:cNvPr id="6" name="textruta 5"/>
          <p:cNvSpPr txBox="1"/>
          <p:nvPr/>
        </p:nvSpPr>
        <p:spPr>
          <a:xfrm>
            <a:off x="827584" y="476672"/>
            <a:ext cx="4968552" cy="369332"/>
          </a:xfrm>
          <a:prstGeom prst="rect">
            <a:avLst/>
          </a:prstGeom>
          <a:noFill/>
        </p:spPr>
        <p:txBody>
          <a:bodyPr wrap="square" rtlCol="0">
            <a:spAutoFit/>
          </a:bodyPr>
          <a:lstStyle/>
          <a:p>
            <a:r>
              <a:rPr lang="sv-SE" dirty="0"/>
              <a:t>1. Statistikens historia</a:t>
            </a:r>
          </a:p>
        </p:txBody>
      </p:sp>
    </p:spTree>
    <p:extLst>
      <p:ext uri="{BB962C8B-B14F-4D97-AF65-F5344CB8AC3E}">
        <p14:creationId xmlns:p14="http://schemas.microsoft.com/office/powerpoint/2010/main" val="3508790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586BFE8-1E41-41D0-A575-8116B053562A}"/>
              </a:ext>
            </a:extLst>
          </p:cNvPr>
          <p:cNvSpPr>
            <a:spLocks noGrp="1"/>
          </p:cNvSpPr>
          <p:nvPr>
            <p:ph type="dt" sz="half" idx="10"/>
          </p:nvPr>
        </p:nvSpPr>
        <p:spPr/>
        <p:txBody>
          <a:bodyPr/>
          <a:lstStyle/>
          <a:p>
            <a:fld id="{09B194B7-8550-42FB-9FF7-38844F437944}" type="datetime1">
              <a:rPr lang="sv-SE" smtClean="0"/>
              <a:pPr/>
              <a:t>2021-08-27</a:t>
            </a:fld>
            <a:endParaRPr lang="sv-SE"/>
          </a:p>
        </p:txBody>
      </p:sp>
      <p:sp>
        <p:nvSpPr>
          <p:cNvPr id="3" name="Platshållare för sidfot 2">
            <a:extLst>
              <a:ext uri="{FF2B5EF4-FFF2-40B4-BE49-F238E27FC236}">
                <a16:creationId xmlns:a16="http://schemas.microsoft.com/office/drawing/2014/main" id="{D895DA4A-3AB7-4155-AAA3-9C39B6A7DC47}"/>
              </a:ext>
            </a:extLst>
          </p:cNvPr>
          <p:cNvSpPr>
            <a:spLocks noGrp="1"/>
          </p:cNvSpPr>
          <p:nvPr>
            <p:ph type="ftr" sz="quarter" idx="11"/>
          </p:nvPr>
        </p:nvSpPr>
        <p:spPr/>
        <p:txBody>
          <a:bodyPr/>
          <a:lstStyle/>
          <a:p>
            <a:r>
              <a:rPr lang="sv-SE"/>
              <a:t>/Namn Namn, Institution eller liknande</a:t>
            </a:r>
          </a:p>
        </p:txBody>
      </p:sp>
      <p:sp>
        <p:nvSpPr>
          <p:cNvPr id="4" name="Rectangle 2">
            <a:extLst>
              <a:ext uri="{FF2B5EF4-FFF2-40B4-BE49-F238E27FC236}">
                <a16:creationId xmlns:a16="http://schemas.microsoft.com/office/drawing/2014/main" id="{B34A532C-CA19-4BAA-A759-126171CD59CF}"/>
              </a:ext>
            </a:extLst>
          </p:cNvPr>
          <p:cNvSpPr>
            <a:spLocks noChangeArrowheads="1"/>
          </p:cNvSpPr>
          <p:nvPr/>
        </p:nvSpPr>
        <p:spPr bwMode="auto">
          <a:xfrm>
            <a:off x="3708400" y="1667352"/>
            <a:ext cx="1352550" cy="369332"/>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ndParaRPr>
          </a:p>
        </p:txBody>
      </p:sp>
      <p:pic>
        <p:nvPicPr>
          <p:cNvPr id="1027" name="Picture 3">
            <a:hlinkClick r:id="rId2"/>
            <a:extLst>
              <a:ext uri="{FF2B5EF4-FFF2-40B4-BE49-F238E27FC236}">
                <a16:creationId xmlns:a16="http://schemas.microsoft.com/office/drawing/2014/main" id="{1D881FBB-2732-4E2D-A851-EA118D4A5A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149" y="2397796"/>
            <a:ext cx="2615051" cy="3321116"/>
          </a:xfrm>
          <a:prstGeom prst="rect">
            <a:avLst/>
          </a:prstGeom>
          <a:noFill/>
          <a:extLst>
            <a:ext uri="{909E8E84-426E-40DD-AFC4-6F175D3DCCD1}">
              <a14:hiddenFill xmlns:a14="http://schemas.microsoft.com/office/drawing/2010/main">
                <a:solidFill>
                  <a:srgbClr val="FFFFFF"/>
                </a:solidFill>
              </a14:hiddenFill>
            </a:ext>
          </a:extLst>
        </p:spPr>
      </p:pic>
      <p:sp>
        <p:nvSpPr>
          <p:cNvPr id="5" name="textruta 4">
            <a:extLst>
              <a:ext uri="{FF2B5EF4-FFF2-40B4-BE49-F238E27FC236}">
                <a16:creationId xmlns:a16="http://schemas.microsoft.com/office/drawing/2014/main" id="{517DBB0E-7A4B-4105-BA22-E6EDF86C0A2B}"/>
              </a:ext>
            </a:extLst>
          </p:cNvPr>
          <p:cNvSpPr txBox="1"/>
          <p:nvPr/>
        </p:nvSpPr>
        <p:spPr>
          <a:xfrm>
            <a:off x="1259632" y="620688"/>
            <a:ext cx="5169968" cy="369332"/>
          </a:xfrm>
          <a:prstGeom prst="rect">
            <a:avLst/>
          </a:prstGeom>
          <a:noFill/>
        </p:spPr>
        <p:txBody>
          <a:bodyPr wrap="square" rtlCol="0">
            <a:spAutoFit/>
          </a:bodyPr>
          <a:lstStyle/>
          <a:p>
            <a:r>
              <a:rPr lang="sv-SE" dirty="0"/>
              <a:t>1. Statistikens historia, England</a:t>
            </a:r>
          </a:p>
        </p:txBody>
      </p:sp>
      <p:sp>
        <p:nvSpPr>
          <p:cNvPr id="6" name="textruta 5">
            <a:extLst>
              <a:ext uri="{FF2B5EF4-FFF2-40B4-BE49-F238E27FC236}">
                <a16:creationId xmlns:a16="http://schemas.microsoft.com/office/drawing/2014/main" id="{F9B2A895-194D-4DDA-8E45-6615D6BEC7E9}"/>
              </a:ext>
            </a:extLst>
          </p:cNvPr>
          <p:cNvSpPr txBox="1"/>
          <p:nvPr/>
        </p:nvSpPr>
        <p:spPr>
          <a:xfrm>
            <a:off x="1043608" y="1139088"/>
            <a:ext cx="7056784" cy="1077218"/>
          </a:xfrm>
          <a:prstGeom prst="rect">
            <a:avLst/>
          </a:prstGeom>
          <a:noFill/>
        </p:spPr>
        <p:txBody>
          <a:bodyPr wrap="square" rtlCol="0">
            <a:spAutoFit/>
          </a:bodyPr>
          <a:lstStyle/>
          <a:p>
            <a:r>
              <a:rPr lang="sv-SE" dirty="0"/>
              <a:t>Sir </a:t>
            </a:r>
            <a:r>
              <a:rPr lang="sv-SE" sz="2800" dirty="0"/>
              <a:t>William Petty  1623 - 1684 </a:t>
            </a:r>
          </a:p>
          <a:p>
            <a:r>
              <a:rPr lang="sv-SE" dirty="0"/>
              <a:t>England, Mångsysslare – Numeriska värden, mer eller mindre vilda uppskattningar. Rådgivare åt Cromwell och sedan Karl II och Jakob II</a:t>
            </a:r>
          </a:p>
        </p:txBody>
      </p:sp>
    </p:spTree>
    <p:extLst>
      <p:ext uri="{BB962C8B-B14F-4D97-AF65-F5344CB8AC3E}">
        <p14:creationId xmlns:p14="http://schemas.microsoft.com/office/powerpoint/2010/main" val="3750763776"/>
      </p:ext>
    </p:extLst>
  </p:cSld>
  <p:clrMapOvr>
    <a:masterClrMapping/>
  </p:clrMapOvr>
</p:sld>
</file>

<file path=ppt/theme/theme1.xml><?xml version="1.0" encoding="utf-8"?>
<a:theme xmlns:a="http://schemas.openxmlformats.org/drawingml/2006/main" name="powerpoint-mal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 Kronor">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Olivkvist">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powerpoint-mall</Template>
  <TotalTime>33641</TotalTime>
  <Words>3560</Words>
  <Application>Microsoft Office PowerPoint</Application>
  <PresentationFormat>Bildspel på skärmen (4:3)</PresentationFormat>
  <Paragraphs>422</Paragraphs>
  <Slides>49</Slides>
  <Notes>0</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49</vt:i4>
      </vt:variant>
    </vt:vector>
  </HeadingPairs>
  <TitlesOfParts>
    <vt:vector size="57" baseType="lpstr">
      <vt:lpstr>Arial</vt:lpstr>
      <vt:lpstr>Calibri</vt:lpstr>
      <vt:lpstr>Open sans</vt:lpstr>
      <vt:lpstr>Symbol</vt:lpstr>
      <vt:lpstr>Verdana</vt:lpstr>
      <vt:lpstr>powerpoint-mall</vt:lpstr>
      <vt:lpstr>SU Kronor</vt:lpstr>
      <vt:lpstr>SU Olivkvist</vt:lpstr>
      <vt:lpstr>Dåtid, nutid och framtid för olika skolor inom statistisk teori</vt:lpstr>
      <vt:lpstr>Innehåll</vt:lpstr>
      <vt:lpstr>Min gamla släktbibel </vt:lpstr>
      <vt:lpstr>Fierde Mosebok är en enda stor folkräkning </vt:lpstr>
      <vt:lpstr>Ca 1200 f Kr</vt:lpstr>
      <vt:lpstr>Ca 975 f Kr</vt:lpstr>
      <vt:lpstr>Faran med folkräkningar</vt:lpstr>
      <vt:lpstr>Ett hopp i tiden, Paradigmskifte   </vt:lpstr>
      <vt:lpstr>PowerPoint-presentation</vt:lpstr>
      <vt:lpstr>Hermann Conring     Gottfried Achenwall 1606-1681                1719-1772</vt:lpstr>
      <vt:lpstr>1677 Conring</vt:lpstr>
      <vt:lpstr>Achenwall, Göttingenskolan</vt:lpstr>
      <vt:lpstr>Achenwall, Göttingenskolan</vt:lpstr>
      <vt:lpstr>August Ludwig von Schlözer, 1735-1809</vt:lpstr>
      <vt:lpstr>Sverige några viktiga årtal</vt:lpstr>
      <vt:lpstr>PowerPoint-presentation</vt:lpstr>
      <vt:lpstr>1749  ”Tabellverket”, system för regelbunden statistik och återrapportering till uppgiftslämnare</vt:lpstr>
      <vt:lpstr>Rikets kostnader och intäktersom function av uppskattad BNP Statistik är inte bara befolkningsstatistik. Här är ett exempel på svensk ekonomisk statistik och samband med krigstillstånd</vt:lpstr>
      <vt:lpstr>Allmänhetens intresse</vt:lpstr>
      <vt:lpstr>Statistiska tidskrifter</vt:lpstr>
      <vt:lpstr>Sir John Sinclair (1754 -1835)</vt:lpstr>
      <vt:lpstr>Paradigm-sammanfattning</vt:lpstr>
      <vt:lpstr>Paradigmer idag</vt:lpstr>
      <vt:lpstr>Paradigmer idag</vt:lpstr>
      <vt:lpstr>Paradigmer idag</vt:lpstr>
      <vt:lpstr>Paradigmer idag</vt:lpstr>
      <vt:lpstr>Modeord</vt:lpstr>
      <vt:lpstr>Modeorden</vt:lpstr>
      <vt:lpstr>Andra gamla modeord</vt:lpstr>
      <vt:lpstr>Dagens modeord</vt:lpstr>
      <vt:lpstr>Total survey design</vt:lpstr>
      <vt:lpstr>Kvalitetsbegrepp för allmän statistik </vt:lpstr>
      <vt:lpstr>PowerPoint-presentation</vt:lpstr>
      <vt:lpstr>The rev. Thomas Bayes, 1702 - 61</vt:lpstr>
      <vt:lpstr>The rev. Thomas Bayes</vt:lpstr>
      <vt:lpstr>Sherlock Holmes</vt:lpstr>
      <vt:lpstr>Sherlock Holmes</vt:lpstr>
      <vt:lpstr>Neyman, Jerzy, 1894 – 1981 </vt:lpstr>
      <vt:lpstr>Neyman, Jerzy </vt:lpstr>
      <vt:lpstr>Bayesianska modeller</vt:lpstr>
      <vt:lpstr>Vart går utvecklingen?</vt:lpstr>
      <vt:lpstr>Vart går utvecklingen?</vt:lpstr>
      <vt:lpstr>Vart går utvecklingen?</vt:lpstr>
      <vt:lpstr>Vart går utvecklingen?</vt:lpstr>
      <vt:lpstr>Vart går utvecklingen?</vt:lpstr>
      <vt:lpstr>Framtida paradigmer?</vt:lpstr>
      <vt:lpstr>Referenser 1</vt:lpstr>
      <vt:lpstr>Referenser 2</vt:lpstr>
      <vt:lpstr>PowerPoint-presentation</vt:lpstr>
    </vt:vector>
  </TitlesOfParts>
  <Company>Stockholms universitet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Richard Hager</dc:creator>
  <cp:lastModifiedBy>Daniel Thorburn</cp:lastModifiedBy>
  <cp:revision>158</cp:revision>
  <cp:lastPrinted>2014-07-21T13:01:48Z</cp:lastPrinted>
  <dcterms:created xsi:type="dcterms:W3CDTF">2012-11-19T14:28:22Z</dcterms:created>
  <dcterms:modified xsi:type="dcterms:W3CDTF">2021-08-27T20:11:40Z</dcterms:modified>
</cp:coreProperties>
</file>