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9" r:id="rId2"/>
    <p:sldId id="267" r:id="rId3"/>
    <p:sldId id="257" r:id="rId4"/>
    <p:sldId id="261" r:id="rId5"/>
    <p:sldId id="270" r:id="rId6"/>
    <p:sldId id="271" r:id="rId7"/>
    <p:sldId id="264" r:id="rId8"/>
    <p:sldId id="265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2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8693"/>
    <a:srgbClr val="9AB23B"/>
    <a:srgbClr val="0493AC"/>
    <a:srgbClr val="FAA50F"/>
    <a:srgbClr val="F0F0F0"/>
    <a:srgbClr val="9A9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1" autoAdjust="0"/>
    <p:restoredTop sz="97730" autoAdjust="0"/>
  </p:normalViewPr>
  <p:slideViewPr>
    <p:cSldViewPr>
      <p:cViewPr varScale="1">
        <p:scale>
          <a:sx n="88" d="100"/>
          <a:sy n="88" d="100"/>
        </p:scale>
        <p:origin x="1296" y="62"/>
      </p:cViewPr>
      <p:guideLst>
        <p:guide orient="horz" pos="420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3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367443" y="6446320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ruta 11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14" name="textruta 13"/>
          <p:cNvSpPr txBox="1"/>
          <p:nvPr userDrawn="1"/>
        </p:nvSpPr>
        <p:spPr>
          <a:xfrm>
            <a:off x="493204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/>
              <a:t>statistiska_centralbyran_scb</a:t>
            </a:r>
            <a:endParaRPr lang="sv-SE" dirty="0" smtClean="0"/>
          </a:p>
        </p:txBody>
      </p:sp>
      <p:sp>
        <p:nvSpPr>
          <p:cNvPr id="4" name="textruta 3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Bildobjekt 4" descr="linkedin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15" name="Bildobjekt 14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1" y="274638"/>
            <a:ext cx="663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535113"/>
            <a:ext cx="32385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174875"/>
            <a:ext cx="3238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236231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2362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489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50699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339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2"/>
          </a:xfrm>
          <a:prstGeom prst="rect">
            <a:avLst/>
          </a:prstGeom>
        </p:spPr>
      </p:pic>
      <p:sp>
        <p:nvSpPr>
          <p:cNvPr id="17" name="textruta 16"/>
          <p:cNvSpPr txBox="1"/>
          <p:nvPr userDrawn="1"/>
        </p:nvSpPr>
        <p:spPr>
          <a:xfrm>
            <a:off x="1367443" y="6446320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ruta 17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20" name="textruta 19"/>
          <p:cNvSpPr txBox="1"/>
          <p:nvPr userDrawn="1"/>
        </p:nvSpPr>
        <p:spPr>
          <a:xfrm>
            <a:off x="493204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/>
              <a:t>statistiska_centralbyran_scb</a:t>
            </a:r>
            <a:endParaRPr lang="sv-SE" dirty="0" smtClean="0"/>
          </a:p>
        </p:txBody>
      </p:sp>
      <p:sp>
        <p:nvSpPr>
          <p:cNvPr id="21" name="textruta 20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14" name="Bildobjekt 13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Rubrikbild">
    <p:bg>
      <p:bgPr>
        <a:solidFill>
          <a:srgbClr val="078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2"/>
          </a:xfrm>
          <a:prstGeom prst="rect">
            <a:avLst/>
          </a:prstGeom>
        </p:spPr>
      </p:pic>
      <p:sp>
        <p:nvSpPr>
          <p:cNvPr id="17" name="textruta 16"/>
          <p:cNvSpPr txBox="1"/>
          <p:nvPr userDrawn="1"/>
        </p:nvSpPr>
        <p:spPr>
          <a:xfrm>
            <a:off x="1367443" y="6446320"/>
            <a:ext cx="2053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ruta 17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20" name="textruta 19"/>
          <p:cNvSpPr txBox="1"/>
          <p:nvPr userDrawn="1"/>
        </p:nvSpPr>
        <p:spPr>
          <a:xfrm>
            <a:off x="493204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>
                <a:solidFill>
                  <a:srgbClr val="FFFFFF"/>
                </a:solidFill>
              </a:rPr>
              <a:t>statistiska_centralbyran_scb</a:t>
            </a:r>
            <a:endParaRPr lang="sv-SE" dirty="0" smtClean="0">
              <a:solidFill>
                <a:srgbClr val="FFFFFF"/>
              </a:solidFill>
            </a:endParaRPr>
          </a:p>
        </p:txBody>
      </p:sp>
      <p:sp>
        <p:nvSpPr>
          <p:cNvPr id="21" name="textruta 20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14" name="Bildobjekt 13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Rubrikbil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2"/>
          </a:xfrm>
          <a:prstGeom prst="rect">
            <a:avLst/>
          </a:prstGeom>
        </p:spPr>
      </p:pic>
      <p:sp>
        <p:nvSpPr>
          <p:cNvPr id="15" name="textruta 14"/>
          <p:cNvSpPr txBox="1"/>
          <p:nvPr userDrawn="1"/>
        </p:nvSpPr>
        <p:spPr>
          <a:xfrm>
            <a:off x="1367443" y="6446320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ruta 15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20" name="textruta 19"/>
          <p:cNvSpPr txBox="1"/>
          <p:nvPr userDrawn="1"/>
        </p:nvSpPr>
        <p:spPr>
          <a:xfrm>
            <a:off x="486115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/>
              <a:t>statistiska_centralbyran_scb</a:t>
            </a:r>
            <a:endParaRPr lang="sv-SE" dirty="0" smtClean="0"/>
          </a:p>
        </p:txBody>
      </p:sp>
      <p:sp>
        <p:nvSpPr>
          <p:cNvPr id="21" name="textruta 20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23" name="Bildobjekt 22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2"/>
          </a:xfrm>
          <a:prstGeom prst="rect">
            <a:avLst/>
          </a:prstGeom>
        </p:spPr>
      </p:pic>
      <p:sp>
        <p:nvSpPr>
          <p:cNvPr id="17" name="textruta 16"/>
          <p:cNvSpPr txBox="1"/>
          <p:nvPr userDrawn="1"/>
        </p:nvSpPr>
        <p:spPr>
          <a:xfrm>
            <a:off x="1367443" y="6446320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ruta 17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20" name="textruta 19"/>
          <p:cNvSpPr txBox="1"/>
          <p:nvPr userDrawn="1"/>
        </p:nvSpPr>
        <p:spPr>
          <a:xfrm>
            <a:off x="493204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>
                <a:solidFill>
                  <a:srgbClr val="FFFFFF"/>
                </a:solidFill>
              </a:rPr>
              <a:t>statistiska_centralbyran_scb</a:t>
            </a:r>
            <a:endParaRPr lang="sv-SE" dirty="0" smtClean="0">
              <a:solidFill>
                <a:srgbClr val="FFFFFF"/>
              </a:solidFill>
            </a:endParaRPr>
          </a:p>
        </p:txBody>
      </p:sp>
      <p:sp>
        <p:nvSpPr>
          <p:cNvPr id="21" name="textruta 20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14" name="Bildobjekt 13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7" y="4406900"/>
            <a:ext cx="7235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7" y="2906713"/>
            <a:ext cx="723582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274638"/>
            <a:ext cx="6628743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236912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247571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6370" y="1600200"/>
            <a:ext cx="74304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3804" y="6492899"/>
            <a:ext cx="1326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F1F4D1-35E4-46BA-AF81-4FD86FB65BBB}" type="datetimeFigureOut">
              <a:rPr lang="sv-SE" smtClean="0"/>
              <a:pPr/>
              <a:t>2018-08-25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Bildobjekt 9" descr="kvadrater_100_rgb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8856757" y="4357553"/>
            <a:ext cx="286488" cy="1785980"/>
          </a:xfrm>
          <a:prstGeom prst="rect">
            <a:avLst/>
          </a:prstGeom>
        </p:spPr>
      </p:pic>
      <p:pic>
        <p:nvPicPr>
          <p:cNvPr id="7" name="Bildobjekt 6" descr="SCB-marke.png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0" r:id="rId2"/>
    <p:sldLayoutId id="2147483680" r:id="rId3"/>
    <p:sldLayoutId id="2147483666" r:id="rId4"/>
    <p:sldLayoutId id="2147483667" r:id="rId5"/>
    <p:sldLayoutId id="2147483668" r:id="rId6"/>
    <p:sldLayoutId id="2147483669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1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accent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SCB och </a:t>
            </a:r>
            <a:r>
              <a:rPr lang="sv-SE" dirty="0" err="1"/>
              <a:t>g</a:t>
            </a:r>
            <a:r>
              <a:rPr lang="sv-SE" dirty="0" err="1" smtClean="0"/>
              <a:t>overnance</a:t>
            </a:r>
            <a:endParaRPr lang="sv-SE" dirty="0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Jonas Olofsson, BV/DEM</a:t>
            </a:r>
            <a:endParaRPr lang="sv-SE" dirty="0"/>
          </a:p>
          <a:p>
            <a:r>
              <a:rPr lang="sv-SE" dirty="0" smtClean="0"/>
              <a:t>2018-06-20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07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Partisympatyundersökningen</a:t>
            </a:r>
            <a:r>
              <a:rPr lang="sv-SE" dirty="0" smtClean="0"/>
              <a:t> PSU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Governance</a:t>
            </a:r>
            <a:r>
              <a:rPr lang="sv-SE" dirty="0" smtClean="0"/>
              <a:t> hamnar utanför statistikområdet </a:t>
            </a:r>
            <a:r>
              <a:rPr lang="sv-SE" i="1" dirty="0" smtClean="0"/>
              <a:t>partisympatier</a:t>
            </a:r>
          </a:p>
          <a:p>
            <a:r>
              <a:rPr lang="sv-SE" dirty="0" smtClean="0"/>
              <a:t>Svenska medborgare folkbokförda i </a:t>
            </a:r>
            <a:r>
              <a:rPr lang="sv-SE" dirty="0" smtClean="0"/>
              <a:t>Sverige</a:t>
            </a:r>
          </a:p>
          <a:p>
            <a:r>
              <a:rPr lang="sv-SE" dirty="0" smtClean="0"/>
              <a:t>Möjligt </a:t>
            </a:r>
            <a:r>
              <a:rPr lang="sv-SE" dirty="0" smtClean="0"/>
              <a:t>att ta hänsyn till </a:t>
            </a:r>
            <a:r>
              <a:rPr lang="sv-SE" dirty="0" err="1" smtClean="0"/>
              <a:t>governance</a:t>
            </a:r>
            <a:r>
              <a:rPr lang="sv-SE" dirty="0" smtClean="0"/>
              <a:t> vid utformandet av extrafrågor</a:t>
            </a:r>
            <a:endParaRPr lang="sv-SE" dirty="0"/>
          </a:p>
          <a:p>
            <a:r>
              <a:rPr lang="sv-SE" dirty="0" smtClean="0"/>
              <a:t>EU-sympatier?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867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Andra undersökningar inom området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SOM-institutet </a:t>
            </a:r>
          </a:p>
          <a:p>
            <a:r>
              <a:rPr lang="sv-SE" dirty="0" smtClean="0"/>
              <a:t>Valundersökningarna</a:t>
            </a:r>
          </a:p>
          <a:p>
            <a:r>
              <a:rPr lang="sv-SE" dirty="0" smtClean="0"/>
              <a:t>Tillitsbarometern</a:t>
            </a:r>
          </a:p>
          <a:p>
            <a:r>
              <a:rPr lang="sv-SE" dirty="0" smtClean="0"/>
              <a:t>Brottsförebyggande rådet</a:t>
            </a:r>
          </a:p>
          <a:p>
            <a:r>
              <a:rPr lang="sv-SE" dirty="0" err="1" smtClean="0"/>
              <a:t>European</a:t>
            </a:r>
            <a:r>
              <a:rPr lang="sv-SE" dirty="0" smtClean="0"/>
              <a:t> Social Survey</a:t>
            </a:r>
          </a:p>
          <a:p>
            <a:r>
              <a:rPr lang="sv-SE" dirty="0" err="1" smtClean="0"/>
              <a:t>Quality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Government</a:t>
            </a:r>
            <a:endParaRPr lang="sv-SE" dirty="0" smtClean="0"/>
          </a:p>
          <a:p>
            <a:r>
              <a:rPr lang="sv-SE" dirty="0" smtClean="0"/>
              <a:t>Förtroendebarometern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955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Governance</a:t>
            </a:r>
            <a:r>
              <a:rPr lang="sv-SE" dirty="0" smtClean="0"/>
              <a:t> </a:t>
            </a:r>
            <a:r>
              <a:rPr lang="sv-SE" dirty="0" smtClean="0"/>
              <a:t>som en del av den officiella statistiken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i="1" dirty="0"/>
              <a:t>A</a:t>
            </a:r>
            <a:r>
              <a:rPr lang="sv-SE" i="1" dirty="0" smtClean="0"/>
              <a:t>tt </a:t>
            </a:r>
            <a:r>
              <a:rPr lang="sv-SE" i="1" dirty="0"/>
              <a:t>utreda möjligheterna att mäta medborgares upplevelse av offentlig sektor, såsom förtroende, delaktighet med mera</a:t>
            </a:r>
            <a:r>
              <a:rPr lang="sv-SE" i="1" dirty="0" smtClean="0"/>
              <a:t>.</a:t>
            </a:r>
          </a:p>
          <a:p>
            <a:pPr marL="0" indent="0">
              <a:buNone/>
            </a:pPr>
            <a:r>
              <a:rPr lang="sv-SE" i="1" dirty="0" smtClean="0"/>
              <a:t> </a:t>
            </a:r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103811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ubrik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</a:t>
            </a:r>
            <a:r>
              <a:rPr lang="sv-SE" dirty="0" err="1" smtClean="0"/>
              <a:t>Governance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23" name="Platshållare för innehåll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Det finns ingen fastslagen allmängiltig definition</a:t>
            </a:r>
            <a:endParaRPr lang="sv-SE" dirty="0"/>
          </a:p>
          <a:p>
            <a:r>
              <a:rPr lang="sv-SE" dirty="0" smtClean="0"/>
              <a:t>Brukar användas i termer av styre och hur det fungerar</a:t>
            </a:r>
          </a:p>
          <a:p>
            <a:r>
              <a:rPr lang="sv-SE" dirty="0" smtClean="0"/>
              <a:t>Bakgrund: fokusskifte från nationers/regeringars beslutsprocesser till fler aktörer på olika nivåer (EU, regioner, ideella föreningar, internationella organisationer och företag </a:t>
            </a:r>
            <a:r>
              <a:rPr lang="sv-SE" dirty="0" err="1" smtClean="0"/>
              <a:t>etc</a:t>
            </a:r>
            <a:r>
              <a:rPr lang="sv-SE" dirty="0" smtClean="0"/>
              <a:t>)</a:t>
            </a:r>
          </a:p>
          <a:p>
            <a:r>
              <a:rPr lang="sv-SE" dirty="0" smtClean="0"/>
              <a:t>Ofta normativ ansats ”det goda styret”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234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Internationellt arbete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Agenda 2030 och delmål 16 om </a:t>
            </a:r>
            <a:r>
              <a:rPr lang="sv-SE" i="1" dirty="0" smtClean="0"/>
              <a:t>Fredliga och inkluderande samhällen</a:t>
            </a:r>
          </a:p>
          <a:p>
            <a:r>
              <a:rPr lang="sv-SE" dirty="0" smtClean="0"/>
              <a:t>FN har tillsatt Praiagruppen som ska ta fram ett metodologiskt ramverk för </a:t>
            </a:r>
            <a:r>
              <a:rPr lang="sv-SE" dirty="0" err="1" smtClean="0"/>
              <a:t>Governance</a:t>
            </a:r>
            <a:r>
              <a:rPr lang="sv-SE" dirty="0" smtClean="0"/>
              <a:t> till 2020</a:t>
            </a:r>
          </a:p>
          <a:p>
            <a:r>
              <a:rPr lang="sv-SE" dirty="0" smtClean="0"/>
              <a:t>OECD arbetar med hur förtroende och tillit </a:t>
            </a:r>
            <a:r>
              <a:rPr lang="sv-SE" dirty="0"/>
              <a:t>(trust</a:t>
            </a:r>
            <a:r>
              <a:rPr lang="sv-SE" dirty="0" smtClean="0"/>
              <a:t>) ska </a:t>
            </a:r>
            <a:r>
              <a:rPr lang="sv-SE" dirty="0"/>
              <a:t>mätas. </a:t>
            </a:r>
            <a:r>
              <a:rPr lang="sv-SE" dirty="0" smtClean="0"/>
              <a:t>Riktar sig också till statistikbyråer i första hand.</a:t>
            </a:r>
          </a:p>
          <a:p>
            <a:pPr lvl="1"/>
            <a:endParaRPr lang="sv-SE" dirty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424776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Praiagruppens tidsplan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1700808"/>
            <a:ext cx="7431087" cy="397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29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Praiagruppens indelning av </a:t>
            </a:r>
            <a:r>
              <a:rPr lang="sv-SE" dirty="0" err="1" smtClean="0"/>
              <a:t>governance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Participation </a:t>
            </a:r>
            <a:endParaRPr lang="sv-SE" dirty="0"/>
          </a:p>
          <a:p>
            <a:r>
              <a:rPr lang="sv-SE" dirty="0" smtClean="0"/>
              <a:t>Human </a:t>
            </a:r>
            <a:r>
              <a:rPr lang="sv-SE" dirty="0" err="1"/>
              <a:t>Rights</a:t>
            </a:r>
            <a:r>
              <a:rPr lang="sv-SE" dirty="0"/>
              <a:t> </a:t>
            </a:r>
          </a:p>
          <a:p>
            <a:r>
              <a:rPr lang="sv-SE" dirty="0" err="1" smtClean="0"/>
              <a:t>Openness</a:t>
            </a:r>
            <a:r>
              <a:rPr lang="sv-SE" dirty="0" smtClean="0"/>
              <a:t> </a:t>
            </a:r>
            <a:endParaRPr lang="sv-SE" dirty="0"/>
          </a:p>
          <a:p>
            <a:r>
              <a:rPr lang="sv-SE" dirty="0" err="1" smtClean="0"/>
              <a:t>Rule</a:t>
            </a:r>
            <a:r>
              <a:rPr lang="sv-SE" dirty="0" smtClean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Law</a:t>
            </a:r>
            <a:r>
              <a:rPr lang="sv-SE" dirty="0"/>
              <a:t> </a:t>
            </a:r>
          </a:p>
          <a:p>
            <a:r>
              <a:rPr lang="sv-SE" dirty="0" err="1" smtClean="0"/>
              <a:t>Accountability</a:t>
            </a:r>
            <a:r>
              <a:rPr lang="sv-SE" dirty="0" smtClean="0"/>
              <a:t> </a:t>
            </a:r>
            <a:endParaRPr lang="sv-SE" dirty="0"/>
          </a:p>
          <a:p>
            <a:r>
              <a:rPr lang="sv-SE" dirty="0" err="1" smtClean="0"/>
              <a:t>Responsive</a:t>
            </a:r>
            <a:r>
              <a:rPr lang="sv-SE" dirty="0" smtClean="0"/>
              <a:t> </a:t>
            </a:r>
            <a:r>
              <a:rPr lang="sv-SE" dirty="0"/>
              <a:t>institutions / </a:t>
            </a:r>
            <a:r>
              <a:rPr lang="sv-SE" dirty="0" err="1"/>
              <a:t>Responsiveness</a:t>
            </a:r>
            <a:r>
              <a:rPr lang="sv-SE" dirty="0"/>
              <a:t> </a:t>
            </a:r>
          </a:p>
          <a:p>
            <a:r>
              <a:rPr lang="sv-SE" dirty="0" err="1" smtClean="0"/>
              <a:t>Government</a:t>
            </a:r>
            <a:r>
              <a:rPr lang="sv-SE" dirty="0" smtClean="0"/>
              <a:t> </a:t>
            </a:r>
            <a:r>
              <a:rPr lang="sv-SE" dirty="0" err="1"/>
              <a:t>effectiveness</a:t>
            </a:r>
            <a:r>
              <a:rPr lang="sv-SE" dirty="0"/>
              <a:t> </a:t>
            </a:r>
          </a:p>
          <a:p>
            <a:r>
              <a:rPr lang="sv-SE" dirty="0" err="1" smtClean="0"/>
              <a:t>Absence</a:t>
            </a:r>
            <a:r>
              <a:rPr lang="sv-SE" dirty="0" smtClean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corruption</a:t>
            </a:r>
            <a:r>
              <a:rPr lang="sv-SE" dirty="0"/>
              <a:t> </a:t>
            </a:r>
          </a:p>
          <a:p>
            <a:r>
              <a:rPr lang="sv-SE" dirty="0" err="1" smtClean="0"/>
              <a:t>Safety</a:t>
            </a:r>
            <a:r>
              <a:rPr lang="sv-SE" dirty="0" smtClean="0"/>
              <a:t> </a:t>
            </a:r>
            <a:r>
              <a:rPr lang="sv-SE" dirty="0"/>
              <a:t>and </a:t>
            </a:r>
            <a:r>
              <a:rPr lang="sv-SE" dirty="0" err="1"/>
              <a:t>security</a:t>
            </a:r>
            <a:r>
              <a:rPr lang="sv-SE" dirty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489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Svensk uppföljning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hur medborgare upplever att offentlig verksamhet fungerar</a:t>
            </a:r>
          </a:p>
          <a:p>
            <a:pPr lvl="0"/>
            <a:r>
              <a:rPr lang="sv-SE" dirty="0"/>
              <a:t>medborgares förtroende för olika offentliga institutioner</a:t>
            </a:r>
          </a:p>
          <a:p>
            <a:pPr lvl="0"/>
            <a:r>
              <a:rPr lang="sv-SE" dirty="0"/>
              <a:t>mellanmänsklig tillit</a:t>
            </a:r>
          </a:p>
          <a:p>
            <a:pPr lvl="0"/>
            <a:r>
              <a:rPr lang="sv-SE" dirty="0"/>
              <a:t>upplevelse av korruption</a:t>
            </a:r>
          </a:p>
          <a:p>
            <a:pPr lvl="0"/>
            <a:r>
              <a:rPr lang="sv-SE" dirty="0"/>
              <a:t>upplevd delaktighet i samhällsutveckling</a:t>
            </a:r>
          </a:p>
          <a:p>
            <a:pPr marL="457200" lvl="1" indent="0">
              <a:buNone/>
            </a:pPr>
            <a:endParaRPr lang="sv-SE" sz="2400" dirty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57244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430429" cy="1143000"/>
          </a:xfrm>
        </p:spPr>
        <p:txBody>
          <a:bodyPr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lang="sv-SE" sz="4200" kern="1200" dirty="0" smtClean="0">
                <a:solidFill>
                  <a:schemeClr val="accent2"/>
                </a:solidFill>
                <a:latin typeface="Arial" pitchFamily="34" charset="0"/>
                <a:ea typeface="+mj-ea"/>
                <a:cs typeface="Arial" pitchFamily="34" charset="0"/>
              </a:rPr>
              <a:t>Medborgarundersökningen</a:t>
            </a:r>
            <a:endParaRPr lang="sv-SE" sz="4200" kern="1200" dirty="0">
              <a:solidFill>
                <a:schemeClr val="accent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v-SE" sz="2400" dirty="0" smtClean="0"/>
              <a:t>En anslagsfinansierad medborgarundersökning </a:t>
            </a:r>
            <a:r>
              <a:rPr lang="sv-SE" sz="2400" dirty="0"/>
              <a:t>i samtliga </a:t>
            </a:r>
            <a:r>
              <a:rPr lang="sv-SE" sz="2400" dirty="0" smtClean="0"/>
              <a:t>kommuner</a:t>
            </a:r>
            <a:endParaRPr lang="sv-SE" sz="2400" dirty="0" smtClean="0"/>
          </a:p>
          <a:p>
            <a:pPr lvl="1"/>
            <a:r>
              <a:rPr lang="sv-SE" sz="2400" dirty="0"/>
              <a:t>En nationell medborgarundersökning som komplement till uppdragsundersökningar </a:t>
            </a:r>
            <a:endParaRPr lang="sv-SE" sz="2400" dirty="0" smtClean="0"/>
          </a:p>
          <a:p>
            <a:pPr lvl="2"/>
            <a:endParaRPr lang="sv-SE" sz="2000" dirty="0"/>
          </a:p>
          <a:p>
            <a:pPr lvl="1"/>
            <a:endParaRPr lang="sv-SE" sz="2400" dirty="0"/>
          </a:p>
          <a:p>
            <a:pPr lvl="1"/>
            <a:endParaRPr lang="sv-SE" sz="2400" dirty="0" smtClean="0"/>
          </a:p>
        </p:txBody>
      </p:sp>
    </p:spTree>
    <p:extLst>
      <p:ext uri="{BB962C8B-B14F-4D97-AF65-F5344CB8AC3E}">
        <p14:creationId xmlns:p14="http://schemas.microsoft.com/office/powerpoint/2010/main" val="173516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ULF/SILC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Två delar</a:t>
            </a:r>
          </a:p>
          <a:p>
            <a:pPr lvl="1"/>
            <a:r>
              <a:rPr lang="sv-SE" dirty="0" smtClean="0"/>
              <a:t>Undersökningen om levnadsförhållanden ULF </a:t>
            </a:r>
            <a:endParaRPr lang="sv-SE" dirty="0" smtClean="0"/>
          </a:p>
          <a:p>
            <a:pPr lvl="2"/>
            <a:r>
              <a:rPr lang="sv-SE" dirty="0" smtClean="0"/>
              <a:t>Diskutera politik</a:t>
            </a:r>
          </a:p>
          <a:p>
            <a:pPr lvl="2"/>
            <a:r>
              <a:rPr lang="sv-SE" dirty="0" smtClean="0"/>
              <a:t>Medlem partier, fackföreningar mm</a:t>
            </a:r>
            <a:endParaRPr lang="sv-SE" dirty="0"/>
          </a:p>
          <a:p>
            <a:pPr lvl="1"/>
            <a:endParaRPr lang="sv-SE" dirty="0" smtClean="0"/>
          </a:p>
          <a:p>
            <a:pPr lvl="1"/>
            <a:r>
              <a:rPr lang="sv-SE" dirty="0" smtClean="0"/>
              <a:t>SILC </a:t>
            </a:r>
            <a:r>
              <a:rPr lang="sv-SE" dirty="0"/>
              <a:t>regleras på </a:t>
            </a:r>
            <a:r>
              <a:rPr lang="sv-SE" dirty="0" smtClean="0"/>
              <a:t>EU-nivå</a:t>
            </a:r>
          </a:p>
          <a:p>
            <a:pPr lvl="2"/>
            <a:r>
              <a:rPr lang="sv-SE" dirty="0" err="1" smtClean="0"/>
              <a:t>Well-beingmodul</a:t>
            </a:r>
            <a:r>
              <a:rPr lang="sv-SE" dirty="0" smtClean="0"/>
              <a:t> vart 6e år.</a:t>
            </a:r>
          </a:p>
          <a:p>
            <a:pPr lvl="2"/>
            <a:r>
              <a:rPr lang="sv-SE" dirty="0" smtClean="0"/>
              <a:t>Fråga om tillit till medmänniskor i varje undersökning</a:t>
            </a:r>
          </a:p>
          <a:p>
            <a:pPr marL="457200" lvl="1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06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B-mall-2016">
  <a:themeElements>
    <a:clrScheme name="SC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C9210"/>
      </a:accent1>
      <a:accent2>
        <a:srgbClr val="828282"/>
      </a:accent2>
      <a:accent3>
        <a:srgbClr val="F0F0F0"/>
      </a:accent3>
      <a:accent4>
        <a:srgbClr val="078693"/>
      </a:accent4>
      <a:accent5>
        <a:srgbClr val="7F942C"/>
      </a:accent5>
      <a:accent6>
        <a:srgbClr val="7127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E8C35265-A650-4832-9783-4390615E2151}" vid="{240344F0-93EF-4DE2-BBDB-4CEBED66490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SCB</Template>
  <TotalTime>702</TotalTime>
  <Words>273</Words>
  <Application>Microsoft Office PowerPoint</Application>
  <PresentationFormat>Bildspel på skärmen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SCB-mall-2016</vt:lpstr>
      <vt:lpstr>SCB och governance</vt:lpstr>
      <vt:lpstr>Governance som en del av den officiella statistiken</vt:lpstr>
      <vt:lpstr>Vad är Governance?</vt:lpstr>
      <vt:lpstr>Internationellt arbete</vt:lpstr>
      <vt:lpstr>Praiagruppens tidsplan</vt:lpstr>
      <vt:lpstr>Praiagruppens indelning av governance</vt:lpstr>
      <vt:lpstr>Svensk uppföljning</vt:lpstr>
      <vt:lpstr>Medborgarundersökningen</vt:lpstr>
      <vt:lpstr>ULF/SILC</vt:lpstr>
      <vt:lpstr>Partisympatyundersökningen PSU</vt:lpstr>
      <vt:lpstr>Andra undersökningar inom området</vt:lpstr>
    </vt:vector>
  </TitlesOfParts>
  <Company>SCB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SCB och Governance</dc:title>
  <dc:creator>Olofsson Jonas BV/DEM-S</dc:creator>
  <cp:lastModifiedBy>Palm Viveka RM/LEDN-S</cp:lastModifiedBy>
  <cp:revision>43</cp:revision>
  <dcterms:created xsi:type="dcterms:W3CDTF">2017-09-19T14:08:46Z</dcterms:created>
  <dcterms:modified xsi:type="dcterms:W3CDTF">2018-08-25T18:06:04Z</dcterms:modified>
</cp:coreProperties>
</file>