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9" r:id="rId2"/>
    <p:sldId id="267" r:id="rId3"/>
    <p:sldId id="257" r:id="rId4"/>
    <p:sldId id="261" r:id="rId5"/>
    <p:sldId id="270" r:id="rId6"/>
    <p:sldId id="271" r:id="rId7"/>
    <p:sldId id="264" r:id="rId8"/>
    <p:sldId id="265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7730" autoAdjust="0"/>
  </p:normalViewPr>
  <p:slideViewPr>
    <p:cSldViewPr>
      <p:cViewPr varScale="1">
        <p:scale>
          <a:sx n="88" d="100"/>
          <a:sy n="88" d="100"/>
        </p:scale>
        <p:origin x="1296" y="62"/>
      </p:cViewPr>
      <p:guideLst>
        <p:guide orient="horz" pos="420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14" name="textruta 13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Bildobjekt 4" descr="linkedin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5" name="Bildobjekt 14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3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5" name="textruta 14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15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86115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23" name="Bildobjekt 22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2018-08-25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  <p:pic>
        <p:nvPicPr>
          <p:cNvPr id="7" name="Bildobjekt 6" descr="SCB-marke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SCB och </a:t>
            </a:r>
            <a:r>
              <a:rPr lang="sv-SE" dirty="0" err="1"/>
              <a:t>g</a:t>
            </a:r>
            <a:r>
              <a:rPr lang="sv-SE" dirty="0" err="1" smtClean="0"/>
              <a:t>overnance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Jonas Olofsson, BV/DEM</a:t>
            </a:r>
            <a:endParaRPr lang="sv-SE" dirty="0"/>
          </a:p>
          <a:p>
            <a:r>
              <a:rPr lang="sv-SE" dirty="0" smtClean="0"/>
              <a:t>2018-06-20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0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Partisympatyundersökningen</a:t>
            </a:r>
            <a:r>
              <a:rPr lang="sv-SE" dirty="0" smtClean="0"/>
              <a:t> PSU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Governance</a:t>
            </a:r>
            <a:r>
              <a:rPr lang="sv-SE" dirty="0" smtClean="0"/>
              <a:t> hamnar utanför statistikområdet </a:t>
            </a:r>
            <a:r>
              <a:rPr lang="sv-SE" i="1" dirty="0" smtClean="0"/>
              <a:t>partisympatier</a:t>
            </a:r>
          </a:p>
          <a:p>
            <a:r>
              <a:rPr lang="sv-SE" dirty="0" smtClean="0"/>
              <a:t>Svenska medborgare folkbokförda i </a:t>
            </a:r>
            <a:r>
              <a:rPr lang="sv-SE" dirty="0" smtClean="0"/>
              <a:t>Sverige</a:t>
            </a:r>
          </a:p>
          <a:p>
            <a:r>
              <a:rPr lang="sv-SE" dirty="0" smtClean="0"/>
              <a:t>Möjligt </a:t>
            </a:r>
            <a:r>
              <a:rPr lang="sv-SE" dirty="0" smtClean="0"/>
              <a:t>att ta hänsyn till </a:t>
            </a:r>
            <a:r>
              <a:rPr lang="sv-SE" dirty="0" err="1" smtClean="0"/>
              <a:t>governance</a:t>
            </a:r>
            <a:r>
              <a:rPr lang="sv-SE" dirty="0" smtClean="0"/>
              <a:t> vid utformandet av extrafrågor</a:t>
            </a:r>
            <a:endParaRPr lang="sv-SE" dirty="0"/>
          </a:p>
          <a:p>
            <a:r>
              <a:rPr lang="sv-SE" dirty="0" smtClean="0"/>
              <a:t>EU-sympatier?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86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Andra undersökningar inom området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SOM-institutet </a:t>
            </a:r>
          </a:p>
          <a:p>
            <a:r>
              <a:rPr lang="sv-SE" dirty="0" smtClean="0"/>
              <a:t>Valundersökningarna</a:t>
            </a:r>
          </a:p>
          <a:p>
            <a:r>
              <a:rPr lang="sv-SE" dirty="0" smtClean="0"/>
              <a:t>Tillitsbarometern</a:t>
            </a:r>
          </a:p>
          <a:p>
            <a:r>
              <a:rPr lang="sv-SE" dirty="0" smtClean="0"/>
              <a:t>Brottsförebyggande rådet</a:t>
            </a:r>
          </a:p>
          <a:p>
            <a:r>
              <a:rPr lang="sv-SE" dirty="0" err="1" smtClean="0"/>
              <a:t>European</a:t>
            </a:r>
            <a:r>
              <a:rPr lang="sv-SE" dirty="0" smtClean="0"/>
              <a:t> Social Survey</a:t>
            </a:r>
          </a:p>
          <a:p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Government</a:t>
            </a:r>
            <a:endParaRPr lang="sv-SE" dirty="0" smtClean="0"/>
          </a:p>
          <a:p>
            <a:r>
              <a:rPr lang="sv-SE" dirty="0" smtClean="0"/>
              <a:t>Förtroendebarometern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95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Governance</a:t>
            </a:r>
            <a:r>
              <a:rPr lang="sv-SE" dirty="0" smtClean="0"/>
              <a:t> </a:t>
            </a:r>
            <a:r>
              <a:rPr lang="sv-SE" dirty="0" smtClean="0"/>
              <a:t>som en del av den officiella statistiken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/>
              <a:t>A</a:t>
            </a:r>
            <a:r>
              <a:rPr lang="sv-SE" i="1" dirty="0" smtClean="0"/>
              <a:t>tt </a:t>
            </a:r>
            <a:r>
              <a:rPr lang="sv-SE" i="1" dirty="0"/>
              <a:t>utreda möjligheterna att mäta medborgares upplevelse av offentlig sektor, såsom förtroende, delaktighet med mera</a:t>
            </a:r>
            <a:r>
              <a:rPr lang="sv-SE" i="1" dirty="0" smtClean="0"/>
              <a:t>.</a:t>
            </a:r>
          </a:p>
          <a:p>
            <a:pPr marL="0" indent="0">
              <a:buNone/>
            </a:pPr>
            <a:r>
              <a:rPr lang="sv-SE" i="1" dirty="0" smtClean="0"/>
              <a:t> 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10381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</a:t>
            </a:r>
            <a:r>
              <a:rPr lang="sv-SE" dirty="0" err="1" smtClean="0"/>
              <a:t>Governance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23" name="Platshållare för innehåll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finns ingen fastslagen allmängiltig definition</a:t>
            </a:r>
            <a:endParaRPr lang="sv-SE" dirty="0"/>
          </a:p>
          <a:p>
            <a:r>
              <a:rPr lang="sv-SE" dirty="0" smtClean="0"/>
              <a:t>Brukar användas i termer av styre och hur det fungerar</a:t>
            </a:r>
          </a:p>
          <a:p>
            <a:r>
              <a:rPr lang="sv-SE" dirty="0" smtClean="0"/>
              <a:t>Bakgrund: fokusskifte från nationers/regeringars beslutsprocesser till fler aktörer på olika nivåer (EU, regioner, ideella föreningar, internationella organisationer och företag </a:t>
            </a:r>
            <a:r>
              <a:rPr lang="sv-SE" dirty="0" err="1" smtClean="0"/>
              <a:t>etc</a:t>
            </a:r>
            <a:r>
              <a:rPr lang="sv-SE" dirty="0" smtClean="0"/>
              <a:t>)</a:t>
            </a:r>
          </a:p>
          <a:p>
            <a:r>
              <a:rPr lang="sv-SE" dirty="0" smtClean="0"/>
              <a:t>Ofta normativ ansats ”det goda styret”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34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Internationellt 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Agenda 2030 och delmål 16 om </a:t>
            </a:r>
            <a:r>
              <a:rPr lang="sv-SE" i="1" dirty="0" smtClean="0"/>
              <a:t>Fredliga och inkluderande samhällen</a:t>
            </a:r>
          </a:p>
          <a:p>
            <a:r>
              <a:rPr lang="sv-SE" dirty="0" smtClean="0"/>
              <a:t>FN har tillsatt Praiagruppen som ska ta fram ett metodologiskt ramverk för </a:t>
            </a:r>
            <a:r>
              <a:rPr lang="sv-SE" dirty="0" err="1" smtClean="0"/>
              <a:t>Governance</a:t>
            </a:r>
            <a:r>
              <a:rPr lang="sv-SE" dirty="0" smtClean="0"/>
              <a:t> till 2020</a:t>
            </a:r>
          </a:p>
          <a:p>
            <a:r>
              <a:rPr lang="sv-SE" dirty="0" smtClean="0"/>
              <a:t>OECD arbetar med hur förtroende och tillit </a:t>
            </a:r>
            <a:r>
              <a:rPr lang="sv-SE" dirty="0"/>
              <a:t>(trust</a:t>
            </a:r>
            <a:r>
              <a:rPr lang="sv-SE" dirty="0" smtClean="0"/>
              <a:t>) ska </a:t>
            </a:r>
            <a:r>
              <a:rPr lang="sv-SE" dirty="0"/>
              <a:t>mätas. </a:t>
            </a:r>
            <a:r>
              <a:rPr lang="sv-SE" dirty="0" smtClean="0"/>
              <a:t>Riktar sig också till statistikbyråer i första hand.</a:t>
            </a:r>
          </a:p>
          <a:p>
            <a:pPr lvl="1"/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477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Praiagruppens tidsplan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700808"/>
            <a:ext cx="7431087" cy="397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Praiagruppens indelning av </a:t>
            </a:r>
            <a:r>
              <a:rPr lang="sv-SE" dirty="0" err="1" smtClean="0"/>
              <a:t>governance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Participation </a:t>
            </a:r>
            <a:endParaRPr lang="sv-SE" dirty="0"/>
          </a:p>
          <a:p>
            <a:r>
              <a:rPr lang="sv-SE" dirty="0" smtClean="0"/>
              <a:t>Human </a:t>
            </a:r>
            <a:r>
              <a:rPr lang="sv-SE" dirty="0" err="1"/>
              <a:t>Rights</a:t>
            </a:r>
            <a:r>
              <a:rPr lang="sv-SE" dirty="0"/>
              <a:t> </a:t>
            </a:r>
          </a:p>
          <a:p>
            <a:r>
              <a:rPr lang="sv-SE" dirty="0" err="1" smtClean="0"/>
              <a:t>Openness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 err="1" smtClean="0"/>
              <a:t>Rule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Law</a:t>
            </a:r>
            <a:r>
              <a:rPr lang="sv-SE" dirty="0"/>
              <a:t> </a:t>
            </a:r>
          </a:p>
          <a:p>
            <a:r>
              <a:rPr lang="sv-SE" dirty="0" err="1" smtClean="0"/>
              <a:t>Accountability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 err="1" smtClean="0"/>
              <a:t>Responsive</a:t>
            </a:r>
            <a:r>
              <a:rPr lang="sv-SE" dirty="0" smtClean="0"/>
              <a:t> </a:t>
            </a:r>
            <a:r>
              <a:rPr lang="sv-SE" dirty="0"/>
              <a:t>institutions / </a:t>
            </a:r>
            <a:r>
              <a:rPr lang="sv-SE" dirty="0" err="1"/>
              <a:t>Responsiveness</a:t>
            </a:r>
            <a:r>
              <a:rPr lang="sv-SE" dirty="0"/>
              <a:t> </a:t>
            </a:r>
          </a:p>
          <a:p>
            <a:r>
              <a:rPr lang="sv-SE" dirty="0" err="1" smtClean="0"/>
              <a:t>Government</a:t>
            </a:r>
            <a:r>
              <a:rPr lang="sv-SE" dirty="0" smtClean="0"/>
              <a:t> </a:t>
            </a:r>
            <a:r>
              <a:rPr lang="sv-SE" dirty="0" err="1"/>
              <a:t>effectiveness</a:t>
            </a:r>
            <a:r>
              <a:rPr lang="sv-SE" dirty="0"/>
              <a:t> </a:t>
            </a:r>
          </a:p>
          <a:p>
            <a:r>
              <a:rPr lang="sv-SE" dirty="0" err="1" smtClean="0"/>
              <a:t>Absence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corruption</a:t>
            </a:r>
            <a:r>
              <a:rPr lang="sv-SE" dirty="0"/>
              <a:t> </a:t>
            </a:r>
          </a:p>
          <a:p>
            <a:r>
              <a:rPr lang="sv-SE" dirty="0" err="1" smtClean="0"/>
              <a:t>Safety</a:t>
            </a:r>
            <a:r>
              <a:rPr lang="sv-SE" dirty="0" smtClean="0"/>
              <a:t> </a:t>
            </a:r>
            <a:r>
              <a:rPr lang="sv-SE" dirty="0"/>
              <a:t>and </a:t>
            </a:r>
            <a:r>
              <a:rPr lang="sv-SE" dirty="0" err="1"/>
              <a:t>security</a:t>
            </a: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48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Svensk uppföljning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hur medborgare upplever att offentlig verksamhet fungerar</a:t>
            </a:r>
          </a:p>
          <a:p>
            <a:pPr lvl="0"/>
            <a:r>
              <a:rPr lang="sv-SE" dirty="0"/>
              <a:t>medborgares förtroende för olika offentliga institutioner</a:t>
            </a:r>
          </a:p>
          <a:p>
            <a:pPr lvl="0"/>
            <a:r>
              <a:rPr lang="sv-SE" dirty="0"/>
              <a:t>mellanmänsklig tillit</a:t>
            </a:r>
          </a:p>
          <a:p>
            <a:pPr lvl="0"/>
            <a:r>
              <a:rPr lang="sv-SE" dirty="0"/>
              <a:t>upplevelse av korruption</a:t>
            </a:r>
          </a:p>
          <a:p>
            <a:pPr lvl="0"/>
            <a:r>
              <a:rPr lang="sv-SE" dirty="0"/>
              <a:t>upplevd delaktighet i samhällsutveckling</a:t>
            </a:r>
          </a:p>
          <a:p>
            <a:pPr marL="457200" lvl="1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5724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30429" cy="1143000"/>
          </a:xfrm>
        </p:spPr>
        <p:txBody>
          <a:bodyPr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sv-SE" sz="4200" kern="1200" dirty="0" smtClea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rPr>
              <a:t>Medborgarundersökningen</a:t>
            </a:r>
            <a:endParaRPr lang="sv-SE" sz="4200" kern="1200" dirty="0">
              <a:solidFill>
                <a:schemeClr val="accent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sz="2400" dirty="0" smtClean="0"/>
              <a:t>En anslagsfinansierad medborgarundersökning </a:t>
            </a:r>
            <a:r>
              <a:rPr lang="sv-SE" sz="2400" dirty="0"/>
              <a:t>i samtliga </a:t>
            </a:r>
            <a:r>
              <a:rPr lang="sv-SE" sz="2400" dirty="0" smtClean="0"/>
              <a:t>kommuner</a:t>
            </a:r>
            <a:endParaRPr lang="sv-SE" sz="2400" dirty="0" smtClean="0"/>
          </a:p>
          <a:p>
            <a:pPr lvl="1"/>
            <a:r>
              <a:rPr lang="sv-SE" sz="2400" dirty="0"/>
              <a:t>En nationell medborgarundersökning som komplement till uppdragsundersökningar </a:t>
            </a:r>
            <a:endParaRPr lang="sv-SE" sz="2400" dirty="0" smtClean="0"/>
          </a:p>
          <a:p>
            <a:pPr lvl="2"/>
            <a:endParaRPr lang="sv-SE" sz="2000" dirty="0"/>
          </a:p>
          <a:p>
            <a:pPr lvl="1"/>
            <a:endParaRPr lang="sv-SE" sz="2400" dirty="0"/>
          </a:p>
          <a:p>
            <a:pPr lvl="1"/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7351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ULF/SILC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Två delar</a:t>
            </a:r>
          </a:p>
          <a:p>
            <a:pPr lvl="1"/>
            <a:r>
              <a:rPr lang="sv-SE" dirty="0" smtClean="0"/>
              <a:t>Undersökningen om levnadsförhållanden ULF </a:t>
            </a:r>
            <a:endParaRPr lang="sv-SE" dirty="0" smtClean="0"/>
          </a:p>
          <a:p>
            <a:pPr lvl="2"/>
            <a:r>
              <a:rPr lang="sv-SE" dirty="0" smtClean="0"/>
              <a:t>Diskutera politik</a:t>
            </a:r>
          </a:p>
          <a:p>
            <a:pPr lvl="2"/>
            <a:r>
              <a:rPr lang="sv-SE" dirty="0" smtClean="0"/>
              <a:t>Medlem partier, fackföreningar mm</a:t>
            </a:r>
            <a:endParaRPr lang="sv-SE" dirty="0"/>
          </a:p>
          <a:p>
            <a:pPr lvl="1"/>
            <a:endParaRPr lang="sv-SE" dirty="0" smtClean="0"/>
          </a:p>
          <a:p>
            <a:pPr lvl="1"/>
            <a:r>
              <a:rPr lang="sv-SE" dirty="0" smtClean="0"/>
              <a:t>SILC </a:t>
            </a:r>
            <a:r>
              <a:rPr lang="sv-SE" dirty="0"/>
              <a:t>regleras på </a:t>
            </a:r>
            <a:r>
              <a:rPr lang="sv-SE" dirty="0" smtClean="0"/>
              <a:t>EU-nivå</a:t>
            </a:r>
          </a:p>
          <a:p>
            <a:pPr lvl="2"/>
            <a:r>
              <a:rPr lang="sv-SE" dirty="0" err="1" smtClean="0"/>
              <a:t>Well-beingmodul</a:t>
            </a:r>
            <a:r>
              <a:rPr lang="sv-SE" dirty="0" smtClean="0"/>
              <a:t> vart 6e år.</a:t>
            </a:r>
          </a:p>
          <a:p>
            <a:pPr lvl="2"/>
            <a:r>
              <a:rPr lang="sv-SE" dirty="0" smtClean="0"/>
              <a:t>Fråga om tillit till medmänniskor i varje undersökning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0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-2016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8C35265-A650-4832-9783-4390615E2151}" vid="{240344F0-93EF-4DE2-BBDB-4CEBED6649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SCB</Template>
  <TotalTime>702</TotalTime>
  <Words>273</Words>
  <Application>Microsoft Office PowerPoint</Application>
  <PresentationFormat>Bildspel på skärmen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SCB-mall-2016</vt:lpstr>
      <vt:lpstr>SCB och governance</vt:lpstr>
      <vt:lpstr>Governance som en del av den officiella statistiken</vt:lpstr>
      <vt:lpstr>Vad är Governance?</vt:lpstr>
      <vt:lpstr>Internationellt arbete</vt:lpstr>
      <vt:lpstr>Praiagruppens tidsplan</vt:lpstr>
      <vt:lpstr>Praiagruppens indelning av governance</vt:lpstr>
      <vt:lpstr>Svensk uppföljning</vt:lpstr>
      <vt:lpstr>Medborgarundersökningen</vt:lpstr>
      <vt:lpstr>ULF/SILC</vt:lpstr>
      <vt:lpstr>Partisympatyundersökningen PSU</vt:lpstr>
      <vt:lpstr>Andra undersökningar inom området</vt:lpstr>
    </vt:vector>
  </TitlesOfParts>
  <Company>SCB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SCB och Governance</dc:title>
  <dc:creator>Olofsson Jonas BV/DEM-S</dc:creator>
  <cp:lastModifiedBy>Palm Viveka RM/LEDN-S</cp:lastModifiedBy>
  <cp:revision>43</cp:revision>
  <dcterms:created xsi:type="dcterms:W3CDTF">2017-09-19T14:08:46Z</dcterms:created>
  <dcterms:modified xsi:type="dcterms:W3CDTF">2018-08-25T18:06:04Z</dcterms:modified>
</cp:coreProperties>
</file>