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2"/>
  </p:notesMasterIdLst>
  <p:handoutMasterIdLst>
    <p:handoutMasterId r:id="rId13"/>
  </p:handoutMasterIdLst>
  <p:sldIdLst>
    <p:sldId id="257" r:id="rId2"/>
    <p:sldId id="302" r:id="rId3"/>
    <p:sldId id="298" r:id="rId4"/>
    <p:sldId id="301" r:id="rId5"/>
    <p:sldId id="299" r:id="rId6"/>
    <p:sldId id="300" r:id="rId7"/>
    <p:sldId id="304" r:id="rId8"/>
    <p:sldId id="305" r:id="rId9"/>
    <p:sldId id="306" r:id="rId10"/>
    <p:sldId id="276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8693"/>
    <a:srgbClr val="9AB23B"/>
    <a:srgbClr val="0493AC"/>
    <a:srgbClr val="FAA50F"/>
    <a:srgbClr val="F0F0F0"/>
    <a:srgbClr val="9A9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9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cb\data\Prod\RM\MN\MIR\Uppdrag_%20Externa\2014\Milj&#246;departementet\Arbetsmaterial\Rapport\Fgurer%20och%20illustrationer\Tabeller%20och%20diagram%20till%20rapporte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cb.intra\data\Prod\RM\MN\MIR\Uppdrag_%20Externa\2014\Milj&#246;departementet\Arbetsmaterial\Rapport\Fgurer%20och%20illustrationer\Pajdiagram_Nyckelbio_20140623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cb.intra\data\Prod\RM\MN\MIR\Uppdrag_%20Externa\2014\Milj&#246;departementet\Arbetsmaterial\Rapport\Fgurer%20och%20illustrationer\Pajdiagram_habitat_silikatmark_2014062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'Figur våt_äg'!$C$45</c:f>
              <c:strCache>
                <c:ptCount val="1"/>
                <c:pt idx="0">
                  <c:v>Andel</c:v>
                </c:pt>
              </c:strCache>
            </c:strRef>
          </c:tx>
          <c:spPr>
            <a:ln>
              <a:solidFill>
                <a:schemeClr val="tx1">
                  <a:lumMod val="85000"/>
                  <a:lumOff val="15000"/>
                </a:schemeClr>
              </a:solidFill>
            </a:ln>
          </c:spPr>
          <c:dLbls>
            <c:dLbl>
              <c:idx val="0"/>
              <c:layout>
                <c:manualLayout>
                  <c:x val="8.7116246147623515E-3"/>
                  <c:y val="-4.266145243329621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F69-4FD7-8DEF-4278128B9A0E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Oklassat</a:t>
                    </a:r>
                    <a:r>
                      <a:rPr lang="en-US" dirty="0"/>
                      <a:t>
13%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F69-4FD7-8DEF-4278128B9A0E}"/>
                </c:ext>
              </c:extLst>
            </c:dLbl>
            <c:dLbl>
              <c:idx val="2"/>
              <c:layout>
                <c:manualLayout>
                  <c:x val="3.4730694512655397E-2"/>
                  <c:y val="-1.6998308005040451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Fastighets-bolag</a:t>
                    </a:r>
                    <a:r>
                      <a:rPr lang="en-US" dirty="0" smtClean="0"/>
                      <a:t> </a:t>
                    </a:r>
                    <a:r>
                      <a:rPr lang="en-US" dirty="0" err="1"/>
                      <a:t>och</a:t>
                    </a:r>
                    <a:r>
                      <a:rPr lang="en-US" dirty="0"/>
                      <a:t> </a:t>
                    </a:r>
                    <a:r>
                      <a:rPr lang="en-US" dirty="0" err="1" smtClean="0"/>
                      <a:t>fastighets-förvaltare</a:t>
                    </a:r>
                    <a:r>
                      <a:rPr lang="en-US" dirty="0"/>
                      <a:t>
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F69-4FD7-8DEF-4278128B9A0E}"/>
                </c:ext>
              </c:extLst>
            </c:dLbl>
            <c:dLbl>
              <c:idx val="3"/>
              <c:layout>
                <c:manualLayout>
                  <c:x val="-2.9822426272470243E-2"/>
                  <c:y val="0.1025059201600698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F69-4FD7-8DEF-4278128B9A0E}"/>
                </c:ext>
              </c:extLst>
            </c:dLbl>
            <c:dLbl>
              <c:idx val="4"/>
              <c:layout>
                <c:manualLayout>
                  <c:x val="2.3018665111976134E-2"/>
                  <c:y val="-4.765831359946643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F69-4FD7-8DEF-4278128B9A0E}"/>
                </c:ext>
              </c:extLst>
            </c:dLbl>
            <c:dLbl>
              <c:idx val="5"/>
              <c:layout>
                <c:manualLayout>
                  <c:x val="-2.2031944499399887E-2"/>
                  <c:y val="9.251639006036002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F69-4FD7-8DEF-4278128B9A0E}"/>
                </c:ext>
              </c:extLst>
            </c:dLbl>
            <c:dLbl>
              <c:idx val="6"/>
              <c:layout>
                <c:manualLayout>
                  <c:x val="-3.6368016811968856E-2"/>
                  <c:y val="-1.4184765000783689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Privat-personer</a:t>
                    </a:r>
                    <a:r>
                      <a:rPr lang="en-US" dirty="0"/>
                      <a:t>
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F69-4FD7-8DEF-4278128B9A0E}"/>
                </c:ext>
              </c:extLst>
            </c:dLbl>
            <c:dLbl>
              <c:idx val="7"/>
              <c:layout>
                <c:manualLayout>
                  <c:x val="6.8982005390029758E-2"/>
                  <c:y val="-3.444574475328429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F69-4FD7-8DEF-4278128B9A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sv-SE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'Figur våt_äg'!$B$46:$B$53</c:f>
              <c:strCache>
                <c:ptCount val="8"/>
                <c:pt idx="0">
                  <c:v>Skogsbruk</c:v>
                </c:pt>
                <c:pt idx="1">
                  <c:v>Oklassificerat</c:v>
                </c:pt>
                <c:pt idx="2">
                  <c:v>Fastighetsbolag och fastighetsförvaltare</c:v>
                </c:pt>
                <c:pt idx="3">
                  <c:v>Papper och pappersvarutillverkning</c:v>
                </c:pt>
                <c:pt idx="4">
                  <c:v>Civila myndigheter och försvaret</c:v>
                </c:pt>
                <c:pt idx="5">
                  <c:v>Jordbruk</c:v>
                </c:pt>
                <c:pt idx="6">
                  <c:v>Privatpersoner</c:v>
                </c:pt>
                <c:pt idx="7">
                  <c:v>övrigt näringsliv</c:v>
                </c:pt>
              </c:strCache>
            </c:strRef>
          </c:cat>
          <c:val>
            <c:numRef>
              <c:f>'Figur våt_äg'!$C$46:$C$53</c:f>
              <c:numCache>
                <c:formatCode>General</c:formatCode>
                <c:ptCount val="8"/>
                <c:pt idx="0">
                  <c:v>0.41233081418666045</c:v>
                </c:pt>
                <c:pt idx="1">
                  <c:v>0.12596713378646868</c:v>
                </c:pt>
                <c:pt idx="2">
                  <c:v>8.9881061343594207E-2</c:v>
                </c:pt>
                <c:pt idx="3">
                  <c:v>8.2443102150281042E-2</c:v>
                </c:pt>
                <c:pt idx="4">
                  <c:v>8.134768154280729E-2</c:v>
                </c:pt>
                <c:pt idx="5">
                  <c:v>6.675174412609082E-2</c:v>
                </c:pt>
                <c:pt idx="6">
                  <c:v>4.8364822952199807E-2</c:v>
                </c:pt>
                <c:pt idx="7">
                  <c:v>9.2913639911896023E-2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F69-4FD7-8DEF-4278128B9A0E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700" baseline="0">
          <a:latin typeface="Arial" panose="020B0604020202020204" pitchFamily="34" charset="0"/>
        </a:defRPr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chemeClr val="tx1">
                  <a:lumMod val="85000"/>
                  <a:lumOff val="15000"/>
                </a:schemeClr>
              </a:solidFill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E811-48B9-94D9-F6AB2A02D2E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E811-48B9-94D9-F6AB2A02D2E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E811-48B9-94D9-F6AB2A02D2E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E811-48B9-94D9-F6AB2A02D2E7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E811-48B9-94D9-F6AB2A02D2E7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E811-48B9-94D9-F6AB2A02D2E7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E811-48B9-94D9-F6AB2A02D2E7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E811-48B9-94D9-F6AB2A02D2E7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E811-48B9-94D9-F6AB2A02D2E7}"/>
              </c:ext>
            </c:extLst>
          </c:dPt>
          <c:dLbls>
            <c:dLbl>
              <c:idx val="0"/>
              <c:layout>
                <c:manualLayout>
                  <c:x val="-0.17087160979877516"/>
                  <c:y val="5.6025444736074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811-48B9-94D9-F6AB2A02D2E7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err="1"/>
                      <a:t>Fastighetsbolag</a:t>
                    </a:r>
                    <a:r>
                      <a:rPr lang="en-US" dirty="0"/>
                      <a:t> </a:t>
                    </a:r>
                    <a:r>
                      <a:rPr lang="en-US" err="1"/>
                      <a:t>och</a:t>
                    </a:r>
                    <a:r>
                      <a:rPr lang="en-US"/>
                      <a:t> </a:t>
                    </a:r>
                    <a:r>
                      <a:rPr lang="en-US" smtClean="0"/>
                      <a:t>fastighets-förvaltare</a:t>
                    </a:r>
                    <a:r>
                      <a:rPr lang="en-US" dirty="0"/>
                      <a:t>
10%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811-48B9-94D9-F6AB2A02D2E7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err="1"/>
                      <a:t>Papper</a:t>
                    </a:r>
                    <a:r>
                      <a:rPr lang="en-US" dirty="0"/>
                      <a:t> </a:t>
                    </a:r>
                    <a:r>
                      <a:rPr lang="en-US" err="1"/>
                      <a:t>och</a:t>
                    </a:r>
                    <a:r>
                      <a:rPr lang="en-US"/>
                      <a:t> </a:t>
                    </a:r>
                    <a:r>
                      <a:rPr lang="en-US" smtClean="0"/>
                      <a:t>pappersvaru-tillverkning</a:t>
                    </a:r>
                    <a:r>
                      <a:rPr lang="en-US" dirty="0"/>
                      <a:t>
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811-48B9-94D9-F6AB2A02D2E7}"/>
                </c:ext>
              </c:extLst>
            </c:dLbl>
            <c:dLbl>
              <c:idx val="5"/>
              <c:layout>
                <c:manualLayout>
                  <c:x val="-4.4916447944006996E-2"/>
                  <c:y val="2.62190142898804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811-48B9-94D9-F6AB2A02D2E7}"/>
                </c:ext>
              </c:extLst>
            </c:dLbl>
            <c:dLbl>
              <c:idx val="6"/>
              <c:layout>
                <c:manualLayout>
                  <c:x val="1.0686789151356081E-2"/>
                  <c:y val="-9.5020414114902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811-48B9-94D9-F6AB2A02D2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sv-SE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SNI!$G$2:$G$9</c:f>
              <c:strCache>
                <c:ptCount val="8"/>
                <c:pt idx="0">
                  <c:v>Skogsbruk</c:v>
                </c:pt>
                <c:pt idx="1">
                  <c:v>Oklassificerat</c:v>
                </c:pt>
                <c:pt idx="2">
                  <c:v>Fastighetsbolag och fastighetsförvaltare</c:v>
                </c:pt>
                <c:pt idx="3">
                  <c:v>Papper och pappersvarutillverkning</c:v>
                </c:pt>
                <c:pt idx="4">
                  <c:v>Jordbruk</c:v>
                </c:pt>
                <c:pt idx="5">
                  <c:v>Privatpersoner</c:v>
                </c:pt>
                <c:pt idx="6">
                  <c:v>Civila myndigheter och försvaret</c:v>
                </c:pt>
                <c:pt idx="7">
                  <c:v>Övrigt näringsliv</c:v>
                </c:pt>
              </c:strCache>
            </c:strRef>
          </c:cat>
          <c:val>
            <c:numRef>
              <c:f>SNI!$B$2:$B$9</c:f>
              <c:numCache>
                <c:formatCode>General</c:formatCode>
                <c:ptCount val="8"/>
                <c:pt idx="0">
                  <c:v>2138574289.3959417</c:v>
                </c:pt>
                <c:pt idx="1">
                  <c:v>520943623.60306299</c:v>
                </c:pt>
                <c:pt idx="2">
                  <c:v>486273516.85231078</c:v>
                </c:pt>
                <c:pt idx="3">
                  <c:v>400377441.9625271</c:v>
                </c:pt>
                <c:pt idx="4">
                  <c:v>365207416.68040383</c:v>
                </c:pt>
                <c:pt idx="5">
                  <c:v>163404157.34419501</c:v>
                </c:pt>
                <c:pt idx="6">
                  <c:v>159980765.98251495</c:v>
                </c:pt>
                <c:pt idx="7">
                  <c:v>404637408.35222739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811-48B9-94D9-F6AB2A02D2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083333333333331"/>
          <c:y val="0.1736111111111111"/>
          <c:w val="0.46388888888888891"/>
          <c:h val="0.77314814814814814"/>
        </c:manualLayout>
      </c:layout>
      <c:pieChart>
        <c:varyColors val="1"/>
        <c:ser>
          <c:idx val="0"/>
          <c:order val="0"/>
          <c:spPr>
            <a:ln>
              <a:solidFill>
                <a:schemeClr val="tx1">
                  <a:lumMod val="85000"/>
                  <a:lumOff val="15000"/>
                </a:schemeClr>
              </a:solidFill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C92-4D10-80D3-F40C4C5F4B31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DC92-4D10-80D3-F40C4C5F4B31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DC92-4D10-80D3-F40C4C5F4B31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DC92-4D10-80D3-F40C4C5F4B31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DC92-4D10-80D3-F40C4C5F4B31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DC92-4D10-80D3-F40C4C5F4B31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DC92-4D10-80D3-F40C4C5F4B31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DC92-4D10-80D3-F40C4C5F4B31}"/>
              </c:ext>
            </c:extLst>
          </c:dPt>
          <c:dLbls>
            <c:dLbl>
              <c:idx val="0"/>
              <c:layout>
                <c:manualLayout>
                  <c:x val="-0.1457483595800525"/>
                  <c:y val="6.825714494021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C92-4D10-80D3-F40C4C5F4B31}"/>
                </c:ext>
              </c:extLst>
            </c:dLbl>
            <c:dLbl>
              <c:idx val="1"/>
              <c:layout>
                <c:manualLayout>
                  <c:x val="6.7447069116360461E-2"/>
                  <c:y val="-0.1384259259259259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C92-4D10-80D3-F40C4C5F4B3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2400" smtClean="0"/>
                      <a:t>Privat-personer</a:t>
                    </a:r>
                    <a:r>
                      <a:rPr lang="en-US" sz="2400" dirty="0"/>
                      <a:t>
9%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C92-4D10-80D3-F40C4C5F4B31}"/>
                </c:ext>
              </c:extLst>
            </c:dLbl>
            <c:dLbl>
              <c:idx val="3"/>
              <c:layout>
                <c:manualLayout>
                  <c:x val="0.16307152230971128"/>
                  <c:y val="0.112092446777486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C92-4D10-80D3-F40C4C5F4B31}"/>
                </c:ext>
              </c:extLst>
            </c:dLbl>
            <c:dLbl>
              <c:idx val="4"/>
              <c:layout>
                <c:manualLayout>
                  <c:x val="-9.9898563027659801E-2"/>
                  <c:y val="9.9717377035211538E-2"/>
                </c:manualLayout>
              </c:layout>
              <c:tx>
                <c:rich>
                  <a:bodyPr/>
                  <a:lstStyle/>
                  <a:p>
                    <a:r>
                      <a:rPr lang="en-US" sz="2400" smtClean="0"/>
                      <a:t>Fastighets-bolag </a:t>
                    </a:r>
                    <a:r>
                      <a:rPr lang="en-US" sz="2400" err="1"/>
                      <a:t>och</a:t>
                    </a:r>
                    <a:r>
                      <a:rPr lang="en-US" sz="2400"/>
                      <a:t> </a:t>
                    </a:r>
                    <a:r>
                      <a:rPr lang="en-US" sz="2400" smtClean="0"/>
                      <a:t>fastighets-förvaltare</a:t>
                    </a:r>
                    <a:r>
                      <a:rPr lang="en-US" sz="2400" dirty="0"/>
                      <a:t>
6%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C92-4D10-80D3-F40C4C5F4B31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Oklassat</a:t>
                    </a:r>
                    <a:r>
                      <a:rPr lang="en-US" dirty="0"/>
                      <a:t>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C92-4D10-80D3-F40C4C5F4B31}"/>
                </c:ext>
              </c:extLst>
            </c:dLbl>
            <c:dLbl>
              <c:idx val="6"/>
              <c:layout>
                <c:manualLayout>
                  <c:x val="0.22671329491405037"/>
                  <c:y val="3.0395199503654026E-2"/>
                </c:manualLayout>
              </c:layout>
              <c:tx>
                <c:rich>
                  <a:bodyPr/>
                  <a:lstStyle/>
                  <a:p>
                    <a:r>
                      <a:rPr lang="sv-SE" dirty="0" smtClean="0"/>
                      <a:t>Civila myndig-heter </a:t>
                    </a:r>
                    <a:r>
                      <a:rPr lang="sv-SE" dirty="0"/>
                      <a:t>och försvaret
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C92-4D10-80D3-F40C4C5F4B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aseline="0">
                    <a:latin typeface="Arial" panose="020B0604020202020204" pitchFamily="34" charset="0"/>
                  </a:defRPr>
                </a:pPr>
                <a:endParaRPr lang="sv-SE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SNI!$G$2:$G$8</c:f>
              <c:strCache>
                <c:ptCount val="7"/>
                <c:pt idx="0">
                  <c:v>Jordbruk</c:v>
                </c:pt>
                <c:pt idx="1">
                  <c:v>Skogsbruk</c:v>
                </c:pt>
                <c:pt idx="2">
                  <c:v>Privatpersoner</c:v>
                </c:pt>
                <c:pt idx="3">
                  <c:v>Övrigt näringsliv</c:v>
                </c:pt>
                <c:pt idx="4">
                  <c:v>Fastighetsbolag och fastighetsförvaltare</c:v>
                </c:pt>
                <c:pt idx="5">
                  <c:v>Oklassificerat</c:v>
                </c:pt>
                <c:pt idx="6">
                  <c:v>Civila myndigheter och försvaret</c:v>
                </c:pt>
              </c:strCache>
            </c:strRef>
          </c:cat>
          <c:val>
            <c:numRef>
              <c:f>SNI!$B$2:$B$8</c:f>
              <c:numCache>
                <c:formatCode>General</c:formatCode>
                <c:ptCount val="7"/>
                <c:pt idx="0">
                  <c:v>136213294.2474547</c:v>
                </c:pt>
                <c:pt idx="1">
                  <c:v>82770488.064725503</c:v>
                </c:pt>
                <c:pt idx="2">
                  <c:v>28934494.877513073</c:v>
                </c:pt>
                <c:pt idx="3">
                  <c:v>53013988.631913774</c:v>
                </c:pt>
                <c:pt idx="4">
                  <c:v>21029125.184925269</c:v>
                </c:pt>
                <c:pt idx="5">
                  <c:v>6660817.6628586017</c:v>
                </c:pt>
                <c:pt idx="6">
                  <c:v>4824927.5601212988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C92-4D10-80D3-F40C4C5F4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7AF26-1A4C-466E-A824-52FFBDFFF116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AE364-0578-4C64-A3D6-2A7CAC86890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9323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3A278-D918-4924-AE5C-7F6045CE778A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AF198-121F-446B-99C5-03E5DD39426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0808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 smtClean="0"/>
          </a:p>
          <a:p>
            <a:pPr defTabSz="914332">
              <a:defRPr/>
            </a:pP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A28B8-7805-40DA-B0AB-D8292ABBD007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 userDrawn="1"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grey.png"/>
          <p:cNvPicPr>
            <a:picLocks noChangeAspect="1"/>
          </p:cNvPicPr>
          <p:nvPr/>
        </p:nvPicPr>
        <p:blipFill>
          <a:blip r:embed="rId7" cstate="print"/>
          <a:srcRect t="5209" r="15358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  <p:pic>
        <p:nvPicPr>
          <p:cNvPr id="21" name="Bildobjekt 20" descr="SCB-logga_grey.png"/>
          <p:cNvPicPr>
            <a:picLocks noChangeAspect="1"/>
          </p:cNvPicPr>
          <p:nvPr userDrawn="1"/>
        </p:nvPicPr>
        <p:blipFill>
          <a:blip r:embed="rId7" cstate="print"/>
          <a:srcRect t="5209" r="15358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1" y="274638"/>
            <a:ext cx="663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535113"/>
            <a:ext cx="32385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174875"/>
            <a:ext cx="3238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236231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2362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489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50699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6" name="Bildobjekt 15" descr="logga_orange.png"/>
          <p:cNvPicPr>
            <a:picLocks noChangeAspect="1"/>
          </p:cNvPicPr>
          <p:nvPr userDrawn="1"/>
        </p:nvPicPr>
        <p:blipFill>
          <a:blip r:embed="rId7" cstate="print"/>
          <a:srcRect r="6048"/>
          <a:stretch>
            <a:fillRect/>
          </a:stretch>
        </p:blipFill>
        <p:spPr>
          <a:xfrm>
            <a:off x="-11854" y="4082"/>
            <a:ext cx="1109781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Rubrikbild">
    <p:bg>
      <p:bgPr>
        <a:solidFill>
          <a:srgbClr val="078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6" name="Bildobjekt 15" descr="logga_blue.png"/>
          <p:cNvPicPr>
            <a:picLocks noChangeAspect="1"/>
          </p:cNvPicPr>
          <p:nvPr userDrawn="1"/>
        </p:nvPicPr>
        <p:blipFill>
          <a:blip r:embed="rId7" cstate="print"/>
          <a:srcRect r="6102"/>
          <a:stretch>
            <a:fillRect/>
          </a:stretch>
        </p:blipFill>
        <p:spPr>
          <a:xfrm>
            <a:off x="-11221" y="0"/>
            <a:ext cx="1109148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Rubrikbil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6" name="Bildobjekt 15" descr="logga_green.png"/>
          <p:cNvPicPr>
            <a:picLocks noChangeAspect="1"/>
          </p:cNvPicPr>
          <p:nvPr userDrawn="1"/>
        </p:nvPicPr>
        <p:blipFill>
          <a:blip r:embed="rId7" cstate="print"/>
          <a:srcRect r="6716"/>
          <a:stretch>
            <a:fillRect/>
          </a:stretch>
        </p:blipFill>
        <p:spPr>
          <a:xfrm>
            <a:off x="-9407" y="0"/>
            <a:ext cx="1101891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4" name="Bildobjekt 13" descr="SCB-logga_lila.png"/>
          <p:cNvPicPr>
            <a:picLocks noChangeAspect="1"/>
          </p:cNvPicPr>
          <p:nvPr userDrawn="1"/>
        </p:nvPicPr>
        <p:blipFill>
          <a:blip r:embed="rId7" cstate="print"/>
          <a:srcRect t="3335" r="5552"/>
          <a:stretch>
            <a:fillRect/>
          </a:stretch>
        </p:blipFill>
        <p:spPr>
          <a:xfrm>
            <a:off x="-13639" y="220720"/>
            <a:ext cx="1115648" cy="66292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7" y="4406900"/>
            <a:ext cx="7235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7" y="2906713"/>
            <a:ext cx="723582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274638"/>
            <a:ext cx="6628743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236912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247571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6370" y="1600200"/>
            <a:ext cx="74304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3804" y="6492899"/>
            <a:ext cx="1326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F1F4D1-35E4-46BA-AF81-4FD86FB65BBB}" type="datetimeFigureOut">
              <a:rPr lang="sv-SE" smtClean="0"/>
              <a:pPr/>
              <a:t>2018-08-29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logga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-32" y="757556"/>
            <a:ext cx="652218" cy="5345750"/>
          </a:xfrm>
          <a:prstGeom prst="rect">
            <a:avLst/>
          </a:prstGeom>
        </p:spPr>
      </p:pic>
      <p:pic>
        <p:nvPicPr>
          <p:cNvPr id="10" name="Bildobjekt 9" descr="kvadrater_100_rgb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8856757" y="4357553"/>
            <a:ext cx="286488" cy="17859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0" r:id="rId2"/>
    <p:sldLayoutId id="2147483680" r:id="rId3"/>
    <p:sldLayoutId id="2147483666" r:id="rId4"/>
    <p:sldLayoutId id="2147483667" r:id="rId5"/>
    <p:sldLayoutId id="2147483668" r:id="rId6"/>
    <p:sldLayoutId id="2147483669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accent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71277A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71277A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71277A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71277A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71277A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sz="4400" dirty="0"/>
              <a:t>Ekosystemräkenskaper </a:t>
            </a:r>
            <a:r>
              <a:rPr lang="sv-SE" sz="4400" dirty="0" smtClean="0"/>
              <a:t>via  markanvändning av mark med höga naturvärden</a:t>
            </a:r>
            <a:r>
              <a:rPr lang="sv-SE" sz="4400" dirty="0"/>
              <a:t/>
            </a:r>
            <a:br>
              <a:rPr lang="sv-SE" sz="4400" dirty="0"/>
            </a:br>
            <a:endParaRPr lang="sv-SE" dirty="0"/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sv-SE" sz="2000" dirty="0" smtClean="0"/>
          </a:p>
          <a:p>
            <a:r>
              <a:rPr lang="sv-SE" dirty="0" smtClean="0"/>
              <a:t>Viveka Palm, </a:t>
            </a:r>
          </a:p>
          <a:p>
            <a:r>
              <a:rPr lang="sv-SE" dirty="0" smtClean="0"/>
              <a:t>Adjungerad </a:t>
            </a:r>
            <a:r>
              <a:rPr lang="sv-SE" dirty="0"/>
              <a:t>Professor </a:t>
            </a:r>
            <a:r>
              <a:rPr lang="sv-SE" dirty="0" err="1" smtClean="0"/>
              <a:t>fms</a:t>
            </a:r>
            <a:r>
              <a:rPr lang="sv-SE" dirty="0" smtClean="0"/>
              <a:t> KTH</a:t>
            </a:r>
            <a:endParaRPr lang="sv-SE" dirty="0"/>
          </a:p>
          <a:p>
            <a:r>
              <a:rPr lang="sv-SE" dirty="0"/>
              <a:t>Vice </a:t>
            </a:r>
            <a:r>
              <a:rPr lang="sv-SE" dirty="0" smtClean="0"/>
              <a:t>Avdelningschef SCB, </a:t>
            </a:r>
            <a:endParaRPr lang="sv-SE" dirty="0"/>
          </a:p>
          <a:p>
            <a:r>
              <a:rPr lang="sv-SE" dirty="0"/>
              <a:t>Avdelningen för regioner och miljö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Slutsatser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400" y="1268760"/>
            <a:ext cx="7546032" cy="5040560"/>
          </a:xfrm>
        </p:spPr>
        <p:txBody>
          <a:bodyPr>
            <a:normAutofit/>
          </a:bodyPr>
          <a:lstStyle/>
          <a:p>
            <a:r>
              <a:rPr lang="sv-SE" dirty="0" smtClean="0"/>
              <a:t>Markräkenskaper </a:t>
            </a:r>
            <a:r>
              <a:rPr lang="sv-SE" dirty="0" smtClean="0"/>
              <a:t>kan </a:t>
            </a:r>
            <a:r>
              <a:rPr lang="sv-SE" dirty="0" smtClean="0"/>
              <a:t>visa vilka ekonomiska aktörer som har rådighet </a:t>
            </a:r>
            <a:r>
              <a:rPr lang="sv-SE" dirty="0" smtClean="0"/>
              <a:t>över </a:t>
            </a:r>
            <a:r>
              <a:rPr lang="sv-SE" dirty="0" smtClean="0"/>
              <a:t>områden som är utpekade som viktiga för biodiversitet. </a:t>
            </a:r>
          </a:p>
          <a:p>
            <a:r>
              <a:rPr lang="sv-SE" smtClean="0"/>
              <a:t>För </a:t>
            </a:r>
            <a:r>
              <a:rPr lang="sv-SE" dirty="0" smtClean="0"/>
              <a:t>områden med höga naturvärden behövs fler naturtyper och även vattenområden undersökas.</a:t>
            </a:r>
          </a:p>
          <a:p>
            <a:r>
              <a:rPr lang="sv-SE" dirty="0" smtClean="0"/>
              <a:t>Metoden bör fungera även för övriga länder inom Norden och EU, så att man kan göra internationella jämförelser.</a:t>
            </a:r>
          </a:p>
          <a:p>
            <a:pPr marL="0" indent="0">
              <a:buNone/>
            </a:pP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Syfte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Att </a:t>
            </a:r>
            <a:r>
              <a:rPr lang="sv-SE" dirty="0"/>
              <a:t>utveckla en ny statistikmodul för miljöräkenskapssystemet. </a:t>
            </a:r>
            <a:endParaRPr lang="sv-SE" dirty="0" smtClean="0"/>
          </a:p>
          <a:p>
            <a:r>
              <a:rPr lang="sv-SE" dirty="0" smtClean="0"/>
              <a:t>Att sammanställa data </a:t>
            </a:r>
            <a:r>
              <a:rPr lang="sv-SE" dirty="0"/>
              <a:t>om mark som är värdefull för biodiversitet </a:t>
            </a:r>
            <a:r>
              <a:rPr lang="sv-SE" dirty="0" smtClean="0"/>
              <a:t>från EU-rapportering av artdirektivet, med data </a:t>
            </a:r>
            <a:r>
              <a:rPr lang="sv-SE" dirty="0"/>
              <a:t>som kan belysa </a:t>
            </a:r>
            <a:r>
              <a:rPr lang="sv-SE" dirty="0" smtClean="0"/>
              <a:t>kopplingen till ekonomin. </a:t>
            </a:r>
          </a:p>
          <a:p>
            <a:r>
              <a:rPr lang="sv-SE" dirty="0" smtClean="0"/>
              <a:t>Vem äger marken: jordbruk, skogsbruk, privat, stat, annat? </a:t>
            </a:r>
            <a:endParaRPr lang="sv-SE" dirty="0"/>
          </a:p>
          <a:p>
            <a:r>
              <a:rPr lang="sv-SE" dirty="0"/>
              <a:t>Ingen monetär värdering ekosystemtjänsterna </a:t>
            </a:r>
            <a:r>
              <a:rPr lang="sv-SE" dirty="0" smtClean="0"/>
              <a:t> görs. </a:t>
            </a:r>
          </a:p>
          <a:p>
            <a:r>
              <a:rPr lang="sv-SE" dirty="0" smtClean="0"/>
              <a:t>Vattenområden ingår inte i studien.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307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Naturtyper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Naturtyper som har undersökts är taiga, lövskogar som bok- och ekskog, </a:t>
            </a:r>
            <a:r>
              <a:rPr lang="sv-SE" dirty="0" smtClean="0"/>
              <a:t>silikatgräsmarker </a:t>
            </a:r>
            <a:r>
              <a:rPr lang="sv-SE" dirty="0"/>
              <a:t>och </a:t>
            </a:r>
            <a:r>
              <a:rPr lang="sv-SE" dirty="0" smtClean="0"/>
              <a:t>våtmarker, </a:t>
            </a:r>
            <a:r>
              <a:rPr lang="sv-SE" dirty="0"/>
              <a:t>liksom ett register med </a:t>
            </a:r>
            <a:r>
              <a:rPr lang="sv-SE" dirty="0" smtClean="0"/>
              <a:t>nyckelbiotoper i skog. </a:t>
            </a:r>
            <a:endParaRPr lang="sv-SE" dirty="0"/>
          </a:p>
          <a:p>
            <a:endParaRPr lang="sv-SE" dirty="0" smtClean="0"/>
          </a:p>
          <a:p>
            <a:r>
              <a:rPr lang="sv-SE" dirty="0" smtClean="0"/>
              <a:t>Åtta </a:t>
            </a:r>
            <a:r>
              <a:rPr lang="sv-SE" dirty="0"/>
              <a:t>olika register </a:t>
            </a:r>
            <a:r>
              <a:rPr lang="sv-SE" dirty="0" smtClean="0"/>
              <a:t>har använts</a:t>
            </a:r>
            <a:r>
              <a:rPr lang="sv-SE" dirty="0"/>
              <a:t>. </a:t>
            </a:r>
            <a:endParaRPr lang="sv-SE" dirty="0" smtClean="0"/>
          </a:p>
          <a:p>
            <a:r>
              <a:rPr lang="sv-SE" dirty="0" smtClean="0"/>
              <a:t>Genom </a:t>
            </a:r>
            <a:r>
              <a:rPr lang="sv-SE" dirty="0"/>
              <a:t>kopplingen till ägandeform skapas en ’nyckel’ som gör att materialet kan användas inom miljöräkenskaperna, som är ett internationellt harmoniserat statistiksystem som kopplar samman ekonomi och miljö. 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903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Art och habitatdirektivet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Sverige har internationella </a:t>
            </a:r>
            <a:r>
              <a:rPr lang="sv-SE" dirty="0" smtClean="0"/>
              <a:t>åtaganden </a:t>
            </a:r>
            <a:r>
              <a:rPr lang="sv-SE" dirty="0"/>
              <a:t>för att stärka och bevara den biologiska mångfalden som beslutades vid konventionen om biologisk mångfalds tionde partsmöte i Nagoya 2010. </a:t>
            </a:r>
            <a:endParaRPr lang="sv-SE" dirty="0" smtClean="0"/>
          </a:p>
          <a:p>
            <a:r>
              <a:rPr lang="sv-SE" dirty="0" smtClean="0"/>
              <a:t>Ett </a:t>
            </a:r>
            <a:r>
              <a:rPr lang="sv-SE" dirty="0"/>
              <a:t>av delmålen innebär att värdet av biologisk mångfald ska integreras i utvecklingsplaner, ekonomiska beslut och nationella räkenskaper</a:t>
            </a:r>
            <a:r>
              <a:rPr lang="sv-SE" dirty="0" smtClean="0"/>
              <a:t>.</a:t>
            </a:r>
          </a:p>
          <a:p>
            <a:r>
              <a:rPr lang="sv-SE" dirty="0" smtClean="0"/>
              <a:t>I miljömålssystemet finns ett etappmål </a:t>
            </a:r>
            <a:r>
              <a:rPr lang="sv-SE" dirty="0"/>
              <a:t>om </a:t>
            </a:r>
            <a:r>
              <a:rPr lang="sv-SE" dirty="0" smtClean="0"/>
              <a:t>biologisk </a:t>
            </a:r>
            <a:r>
              <a:rPr lang="sv-SE" dirty="0"/>
              <a:t>mångfald och värdet av </a:t>
            </a:r>
            <a:r>
              <a:rPr lang="sv-SE" dirty="0" smtClean="0"/>
              <a:t>ekosystemtjänster. </a:t>
            </a:r>
            <a:endParaRPr lang="sv-SE" dirty="0"/>
          </a:p>
          <a:p>
            <a:r>
              <a:rPr lang="sv-SE" dirty="0"/>
              <a:t>Etappmålet innebär att senast 2018 ska betydelsen av biologisk mångfald </a:t>
            </a:r>
            <a:r>
              <a:rPr lang="sv-SE" dirty="0" smtClean="0"/>
              <a:t>och </a:t>
            </a:r>
            <a:r>
              <a:rPr lang="sv-SE" dirty="0"/>
              <a:t>ekosystemtjänster vara allmänt kända och integreras i ekonomiska ställningstaganden, politiska avväganden och andra beslut i </a:t>
            </a:r>
            <a:r>
              <a:rPr lang="sv-SE" dirty="0" smtClean="0"/>
              <a:t>samhället.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736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Artikel 17 rapportering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EU:s medlemsstater redogjorde 2007 </a:t>
            </a:r>
            <a:r>
              <a:rPr lang="sv-SE" dirty="0" smtClean="0"/>
              <a:t>och 2013 för bevarandestatusen </a:t>
            </a:r>
            <a:r>
              <a:rPr lang="sv-SE" dirty="0"/>
              <a:t>hos de livsmiljöer och arter som skyddas av EU:s habitatdirektiv under artikel 17. 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/>
              <a:t>I</a:t>
            </a:r>
            <a:r>
              <a:rPr lang="sv-SE" dirty="0" smtClean="0"/>
              <a:t> </a:t>
            </a:r>
            <a:r>
              <a:rPr lang="sv-SE" dirty="0"/>
              <a:t>Sverige </a:t>
            </a:r>
            <a:r>
              <a:rPr lang="sv-SE" dirty="0" smtClean="0"/>
              <a:t>omfattas </a:t>
            </a:r>
            <a:r>
              <a:rPr lang="sv-SE" dirty="0"/>
              <a:t>ca 90 naturtyper och 150 arter i 3 terrestra och 2 marina </a:t>
            </a:r>
            <a:r>
              <a:rPr lang="sv-SE" dirty="0" smtClean="0"/>
              <a:t>biogeografiska </a:t>
            </a:r>
            <a:r>
              <a:rPr lang="sv-SE" dirty="0"/>
              <a:t>regioner.</a:t>
            </a:r>
          </a:p>
        </p:txBody>
      </p:sp>
    </p:spTree>
    <p:extLst>
      <p:ext uri="{BB962C8B-B14F-4D97-AF65-F5344CB8AC3E}">
        <p14:creationId xmlns:p14="http://schemas.microsoft.com/office/powerpoint/2010/main" val="92286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Datakällor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Inventeringar av naturtyper: våtmarksinventeringen, nyckelbiotoper i skog, gräs från Tuva-registret, </a:t>
            </a:r>
            <a:r>
              <a:rPr lang="sv-SE" dirty="0" err="1" smtClean="0"/>
              <a:t>etc</a:t>
            </a:r>
            <a:endParaRPr lang="sv-SE" dirty="0" smtClean="0"/>
          </a:p>
          <a:p>
            <a:r>
              <a:rPr lang="sv-SE" dirty="0" smtClean="0"/>
              <a:t>Företagsdatabasen: företag och bransch</a:t>
            </a:r>
          </a:p>
          <a:p>
            <a:r>
              <a:rPr lang="sv-SE" dirty="0" smtClean="0"/>
              <a:t>Fastighetskartan: areal och koordinat för fastighet</a:t>
            </a:r>
          </a:p>
          <a:p>
            <a:r>
              <a:rPr lang="sv-SE" dirty="0" smtClean="0"/>
              <a:t>Fastighets- och taxeringsregistret: fastighet, ägare</a:t>
            </a:r>
          </a:p>
          <a:p>
            <a:r>
              <a:rPr lang="sv-SE" dirty="0"/>
              <a:t>A</a:t>
            </a:r>
            <a:r>
              <a:rPr lang="sv-SE" dirty="0" smtClean="0"/>
              <a:t>rbetsmarknadsstatistik: antal anställda per företag, hjälpvariabel för fördelning när en fastighet har flera olika ekonomiska aktiviteter.</a:t>
            </a:r>
          </a:p>
        </p:txBody>
      </p:sp>
    </p:spTree>
    <p:extLst>
      <p:ext uri="{BB962C8B-B14F-4D97-AF65-F5344CB8AC3E}">
        <p14:creationId xmlns:p14="http://schemas.microsoft.com/office/powerpoint/2010/main" val="120531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340786"/>
            <a:ext cx="9210663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alatino" pitchFamily="18" charset="0"/>
                <a:ea typeface="Times New Roman" pitchFamily="18" charset="0"/>
                <a:cs typeface="Times New Roman" pitchFamily="18" charset="0"/>
              </a:rPr>
              <a:t>   </a:t>
            </a:r>
            <a:br>
              <a:rPr kumimoji="0" lang="sv-SE" altLang="sv-S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alatino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sv-SE" altLang="sv-S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alatino" pitchFamily="18" charset="0"/>
                <a:ea typeface="Times New Roman" pitchFamily="18" charset="0"/>
                <a:cs typeface="Times New Roman" pitchFamily="18" charset="0"/>
              </a:rPr>
              <a:t>                  Våtmarksareal naturvärdesklass hög och mycket hög</a:t>
            </a:r>
            <a:endParaRPr kumimoji="0" lang="sv-SE" altLang="sv-S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92775993"/>
              </p:ext>
            </p:extLst>
          </p:nvPr>
        </p:nvGraphicFramePr>
        <p:xfrm>
          <a:off x="1187624" y="620687"/>
          <a:ext cx="7704856" cy="5487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292080" y="5605823"/>
            <a:ext cx="324036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alatino" pitchFamily="18" charset="0"/>
                <a:ea typeface="Times New Roman" pitchFamily="18" charset="0"/>
                <a:cs typeface="Times New Roman" pitchFamily="18" charset="0"/>
              </a:rPr>
              <a:t>Källa: SCB efter specialbearbetningar från bl.a. VMI, FTR, FDB </a:t>
            </a:r>
            <a:endParaRPr kumimoji="0" lang="sv-SE" altLang="sv-S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83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5576" y="378212"/>
            <a:ext cx="8280920" cy="1143000"/>
          </a:xfrm>
        </p:spPr>
        <p:txBody>
          <a:bodyPr>
            <a:normAutofit/>
          </a:bodyPr>
          <a:lstStyle/>
          <a:p>
            <a:pPr hangingPunct="0"/>
            <a:r>
              <a:rPr lang="sv-SE" sz="2400" b="1" dirty="0" smtClean="0"/>
              <a:t>Andel </a:t>
            </a:r>
            <a:r>
              <a:rPr lang="sv-SE" sz="2400" b="1" dirty="0"/>
              <a:t>markägare av </a:t>
            </a:r>
            <a:r>
              <a:rPr lang="sv-SE" sz="2400" b="1" dirty="0" smtClean="0"/>
              <a:t>nyckelbiotop </a:t>
            </a:r>
            <a:r>
              <a:rPr lang="sv-SE" sz="2400" dirty="0"/>
              <a:t/>
            </a:r>
            <a:br>
              <a:rPr lang="sv-SE" sz="2400" dirty="0"/>
            </a:br>
            <a:r>
              <a:rPr lang="sv-SE" sz="1800" dirty="0"/>
              <a:t>Källa: SCB efter specialbearbetning av </a:t>
            </a:r>
            <a:r>
              <a:rPr lang="sv-SE" sz="1800" dirty="0" smtClean="0"/>
              <a:t>Skogsstyrelsen, FTR, FDB</a:t>
            </a:r>
            <a:endParaRPr lang="sv-SE" sz="1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buNone/>
            </a:pPr>
            <a:endParaRPr lang="sv-SE" dirty="0"/>
          </a:p>
          <a:p>
            <a:endParaRPr lang="sv-SE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43530274"/>
              </p:ext>
            </p:extLst>
          </p:nvPr>
        </p:nvGraphicFramePr>
        <p:xfrm>
          <a:off x="1331640" y="1772816"/>
          <a:ext cx="684076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02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967"/>
            <a:ext cx="874846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alatino" pitchFamily="18" charset="0"/>
                <a:ea typeface="Times New Roman" pitchFamily="18" charset="0"/>
                <a:cs typeface="Times New Roman" pitchFamily="18" charset="0"/>
              </a:rPr>
              <a:t>                Ägare av ostörd Silikatgräsmark (EU-kod 6270) </a:t>
            </a:r>
            <a:endParaRPr kumimoji="0" lang="sv-SE" altLang="sv-S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84289715"/>
              </p:ext>
            </p:extLst>
          </p:nvPr>
        </p:nvGraphicFramePr>
        <p:xfrm>
          <a:off x="251520" y="228600"/>
          <a:ext cx="8424936" cy="60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71600" y="5570342"/>
            <a:ext cx="74888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alatino" pitchFamily="18" charset="0"/>
                <a:ea typeface="Times New Roman" pitchFamily="18" charset="0"/>
                <a:cs typeface="Times New Roman" pitchFamily="18" charset="0"/>
              </a:rPr>
              <a:t>Källa: SCB efter specialbearbetning av TUVA, FTR, FDB</a:t>
            </a:r>
            <a:endParaRPr kumimoji="0" lang="sv-SE" altLang="sv-S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21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B-Mall 2010">
  <a:themeElements>
    <a:clrScheme name="SC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C9210"/>
      </a:accent1>
      <a:accent2>
        <a:srgbClr val="828282"/>
      </a:accent2>
      <a:accent3>
        <a:srgbClr val="F0F0F0"/>
      </a:accent3>
      <a:accent4>
        <a:srgbClr val="078693"/>
      </a:accent4>
      <a:accent5>
        <a:srgbClr val="7F942C"/>
      </a:accent5>
      <a:accent6>
        <a:srgbClr val="7127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SCB-Mall 2010</Template>
  <TotalTime>1054</TotalTime>
  <Words>455</Words>
  <Application>Microsoft Office PowerPoint</Application>
  <PresentationFormat>Bildspel på skärmen (4:3)</PresentationFormat>
  <Paragraphs>66</Paragraphs>
  <Slides>10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5" baseType="lpstr">
      <vt:lpstr>Arial</vt:lpstr>
      <vt:lpstr>Calibri</vt:lpstr>
      <vt:lpstr>Palatino</vt:lpstr>
      <vt:lpstr>Times New Roman</vt:lpstr>
      <vt:lpstr>SCB-Mall 2010</vt:lpstr>
      <vt:lpstr>Ekosystemräkenskaper via  markanvändning av mark med höga naturvärden </vt:lpstr>
      <vt:lpstr>Syfte</vt:lpstr>
      <vt:lpstr>Naturtyper</vt:lpstr>
      <vt:lpstr>Art och habitatdirektivet</vt:lpstr>
      <vt:lpstr>Artikel 17 rapportering</vt:lpstr>
      <vt:lpstr>Datakällor </vt:lpstr>
      <vt:lpstr>PowerPoint-presentation</vt:lpstr>
      <vt:lpstr>Andel markägare av nyckelbiotop  Källa: SCB efter specialbearbetning av Skogsstyrelsen, FTR, FDB</vt:lpstr>
      <vt:lpstr>PowerPoint-presentation</vt:lpstr>
      <vt:lpstr>Slutsatser</vt:lpstr>
    </vt:vector>
  </TitlesOfParts>
  <Company>SCB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SCB i Almedalen 2013 Statistikens nytta och betydelse för samhället</dc:title>
  <dc:creator>scbwipe</dc:creator>
  <cp:lastModifiedBy>Palm Viveka RM/LEDN-S</cp:lastModifiedBy>
  <cp:revision>61</cp:revision>
  <dcterms:created xsi:type="dcterms:W3CDTF">2013-06-13T18:39:31Z</dcterms:created>
  <dcterms:modified xsi:type="dcterms:W3CDTF">2018-08-29T05:42:27Z</dcterms:modified>
</cp:coreProperties>
</file>