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64" r:id="rId4"/>
    <p:sldId id="304" r:id="rId5"/>
    <p:sldId id="267" r:id="rId6"/>
    <p:sldId id="277" r:id="rId7"/>
    <p:sldId id="279" r:id="rId8"/>
    <p:sldId id="263" r:id="rId9"/>
    <p:sldId id="266" r:id="rId10"/>
    <p:sldId id="287" r:id="rId11"/>
    <p:sldId id="288" r:id="rId12"/>
    <p:sldId id="303" r:id="rId13"/>
    <p:sldId id="297" r:id="rId14"/>
    <p:sldId id="291" r:id="rId15"/>
    <p:sldId id="292" r:id="rId16"/>
    <p:sldId id="269" r:id="rId17"/>
    <p:sldId id="305" r:id="rId18"/>
    <p:sldId id="290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EB458-BB54-4C05-854D-34AF5347C990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D5567-5B04-4EA4-BD7D-44D59D1404F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703263"/>
            <a:ext cx="4594225" cy="34464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946" y="4360985"/>
            <a:ext cx="4999290" cy="40796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1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525" y="713643"/>
            <a:ext cx="5029734" cy="34495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526" y="4368312"/>
            <a:ext cx="5026529" cy="40649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v-SE">
                <a:latin typeface="Arial" pitchFamily="34" charset="0"/>
              </a:rPr>
              <a:t>Nancy Steinbach 2007-12-14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43F8C-AC0A-4C5D-9D05-51B94AA570E0}" type="slidenum">
              <a:rPr lang="sv-SE">
                <a:latin typeface="Arial" pitchFamily="34" charset="0"/>
              </a:rPr>
              <a:pPr/>
              <a:t>7</a:t>
            </a:fld>
            <a:endParaRPr lang="sv-SE">
              <a:latin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12788"/>
            <a:ext cx="4600575" cy="3451225"/>
          </a:xfrm>
          <a:ln w="12700" cap="flat"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621" y="4368473"/>
            <a:ext cx="5026311" cy="4064655"/>
          </a:xfrm>
          <a:noFill/>
          <a:ln/>
        </p:spPr>
        <p:txBody>
          <a:bodyPr lIns="91651" tIns="45826" rIns="91651" bIns="4582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 smtClean="0"/>
              <a:t>Vidare bearbetning=Excel; analys=hjälp att krama ur det gottaste, kombinera de olika variablerna i vald dimension; simulering, t ex minska utsläppen- vad krävs? Intensitet-nedgång i ngn bransch?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6F241-F9E7-410C-8ED9-10C349D03C84}" type="slidenum">
              <a:rPr lang="sv-SE"/>
              <a:pPr/>
              <a:t>10</a:t>
            </a:fld>
            <a:endParaRPr lang="sv-SE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ln/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18E50-E5C7-42EF-B691-578681D8F933}" type="slidenum">
              <a:rPr lang="sv-SE"/>
              <a:pPr/>
              <a:t>11</a:t>
            </a:fld>
            <a:endParaRPr lang="sv-SE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ln/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5E60-2B92-4D2C-BE5A-DFF74DEC06DA}" type="datetimeFigureOut">
              <a:rPr lang="sv-SE" smtClean="0"/>
              <a:pPr/>
              <a:t>2018-08-29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067D-DF35-4F00-BE01-4E892984631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e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hyperlink" Target="http://www.scb.se/mi1202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cb.se/statistik/_publikationer/MI1301_2013I02_BR_MI71BR1302.pdf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Miljöräkenskaper och miljöstatistik –  den gröna utvecklingen i ekonomin och i samhället </a:t>
            </a:r>
            <a:br>
              <a:rPr lang="sv-SE" dirty="0" smtClean="0"/>
            </a:br>
            <a:r>
              <a:rPr lang="sv-SE" dirty="0" smtClean="0"/>
              <a:t> 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Viveka Palm</a:t>
            </a:r>
          </a:p>
          <a:p>
            <a:r>
              <a:rPr lang="sv-SE" dirty="0" smtClean="0"/>
              <a:t>Vice </a:t>
            </a:r>
            <a:r>
              <a:rPr lang="sv-SE" dirty="0" err="1" smtClean="0"/>
              <a:t>avdchef</a:t>
            </a:r>
            <a:r>
              <a:rPr lang="sv-SE" dirty="0" smtClean="0"/>
              <a:t>  Regioner och Miljö, SCB </a:t>
            </a:r>
          </a:p>
          <a:p>
            <a:r>
              <a:rPr lang="sv-SE" dirty="0" smtClean="0"/>
              <a:t>Adjungerad professor, KTH</a:t>
            </a:r>
          </a:p>
          <a:p>
            <a:endParaRPr lang="sv-SE" dirty="0"/>
          </a:p>
        </p:txBody>
      </p:sp>
      <p:pic>
        <p:nvPicPr>
          <p:cNvPr id="4" name="Picture 3" descr="C:\ingalill\OH-bilder\Stående-logga-vit.bmp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0688"/>
            <a:ext cx="94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80526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28650"/>
            <a:ext cx="6400800" cy="1143000"/>
          </a:xfrm>
          <a:noFill/>
          <a:ln/>
        </p:spPr>
        <p:txBody>
          <a:bodyPr lIns="115888" tIns="57150" rIns="115888" bIns="57150"/>
          <a:lstStyle/>
          <a:p>
            <a:pPr algn="l">
              <a:lnSpc>
                <a:spcPct val="85000"/>
              </a:lnSpc>
            </a:pPr>
            <a:r>
              <a:rPr lang="sv-SE" sz="3600">
                <a:latin typeface="Arial Black" pitchFamily="34" charset="0"/>
              </a:rPr>
              <a:t>Sektor – Bransch - Vara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562100" y="1638300"/>
            <a:ext cx="6781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1268" name="Picture 4" descr="Stående-logga-vit"/>
          <p:cNvPicPr>
            <a:picLocks noChangeAspect="1" noChangeArrowheads="1"/>
          </p:cNvPicPr>
          <p:nvPr/>
        </p:nvPicPr>
        <p:blipFill>
          <a:blip r:embed="rId4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609850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sv-SE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587375" y="2676525"/>
          <a:ext cx="301942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Chart" r:id="rId5" imgW="3566160" imgH="2925000" progId="Excel.Sheet.8">
                  <p:embed/>
                </p:oleObj>
              </mc:Choice>
              <mc:Fallback>
                <p:oleObj name="Chart" r:id="rId5" imgW="3566160" imgH="2925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676525"/>
                        <a:ext cx="301942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3187700" y="2676525"/>
          <a:ext cx="30289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Chart" r:id="rId7" imgW="3577680" imgH="2936160" progId="Excel.Sheet.8">
                  <p:embed/>
                </p:oleObj>
              </mc:Choice>
              <mc:Fallback>
                <p:oleObj name="Chart" r:id="rId7" imgW="3577680" imgH="2936160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676525"/>
                        <a:ext cx="302895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5902325" y="2676525"/>
          <a:ext cx="303847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Chart" r:id="rId9" imgW="3588840" imgH="2947680" progId="Excel.Sheet.8">
                  <p:embed/>
                </p:oleObj>
              </mc:Choice>
              <mc:Fallback>
                <p:oleObj name="Chart" r:id="rId9" imgW="3588840" imgH="2947680" progId="Excel.Sheet.8">
                  <p:embed/>
                  <p:pic>
                    <p:nvPicPr>
                      <p:cNvPr id="0" name="Picture 4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676525"/>
                        <a:ext cx="303847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422400" y="2197100"/>
            <a:ext cx="748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sv-SE" sz="2400"/>
              <a:t>Sektor	          Bransch			Vara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28650"/>
            <a:ext cx="6400800" cy="1143000"/>
          </a:xfrm>
          <a:noFill/>
          <a:ln/>
        </p:spPr>
        <p:txBody>
          <a:bodyPr lIns="115888" tIns="57150" rIns="115888" bIns="57150"/>
          <a:lstStyle/>
          <a:p>
            <a:pPr algn="l">
              <a:lnSpc>
                <a:spcPct val="85000"/>
              </a:lnSpc>
            </a:pPr>
            <a:r>
              <a:rPr lang="sv-SE" sz="3600">
                <a:latin typeface="Arial Black" pitchFamily="34" charset="0"/>
              </a:rPr>
              <a:t>Branschprofiler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562100" y="1638300"/>
            <a:ext cx="6781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5364" name="Picture 4" descr="Stående-logga-vit"/>
          <p:cNvPicPr>
            <a:picLocks noChangeAspect="1" noChangeArrowheads="1"/>
          </p:cNvPicPr>
          <p:nvPr/>
        </p:nvPicPr>
        <p:blipFill>
          <a:blip r:embed="rId4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09850" y="1871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74800" y="2214563"/>
            <a:ext cx="5943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chemeClr val="accent2"/>
              </a:buClr>
              <a:buSzPct val="170000"/>
            </a:pPr>
            <a:r>
              <a:rPr lang="sv-SE" sz="2000">
                <a:cs typeface="Times New Roman" pitchFamily="18" charset="0"/>
              </a:rPr>
              <a:t>Miljöräkenskapernas hemsida: </a:t>
            </a:r>
            <a:r>
              <a:rPr lang="sv-SE" sz="2000">
                <a:solidFill>
                  <a:schemeClr val="tx2"/>
                </a:solidFill>
                <a:hlinkClick r:id="rId5"/>
              </a:rPr>
              <a:t>www.scb.se/mi1301</a:t>
            </a:r>
            <a:endParaRPr lang="sv-SE" sz="2000">
              <a:solidFill>
                <a:schemeClr val="tx2"/>
              </a:solidFill>
            </a:endParaRP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128713" y="2590800"/>
          <a:ext cx="6070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Worksheet" r:id="rId6" imgW="5816160" imgH="3870000" progId="Excel.Sheet.8">
                  <p:embed/>
                </p:oleObj>
              </mc:Choice>
              <mc:Fallback>
                <p:oleObj name="Worksheet" r:id="rId6" imgW="5816160" imgH="387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590800"/>
                        <a:ext cx="6070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400" dirty="0" smtClean="0"/>
              <a:t>Styrmedel: miljöskatter och miljömotiverade subventioner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840760" cy="41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ruta 4"/>
          <p:cNvSpPr txBox="1"/>
          <p:nvPr/>
        </p:nvSpPr>
        <p:spPr>
          <a:xfrm>
            <a:off x="1247410" y="5949280"/>
            <a:ext cx="6837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Arial" pitchFamily="34" charset="0"/>
                <a:cs typeface="Arial" pitchFamily="34" charset="0"/>
              </a:rPr>
              <a:t>Miljöskatter (miljoner kr) inbetalda till staten i Sverige, 2000-2010.</a:t>
            </a:r>
          </a:p>
          <a:p>
            <a:r>
              <a:rPr lang="sv-SE" sz="1400" dirty="0" smtClean="0">
                <a:latin typeface="Arial" pitchFamily="34" charset="0"/>
                <a:cs typeface="Arial" pitchFamily="34" charset="0"/>
              </a:rPr>
              <a:t>Miljömotiverade subventioner (miljoner kr) utbetalda från staten i Sverige, 200-2010.</a:t>
            </a:r>
          </a:p>
          <a:p>
            <a:r>
              <a:rPr lang="sv-SE" sz="1400" dirty="0" smtClean="0">
                <a:latin typeface="Arial" pitchFamily="34" charset="0"/>
                <a:cs typeface="Arial" pitchFamily="34" charset="0"/>
              </a:rPr>
              <a:t>Källa: SCB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900"/>
              <a:t>Skatt och utsläpp av koldioxid</a:t>
            </a:r>
          </a:p>
        </p:txBody>
      </p:sp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1390650" y="1762125"/>
            <a:ext cx="7197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322388" y="5848350"/>
            <a:ext cx="64087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0">
                <a:solidFill>
                  <a:schemeClr val="tx1"/>
                </a:solidFill>
                <a:latin typeface="Arial" charset="0"/>
              </a:rPr>
              <a:t>CO</a:t>
            </a:r>
            <a:r>
              <a:rPr lang="sv-SE" sz="1800" b="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sv-SE" sz="1800" b="0">
                <a:solidFill>
                  <a:schemeClr val="tx1"/>
                </a:solidFill>
                <a:latin typeface="Arial" charset="0"/>
              </a:rPr>
              <a:t> skatter i procent av totala CO</a:t>
            </a:r>
            <a:r>
              <a:rPr lang="sv-SE" sz="1800" b="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sv-SE" sz="1800" b="0">
                <a:solidFill>
                  <a:schemeClr val="tx1"/>
                </a:solidFill>
                <a:latin typeface="Arial" charset="0"/>
              </a:rPr>
              <a:t> skatter jmf med CO</a:t>
            </a:r>
            <a:r>
              <a:rPr lang="sv-SE" sz="1800" b="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sv-SE" sz="1800" b="0">
                <a:solidFill>
                  <a:schemeClr val="tx1"/>
                </a:solidFill>
                <a:latin typeface="Arial" charset="0"/>
              </a:rPr>
              <a:t> utsläpp i procent av totala CO</a:t>
            </a:r>
            <a:r>
              <a:rPr lang="sv-SE" sz="1800" b="0" baseline="-25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sv-SE" sz="1800" b="0">
                <a:solidFill>
                  <a:schemeClr val="tx1"/>
                </a:solidFill>
                <a:latin typeface="Arial" charset="0"/>
              </a:rPr>
              <a:t> utsläpp</a:t>
            </a: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3049588" y="2001838"/>
            <a:ext cx="4918075" cy="269875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>
            <a:off x="3595688" y="2001838"/>
            <a:ext cx="1587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4141788" y="2001838"/>
            <a:ext cx="1587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27" name="Line 11"/>
          <p:cNvSpPr>
            <a:spLocks noChangeShapeType="1"/>
          </p:cNvSpPr>
          <p:nvPr/>
        </p:nvSpPr>
        <p:spPr bwMode="auto">
          <a:xfrm>
            <a:off x="4689475" y="2001838"/>
            <a:ext cx="1588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28" name="Line 12"/>
          <p:cNvSpPr>
            <a:spLocks noChangeShapeType="1"/>
          </p:cNvSpPr>
          <p:nvPr/>
        </p:nvSpPr>
        <p:spPr bwMode="auto">
          <a:xfrm>
            <a:off x="5235575" y="2001838"/>
            <a:ext cx="1588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29" name="Line 13"/>
          <p:cNvSpPr>
            <a:spLocks noChangeShapeType="1"/>
          </p:cNvSpPr>
          <p:nvPr/>
        </p:nvSpPr>
        <p:spPr bwMode="auto">
          <a:xfrm>
            <a:off x="5781675" y="2001838"/>
            <a:ext cx="1588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0" name="Line 14"/>
          <p:cNvSpPr>
            <a:spLocks noChangeShapeType="1"/>
          </p:cNvSpPr>
          <p:nvPr/>
        </p:nvSpPr>
        <p:spPr bwMode="auto">
          <a:xfrm>
            <a:off x="6327775" y="2001838"/>
            <a:ext cx="1588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1" name="Line 15"/>
          <p:cNvSpPr>
            <a:spLocks noChangeShapeType="1"/>
          </p:cNvSpPr>
          <p:nvPr/>
        </p:nvSpPr>
        <p:spPr bwMode="auto">
          <a:xfrm>
            <a:off x="6873875" y="2001838"/>
            <a:ext cx="1588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2" name="Line 16"/>
          <p:cNvSpPr>
            <a:spLocks noChangeShapeType="1"/>
          </p:cNvSpPr>
          <p:nvPr/>
        </p:nvSpPr>
        <p:spPr bwMode="auto">
          <a:xfrm>
            <a:off x="7421563" y="2001838"/>
            <a:ext cx="1587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>
            <a:off x="7967663" y="2001838"/>
            <a:ext cx="1587" cy="2698750"/>
          </a:xfrm>
          <a:prstGeom prst="line">
            <a:avLst/>
          </a:prstGeom>
          <a:noFill/>
          <a:ln w="0">
            <a:solidFill>
              <a:srgbClr val="666666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3049588" y="2001838"/>
            <a:ext cx="4918075" cy="26987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5" name="Rectangle 19"/>
          <p:cNvSpPr>
            <a:spLocks noChangeArrowheads="1"/>
          </p:cNvSpPr>
          <p:nvPr/>
        </p:nvSpPr>
        <p:spPr bwMode="auto">
          <a:xfrm>
            <a:off x="3049588" y="4025900"/>
            <a:ext cx="1165225" cy="563563"/>
          </a:xfrm>
          <a:prstGeom prst="rect">
            <a:avLst/>
          </a:prstGeom>
          <a:solidFill>
            <a:srgbClr val="A0B7F8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6" name="Rectangle 20"/>
          <p:cNvSpPr>
            <a:spLocks noChangeArrowheads="1"/>
          </p:cNvSpPr>
          <p:nvPr/>
        </p:nvSpPr>
        <p:spPr bwMode="auto">
          <a:xfrm>
            <a:off x="3049588" y="2676525"/>
            <a:ext cx="4298950" cy="563563"/>
          </a:xfrm>
          <a:prstGeom prst="rect">
            <a:avLst/>
          </a:prstGeom>
          <a:solidFill>
            <a:srgbClr val="A0B7F8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7" name="Rectangle 21"/>
          <p:cNvSpPr>
            <a:spLocks noChangeArrowheads="1"/>
          </p:cNvSpPr>
          <p:nvPr/>
        </p:nvSpPr>
        <p:spPr bwMode="auto">
          <a:xfrm>
            <a:off x="3049588" y="3463925"/>
            <a:ext cx="2312987" cy="561975"/>
          </a:xfrm>
          <a:prstGeom prst="rect">
            <a:avLst/>
          </a:prstGeom>
          <a:solidFill>
            <a:srgbClr val="29299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8" name="Rectangle 22"/>
          <p:cNvSpPr>
            <a:spLocks noChangeArrowheads="1"/>
          </p:cNvSpPr>
          <p:nvPr/>
        </p:nvSpPr>
        <p:spPr bwMode="auto">
          <a:xfrm>
            <a:off x="3049588" y="2114550"/>
            <a:ext cx="3152775" cy="561975"/>
          </a:xfrm>
          <a:prstGeom prst="rect">
            <a:avLst/>
          </a:prstGeom>
          <a:solidFill>
            <a:srgbClr val="29299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39" name="Line 23"/>
          <p:cNvSpPr>
            <a:spLocks noChangeShapeType="1"/>
          </p:cNvSpPr>
          <p:nvPr/>
        </p:nvSpPr>
        <p:spPr bwMode="auto">
          <a:xfrm>
            <a:off x="3049588" y="4700588"/>
            <a:ext cx="4918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0" name="Line 24"/>
          <p:cNvSpPr>
            <a:spLocks noChangeShapeType="1"/>
          </p:cNvSpPr>
          <p:nvPr/>
        </p:nvSpPr>
        <p:spPr bwMode="auto">
          <a:xfrm flipV="1">
            <a:off x="3049588" y="4700588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1" name="Line 25"/>
          <p:cNvSpPr>
            <a:spLocks noChangeShapeType="1"/>
          </p:cNvSpPr>
          <p:nvPr/>
        </p:nvSpPr>
        <p:spPr bwMode="auto">
          <a:xfrm flipV="1">
            <a:off x="3595688" y="4700588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2" name="Line 26"/>
          <p:cNvSpPr>
            <a:spLocks noChangeShapeType="1"/>
          </p:cNvSpPr>
          <p:nvPr/>
        </p:nvSpPr>
        <p:spPr bwMode="auto">
          <a:xfrm flipV="1">
            <a:off x="4141788" y="4700588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3" name="Line 27"/>
          <p:cNvSpPr>
            <a:spLocks noChangeShapeType="1"/>
          </p:cNvSpPr>
          <p:nvPr/>
        </p:nvSpPr>
        <p:spPr bwMode="auto">
          <a:xfrm flipV="1">
            <a:off x="4689475" y="4700588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4" name="Line 28"/>
          <p:cNvSpPr>
            <a:spLocks noChangeShapeType="1"/>
          </p:cNvSpPr>
          <p:nvPr/>
        </p:nvSpPr>
        <p:spPr bwMode="auto">
          <a:xfrm flipV="1">
            <a:off x="5235575" y="4700588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5" name="Line 29"/>
          <p:cNvSpPr>
            <a:spLocks noChangeShapeType="1"/>
          </p:cNvSpPr>
          <p:nvPr/>
        </p:nvSpPr>
        <p:spPr bwMode="auto">
          <a:xfrm flipV="1">
            <a:off x="5781675" y="4700588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6" name="Line 30"/>
          <p:cNvSpPr>
            <a:spLocks noChangeShapeType="1"/>
          </p:cNvSpPr>
          <p:nvPr/>
        </p:nvSpPr>
        <p:spPr bwMode="auto">
          <a:xfrm flipV="1">
            <a:off x="6327775" y="4700588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7" name="Line 31"/>
          <p:cNvSpPr>
            <a:spLocks noChangeShapeType="1"/>
          </p:cNvSpPr>
          <p:nvPr/>
        </p:nvSpPr>
        <p:spPr bwMode="auto">
          <a:xfrm flipV="1">
            <a:off x="6873875" y="4700588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8" name="Line 32"/>
          <p:cNvSpPr>
            <a:spLocks noChangeShapeType="1"/>
          </p:cNvSpPr>
          <p:nvPr/>
        </p:nvSpPr>
        <p:spPr bwMode="auto">
          <a:xfrm flipV="1">
            <a:off x="7421563" y="4700588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49" name="Line 33"/>
          <p:cNvSpPr>
            <a:spLocks noChangeShapeType="1"/>
          </p:cNvSpPr>
          <p:nvPr/>
        </p:nvSpPr>
        <p:spPr bwMode="auto">
          <a:xfrm flipV="1">
            <a:off x="7967663" y="4700588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50" name="Line 34"/>
          <p:cNvSpPr>
            <a:spLocks noChangeShapeType="1"/>
          </p:cNvSpPr>
          <p:nvPr/>
        </p:nvSpPr>
        <p:spPr bwMode="auto">
          <a:xfrm>
            <a:off x="3049588" y="2001838"/>
            <a:ext cx="1587" cy="2698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51" name="Rectangle 35"/>
          <p:cNvSpPr>
            <a:spLocks noChangeArrowheads="1"/>
          </p:cNvSpPr>
          <p:nvPr/>
        </p:nvSpPr>
        <p:spPr bwMode="auto">
          <a:xfrm>
            <a:off x="2944813" y="4830763"/>
            <a:ext cx="2778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0,0</a:t>
            </a:r>
            <a:endParaRPr lang="sv-SE"/>
          </a:p>
        </p:txBody>
      </p:sp>
      <p:sp>
        <p:nvSpPr>
          <p:cNvPr id="316452" name="Rectangle 36"/>
          <p:cNvSpPr>
            <a:spLocks noChangeArrowheads="1"/>
          </p:cNvSpPr>
          <p:nvPr/>
        </p:nvSpPr>
        <p:spPr bwMode="auto">
          <a:xfrm>
            <a:off x="3490913" y="4830763"/>
            <a:ext cx="2778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0,1</a:t>
            </a:r>
            <a:endParaRPr lang="sv-SE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4038600" y="4830763"/>
            <a:ext cx="2778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0,2</a:t>
            </a:r>
            <a:endParaRPr lang="sv-SE"/>
          </a:p>
        </p:txBody>
      </p:sp>
      <p:sp>
        <p:nvSpPr>
          <p:cNvPr id="316454" name="Rectangle 38"/>
          <p:cNvSpPr>
            <a:spLocks noChangeArrowheads="1"/>
          </p:cNvSpPr>
          <p:nvPr/>
        </p:nvSpPr>
        <p:spPr bwMode="auto">
          <a:xfrm>
            <a:off x="4584700" y="4830763"/>
            <a:ext cx="2778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0,3</a:t>
            </a:r>
            <a:endParaRPr lang="sv-SE"/>
          </a:p>
        </p:txBody>
      </p:sp>
      <p:sp>
        <p:nvSpPr>
          <p:cNvPr id="316455" name="Rectangle 39"/>
          <p:cNvSpPr>
            <a:spLocks noChangeArrowheads="1"/>
          </p:cNvSpPr>
          <p:nvPr/>
        </p:nvSpPr>
        <p:spPr bwMode="auto">
          <a:xfrm>
            <a:off x="5132388" y="4830763"/>
            <a:ext cx="2778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0,4</a:t>
            </a:r>
            <a:endParaRPr lang="sv-SE"/>
          </a:p>
        </p:txBody>
      </p:sp>
      <p:sp>
        <p:nvSpPr>
          <p:cNvPr id="316456" name="Rectangle 40"/>
          <p:cNvSpPr>
            <a:spLocks noChangeArrowheads="1"/>
          </p:cNvSpPr>
          <p:nvPr/>
        </p:nvSpPr>
        <p:spPr bwMode="auto">
          <a:xfrm>
            <a:off x="5676900" y="4830763"/>
            <a:ext cx="2778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0,5</a:t>
            </a:r>
            <a:endParaRPr lang="sv-SE"/>
          </a:p>
        </p:txBody>
      </p:sp>
      <p:sp>
        <p:nvSpPr>
          <p:cNvPr id="316457" name="Rectangle 41"/>
          <p:cNvSpPr>
            <a:spLocks noChangeArrowheads="1"/>
          </p:cNvSpPr>
          <p:nvPr/>
        </p:nvSpPr>
        <p:spPr bwMode="auto">
          <a:xfrm>
            <a:off x="6223000" y="4830763"/>
            <a:ext cx="2778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0,6</a:t>
            </a:r>
            <a:endParaRPr lang="sv-SE"/>
          </a:p>
        </p:txBody>
      </p:sp>
      <p:sp>
        <p:nvSpPr>
          <p:cNvPr id="316458" name="Rectangle 42"/>
          <p:cNvSpPr>
            <a:spLocks noChangeArrowheads="1"/>
          </p:cNvSpPr>
          <p:nvPr/>
        </p:nvSpPr>
        <p:spPr bwMode="auto">
          <a:xfrm>
            <a:off x="6770688" y="4830763"/>
            <a:ext cx="2778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0,7</a:t>
            </a:r>
            <a:endParaRPr lang="sv-SE"/>
          </a:p>
        </p:txBody>
      </p:sp>
      <p:sp>
        <p:nvSpPr>
          <p:cNvPr id="316459" name="Rectangle 43"/>
          <p:cNvSpPr>
            <a:spLocks noChangeArrowheads="1"/>
          </p:cNvSpPr>
          <p:nvPr/>
        </p:nvSpPr>
        <p:spPr bwMode="auto">
          <a:xfrm>
            <a:off x="7316788" y="4830763"/>
            <a:ext cx="2778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0,8</a:t>
            </a:r>
            <a:endParaRPr lang="sv-SE"/>
          </a:p>
        </p:txBody>
      </p:sp>
      <p:sp>
        <p:nvSpPr>
          <p:cNvPr id="316460" name="Rectangle 44"/>
          <p:cNvSpPr>
            <a:spLocks noChangeArrowheads="1"/>
          </p:cNvSpPr>
          <p:nvPr/>
        </p:nvSpPr>
        <p:spPr bwMode="auto">
          <a:xfrm>
            <a:off x="7864475" y="4830763"/>
            <a:ext cx="27781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0,9</a:t>
            </a:r>
            <a:endParaRPr lang="sv-SE"/>
          </a:p>
        </p:txBody>
      </p:sp>
      <p:sp>
        <p:nvSpPr>
          <p:cNvPr id="316461" name="Rectangle 45"/>
          <p:cNvSpPr>
            <a:spLocks noChangeArrowheads="1"/>
          </p:cNvSpPr>
          <p:nvPr/>
        </p:nvSpPr>
        <p:spPr bwMode="auto">
          <a:xfrm>
            <a:off x="2103438" y="3938588"/>
            <a:ext cx="919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2000" b="0">
                <a:solidFill>
                  <a:srgbClr val="000000"/>
                </a:solidFill>
                <a:latin typeface="Arial" charset="0"/>
              </a:rPr>
              <a:t> Hushåll</a:t>
            </a:r>
            <a:endParaRPr lang="sv-SE" sz="2000"/>
          </a:p>
        </p:txBody>
      </p:sp>
      <p:sp>
        <p:nvSpPr>
          <p:cNvPr id="316462" name="Rectangle 46"/>
          <p:cNvSpPr>
            <a:spLocks noChangeArrowheads="1"/>
          </p:cNvSpPr>
          <p:nvPr/>
        </p:nvSpPr>
        <p:spPr bwMode="auto">
          <a:xfrm>
            <a:off x="2041525" y="2589213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000" b="0">
                <a:solidFill>
                  <a:srgbClr val="000000"/>
                </a:solidFill>
                <a:latin typeface="Arial" charset="0"/>
              </a:rPr>
              <a:t>Företag</a:t>
            </a:r>
            <a:endParaRPr lang="sv-SE" sz="2000"/>
          </a:p>
        </p:txBody>
      </p:sp>
      <p:sp>
        <p:nvSpPr>
          <p:cNvPr id="316463" name="Rectangle 47"/>
          <p:cNvSpPr>
            <a:spLocks noChangeArrowheads="1"/>
          </p:cNvSpPr>
          <p:nvPr/>
        </p:nvSpPr>
        <p:spPr bwMode="auto">
          <a:xfrm>
            <a:off x="6829425" y="4098925"/>
            <a:ext cx="92075" cy="93663"/>
          </a:xfrm>
          <a:prstGeom prst="rect">
            <a:avLst/>
          </a:prstGeom>
          <a:solidFill>
            <a:srgbClr val="29299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64" name="Rectangle 48"/>
          <p:cNvSpPr>
            <a:spLocks noChangeArrowheads="1"/>
          </p:cNvSpPr>
          <p:nvPr/>
        </p:nvSpPr>
        <p:spPr bwMode="auto">
          <a:xfrm>
            <a:off x="6994525" y="4006850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2000" b="0">
                <a:solidFill>
                  <a:srgbClr val="000000"/>
                </a:solidFill>
                <a:latin typeface="Arial" charset="0"/>
              </a:rPr>
              <a:t> skatt</a:t>
            </a:r>
            <a:endParaRPr lang="sv-SE" sz="2000"/>
          </a:p>
        </p:txBody>
      </p:sp>
      <p:sp>
        <p:nvSpPr>
          <p:cNvPr id="316465" name="Rectangle 49"/>
          <p:cNvSpPr>
            <a:spLocks noChangeArrowheads="1"/>
          </p:cNvSpPr>
          <p:nvPr/>
        </p:nvSpPr>
        <p:spPr bwMode="auto">
          <a:xfrm>
            <a:off x="6829425" y="4381500"/>
            <a:ext cx="92075" cy="92075"/>
          </a:xfrm>
          <a:prstGeom prst="rect">
            <a:avLst/>
          </a:prstGeom>
          <a:solidFill>
            <a:srgbClr val="A0B7F8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16466" name="Rectangle 50"/>
          <p:cNvSpPr>
            <a:spLocks noChangeArrowheads="1"/>
          </p:cNvSpPr>
          <p:nvPr/>
        </p:nvSpPr>
        <p:spPr bwMode="auto">
          <a:xfrm>
            <a:off x="6956425" y="4338638"/>
            <a:ext cx="862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sv-SE" sz="12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v-SE" sz="2000" b="0">
                <a:solidFill>
                  <a:srgbClr val="000000"/>
                </a:solidFill>
                <a:latin typeface="Arial" charset="0"/>
              </a:rPr>
              <a:t>utsläpp</a:t>
            </a:r>
            <a:endParaRPr lang="sv-SE" sz="2000"/>
          </a:p>
        </p:txBody>
      </p:sp>
      <p:pic>
        <p:nvPicPr>
          <p:cNvPr id="316422" name="Picture 6" descr="Stående-logga-vit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Utveckling statliga anslag</a:t>
            </a:r>
            <a:endParaRPr lang="sv-SE" sz="4000"/>
          </a:p>
        </p:txBody>
      </p:sp>
      <p:pic>
        <p:nvPicPr>
          <p:cNvPr id="329731" name="Picture 3" descr="Stående-logga-vit"/>
          <p:cNvPicPr>
            <a:picLocks noChangeAspect="1" noChangeArrowheads="1"/>
          </p:cNvPicPr>
          <p:nvPr/>
        </p:nvPicPr>
        <p:blipFill>
          <a:blip r:embed="rId3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</p:spPr>
      </p:pic>
      <p:graphicFrame>
        <p:nvGraphicFramePr>
          <p:cNvPr id="3297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28738" y="2262188"/>
          <a:ext cx="6486525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iagram" r:id="rId4" imgW="6486525" imgH="3552825" progId="Excel.Sheet.8">
                  <p:embed/>
                </p:oleObj>
              </mc:Choice>
              <mc:Fallback>
                <p:oleObj name="Diagram" r:id="rId4" imgW="6486525" imgH="35528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262188"/>
                        <a:ext cx="6486525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Miljöföretagsdatabas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1825"/>
            <a:ext cx="7308850" cy="35353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sv-SE" b="1"/>
              <a:t>Utsläppsbehandling</a:t>
            </a:r>
            <a:r>
              <a:rPr lang="sv-SE"/>
              <a:t> </a:t>
            </a:r>
          </a:p>
          <a:p>
            <a:pPr lvl="1"/>
            <a:r>
              <a:rPr lang="sv-SE"/>
              <a:t>Avfallshantering, avloppsrening, luftutsläppskontroll</a:t>
            </a:r>
          </a:p>
          <a:p>
            <a:pPr>
              <a:spcBef>
                <a:spcPct val="80000"/>
              </a:spcBef>
            </a:pPr>
            <a:r>
              <a:rPr lang="sv-SE" b="1"/>
              <a:t>Resurshantering</a:t>
            </a:r>
            <a:r>
              <a:rPr lang="sv-SE"/>
              <a:t> – teknik för effektivt och uthålligt resursutnyttjande</a:t>
            </a:r>
          </a:p>
          <a:p>
            <a:pPr lvl="1"/>
            <a:r>
              <a:rPr lang="sv-SE"/>
              <a:t>Förnyelsebar energi, värme- och energibesparing, hållbart jord- och skogsbruk</a:t>
            </a: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1390650" y="1762125"/>
            <a:ext cx="71977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390650" y="1762125"/>
            <a:ext cx="4318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68538" y="4149725"/>
            <a:ext cx="2536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 sz="800">
                <a:latin typeface="Arial" pitchFamily="34" charset="0"/>
              </a:rPr>
              <a:t>Avser 2005 års siffror per kommun</a:t>
            </a:r>
          </a:p>
          <a:p>
            <a:r>
              <a:rPr lang="sv-SE" sz="800">
                <a:latin typeface="Arial" pitchFamily="34" charset="0"/>
              </a:rPr>
              <a:t>Värdena är redovisade med en diskontinuerlig skala</a:t>
            </a:r>
          </a:p>
        </p:txBody>
      </p:sp>
      <p:pic>
        <p:nvPicPr>
          <p:cNvPr id="24589" name="Picture 13" descr="Andel_sysselsatta_miljö_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913" y="188913"/>
            <a:ext cx="3152775" cy="6419850"/>
          </a:xfrm>
          <a:prstGeom prst="rect">
            <a:avLst/>
          </a:prstGeom>
          <a:noFill/>
        </p:spPr>
      </p:pic>
      <p:pic>
        <p:nvPicPr>
          <p:cNvPr id="24590" name="Picture 14" descr="Andel_miljösysselsatta_legend"/>
          <p:cNvPicPr>
            <a:picLocks noChangeAspect="1" noChangeArrowheads="1"/>
          </p:cNvPicPr>
          <p:nvPr/>
        </p:nvPicPr>
        <p:blipFill>
          <a:blip r:embed="rId3" cstate="print"/>
          <a:srcRect t="32176" b="10568"/>
          <a:stretch>
            <a:fillRect/>
          </a:stretch>
        </p:blipFill>
        <p:spPr bwMode="auto">
          <a:xfrm>
            <a:off x="2195513" y="2997200"/>
            <a:ext cx="3168650" cy="1152525"/>
          </a:xfrm>
          <a:prstGeom prst="rect">
            <a:avLst/>
          </a:prstGeom>
          <a:noFill/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68538" y="2755900"/>
            <a:ext cx="49371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 sz="1000">
                <a:latin typeface="Arial" pitchFamily="34" charset="0"/>
              </a:rPr>
              <a:t>Klass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263900" y="2755900"/>
            <a:ext cx="11906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1000">
                <a:latin typeface="Arial" pitchFamily="34" charset="0"/>
              </a:rPr>
              <a:t>(Antal kommuner)</a:t>
            </a:r>
          </a:p>
        </p:txBody>
      </p:sp>
      <p:pic>
        <p:nvPicPr>
          <p:cNvPr id="10" name="Picture 6" descr="Stående-logga-vit"/>
          <p:cNvPicPr>
            <a:picLocks noChangeAspect="1" noChangeArrowheads="1"/>
          </p:cNvPicPr>
          <p:nvPr/>
        </p:nvPicPr>
        <p:blipFill>
          <a:blip r:embed="rId4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74700" y="1989138"/>
            <a:ext cx="5194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800" dirty="0">
                <a:latin typeface="Arial" pitchFamily="34" charset="0"/>
              </a:rPr>
              <a:t>Andel sysselsatta inom totala miljösektorn av </a:t>
            </a:r>
          </a:p>
          <a:p>
            <a:pPr algn="ctr"/>
            <a:r>
              <a:rPr lang="sv-SE" sz="1800" dirty="0">
                <a:latin typeface="Arial" pitchFamily="34" charset="0"/>
              </a:rPr>
              <a:t>totalt sysselsatta i Sverige kommunvis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       Miljösysselsatta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http://www.scb.se/statistik/_publikationer/MI1301_2013I02_BR_MI71BR1302.pdf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31746" name="Bildobjekt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4213"/>
            <a:ext cx="4671070" cy="429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123728" y="980727"/>
            <a:ext cx="5154960" cy="3746847"/>
          </a:xfrm>
        </p:spPr>
      </p:sp>
      <p:sp>
        <p:nvSpPr>
          <p:cNvPr id="5" name="Rektangel 4"/>
          <p:cNvSpPr/>
          <p:nvPr/>
        </p:nvSpPr>
        <p:spPr>
          <a:xfrm>
            <a:off x="2123728" y="4766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Rapport: Dataunderlag </a:t>
            </a:r>
            <a:r>
              <a:rPr lang="sv-SE" b="1" dirty="0"/>
              <a:t>för att mäta ekosystemtjänster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7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9431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v-SE" sz="2800" dirty="0"/>
              <a:t>1. Statistikbearbetningar som kan underlätta analyser. </a:t>
            </a:r>
            <a:r>
              <a:rPr lang="sv-SE" sz="2800" dirty="0" smtClean="0"/>
              <a:t>Att </a:t>
            </a:r>
            <a:r>
              <a:rPr lang="sv-SE" sz="2800" dirty="0"/>
              <a:t>lyfta fram områden där styrmedel saknas. </a:t>
            </a:r>
            <a:r>
              <a:rPr lang="sv-SE" sz="2800" dirty="0" smtClean="0"/>
              <a:t>Vad </a:t>
            </a:r>
            <a:r>
              <a:rPr lang="sv-SE" sz="2800" dirty="0"/>
              <a:t>händer </a:t>
            </a:r>
            <a:r>
              <a:rPr lang="sv-SE" sz="2800" dirty="0" smtClean="0"/>
              <a:t>utanför </a:t>
            </a:r>
            <a:r>
              <a:rPr lang="sv-SE" sz="2800" dirty="0"/>
              <a:t>den direkta miljöpolitiken</a:t>
            </a:r>
            <a:r>
              <a:rPr lang="sv-SE" sz="2800" dirty="0" smtClean="0"/>
              <a:t>. Hur fånga in planering? </a:t>
            </a:r>
            <a:r>
              <a:rPr lang="sv-SE" sz="2800" dirty="0" err="1" smtClean="0"/>
              <a:t>Geodata</a:t>
            </a:r>
            <a:r>
              <a:rPr lang="sv-SE" sz="2800" dirty="0" smtClean="0"/>
              <a:t>.</a:t>
            </a:r>
            <a:endParaRPr lang="sv-S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2800" dirty="0"/>
              <a:t>2. Subventioner: viktiga för </a:t>
            </a:r>
            <a:r>
              <a:rPr lang="sv-SE" sz="2800" dirty="0" smtClean="0"/>
              <a:t>energi, jordbruk, fiske</a:t>
            </a:r>
            <a:endParaRPr lang="sv-S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2800" dirty="0"/>
              <a:t>3. </a:t>
            </a:r>
            <a:r>
              <a:rPr lang="sv-SE" sz="2800" dirty="0" smtClean="0"/>
              <a:t>Markanvändning och dess koppling till </a:t>
            </a:r>
            <a:r>
              <a:rPr lang="sv-SE" sz="2800" dirty="0" err="1" smtClean="0"/>
              <a:t>biodiversitet</a:t>
            </a:r>
            <a:r>
              <a:rPr lang="sv-SE" sz="2800" dirty="0" smtClean="0"/>
              <a:t> och ekosystem</a:t>
            </a:r>
            <a:endParaRPr lang="sv-S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sv-SE" sz="2800" dirty="0"/>
              <a:t>4. Utsläpp från konsumtion. Går att beräkna. Mer internationella data gör beräkningarna bättre.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sz="2800" dirty="0"/>
          </a:p>
        </p:txBody>
      </p:sp>
      <p:pic>
        <p:nvPicPr>
          <p:cNvPr id="305156" name="Picture 4" descr="Stående-logga-vit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</p:spPr>
      </p:pic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679450" y="1079500"/>
            <a:ext cx="49643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 sz="4000" b="0" dirty="0" smtClean="0"/>
              <a:t>Utvecklingsmöjligheter</a:t>
            </a:r>
            <a:endParaRPr lang="sv-SE" sz="4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r>
              <a:rPr lang="sv-SE" dirty="0" smtClean="0"/>
              <a:t>Att diskutera  statistik som används för att kartlägga hur ekonomi och samhälle påverkar miljön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Att visa vad vi gör för att utveckla den integrerade analysen </a:t>
            </a:r>
            <a:r>
              <a:rPr lang="sv-SE" dirty="0" smtClean="0"/>
              <a:t>miljö-ekonomi </a:t>
            </a:r>
            <a:r>
              <a:rPr lang="sv-SE" dirty="0" smtClean="0"/>
              <a:t>som ingår </a:t>
            </a:r>
            <a:r>
              <a:rPr lang="sv-SE" smtClean="0"/>
              <a:t>i agenda 2030 i mål 12</a:t>
            </a:r>
            <a:endParaRPr lang="sv-SE" smtClean="0"/>
          </a:p>
        </p:txBody>
      </p:sp>
      <p:pic>
        <p:nvPicPr>
          <p:cNvPr id="4" name="Picture 3" descr="C:\ingalill\OH-bilder\Stående-logga-vit.bmp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0688"/>
            <a:ext cx="94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73325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6400"/>
            <a:ext cx="7772400" cy="469900"/>
          </a:xfrm>
        </p:spPr>
        <p:txBody>
          <a:bodyPr>
            <a:normAutofit fontScale="90000"/>
          </a:bodyPr>
          <a:lstStyle/>
          <a:p>
            <a:r>
              <a:rPr lang="en-US" sz="3600" smtClean="0">
                <a:latin typeface="Arial Black" pitchFamily="34" charset="0"/>
              </a:rPr>
              <a:t>Historik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1155700"/>
            <a:ext cx="7772400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800" dirty="0" smtClean="0"/>
              <a:t>I Sverige påbörjades arbetet i början på 90-talet, Räkna med miljön! SOU 1991:37</a:t>
            </a:r>
          </a:p>
          <a:p>
            <a:pPr>
              <a:lnSpc>
                <a:spcPct val="90000"/>
              </a:lnSpc>
            </a:pPr>
            <a:r>
              <a:rPr lang="sv-SE" sz="2800" dirty="0" smtClean="0"/>
              <a:t>Ett utvecklingsprojekt delat mellan SCB (statistik), KI (värdering, modellering) och SNV (miljötillstånd)</a:t>
            </a:r>
          </a:p>
          <a:p>
            <a:pPr>
              <a:lnSpc>
                <a:spcPct val="90000"/>
              </a:lnSpc>
            </a:pPr>
            <a:r>
              <a:rPr lang="sv-SE" sz="2800" dirty="0" smtClean="0"/>
              <a:t>Det internationella arbetet med miljöräkenskaper samordnas via FN:s internationella arbetsgrupper. </a:t>
            </a:r>
          </a:p>
          <a:p>
            <a:pPr>
              <a:lnSpc>
                <a:spcPct val="90000"/>
              </a:lnSpc>
            </a:pPr>
            <a:r>
              <a:rPr lang="sv-SE" sz="2800" dirty="0" smtClean="0"/>
              <a:t>En stor del av utvecklingen i EU drivs via Eurostat.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9220" name="Picture 4" descr="Stående-logga-vit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1473200" y="965200"/>
            <a:ext cx="6781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tående-logga-vit"/>
          <p:cNvPicPr>
            <a:picLocks noChangeAspect="1" noChangeArrowheads="1"/>
          </p:cNvPicPr>
          <p:nvPr/>
        </p:nvPicPr>
        <p:blipFill>
          <a:blip r:embed="rId3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84263" y="1114425"/>
            <a:ext cx="6932612" cy="785813"/>
          </a:xfrm>
        </p:spPr>
        <p:txBody>
          <a:bodyPr>
            <a:normAutofit fontScale="90000"/>
          </a:bodyPr>
          <a:lstStyle/>
          <a:p>
            <a:r>
              <a:rPr lang="en-CA" sz="3500" b="1" dirty="0" smtClean="0">
                <a:solidFill>
                  <a:srgbClr val="990099"/>
                </a:solidFill>
                <a:latin typeface="Arial" pitchFamily="34" charset="0"/>
                <a:cs typeface="Times New Roman" pitchFamily="18" charset="0"/>
              </a:rPr>
              <a:t>Miljöräkenskaper</a:t>
            </a:r>
            <a:r>
              <a:rPr lang="en-CA" sz="3500" b="1" dirty="0">
                <a:solidFill>
                  <a:srgbClr val="0099FF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CA" sz="3500" b="1" dirty="0">
                <a:solidFill>
                  <a:srgbClr val="0099FF"/>
                </a:solidFill>
                <a:latin typeface="Arial" pitchFamily="34" charset="0"/>
                <a:cs typeface="Times New Roman" pitchFamily="18" charset="0"/>
              </a:rPr>
            </a:br>
            <a:r>
              <a:rPr lang="en-GB" sz="3900" b="1" i="1" dirty="0">
                <a:solidFill>
                  <a:srgbClr val="990099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GB" sz="3900" b="1" i="1" dirty="0">
                <a:solidFill>
                  <a:srgbClr val="990099"/>
                </a:solidFill>
                <a:latin typeface="Arial" pitchFamily="34" charset="0"/>
                <a:cs typeface="Times New Roman" pitchFamily="18" charset="0"/>
              </a:rPr>
            </a:br>
            <a:endParaRPr lang="en-GB" sz="3900" b="1" i="1" dirty="0">
              <a:solidFill>
                <a:srgbClr val="990099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246188" y="2116138"/>
            <a:ext cx="6799262" cy="1592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defTabSz="762000">
              <a:spcBef>
                <a:spcPct val="20000"/>
              </a:spcBef>
              <a:buClr>
                <a:schemeClr val="tx2"/>
              </a:buClr>
            </a:pPr>
            <a:endParaRPr lang="sv-SE" sz="1800" b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algn="l" defTabSz="762000">
              <a:spcBef>
                <a:spcPct val="20000"/>
              </a:spcBef>
              <a:buClr>
                <a:schemeClr val="tx2"/>
              </a:buClr>
            </a:pPr>
            <a:endParaRPr lang="sv-SE" sz="1800" b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algn="l" defTabSz="762000">
              <a:spcBef>
                <a:spcPct val="20000"/>
              </a:spcBef>
              <a:buClr>
                <a:schemeClr val="tx2"/>
              </a:buClr>
            </a:pPr>
            <a:r>
              <a:rPr lang="sv-SE" sz="2400" b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	</a:t>
            </a:r>
            <a:endParaRPr lang="sv-SE" sz="2500" b="0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  <a:p>
            <a:pPr algn="l" defTabSz="762000">
              <a:spcBef>
                <a:spcPct val="20000"/>
              </a:spcBef>
              <a:buClr>
                <a:schemeClr val="tx2"/>
              </a:buClr>
            </a:pPr>
            <a:r>
              <a:rPr lang="sv-SE" sz="2500"/>
              <a:t>  	</a:t>
            </a:r>
            <a:endParaRPr lang="en-GB" sz="3000">
              <a:solidFill>
                <a:schemeClr val="accent1"/>
              </a:solidFill>
              <a:sym typeface="Wingdings" pitchFamily="2" charset="2"/>
            </a:endParaRPr>
          </a:p>
        </p:txBody>
      </p:sp>
      <p:pic>
        <p:nvPicPr>
          <p:cNvPr id="114695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650" y="1893888"/>
            <a:ext cx="28479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2043113" y="2127250"/>
            <a:ext cx="13604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sv-SE" sz="1800" dirty="0">
                <a:solidFill>
                  <a:srgbClr val="990066"/>
                </a:solidFill>
                <a:latin typeface="Arial Rounded MT Bold" charset="0"/>
              </a:rPr>
              <a:t>National </a:t>
            </a:r>
            <a:r>
              <a:rPr lang="sv-SE" sz="1800" dirty="0" err="1">
                <a:solidFill>
                  <a:srgbClr val="990066"/>
                </a:solidFill>
                <a:latin typeface="Arial Rounded MT Bold" charset="0"/>
              </a:rPr>
              <a:t>Accounts</a:t>
            </a:r>
            <a:endParaRPr lang="en-GB" sz="1800" dirty="0">
              <a:solidFill>
                <a:srgbClr val="990066"/>
              </a:solidFill>
              <a:latin typeface="Arial Rounded MT Bold" charset="0"/>
            </a:endParaRPr>
          </a:p>
        </p:txBody>
      </p:sp>
      <p:grpSp>
        <p:nvGrpSpPr>
          <p:cNvPr id="114697" name="Group 9"/>
          <p:cNvGrpSpPr>
            <a:grpSpLocks/>
          </p:cNvGrpSpPr>
          <p:nvPr/>
        </p:nvGrpSpPr>
        <p:grpSpPr bwMode="auto">
          <a:xfrm>
            <a:off x="6316663" y="1651000"/>
            <a:ext cx="2009775" cy="2087563"/>
            <a:chOff x="3979" y="1291"/>
            <a:chExt cx="1266" cy="1315"/>
          </a:xfrm>
        </p:grpSpPr>
        <p:pic>
          <p:nvPicPr>
            <p:cNvPr id="114698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9" y="1291"/>
              <a:ext cx="1266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4118" y="1584"/>
              <a:ext cx="97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sv-SE" sz="1800">
                  <a:solidFill>
                    <a:srgbClr val="990066"/>
                  </a:solidFill>
                  <a:latin typeface="Arial Rounded MT Bold" charset="0"/>
                </a:rPr>
                <a:t>Environm. statistics</a:t>
              </a:r>
              <a:endParaRPr lang="en-GB" sz="1800">
                <a:solidFill>
                  <a:srgbClr val="990066"/>
                </a:solidFill>
                <a:latin typeface="Arial Rounded MT Bold" charset="0"/>
              </a:endParaRPr>
            </a:p>
          </p:txBody>
        </p:sp>
      </p:grpSp>
      <p:grpSp>
        <p:nvGrpSpPr>
          <p:cNvPr id="114700" name="Group 12"/>
          <p:cNvGrpSpPr>
            <a:grpSpLocks/>
          </p:cNvGrpSpPr>
          <p:nvPr/>
        </p:nvGrpSpPr>
        <p:grpSpPr bwMode="auto">
          <a:xfrm>
            <a:off x="3052763" y="3979863"/>
            <a:ext cx="3686175" cy="2189162"/>
            <a:chOff x="1915" y="2725"/>
            <a:chExt cx="2322" cy="1379"/>
          </a:xfrm>
        </p:grpSpPr>
        <p:pic>
          <p:nvPicPr>
            <p:cNvPr id="114701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15" y="2725"/>
              <a:ext cx="2322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2438" y="2918"/>
              <a:ext cx="1162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sv-SE" sz="1800">
                  <a:solidFill>
                    <a:srgbClr val="990066"/>
                  </a:solidFill>
                  <a:latin typeface="Arial Rounded MT Bold" charset="0"/>
                </a:rPr>
                <a:t>Environmental Accounts</a:t>
              </a:r>
              <a:endParaRPr lang="en-GB" sz="1800">
                <a:solidFill>
                  <a:srgbClr val="990066"/>
                </a:solidFill>
                <a:latin typeface="Arial Rounded MT Bold" charset="0"/>
              </a:endParaRPr>
            </a:p>
          </p:txBody>
        </p:sp>
      </p:grpSp>
      <p:sp>
        <p:nvSpPr>
          <p:cNvPr id="114703" name="Line 15"/>
          <p:cNvSpPr>
            <a:spLocks noChangeShapeType="1"/>
          </p:cNvSpPr>
          <p:nvPr/>
        </p:nvSpPr>
        <p:spPr bwMode="auto">
          <a:xfrm>
            <a:off x="3276600" y="3452813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7391400" y="3743325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 flipH="1">
            <a:off x="6705600" y="481012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4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1758950" y="1454150"/>
            <a:ext cx="2044700" cy="1054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920750" y="3740150"/>
            <a:ext cx="2044700" cy="1054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892550" y="5111750"/>
            <a:ext cx="2044700" cy="1054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645150" y="2901950"/>
            <a:ext cx="2044700" cy="1054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416550" y="996950"/>
            <a:ext cx="2044700" cy="10541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001838" y="1749425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2400" b="0">
                <a:solidFill>
                  <a:schemeClr val="tx1"/>
                </a:solidFill>
                <a:latin typeface="Arial" pitchFamily="34" charset="0"/>
              </a:rPr>
              <a:t>Drivkrafter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277938" y="4022725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2400" b="0">
                <a:solidFill>
                  <a:schemeClr val="tx1"/>
                </a:solidFill>
                <a:latin typeface="Arial" pitchFamily="34" charset="0"/>
              </a:rPr>
              <a:t>Påverkan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330700" y="5407025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sv-SE" sz="2400" b="0">
                <a:solidFill>
                  <a:schemeClr val="tx1"/>
                </a:solidFill>
                <a:latin typeface="Arial" pitchFamily="34" charset="0"/>
              </a:rPr>
              <a:t>Status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157913" y="3200400"/>
            <a:ext cx="135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2400" b="0">
                <a:solidFill>
                  <a:schemeClr val="tx1"/>
                </a:solidFill>
                <a:latin typeface="Arial" pitchFamily="34" charset="0"/>
              </a:rPr>
              <a:t>Inverkan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776913" y="1279525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2400" b="0">
                <a:solidFill>
                  <a:schemeClr val="tx1"/>
                </a:solidFill>
                <a:latin typeface="Arial" pitchFamily="34" charset="0"/>
              </a:rPr>
              <a:t>Respons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981200" y="2667000"/>
            <a:ext cx="3810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895600" y="4572000"/>
            <a:ext cx="1143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5791200" y="4038600"/>
            <a:ext cx="609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477000" y="2133600"/>
            <a:ext cx="152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3886200" y="1600200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sv-SE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2971800" y="1981200"/>
            <a:ext cx="26670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15938" y="585788"/>
            <a:ext cx="20272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Befolkning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Energianvändning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Industri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Transport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39738" y="3108325"/>
            <a:ext cx="95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Utsläpp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Avfall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811338" y="5233988"/>
            <a:ext cx="2292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Fysiskt, kemiskt och 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biologiskt tillstånd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Luft-, vatten- och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markkvalitet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615113" y="4243388"/>
            <a:ext cx="1938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Dålig hälsa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Hotade djur- och 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växtarter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Ekon.förluster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7377113" y="1728788"/>
            <a:ext cx="1441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Lagar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Skatter</a:t>
            </a:r>
          </a:p>
          <a:p>
            <a:pPr defTabSz="762000"/>
            <a:r>
              <a:rPr lang="sv-SE" sz="1800" b="0">
                <a:solidFill>
                  <a:schemeClr val="tx1"/>
                </a:solidFill>
                <a:latin typeface="Arial" pitchFamily="34" charset="0"/>
              </a:rPr>
              <a:t>Ny teknologi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3378200" y="441325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sv-SE" sz="2400">
                <a:solidFill>
                  <a:schemeClr val="tx1"/>
                </a:solidFill>
                <a:latin typeface="Arial" pitchFamily="34" charset="0"/>
              </a:rPr>
              <a:t>DPSIR-modellen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Kartläggning av miljöstatistiken två rapporter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v-SE" dirty="0" smtClean="0"/>
              <a:t>Kartläggning av officiell miljöstatistik enligt lag 2001:99 och förordning 2001:100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sv-SE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sv-SE" dirty="0" smtClean="0"/>
              <a:t>Kartläggning av övrig miljöstatistik (miljöövervakningen, internationell rapportering) och relevant statistik utanför området miljö i statistiklagen (fiske, energi mm)</a:t>
            </a:r>
          </a:p>
          <a:p>
            <a:pPr marL="514350" indent="-514350">
              <a:buFont typeface="+mj-lt"/>
              <a:buAutoNum type="arabicPeriod"/>
            </a:pPr>
            <a:endParaRPr lang="sv-SE" dirty="0"/>
          </a:p>
        </p:txBody>
      </p:sp>
      <p:pic>
        <p:nvPicPr>
          <p:cNvPr id="4" name="Picture 4" descr="Stående-logga-vit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5475"/>
            <a:ext cx="87483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ående-logga-vit"/>
          <p:cNvPicPr>
            <a:picLocks noChangeAspect="1" noChangeArrowheads="1"/>
          </p:cNvPicPr>
          <p:nvPr/>
        </p:nvPicPr>
        <p:blipFill>
          <a:blip r:embed="rId3" cstate="print"/>
          <a:srcRect l="26892"/>
          <a:stretch>
            <a:fillRect/>
          </a:stretch>
        </p:blipFill>
        <p:spPr bwMode="auto">
          <a:xfrm>
            <a:off x="0" y="625475"/>
            <a:ext cx="874835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29"/>
          <p:cNvSpPr>
            <a:spLocks noChangeArrowheads="1"/>
          </p:cNvSpPr>
          <p:nvPr/>
        </p:nvSpPr>
        <p:spPr bwMode="auto">
          <a:xfrm>
            <a:off x="1331640" y="1052736"/>
            <a:ext cx="2041676" cy="1934939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b="1" dirty="0" smtClean="0"/>
          </a:p>
          <a:p>
            <a:pPr algn="l"/>
            <a:r>
              <a:rPr lang="sv-SE" b="1" dirty="0" smtClean="0"/>
              <a:t>Drivkrafter</a:t>
            </a:r>
            <a:endParaRPr lang="sv-SE" b="1" dirty="0"/>
          </a:p>
          <a:p>
            <a:pPr algn="l"/>
            <a:r>
              <a:rPr lang="sv-SE" sz="1600" dirty="0"/>
              <a:t>Energimyndigheten</a:t>
            </a:r>
          </a:p>
          <a:p>
            <a:pPr algn="l"/>
            <a:r>
              <a:rPr lang="sv-SE" sz="1600" dirty="0"/>
              <a:t>Jordbruksverket</a:t>
            </a:r>
          </a:p>
          <a:p>
            <a:pPr algn="l"/>
            <a:r>
              <a:rPr lang="sv-SE" sz="1600" dirty="0" err="1"/>
              <a:t>KemI</a:t>
            </a:r>
            <a:endParaRPr lang="sv-SE" sz="1600" dirty="0"/>
          </a:p>
          <a:p>
            <a:pPr algn="l"/>
            <a:r>
              <a:rPr lang="sv-SE" sz="1600" dirty="0"/>
              <a:t>SCB</a:t>
            </a:r>
          </a:p>
          <a:p>
            <a:pPr algn="l"/>
            <a:r>
              <a:rPr lang="sv-SE" sz="1600" dirty="0"/>
              <a:t>Skogsstyrelsen</a:t>
            </a:r>
          </a:p>
          <a:p>
            <a:pPr algn="l"/>
            <a:r>
              <a:rPr lang="sv-SE" sz="1600" dirty="0" err="1" smtClean="0"/>
              <a:t>Branschorg</a:t>
            </a:r>
            <a:r>
              <a:rPr lang="sv-SE" sz="1600" dirty="0" smtClean="0"/>
              <a:t>.</a:t>
            </a:r>
            <a:endParaRPr lang="sv-SE" sz="1600" dirty="0"/>
          </a:p>
        </p:txBody>
      </p:sp>
      <p:sp>
        <p:nvSpPr>
          <p:cNvPr id="8197" name="AutoShape 30"/>
          <p:cNvSpPr>
            <a:spLocks noChangeArrowheads="1"/>
          </p:cNvSpPr>
          <p:nvPr/>
        </p:nvSpPr>
        <p:spPr bwMode="auto">
          <a:xfrm>
            <a:off x="1259632" y="3645025"/>
            <a:ext cx="1912927" cy="157309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b="1" dirty="0" smtClean="0"/>
          </a:p>
          <a:p>
            <a:pPr algn="l"/>
            <a:r>
              <a:rPr lang="sv-SE" b="1" dirty="0" smtClean="0"/>
              <a:t>Påverkan</a:t>
            </a:r>
            <a:endParaRPr lang="sv-SE" b="1" dirty="0"/>
          </a:p>
          <a:p>
            <a:pPr algn="l"/>
            <a:r>
              <a:rPr lang="sv-SE" sz="1600" dirty="0" smtClean="0"/>
              <a:t>HAV</a:t>
            </a:r>
            <a:endParaRPr lang="sv-SE" sz="1600" dirty="0"/>
          </a:p>
          <a:p>
            <a:pPr algn="l"/>
            <a:r>
              <a:rPr lang="sv-SE" sz="1600" dirty="0"/>
              <a:t>SCB</a:t>
            </a:r>
          </a:p>
          <a:p>
            <a:pPr algn="l"/>
            <a:r>
              <a:rPr lang="sv-SE" sz="1600" dirty="0" err="1"/>
              <a:t>Branschorg</a:t>
            </a:r>
            <a:r>
              <a:rPr lang="sv-SE" sz="1600" dirty="0"/>
              <a:t>.</a:t>
            </a:r>
          </a:p>
          <a:p>
            <a:pPr algn="l"/>
            <a:endParaRPr lang="sv-SE" sz="1600" dirty="0"/>
          </a:p>
          <a:p>
            <a:pPr algn="l"/>
            <a:endParaRPr lang="sv-SE" sz="1600" dirty="0"/>
          </a:p>
          <a:p>
            <a:pPr algn="l"/>
            <a:endParaRPr lang="sv-SE" sz="1000" dirty="0"/>
          </a:p>
        </p:txBody>
      </p:sp>
      <p:sp>
        <p:nvSpPr>
          <p:cNvPr id="8198" name="Line 31"/>
          <p:cNvSpPr>
            <a:spLocks noChangeShapeType="1"/>
          </p:cNvSpPr>
          <p:nvPr/>
        </p:nvSpPr>
        <p:spPr bwMode="auto">
          <a:xfrm flipH="1">
            <a:off x="3371850" y="2265363"/>
            <a:ext cx="172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199" name="Line 32"/>
          <p:cNvSpPr>
            <a:spLocks noChangeShapeType="1"/>
          </p:cNvSpPr>
          <p:nvPr/>
        </p:nvSpPr>
        <p:spPr bwMode="auto">
          <a:xfrm flipH="1">
            <a:off x="2905859" y="2841625"/>
            <a:ext cx="2195146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0" name="Line 33"/>
          <p:cNvSpPr>
            <a:spLocks noChangeShapeType="1"/>
          </p:cNvSpPr>
          <p:nvPr/>
        </p:nvSpPr>
        <p:spPr bwMode="auto">
          <a:xfrm flipH="1">
            <a:off x="2441331" y="298608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1" name="AutoShape 34"/>
          <p:cNvSpPr>
            <a:spLocks noChangeArrowheads="1"/>
          </p:cNvSpPr>
          <p:nvPr/>
        </p:nvSpPr>
        <p:spPr bwMode="auto">
          <a:xfrm>
            <a:off x="3305908" y="3645024"/>
            <a:ext cx="1482116" cy="2016224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b="1" dirty="0" smtClean="0"/>
          </a:p>
          <a:p>
            <a:pPr algn="l"/>
            <a:r>
              <a:rPr lang="sv-SE" b="1" dirty="0" smtClean="0"/>
              <a:t>Status</a:t>
            </a:r>
            <a:endParaRPr lang="sv-SE" b="1" dirty="0"/>
          </a:p>
          <a:p>
            <a:pPr algn="l"/>
            <a:r>
              <a:rPr lang="sv-SE" sz="1600" dirty="0"/>
              <a:t>IVL</a:t>
            </a:r>
          </a:p>
          <a:p>
            <a:pPr algn="l"/>
            <a:r>
              <a:rPr lang="sv-SE" sz="1600" dirty="0"/>
              <a:t>SGU</a:t>
            </a:r>
          </a:p>
          <a:p>
            <a:pPr algn="l"/>
            <a:r>
              <a:rPr lang="sv-SE" sz="1600" dirty="0"/>
              <a:t>SLU</a:t>
            </a:r>
          </a:p>
          <a:p>
            <a:pPr algn="l"/>
            <a:r>
              <a:rPr lang="sv-SE" sz="1600" dirty="0"/>
              <a:t>SMHI</a:t>
            </a:r>
          </a:p>
          <a:p>
            <a:r>
              <a:rPr lang="sv-SE" sz="1600" dirty="0" smtClean="0"/>
              <a:t>SMI (smittskydd)</a:t>
            </a:r>
          </a:p>
          <a:p>
            <a:pPr algn="l"/>
            <a:r>
              <a:rPr lang="sv-SE" sz="1600" dirty="0" smtClean="0"/>
              <a:t>SSI (strålskydd)</a:t>
            </a:r>
            <a:endParaRPr lang="sv-SE" sz="1600" dirty="0"/>
          </a:p>
        </p:txBody>
      </p:sp>
      <p:sp>
        <p:nvSpPr>
          <p:cNvPr id="8202" name="AutoShape 35"/>
          <p:cNvSpPr>
            <a:spLocks noChangeArrowheads="1"/>
          </p:cNvSpPr>
          <p:nvPr/>
        </p:nvSpPr>
        <p:spPr bwMode="auto">
          <a:xfrm>
            <a:off x="4967654" y="3609975"/>
            <a:ext cx="2315308" cy="160655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b="1" dirty="0" smtClean="0"/>
          </a:p>
          <a:p>
            <a:pPr algn="l"/>
            <a:r>
              <a:rPr lang="sv-SE" b="1" dirty="0" smtClean="0"/>
              <a:t>Inverkan</a:t>
            </a:r>
            <a:endParaRPr lang="sv-SE" b="1" dirty="0"/>
          </a:p>
          <a:p>
            <a:pPr algn="l"/>
            <a:r>
              <a:rPr lang="sv-SE" sz="1600" dirty="0" smtClean="0"/>
              <a:t>IMM (miljömedicin)</a:t>
            </a:r>
            <a:endParaRPr lang="sv-SE" sz="1600" dirty="0"/>
          </a:p>
          <a:p>
            <a:pPr algn="l"/>
            <a:r>
              <a:rPr lang="sv-SE" sz="1600" dirty="0"/>
              <a:t>Konjunkturinstitutet</a:t>
            </a:r>
          </a:p>
          <a:p>
            <a:pPr algn="l"/>
            <a:endParaRPr lang="sv-SE" sz="1600" dirty="0"/>
          </a:p>
          <a:p>
            <a:pPr algn="l"/>
            <a:endParaRPr lang="sv-SE" sz="1600" dirty="0"/>
          </a:p>
          <a:p>
            <a:pPr algn="l"/>
            <a:endParaRPr lang="sv-SE" sz="1000" dirty="0"/>
          </a:p>
          <a:p>
            <a:pPr algn="l"/>
            <a:endParaRPr lang="sv-SE" sz="1000" dirty="0"/>
          </a:p>
        </p:txBody>
      </p:sp>
      <p:sp>
        <p:nvSpPr>
          <p:cNvPr id="8203" name="Line 36"/>
          <p:cNvSpPr>
            <a:spLocks noChangeShapeType="1"/>
          </p:cNvSpPr>
          <p:nvPr/>
        </p:nvSpPr>
        <p:spPr bwMode="auto">
          <a:xfrm>
            <a:off x="3172558" y="4354513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4" name="Line 37"/>
          <p:cNvSpPr>
            <a:spLocks noChangeShapeType="1"/>
          </p:cNvSpPr>
          <p:nvPr/>
        </p:nvSpPr>
        <p:spPr bwMode="auto">
          <a:xfrm>
            <a:off x="4768362" y="4354513"/>
            <a:ext cx="199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5" name="Line 38"/>
          <p:cNvSpPr>
            <a:spLocks noChangeShapeType="1"/>
          </p:cNvSpPr>
          <p:nvPr/>
        </p:nvSpPr>
        <p:spPr bwMode="auto">
          <a:xfrm flipV="1">
            <a:off x="5698881" y="3057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6" name="AutoShape 39"/>
          <p:cNvSpPr>
            <a:spLocks noChangeArrowheads="1"/>
          </p:cNvSpPr>
          <p:nvPr/>
        </p:nvSpPr>
        <p:spPr bwMode="auto">
          <a:xfrm>
            <a:off x="5076056" y="980728"/>
            <a:ext cx="2136569" cy="207838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1200" b="1" dirty="0"/>
          </a:p>
          <a:p>
            <a:pPr algn="l"/>
            <a:endParaRPr lang="sv-SE" b="1" dirty="0" smtClean="0"/>
          </a:p>
          <a:p>
            <a:pPr algn="l"/>
            <a:r>
              <a:rPr lang="sv-SE" b="1" dirty="0" smtClean="0"/>
              <a:t>Respons</a:t>
            </a:r>
            <a:endParaRPr lang="sv-SE" b="1" dirty="0"/>
          </a:p>
          <a:p>
            <a:pPr algn="l"/>
            <a:r>
              <a:rPr lang="sv-SE" sz="1600" dirty="0"/>
              <a:t>Energimyndigheten</a:t>
            </a:r>
          </a:p>
          <a:p>
            <a:pPr algn="l"/>
            <a:r>
              <a:rPr lang="sv-SE" sz="1600" dirty="0" smtClean="0"/>
              <a:t>Naturvårdsverket</a:t>
            </a:r>
          </a:p>
          <a:p>
            <a:pPr algn="l"/>
            <a:r>
              <a:rPr lang="sv-SE" sz="1600" dirty="0" smtClean="0"/>
              <a:t>HAV</a:t>
            </a:r>
            <a:endParaRPr lang="sv-SE" sz="1600" dirty="0"/>
          </a:p>
          <a:p>
            <a:pPr algn="l"/>
            <a:r>
              <a:rPr lang="sv-SE" sz="1600" dirty="0"/>
              <a:t>SCB</a:t>
            </a:r>
          </a:p>
          <a:p>
            <a:pPr algn="l"/>
            <a:r>
              <a:rPr lang="sv-SE" sz="1600" dirty="0"/>
              <a:t>SGU</a:t>
            </a:r>
          </a:p>
          <a:p>
            <a:pPr algn="l"/>
            <a:endParaRPr lang="sv-SE" sz="1600" dirty="0"/>
          </a:p>
          <a:p>
            <a:pPr algn="l"/>
            <a:endParaRPr lang="sv-SE" sz="1600" dirty="0"/>
          </a:p>
          <a:p>
            <a:pPr algn="l"/>
            <a:endParaRPr lang="sv-SE" sz="1000" dirty="0"/>
          </a:p>
        </p:txBody>
      </p:sp>
      <p:sp>
        <p:nvSpPr>
          <p:cNvPr id="8207" name="Rectangle 40"/>
          <p:cNvSpPr>
            <a:spLocks noChangeArrowheads="1"/>
          </p:cNvSpPr>
          <p:nvPr/>
        </p:nvSpPr>
        <p:spPr bwMode="auto">
          <a:xfrm>
            <a:off x="1408235" y="441325"/>
            <a:ext cx="661914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 eaLnBrk="0" hangingPunct="0"/>
            <a:r>
              <a:rPr lang="sv-SE" sz="2400" b="1"/>
              <a:t>DPSIR-modellen - miljöstatistikproducenter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Miljöräkenskaper på SCB</a:t>
            </a:r>
            <a:endParaRPr lang="en-GB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defTabSz="914400">
              <a:lnSpc>
                <a:spcPct val="80000"/>
              </a:lnSpc>
              <a:buFontTx/>
              <a:buNone/>
            </a:pPr>
            <a:endParaRPr lang="sv-SE" sz="2800" dirty="0" smtClean="0"/>
          </a:p>
          <a:p>
            <a:pPr defTabSz="914400">
              <a:lnSpc>
                <a:spcPct val="80000"/>
              </a:lnSpc>
            </a:pPr>
            <a:r>
              <a:rPr lang="sv-SE" sz="2800" b="1" dirty="0" smtClean="0"/>
              <a:t>Fysiska flöden</a:t>
            </a:r>
            <a:r>
              <a:rPr lang="sv-SE" sz="2800" dirty="0" smtClean="0"/>
              <a:t>: energianvändning, kemiska produkter, utsläpp, avfall, material, vatten</a:t>
            </a:r>
          </a:p>
          <a:p>
            <a:pPr defTabSz="914400">
              <a:lnSpc>
                <a:spcPct val="80000"/>
              </a:lnSpc>
            </a:pPr>
            <a:endParaRPr lang="sv-SE" sz="2800" dirty="0" smtClean="0"/>
          </a:p>
          <a:p>
            <a:pPr defTabSz="914400">
              <a:lnSpc>
                <a:spcPct val="80000"/>
              </a:lnSpc>
            </a:pPr>
            <a:r>
              <a:rPr lang="sv-SE" sz="2800" b="1" dirty="0" smtClean="0"/>
              <a:t>Ekonomiska variabler</a:t>
            </a:r>
            <a:r>
              <a:rPr lang="sv-SE" sz="2800" dirty="0" smtClean="0"/>
              <a:t>: miljöskatter, subventioner, miljöskyddskostnader</a:t>
            </a:r>
          </a:p>
          <a:p>
            <a:pPr defTabSz="914400">
              <a:lnSpc>
                <a:spcPct val="80000"/>
              </a:lnSpc>
            </a:pPr>
            <a:endParaRPr lang="sv-SE" sz="2800" dirty="0" smtClean="0"/>
          </a:p>
          <a:p>
            <a:pPr defTabSz="914400">
              <a:lnSpc>
                <a:spcPct val="80000"/>
              </a:lnSpc>
            </a:pPr>
            <a:r>
              <a:rPr lang="sv-SE" sz="2800" dirty="0" smtClean="0"/>
              <a:t>Miljöföretagsdatabas</a:t>
            </a:r>
          </a:p>
        </p:txBody>
      </p:sp>
      <p:pic>
        <p:nvPicPr>
          <p:cNvPr id="8196" name="Picture 4" descr="Stående-logga-vit"/>
          <p:cNvPicPr>
            <a:picLocks noChangeAspect="1" noChangeArrowheads="1"/>
          </p:cNvPicPr>
          <p:nvPr/>
        </p:nvPicPr>
        <p:blipFill>
          <a:blip r:embed="rId2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1422400" y="1790700"/>
            <a:ext cx="6781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r>
              <a:rPr lang="sv-SE" dirty="0" smtClean="0"/>
              <a:t>Miljöräkenskapsdata</a:t>
            </a:r>
            <a:br>
              <a:rPr lang="sv-SE" dirty="0" smtClean="0"/>
            </a:br>
            <a:r>
              <a:rPr lang="sv-SE" dirty="0" smtClean="0"/>
              <a:t>www.scb.se/mi1301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420938"/>
            <a:ext cx="6697663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sv-SE" sz="2800" dirty="0" smtClean="0"/>
              <a:t>Visa upp räkenskapsdata i flera dimensioner 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sv-SE" sz="2800" dirty="0"/>
              <a:t>L</a:t>
            </a:r>
            <a:r>
              <a:rPr lang="sv-SE" sz="2800" dirty="0" smtClean="0"/>
              <a:t>adda ner data för vidare bearbetning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sv-SE" sz="2800" dirty="0" smtClean="0"/>
              <a:t>Rapporter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sv-SE" sz="2800" dirty="0" smtClean="0"/>
              <a:t>Tidsserier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sv-SE" sz="2800" dirty="0" smtClean="0"/>
              <a:t>Metodik</a:t>
            </a:r>
          </a:p>
          <a:p>
            <a:pPr algn="l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1384300" y="2082800"/>
            <a:ext cx="6781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v-SE"/>
          </a:p>
        </p:txBody>
      </p:sp>
      <p:pic>
        <p:nvPicPr>
          <p:cNvPr id="5" name="Picture 4" descr="Stående-logga-vit"/>
          <p:cNvPicPr>
            <a:picLocks noChangeAspect="1" noChangeArrowheads="1"/>
          </p:cNvPicPr>
          <p:nvPr/>
        </p:nvPicPr>
        <p:blipFill>
          <a:blip r:embed="rId3" cstate="print"/>
          <a:srcRect l="26892"/>
          <a:stretch>
            <a:fillRect/>
          </a:stretch>
        </p:blipFill>
        <p:spPr bwMode="auto">
          <a:xfrm>
            <a:off x="0" y="625475"/>
            <a:ext cx="94773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545</Words>
  <Application>Microsoft Office PowerPoint</Application>
  <PresentationFormat>Bildspel på skärmen (4:3)</PresentationFormat>
  <Paragraphs>148</Paragraphs>
  <Slides>18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Rounded MT Bold</vt:lpstr>
      <vt:lpstr>Calibri</vt:lpstr>
      <vt:lpstr>Times New Roman</vt:lpstr>
      <vt:lpstr>Wingdings</vt:lpstr>
      <vt:lpstr>Office-tema</vt:lpstr>
      <vt:lpstr>Chart</vt:lpstr>
      <vt:lpstr>Worksheet</vt:lpstr>
      <vt:lpstr>Diagram</vt:lpstr>
      <vt:lpstr>Miljöräkenskaper och miljöstatistik –  den gröna utvecklingen i ekonomin och i samhället    </vt:lpstr>
      <vt:lpstr>Syfte</vt:lpstr>
      <vt:lpstr>Historik</vt:lpstr>
      <vt:lpstr>Miljöräkenskaper  </vt:lpstr>
      <vt:lpstr>PowerPoint-presentation</vt:lpstr>
      <vt:lpstr>Kartläggning av miljöstatistiken två rapporter</vt:lpstr>
      <vt:lpstr>PowerPoint-presentation</vt:lpstr>
      <vt:lpstr>Miljöräkenskaper på SCB</vt:lpstr>
      <vt:lpstr>Miljöräkenskapsdata www.scb.se/mi1301</vt:lpstr>
      <vt:lpstr>Sektor – Bransch - Vara</vt:lpstr>
      <vt:lpstr>Branschprofiler</vt:lpstr>
      <vt:lpstr>Styrmedel: miljöskatter och miljömotiverade subventioner</vt:lpstr>
      <vt:lpstr>Skatt och utsläpp av koldioxid</vt:lpstr>
      <vt:lpstr>Utveckling statliga anslag</vt:lpstr>
      <vt:lpstr>Miljöföretagsdatabas</vt:lpstr>
      <vt:lpstr>       Miljösysselsatta</vt:lpstr>
      <vt:lpstr>PowerPoint-presentation</vt:lpstr>
      <vt:lpstr>PowerPoint-presentation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RM/MN Miljöekonomi och Naturresurser</dc:title>
  <dc:creator>scbvipa</dc:creator>
  <cp:lastModifiedBy>Palm Viveka RM/LEDN-S</cp:lastModifiedBy>
  <cp:revision>73</cp:revision>
  <dcterms:created xsi:type="dcterms:W3CDTF">2011-04-12T15:11:43Z</dcterms:created>
  <dcterms:modified xsi:type="dcterms:W3CDTF">2018-08-29T05:51:10Z</dcterms:modified>
</cp:coreProperties>
</file>