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08" r:id="rId3"/>
    <p:sldId id="303" r:id="rId4"/>
    <p:sldId id="304" r:id="rId5"/>
    <p:sldId id="305" r:id="rId6"/>
    <p:sldId id="306" r:id="rId7"/>
    <p:sldId id="307" r:id="rId8"/>
    <p:sldId id="274" r:id="rId9"/>
    <p:sldId id="293" r:id="rId10"/>
    <p:sldId id="295" r:id="rId11"/>
    <p:sldId id="294" r:id="rId12"/>
    <p:sldId id="309" r:id="rId13"/>
    <p:sldId id="310" r:id="rId14"/>
    <p:sldId id="292" r:id="rId15"/>
    <p:sldId id="297" r:id="rId16"/>
    <p:sldId id="286" r:id="rId17"/>
    <p:sldId id="291" r:id="rId18"/>
    <p:sldId id="266" r:id="rId19"/>
    <p:sldId id="289" r:id="rId20"/>
    <p:sldId id="280" r:id="rId21"/>
    <p:sldId id="298" r:id="rId22"/>
    <p:sldId id="299" r:id="rId23"/>
    <p:sldId id="29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l Sara S-S" initials="FSS" lastIdx="1" clrIdx="0">
    <p:extLst>
      <p:ext uri="{19B8F6BF-5375-455C-9EA6-DF929625EA0E}">
        <p15:presenceInfo xmlns:p15="http://schemas.microsoft.com/office/powerpoint/2012/main" userId="S-1-5-21-1683777494-809322651-10498456-9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0270" autoAdjust="0"/>
  </p:normalViewPr>
  <p:slideViewPr>
    <p:cSldViewPr snapToGrid="0">
      <p:cViewPr varScale="1">
        <p:scale>
          <a:sx n="58" d="100"/>
          <a:sy n="58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cb.intra\data\Dok\ViP\2017%20S%20Agenda%202030%20indikatorer\PMOD\Genomf&#246;rande\Arbetsdokument\DEL%202\Indikatorer_efter%20rap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'Indikatorer analyser'!$C$1</c:f>
              <c:strCache>
                <c:ptCount val="1"/>
                <c:pt idx="0">
                  <c:v>Grön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'Indikatorer analyser'!$B$2:$B$18</c:f>
              <c:strCache>
                <c:ptCount val="17"/>
                <c:pt idx="0">
                  <c:v>1. Ingen fattigdom</c:v>
                </c:pt>
                <c:pt idx="1">
                  <c:v>2. Ingen hunger</c:v>
                </c:pt>
                <c:pt idx="2">
                  <c:v>3. God hälsa och välbefinnande</c:v>
                </c:pt>
                <c:pt idx="3">
                  <c:v>4. God utbildning för alla</c:v>
                </c:pt>
                <c:pt idx="4">
                  <c:v>5. Jämställdhet</c:v>
                </c:pt>
                <c:pt idx="5">
                  <c:v>6. Rent vatten och sanitet för alla</c:v>
                </c:pt>
                <c:pt idx="6">
                  <c:v>7. Hållbar energi för alla</c:v>
                </c:pt>
                <c:pt idx="7">
                  <c:v>8. Anständig arbetsvillkor och ekonomisk tillväxt</c:v>
                </c:pt>
                <c:pt idx="8">
                  <c:v>9. Hållbar industri, innovationer och infrastruktur</c:v>
                </c:pt>
                <c:pt idx="9">
                  <c:v>10. Minskad ojämlikhet</c:v>
                </c:pt>
                <c:pt idx="10">
                  <c:v>11. Hållbara städer och samhällen</c:v>
                </c:pt>
                <c:pt idx="11">
                  <c:v>12. Hållbar konsumtion och produktion</c:v>
                </c:pt>
                <c:pt idx="12">
                  <c:v>13. Bekämpa klimatförändringarna</c:v>
                </c:pt>
                <c:pt idx="13">
                  <c:v>14. Hav och marina resurser</c:v>
                </c:pt>
                <c:pt idx="14">
                  <c:v>15. Ekosystem och biologisk mångfald</c:v>
                </c:pt>
                <c:pt idx="15">
                  <c:v>16. Fredliga och inkluderande samhällen</c:v>
                </c:pt>
                <c:pt idx="16">
                  <c:v>17. Genomförande och globalt partnerskap</c:v>
                </c:pt>
              </c:strCache>
            </c:strRef>
          </c:cat>
          <c:val>
            <c:numRef>
              <c:f>'Indikatorer analyser'!$C$2:$C$18</c:f>
              <c:numCache>
                <c:formatCode>General</c:formatCode>
                <c:ptCount val="17"/>
                <c:pt idx="0">
                  <c:v>3</c:v>
                </c:pt>
                <c:pt idx="1">
                  <c:v>8</c:v>
                </c:pt>
                <c:pt idx="2">
                  <c:v>26</c:v>
                </c:pt>
                <c:pt idx="3">
                  <c:v>10</c:v>
                </c:pt>
                <c:pt idx="4">
                  <c:v>8</c:v>
                </c:pt>
                <c:pt idx="5">
                  <c:v>9</c:v>
                </c:pt>
                <c:pt idx="6">
                  <c:v>3</c:v>
                </c:pt>
                <c:pt idx="7">
                  <c:v>11</c:v>
                </c:pt>
                <c:pt idx="8">
                  <c:v>11</c:v>
                </c:pt>
                <c:pt idx="9">
                  <c:v>7</c:v>
                </c:pt>
                <c:pt idx="10">
                  <c:v>9</c:v>
                </c:pt>
                <c:pt idx="11">
                  <c:v>7</c:v>
                </c:pt>
                <c:pt idx="12">
                  <c:v>2</c:v>
                </c:pt>
                <c:pt idx="13">
                  <c:v>2</c:v>
                </c:pt>
                <c:pt idx="14">
                  <c:v>8</c:v>
                </c:pt>
                <c:pt idx="15">
                  <c:v>11</c:v>
                </c:pt>
                <c:pt idx="1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E-467E-8564-924FD06F7D6F}"/>
            </c:ext>
          </c:extLst>
        </c:ser>
        <c:ser>
          <c:idx val="1"/>
          <c:order val="1"/>
          <c:tx>
            <c:strRef>
              <c:f>'Indikatorer analyser'!$D$1</c:f>
              <c:strCache>
                <c:ptCount val="1"/>
                <c:pt idx="0">
                  <c:v>Orange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'Indikatorer analyser'!$B$2:$B$18</c:f>
              <c:strCache>
                <c:ptCount val="17"/>
                <c:pt idx="0">
                  <c:v>1. Ingen fattigdom</c:v>
                </c:pt>
                <c:pt idx="1">
                  <c:v>2. Ingen hunger</c:v>
                </c:pt>
                <c:pt idx="2">
                  <c:v>3. God hälsa och välbefinnande</c:v>
                </c:pt>
                <c:pt idx="3">
                  <c:v>4. God utbildning för alla</c:v>
                </c:pt>
                <c:pt idx="4">
                  <c:v>5. Jämställdhet</c:v>
                </c:pt>
                <c:pt idx="5">
                  <c:v>6. Rent vatten och sanitet för alla</c:v>
                </c:pt>
                <c:pt idx="6">
                  <c:v>7. Hållbar energi för alla</c:v>
                </c:pt>
                <c:pt idx="7">
                  <c:v>8. Anständig arbetsvillkor och ekonomisk tillväxt</c:v>
                </c:pt>
                <c:pt idx="8">
                  <c:v>9. Hållbar industri, innovationer och infrastruktur</c:v>
                </c:pt>
                <c:pt idx="9">
                  <c:v>10. Minskad ojämlikhet</c:v>
                </c:pt>
                <c:pt idx="10">
                  <c:v>11. Hållbara städer och samhällen</c:v>
                </c:pt>
                <c:pt idx="11">
                  <c:v>12. Hållbar konsumtion och produktion</c:v>
                </c:pt>
                <c:pt idx="12">
                  <c:v>13. Bekämpa klimatförändringarna</c:v>
                </c:pt>
                <c:pt idx="13">
                  <c:v>14. Hav och marina resurser</c:v>
                </c:pt>
                <c:pt idx="14">
                  <c:v>15. Ekosystem och biologisk mångfald</c:v>
                </c:pt>
                <c:pt idx="15">
                  <c:v>16. Fredliga och inkluderande samhällen</c:v>
                </c:pt>
                <c:pt idx="16">
                  <c:v>17. Genomförande och globalt partnerskap</c:v>
                </c:pt>
              </c:strCache>
            </c:strRef>
          </c:cat>
          <c:val>
            <c:numRef>
              <c:f>'Indikatorer analyser'!$D$2:$D$18</c:f>
              <c:numCache>
                <c:formatCode>General</c:formatCode>
                <c:ptCount val="17"/>
                <c:pt idx="0">
                  <c:v>6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  <c:pt idx="10">
                  <c:v>7</c:v>
                </c:pt>
                <c:pt idx="11">
                  <c:v>5</c:v>
                </c:pt>
                <c:pt idx="12">
                  <c:v>2</c:v>
                </c:pt>
                <c:pt idx="13">
                  <c:v>4</c:v>
                </c:pt>
                <c:pt idx="14">
                  <c:v>2</c:v>
                </c:pt>
                <c:pt idx="15">
                  <c:v>8</c:v>
                </c:pt>
                <c:pt idx="1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4E-467E-8564-924FD06F7D6F}"/>
            </c:ext>
          </c:extLst>
        </c:ser>
        <c:ser>
          <c:idx val="2"/>
          <c:order val="2"/>
          <c:tx>
            <c:strRef>
              <c:f>'Indikatorer analyser'!$E$1</c:f>
              <c:strCache>
                <c:ptCount val="1"/>
                <c:pt idx="0">
                  <c:v>Röd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'Indikatorer analyser'!$B$2:$B$18</c:f>
              <c:strCache>
                <c:ptCount val="17"/>
                <c:pt idx="0">
                  <c:v>1. Ingen fattigdom</c:v>
                </c:pt>
                <c:pt idx="1">
                  <c:v>2. Ingen hunger</c:v>
                </c:pt>
                <c:pt idx="2">
                  <c:v>3. God hälsa och välbefinnande</c:v>
                </c:pt>
                <c:pt idx="3">
                  <c:v>4. God utbildning för alla</c:v>
                </c:pt>
                <c:pt idx="4">
                  <c:v>5. Jämställdhet</c:v>
                </c:pt>
                <c:pt idx="5">
                  <c:v>6. Rent vatten och sanitet för alla</c:v>
                </c:pt>
                <c:pt idx="6">
                  <c:v>7. Hållbar energi för alla</c:v>
                </c:pt>
                <c:pt idx="7">
                  <c:v>8. Anständig arbetsvillkor och ekonomisk tillväxt</c:v>
                </c:pt>
                <c:pt idx="8">
                  <c:v>9. Hållbar industri, innovationer och infrastruktur</c:v>
                </c:pt>
                <c:pt idx="9">
                  <c:v>10. Minskad ojämlikhet</c:v>
                </c:pt>
                <c:pt idx="10">
                  <c:v>11. Hållbara städer och samhällen</c:v>
                </c:pt>
                <c:pt idx="11">
                  <c:v>12. Hållbar konsumtion och produktion</c:v>
                </c:pt>
                <c:pt idx="12">
                  <c:v>13. Bekämpa klimatförändringarna</c:v>
                </c:pt>
                <c:pt idx="13">
                  <c:v>14. Hav och marina resurser</c:v>
                </c:pt>
                <c:pt idx="14">
                  <c:v>15. Ekosystem och biologisk mångfald</c:v>
                </c:pt>
                <c:pt idx="15">
                  <c:v>16. Fredliga och inkluderande samhällen</c:v>
                </c:pt>
                <c:pt idx="16">
                  <c:v>17. Genomförande och globalt partnerskap</c:v>
                </c:pt>
              </c:strCache>
            </c:strRef>
          </c:cat>
          <c:val>
            <c:numRef>
              <c:f>'Indikatorer analyser'!$E$2:$E$18</c:f>
              <c:numCache>
                <c:formatCode>General</c:formatCode>
                <c:ptCount val="17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1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5</c:v>
                </c:pt>
                <c:pt idx="14">
                  <c:v>3</c:v>
                </c:pt>
                <c:pt idx="15">
                  <c:v>9</c:v>
                </c:pt>
                <c:pt idx="1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4E-467E-8564-924FD06F7D6F}"/>
            </c:ext>
          </c:extLst>
        </c:ser>
        <c:ser>
          <c:idx val="3"/>
          <c:order val="3"/>
          <c:tx>
            <c:strRef>
              <c:f>'Indikatorer analyser'!$F$1</c:f>
              <c:strCache>
                <c:ptCount val="1"/>
                <c:pt idx="0">
                  <c:v>Vit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'Indikatorer analyser'!$B$2:$B$18</c:f>
              <c:strCache>
                <c:ptCount val="17"/>
                <c:pt idx="0">
                  <c:v>1. Ingen fattigdom</c:v>
                </c:pt>
                <c:pt idx="1">
                  <c:v>2. Ingen hunger</c:v>
                </c:pt>
                <c:pt idx="2">
                  <c:v>3. God hälsa och välbefinnande</c:v>
                </c:pt>
                <c:pt idx="3">
                  <c:v>4. God utbildning för alla</c:v>
                </c:pt>
                <c:pt idx="4">
                  <c:v>5. Jämställdhet</c:v>
                </c:pt>
                <c:pt idx="5">
                  <c:v>6. Rent vatten och sanitet för alla</c:v>
                </c:pt>
                <c:pt idx="6">
                  <c:v>7. Hållbar energi för alla</c:v>
                </c:pt>
                <c:pt idx="7">
                  <c:v>8. Anständig arbetsvillkor och ekonomisk tillväxt</c:v>
                </c:pt>
                <c:pt idx="8">
                  <c:v>9. Hållbar industri, innovationer och infrastruktur</c:v>
                </c:pt>
                <c:pt idx="9">
                  <c:v>10. Minskad ojämlikhet</c:v>
                </c:pt>
                <c:pt idx="10">
                  <c:v>11. Hållbara städer och samhällen</c:v>
                </c:pt>
                <c:pt idx="11">
                  <c:v>12. Hållbar konsumtion och produktion</c:v>
                </c:pt>
                <c:pt idx="12">
                  <c:v>13. Bekämpa klimatförändringarna</c:v>
                </c:pt>
                <c:pt idx="13">
                  <c:v>14. Hav och marina resurser</c:v>
                </c:pt>
                <c:pt idx="14">
                  <c:v>15. Ekosystem och biologisk mångfald</c:v>
                </c:pt>
                <c:pt idx="15">
                  <c:v>16. Fredliga och inkluderande samhällen</c:v>
                </c:pt>
                <c:pt idx="16">
                  <c:v>17. Genomförande och globalt partnerskap</c:v>
                </c:pt>
              </c:strCache>
            </c:strRef>
          </c:cat>
          <c:val>
            <c:numRef>
              <c:f>'Indikatorer analyser'!$F$2:$F$18</c:f>
              <c:numCache>
                <c:formatCode>General</c:formatCode>
                <c:ptCount val="17"/>
                <c:pt idx="0">
                  <c:v>4</c:v>
                </c:pt>
                <c:pt idx="1">
                  <c:v>6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4E-467E-8564-924FD06F7D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247624"/>
        <c:axId val="467245000"/>
      </c:barChart>
      <c:catAx>
        <c:axId val="46724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245000"/>
        <c:crosses val="autoZero"/>
        <c:auto val="1"/>
        <c:lblAlgn val="ctr"/>
        <c:lblOffset val="100"/>
        <c:noMultiLvlLbl val="0"/>
      </c:catAx>
      <c:valAx>
        <c:axId val="46724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247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E975E-92BB-4567-8853-2376591899F2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A120E-FF9F-4C94-A3F6-73B2A7ACA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5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125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A154-6C24-4CF6-8A51-1ACDC5BE298E}" type="slidenum">
              <a:rPr lang="sv-SE" smtClean="0"/>
              <a:t>10</a:t>
            </a:fld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641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11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67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12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885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13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26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51052" y="920925"/>
            <a:ext cx="5387798" cy="3030637"/>
          </a:xfrm>
        </p:spPr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14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161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15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050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16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2110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4A154-6C24-4CF6-8A51-1ACDC5BE298E}" type="slidenum">
              <a:rPr lang="sv-SE" smtClean="0"/>
              <a:t>17</a:t>
            </a:fld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587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18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852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19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49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2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8562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20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103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21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674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22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9186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966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3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161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4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258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5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98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6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7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7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390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8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68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9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8207" y="1130909"/>
            <a:ext cx="6588808" cy="22874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8207" y="3610584"/>
            <a:ext cx="6588808" cy="158628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 err="1" smtClean="0"/>
              <a:t>Klicka</a:t>
            </a:r>
            <a:r>
              <a:rPr lang="en-GB" noProof="0" dirty="0" smtClean="0"/>
              <a:t> om du </a:t>
            </a:r>
            <a:r>
              <a:rPr lang="en-GB" noProof="0" dirty="0" err="1" smtClean="0"/>
              <a:t>vill</a:t>
            </a:r>
            <a:r>
              <a:rPr lang="en-GB" noProof="0" dirty="0" smtClean="0"/>
              <a:t> </a:t>
            </a:r>
            <a:r>
              <a:rPr lang="en-GB" noProof="0" dirty="0" err="1" smtClean="0"/>
              <a:t>redigera</a:t>
            </a:r>
            <a:r>
              <a:rPr lang="en-GB" noProof="0" dirty="0" smtClean="0"/>
              <a:t> mall för </a:t>
            </a:r>
            <a:r>
              <a:rPr lang="en-GB" noProof="0" dirty="0" err="1" smtClean="0"/>
              <a:t>underrubrikformat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62FC-C540-4057-9431-81278D267697}" type="datetime1">
              <a:rPr lang="en-GB" smtClean="0"/>
              <a:t>03/09/2018</a:t>
            </a:fld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Grafik 8"/>
          <p:cNvPicPr>
            <a:picLocks noChangeAspect="1"/>
          </p:cNvPicPr>
          <p:nvPr userDrawn="1"/>
        </p:nvPicPr>
        <p:blipFill rotWithShape="1">
          <a:blip r:embed="rId2"/>
          <a:srcRect l="23714" t="23456" r="23992" b="24202"/>
          <a:stretch/>
        </p:blipFill>
        <p:spPr>
          <a:xfrm>
            <a:off x="7935708" y="1623706"/>
            <a:ext cx="3167608" cy="317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7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22A1-E0E6-4633-8326-98AA72A24D70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53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5A86-1E25-4C5A-92FF-6ED98D9FAD17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8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825625"/>
            <a:ext cx="10515600" cy="4351338"/>
          </a:xfrm>
        </p:spPr>
        <p:txBody>
          <a:bodyPr/>
          <a:lstStyle>
            <a:lvl1pPr marL="358775" indent="-358775">
              <a:lnSpc>
                <a:spcPct val="110000"/>
              </a:lnSpc>
              <a:spcAft>
                <a:spcPts val="600"/>
              </a:spcAft>
              <a:defRPr/>
            </a:lvl1pPr>
            <a:lvl2pPr>
              <a:lnSpc>
                <a:spcPct val="110000"/>
              </a:lnSpc>
              <a:spcAft>
                <a:spcPts val="600"/>
              </a:spcAft>
              <a:defRPr/>
            </a:lvl2pPr>
            <a:lvl3pPr>
              <a:lnSpc>
                <a:spcPct val="110000"/>
              </a:lnSpc>
              <a:spcAft>
                <a:spcPts val="600"/>
              </a:spcAft>
              <a:defRPr/>
            </a:lvl3pPr>
            <a:lvl4pPr>
              <a:lnSpc>
                <a:spcPct val="110000"/>
              </a:lnSpc>
              <a:spcAft>
                <a:spcPts val="600"/>
              </a:spcAft>
              <a:defRPr/>
            </a:lvl4pPr>
            <a:lvl5pPr>
              <a:lnSpc>
                <a:spcPct val="11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GB" noProof="0" dirty="0" err="1" smtClean="0"/>
              <a:t>Redigera</a:t>
            </a:r>
            <a:r>
              <a:rPr lang="en-GB" noProof="0" dirty="0" smtClean="0"/>
              <a:t> format för </a:t>
            </a:r>
            <a:r>
              <a:rPr lang="en-GB" noProof="0" dirty="0" err="1" smtClean="0"/>
              <a:t>bakgrundstext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1971-C4C5-4D45-9FB0-EFD3D54E32FD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Grafik 8"/>
          <p:cNvPicPr>
            <a:picLocks noChangeAspect="1"/>
          </p:cNvPicPr>
          <p:nvPr userDrawn="1"/>
        </p:nvPicPr>
        <p:blipFill rotWithShape="1">
          <a:blip r:embed="rId2"/>
          <a:srcRect l="23714" t="23456" r="23992" b="24202"/>
          <a:stretch/>
        </p:blipFill>
        <p:spPr>
          <a:xfrm>
            <a:off x="9654618" y="201583"/>
            <a:ext cx="2304510" cy="2306606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3"/>
          <a:srcRect l="16733" r="17648" b="5042"/>
          <a:stretch/>
        </p:blipFill>
        <p:spPr>
          <a:xfrm>
            <a:off x="135839" y="5709968"/>
            <a:ext cx="994527" cy="10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1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AD7D-CEFB-4331-8694-225609F02017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4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0D0B-16E6-41C0-825F-66C276745FFE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67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F837-9851-4424-B2FF-0C0C3897E3DC}" type="datetime1">
              <a:rPr lang="en-GB" smtClean="0"/>
              <a:t>03/09/2018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2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7744-3F71-41FB-930C-8D1057F7AC64}" type="datetime1">
              <a:rPr lang="en-GB" smtClean="0"/>
              <a:t>03/09/2018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864F-0EFB-4121-B021-D41F2233D37D}" type="datetime1">
              <a:rPr lang="en-GB" smtClean="0"/>
              <a:t>03/09/2018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8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D12-BB67-4934-BB50-CA5506AED7CF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7314-DCF6-44A0-A090-B73F7935FCF1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35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Redigera</a:t>
            </a:r>
            <a:r>
              <a:rPr lang="en-GB" noProof="0" dirty="0" smtClean="0"/>
              <a:t> format för </a:t>
            </a:r>
            <a:r>
              <a:rPr lang="en-GB" noProof="0" dirty="0" err="1" smtClean="0"/>
              <a:t>bakgrundstext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DAC19087-6863-4577-BED5-E36AB3934176}" type="datetime1">
              <a:rPr lang="en-GB" smtClean="0"/>
              <a:t>03/09/2018</a:t>
            </a:fld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E911736B-8D56-477F-A7D8-A79BD02A716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72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/>
          </a:solidFill>
          <a:latin typeface="PT Serif" panose="020A0603040505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.frankl@scb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iveka.palm@scb.s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8207" y="1220360"/>
            <a:ext cx="6588808" cy="2287409"/>
          </a:xfrm>
        </p:spPr>
        <p:txBody>
          <a:bodyPr>
            <a:noAutofit/>
          </a:bodyPr>
          <a:lstStyle/>
          <a:p>
            <a:pPr algn="r"/>
            <a:r>
              <a:rPr lang="en-GB" sz="4800" dirty="0"/>
              <a:t>Agenda 2030</a:t>
            </a:r>
            <a:r>
              <a:rPr lang="en-GB" sz="3200" dirty="0"/>
              <a:t/>
            </a:r>
            <a:br>
              <a:rPr lang="en-GB" sz="3200" dirty="0"/>
            </a:br>
            <a:r>
              <a:rPr lang="en-GB" sz="2800" dirty="0"/>
              <a:t>Monitoring the sustainability </a:t>
            </a:r>
            <a:r>
              <a:rPr lang="en-GB" sz="2800" dirty="0" smtClean="0"/>
              <a:t>goals: Statistics </a:t>
            </a:r>
            <a:r>
              <a:rPr lang="en-GB" sz="2800" dirty="0"/>
              <a:t>and analysis in a new context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84583" y="3700035"/>
            <a:ext cx="6302432" cy="1586281"/>
          </a:xfrm>
        </p:spPr>
        <p:txBody>
          <a:bodyPr>
            <a:normAutofit lnSpcReduction="10000"/>
          </a:bodyPr>
          <a:lstStyle/>
          <a:p>
            <a:pPr algn="r"/>
            <a:r>
              <a:rPr lang="sv-SE" dirty="0" smtClean="0"/>
              <a:t>Sommarskola, Örebro Universitet</a:t>
            </a:r>
          </a:p>
          <a:p>
            <a:pPr algn="r"/>
            <a:r>
              <a:rPr lang="sv-SE" dirty="0" smtClean="0"/>
              <a:t>27-29 augusti </a:t>
            </a:r>
            <a:r>
              <a:rPr lang="sv-SE" dirty="0"/>
              <a:t>2018</a:t>
            </a:r>
          </a:p>
          <a:p>
            <a:pPr algn="r"/>
            <a:r>
              <a:rPr lang="sv-SE" sz="1800" dirty="0"/>
              <a:t>Sara Frankl, </a:t>
            </a:r>
            <a:r>
              <a:rPr lang="sv-SE" sz="1800" dirty="0" smtClean="0">
                <a:hlinkClick r:id="rId3"/>
              </a:rPr>
              <a:t>sara.frankl@scb.se</a:t>
            </a:r>
            <a:endParaRPr lang="sv-SE" sz="1800" dirty="0" smtClean="0"/>
          </a:p>
          <a:p>
            <a:pPr algn="r"/>
            <a:r>
              <a:rPr lang="sv-SE" sz="1800" dirty="0" smtClean="0"/>
              <a:t>Viveka Palm, </a:t>
            </a:r>
            <a:r>
              <a:rPr lang="sv-SE" sz="1800" dirty="0" smtClean="0">
                <a:hlinkClick r:id="rId4"/>
              </a:rPr>
              <a:t>viveka.palm@scb.se</a:t>
            </a:r>
            <a:endParaRPr lang="sv-SE" sz="1800" dirty="0" smtClean="0"/>
          </a:p>
          <a:p>
            <a:pPr algn="r"/>
            <a:endParaRPr lang="sv-SE" sz="1800" dirty="0"/>
          </a:p>
          <a:p>
            <a:pPr algn="r"/>
            <a:endParaRPr lang="en-GB" dirty="0"/>
          </a:p>
        </p:txBody>
      </p:sp>
      <p:cxnSp>
        <p:nvCxnSpPr>
          <p:cNvPr id="5" name="Rak koppling 4"/>
          <p:cNvCxnSpPr/>
          <p:nvPr/>
        </p:nvCxnSpPr>
        <p:spPr>
          <a:xfrm>
            <a:off x="7487726" y="1397470"/>
            <a:ext cx="0" cy="352800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2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En bred agenda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3200" dirty="0" smtClean="0"/>
              <a:t>Universell och odelbar</a:t>
            </a:r>
          </a:p>
          <a:p>
            <a:r>
              <a:rPr lang="sv-SE" sz="3200" dirty="0" smtClean="0"/>
              <a:t>17 </a:t>
            </a:r>
            <a:r>
              <a:rPr lang="sv-SE" sz="3200" dirty="0"/>
              <a:t>mål, 169 delmål, 232 indikatorer –  hur få överblick och förstå helheten</a:t>
            </a:r>
          </a:p>
          <a:p>
            <a:r>
              <a:rPr lang="sv-SE" sz="3200" dirty="0"/>
              <a:t>Agendan ger ett gemensamt språk över vanliga utbildnings- och </a:t>
            </a:r>
            <a:r>
              <a:rPr lang="sv-SE" sz="3200" dirty="0" smtClean="0"/>
              <a:t>aktivitetsindelningar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4934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780371" y="378212"/>
            <a:ext cx="7348078" cy="818540"/>
          </a:xfrm>
        </p:spPr>
        <p:txBody>
          <a:bodyPr>
            <a:normAutofit/>
          </a:bodyPr>
          <a:lstStyle/>
          <a:p>
            <a:r>
              <a:rPr lang="sv-SE" dirty="0" smtClean="0"/>
              <a:t>17 hållbarhetsmål </a:t>
            </a:r>
            <a:endParaRPr lang="sv-SE" dirty="0"/>
          </a:p>
        </p:txBody>
      </p:sp>
      <p:sp>
        <p:nvSpPr>
          <p:cNvPr id="33" name="Rektangel 32"/>
          <p:cNvSpPr/>
          <p:nvPr/>
        </p:nvSpPr>
        <p:spPr>
          <a:xfrm>
            <a:off x="1763688" y="5733256"/>
            <a:ext cx="4974892" cy="648072"/>
          </a:xfrm>
          <a:prstGeom prst="rect">
            <a:avLst/>
          </a:prstGeom>
          <a:solidFill>
            <a:srgbClr val="71277A">
              <a:lumMod val="20000"/>
              <a:lumOff val="80000"/>
            </a:srgbClr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ktangel 33"/>
          <p:cNvSpPr/>
          <p:nvPr/>
        </p:nvSpPr>
        <p:spPr>
          <a:xfrm>
            <a:off x="1763688" y="4797152"/>
            <a:ext cx="4608512" cy="936104"/>
          </a:xfrm>
          <a:prstGeom prst="rect">
            <a:avLst/>
          </a:prstGeom>
          <a:solidFill>
            <a:srgbClr val="7F942C">
              <a:lumMod val="20000"/>
              <a:lumOff val="80000"/>
            </a:srgbClr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1763688" y="3284984"/>
            <a:ext cx="4608512" cy="1512168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ektangel 35"/>
          <p:cNvSpPr/>
          <p:nvPr/>
        </p:nvSpPr>
        <p:spPr>
          <a:xfrm>
            <a:off x="1763687" y="1196752"/>
            <a:ext cx="4608513" cy="2088232"/>
          </a:xfrm>
          <a:prstGeom prst="rect">
            <a:avLst/>
          </a:prstGeom>
          <a:solidFill>
            <a:srgbClr val="EC9210"/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Platshållare för innehåll 2"/>
          <p:cNvSpPr txBox="1">
            <a:spLocks/>
          </p:cNvSpPr>
          <p:nvPr/>
        </p:nvSpPr>
        <p:spPr>
          <a:xfrm>
            <a:off x="1256370" y="1196752"/>
            <a:ext cx="7430429" cy="54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71277A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71277A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71277A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71277A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71277A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Ingen fattigdom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Hållbart jordbruk, näringsintag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Hälsa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Utbildning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Jämställdhet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Vatten och sanitet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Hållbar energi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Arbete och hållbar ekonomi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Infrastruktur, innovation, industri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Minskad ojämlikhet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Städer och samhällen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Hållbar konsumtion och produktion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Klimat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Hav och marina resurser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Ekosystem och biologisk mångfald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Fred, rättvisa, frihet från våld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1277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sv-SE" sz="2400" b="0" i="0" u="none" strike="noStrike" kern="1200" cap="none" spc="0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Genomförande – inkl. utveckling av statistik</a:t>
            </a:r>
            <a:endParaRPr kumimoji="0" lang="sv-SE" sz="2400" b="0" i="0" u="none" strike="noStrike" kern="120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Ellips 38"/>
          <p:cNvSpPr/>
          <p:nvPr/>
        </p:nvSpPr>
        <p:spPr>
          <a:xfrm>
            <a:off x="6876256" y="1700808"/>
            <a:ext cx="914400" cy="914400"/>
          </a:xfrm>
          <a:prstGeom prst="ellipse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textruta 39"/>
          <p:cNvSpPr txBox="1"/>
          <p:nvPr/>
        </p:nvSpPr>
        <p:spPr>
          <a:xfrm>
            <a:off x="6156177" y="1556792"/>
            <a:ext cx="298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Basbehov</a:t>
            </a:r>
            <a:endParaRPr lang="sv-SE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ruta 40"/>
          <p:cNvSpPr txBox="1"/>
          <p:nvPr/>
        </p:nvSpPr>
        <p:spPr>
          <a:xfrm>
            <a:off x="7020272" y="3645024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sv-SE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v-SE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ruta 41"/>
          <p:cNvSpPr txBox="1"/>
          <p:nvPr/>
        </p:nvSpPr>
        <p:spPr>
          <a:xfrm>
            <a:off x="7020272" y="4797152"/>
            <a:ext cx="19129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Miljö</a:t>
            </a:r>
            <a:endParaRPr lang="sv-SE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6984976" y="5872626"/>
            <a:ext cx="1511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Samhälle </a:t>
            </a:r>
            <a:endParaRPr lang="sv-SE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5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683510" y="1454150"/>
            <a:ext cx="2044700" cy="10541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1845310" y="3740150"/>
            <a:ext cx="2044700" cy="10541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817110" y="5111750"/>
            <a:ext cx="2044700" cy="10541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6569710" y="2901950"/>
            <a:ext cx="2044700" cy="10541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6341110" y="996950"/>
            <a:ext cx="2044700" cy="105410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926398" y="1749425"/>
            <a:ext cx="159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b="0">
                <a:latin typeface="Arial" panose="020B0604020202020204" pitchFamily="34" charset="0"/>
              </a:rPr>
              <a:t>Drivkrafter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202498" y="4022725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b="0">
                <a:latin typeface="Arial" panose="020B0604020202020204" pitchFamily="34" charset="0"/>
              </a:rPr>
              <a:t>Påverkan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255260" y="5407025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b="0">
                <a:latin typeface="Arial" panose="020B0604020202020204" pitchFamily="34" charset="0"/>
              </a:rPr>
              <a:t>Status</a:t>
            </a: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082473" y="3200400"/>
            <a:ext cx="135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b="0">
                <a:latin typeface="Arial" panose="020B0604020202020204" pitchFamily="34" charset="0"/>
              </a:rPr>
              <a:t>Inverkan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701473" y="1279525"/>
            <a:ext cx="1389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b="0">
                <a:latin typeface="Arial" panose="020B0604020202020204" pitchFamily="34" charset="0"/>
              </a:rPr>
              <a:t>Respons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>
            <a:off x="2905760" y="2667000"/>
            <a:ext cx="3810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820160" y="4572000"/>
            <a:ext cx="1143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6715760" y="4038600"/>
            <a:ext cx="6096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7401560" y="2133600"/>
            <a:ext cx="152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4810760" y="1600200"/>
            <a:ext cx="1447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>
            <a:off x="3896360" y="1981200"/>
            <a:ext cx="26670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374616" y="706438"/>
            <a:ext cx="20272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1800" b="0" dirty="0">
                <a:latin typeface="Arial" panose="020B0604020202020204" pitchFamily="34" charset="0"/>
              </a:rPr>
              <a:t>Befolkning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Energianvändning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Industri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Transport</a:t>
            </a: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364298" y="3108325"/>
            <a:ext cx="95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1800" b="0">
                <a:latin typeface="Arial" panose="020B0604020202020204" pitchFamily="34" charset="0"/>
              </a:rPr>
              <a:t>Utsläpp</a:t>
            </a:r>
          </a:p>
          <a:p>
            <a:r>
              <a:rPr lang="sv-SE" altLang="sv-SE" sz="1800" b="0">
                <a:latin typeface="Arial" panose="020B0604020202020204" pitchFamily="34" charset="0"/>
              </a:rPr>
              <a:t>Avfall</a:t>
            </a: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548492" y="5589270"/>
            <a:ext cx="3212418" cy="923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1800" b="0" dirty="0">
                <a:latin typeface="Arial" panose="020B0604020202020204" pitchFamily="34" charset="0"/>
              </a:rPr>
              <a:t>Fysiskt, kemiskt </a:t>
            </a:r>
            <a:r>
              <a:rPr lang="sv-SE" altLang="sv-SE" sz="1800" b="0" dirty="0" smtClean="0">
                <a:latin typeface="Arial" panose="020B0604020202020204" pitchFamily="34" charset="0"/>
              </a:rPr>
              <a:t>och </a:t>
            </a:r>
          </a:p>
          <a:p>
            <a:r>
              <a:rPr lang="sv-SE" altLang="sv-SE" sz="1800" b="0" dirty="0" smtClean="0">
                <a:latin typeface="Arial" panose="020B0604020202020204" pitchFamily="34" charset="0"/>
              </a:rPr>
              <a:t>biologiskt </a:t>
            </a:r>
            <a:r>
              <a:rPr lang="sv-SE" altLang="sv-SE" sz="1800" b="0" dirty="0">
                <a:latin typeface="Arial" panose="020B0604020202020204" pitchFamily="34" charset="0"/>
              </a:rPr>
              <a:t>tillstånd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Luft-, vatten- </a:t>
            </a:r>
            <a:r>
              <a:rPr lang="sv-SE" altLang="sv-SE" sz="1800" b="0" dirty="0" smtClean="0">
                <a:latin typeface="Arial" panose="020B0604020202020204" pitchFamily="34" charset="0"/>
              </a:rPr>
              <a:t>och markkvalitet</a:t>
            </a:r>
            <a:endParaRPr lang="sv-SE" altLang="sv-SE" sz="1800" b="0" dirty="0"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8053229" y="3976687"/>
            <a:ext cx="1938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1800" b="0" dirty="0">
                <a:latin typeface="Arial" panose="020B0604020202020204" pitchFamily="34" charset="0"/>
              </a:rPr>
              <a:t>Dålig hälsa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Hotade djur- och 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växtarter</a:t>
            </a:r>
          </a:p>
          <a:p>
            <a:r>
              <a:rPr lang="sv-SE" altLang="sv-SE" sz="1800" b="0" dirty="0" err="1">
                <a:latin typeface="Arial" panose="020B0604020202020204" pitchFamily="34" charset="0"/>
              </a:rPr>
              <a:t>Ekon.förluster</a:t>
            </a:r>
            <a:endParaRPr lang="sv-SE" altLang="sv-SE" sz="1800" b="0" dirty="0">
              <a:latin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8301673" y="1728788"/>
            <a:ext cx="14414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 sz="1800" b="0" dirty="0">
                <a:latin typeface="Arial" panose="020B0604020202020204" pitchFamily="34" charset="0"/>
              </a:rPr>
              <a:t>Lagar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Skatter</a:t>
            </a:r>
          </a:p>
          <a:p>
            <a:r>
              <a:rPr lang="sv-SE" altLang="sv-SE" sz="1800" b="0" dirty="0">
                <a:latin typeface="Arial" panose="020B0604020202020204" pitchFamily="34" charset="0"/>
              </a:rPr>
              <a:t>Ny teknologi</a:t>
            </a: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302760" y="441325"/>
            <a:ext cx="255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sv-SE" altLang="sv-SE">
                <a:latin typeface="Arial" panose="020B0604020202020204" pitchFamily="34" charset="0"/>
              </a:rPr>
              <a:t>DPSIR-modellen</a:t>
            </a:r>
          </a:p>
        </p:txBody>
      </p:sp>
    </p:spTree>
    <p:extLst>
      <p:ext uri="{BB962C8B-B14F-4D97-AF65-F5344CB8AC3E}">
        <p14:creationId xmlns:p14="http://schemas.microsoft.com/office/powerpoint/2010/main" val="2713245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altLang="sv-SE" dirty="0" smtClean="0"/>
              <a:t>Vilka aktörer utvecklar statistik?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0014" y="1700213"/>
            <a:ext cx="5915025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sv-SE" altLang="sv-SE" dirty="0"/>
              <a:t>Statistikinsamling:</a:t>
            </a:r>
          </a:p>
          <a:p>
            <a:pPr eaLnBrk="1" hangingPunct="1">
              <a:lnSpc>
                <a:spcPct val="80000"/>
              </a:lnSpc>
            </a:pPr>
            <a:r>
              <a:rPr lang="sv-SE" altLang="sv-SE" dirty="0" smtClean="0"/>
              <a:t>Eurostat</a:t>
            </a:r>
            <a:endParaRPr lang="sv-SE" altLang="sv-SE" dirty="0"/>
          </a:p>
          <a:p>
            <a:pPr eaLnBrk="1" hangingPunct="1">
              <a:lnSpc>
                <a:spcPct val="80000"/>
              </a:lnSpc>
            </a:pPr>
            <a:r>
              <a:rPr lang="sv-SE" altLang="sv-SE" dirty="0" smtClean="0"/>
              <a:t>OECD</a:t>
            </a:r>
          </a:p>
          <a:p>
            <a:pPr>
              <a:lnSpc>
                <a:spcPct val="80000"/>
              </a:lnSpc>
            </a:pPr>
            <a:r>
              <a:rPr lang="sv-SE" altLang="sv-SE" dirty="0"/>
              <a:t>FN – UNSD, FAO, IEA, </a:t>
            </a:r>
            <a:r>
              <a:rPr lang="sv-SE" altLang="sv-SE" dirty="0" err="1"/>
              <a:t>mfl</a:t>
            </a:r>
            <a:endParaRPr lang="sv-SE" altLang="sv-SE" dirty="0"/>
          </a:p>
          <a:p>
            <a:pPr eaLnBrk="1" hangingPunct="1">
              <a:lnSpc>
                <a:spcPct val="80000"/>
              </a:lnSpc>
            </a:pPr>
            <a:endParaRPr lang="sv-SE" altLang="sv-SE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sv-SE" altLang="sv-SE" dirty="0"/>
              <a:t>Andra informationsinsamlare:</a:t>
            </a:r>
          </a:p>
          <a:p>
            <a:pPr eaLnBrk="1" hangingPunct="1">
              <a:lnSpc>
                <a:spcPct val="80000"/>
              </a:lnSpc>
            </a:pPr>
            <a:r>
              <a:rPr lang="sv-SE" altLang="sv-SE" dirty="0"/>
              <a:t>EEA</a:t>
            </a:r>
          </a:p>
          <a:p>
            <a:pPr eaLnBrk="1" hangingPunct="1">
              <a:lnSpc>
                <a:spcPct val="80000"/>
              </a:lnSpc>
            </a:pPr>
            <a:r>
              <a:rPr lang="sv-SE" altLang="sv-SE" dirty="0"/>
              <a:t>Joint Research Centre</a:t>
            </a:r>
          </a:p>
          <a:p>
            <a:pPr eaLnBrk="1" hangingPunct="1">
              <a:lnSpc>
                <a:spcPct val="80000"/>
              </a:lnSpc>
            </a:pPr>
            <a:r>
              <a:rPr lang="sv-SE" altLang="sv-SE" dirty="0"/>
              <a:t>DG miljö</a:t>
            </a:r>
          </a:p>
          <a:p>
            <a:pPr eaLnBrk="1" hangingPunct="1">
              <a:lnSpc>
                <a:spcPct val="80000"/>
              </a:lnSpc>
            </a:pPr>
            <a:r>
              <a:rPr lang="sv-SE" altLang="sv-SE" dirty="0"/>
              <a:t>Forskare, konsulter </a:t>
            </a:r>
            <a:r>
              <a:rPr lang="sv-SE" altLang="sv-SE" dirty="0" err="1"/>
              <a:t>mfl</a:t>
            </a:r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1266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har vi lärt?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775923"/>
            <a:ext cx="10515600" cy="4346578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Mycket kvar att jobba med och mycket som är departements-</a:t>
            </a:r>
            <a:br>
              <a:rPr lang="sv-SE" dirty="0" smtClean="0"/>
            </a:br>
            <a:r>
              <a:rPr lang="sv-SE" dirty="0" smtClean="0"/>
              <a:t>övergripande. </a:t>
            </a:r>
          </a:p>
          <a:p>
            <a:r>
              <a:rPr lang="sv-SE" dirty="0"/>
              <a:t>Många frågor skär tvärs igenom traditionella stuprör. Vi behöver samarbeta med de som kan </a:t>
            </a:r>
            <a:r>
              <a:rPr lang="sv-SE" i="1" dirty="0"/>
              <a:t>annat </a:t>
            </a:r>
            <a:r>
              <a:rPr lang="sv-SE" dirty="0"/>
              <a:t>än det vi kan.</a:t>
            </a:r>
          </a:p>
          <a:p>
            <a:r>
              <a:rPr lang="sv-SE" dirty="0" smtClean="0"/>
              <a:t>Samarbete är nödvändigt för att få överblick, det kräver också ett mer gemensamt språk.</a:t>
            </a:r>
          </a:p>
          <a:p>
            <a:r>
              <a:rPr lang="sv-SE" dirty="0"/>
              <a:t>Fattigdom och situationen för de som inte syns i statistiken – kan vi samarbeta bättre med civila samhällets aktörer?</a:t>
            </a:r>
          </a:p>
          <a:p>
            <a:r>
              <a:rPr lang="sv-SE" dirty="0" smtClean="0"/>
              <a:t>Forskningen behöver sänka trösklarna mellan olika discipliner och identifiera vilka möjligheter som finns att styra mot målen.</a:t>
            </a:r>
          </a:p>
          <a:p>
            <a:r>
              <a:rPr lang="sv-SE" dirty="0" smtClean="0"/>
              <a:t>Även för Sverige finns det nya insikter att hämta ur agendan.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3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27685"/>
            <a:ext cx="10515600" cy="1325563"/>
          </a:xfrm>
        </p:spPr>
        <p:txBody>
          <a:bodyPr>
            <a:normAutofit/>
          </a:bodyPr>
          <a:lstStyle/>
          <a:p>
            <a:r>
              <a:rPr lang="sv-SE" sz="4000" dirty="0" smtClean="0"/>
              <a:t>Utmaningar för statistiksamfundet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988185"/>
            <a:ext cx="10515600" cy="4351338"/>
          </a:xfrm>
        </p:spPr>
        <p:txBody>
          <a:bodyPr/>
          <a:lstStyle/>
          <a:p>
            <a:r>
              <a:rPr lang="sv-SE" dirty="0" smtClean="0"/>
              <a:t>Hur stimulerar vi helhetssyn, samarbete och att se </a:t>
            </a:r>
            <a:br>
              <a:rPr lang="sv-SE" dirty="0" smtClean="0"/>
            </a:br>
            <a:r>
              <a:rPr lang="sv-SE" dirty="0" smtClean="0"/>
              <a:t>över gränserna för de traditionella statistikområdena?</a:t>
            </a:r>
          </a:p>
          <a:p>
            <a:r>
              <a:rPr lang="sv-SE" dirty="0" smtClean="0"/>
              <a:t>Hur synliggör vi de mest utsatta? (</a:t>
            </a:r>
            <a:r>
              <a:rPr lang="sv-SE" dirty="0" err="1" smtClean="0"/>
              <a:t>Leave</a:t>
            </a:r>
            <a:r>
              <a:rPr lang="sv-SE" dirty="0" smtClean="0"/>
              <a:t> no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behind</a:t>
            </a:r>
            <a:r>
              <a:rPr lang="sv-SE" dirty="0" smtClean="0"/>
              <a:t>)</a:t>
            </a:r>
          </a:p>
          <a:p>
            <a:r>
              <a:rPr lang="sv-SE" dirty="0" smtClean="0"/>
              <a:t>Hur tar vi oss an agendans odelbarhet? </a:t>
            </a:r>
          </a:p>
          <a:p>
            <a:r>
              <a:rPr lang="sv-SE" dirty="0" smtClean="0"/>
              <a:t>Hur gör vi uppföljningen relevant för Sverige?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534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Regeringsuppdrag 2017</a:t>
            </a:r>
            <a:endParaRPr lang="en-GB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57188" indent="-268288">
              <a:spcAft>
                <a:spcPts val="1800"/>
              </a:spcAft>
            </a:pPr>
            <a:r>
              <a:rPr lang="sv-SE" dirty="0"/>
              <a:t>Analysera hur Sverige lever upp till delmålen i Agenda 2030</a:t>
            </a:r>
          </a:p>
          <a:p>
            <a:pPr marL="357188" indent="-268288">
              <a:spcAft>
                <a:spcPts val="1800"/>
              </a:spcAft>
            </a:pPr>
            <a:r>
              <a:rPr lang="sv-SE" dirty="0"/>
              <a:t>Med utgångspunkt från globala indikatorerna lämna förslag på nationella indikatorer för mål och delmål</a:t>
            </a:r>
          </a:p>
          <a:p>
            <a:pPr marL="357188" indent="-268288">
              <a:spcAft>
                <a:spcPts val="1800"/>
              </a:spcAft>
            </a:pPr>
            <a:r>
              <a:rPr lang="sv-SE" dirty="0"/>
              <a:t>Föreslå nationell rapporteringsstruktur för nationella och globala indikatorer</a:t>
            </a:r>
            <a:endParaRPr lang="en-GB" dirty="0"/>
          </a:p>
          <a:p>
            <a:pPr marL="357188" indent="-268288">
              <a:spcAft>
                <a:spcPts val="1800"/>
              </a:spcAft>
            </a:pPr>
            <a:r>
              <a:rPr lang="sv-SE" dirty="0"/>
              <a:t>Lämna förslag på integrerade indikatorer som sammanväger två eller alla tre dimensionerna av hållbar utveckling och redovisa områden där det vore önskvärt med integrerade indikatorer men där det inte i nuläget finns sådana och lämna förslag på process och tidplan för at ta fram sådana förslag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89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Sveriges utmaningar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Klimatgasutsläppen </a:t>
            </a:r>
            <a:r>
              <a:rPr lang="sv-SE" dirty="0"/>
              <a:t>-</a:t>
            </a:r>
            <a:r>
              <a:rPr lang="sv-SE" dirty="0" smtClean="0"/>
              <a:t> hur 1,5 </a:t>
            </a:r>
            <a:r>
              <a:rPr lang="sv-SE" dirty="0" err="1" smtClean="0"/>
              <a:t>gradersmålet</a:t>
            </a:r>
            <a:r>
              <a:rPr lang="sv-SE" dirty="0" smtClean="0"/>
              <a:t> ska nås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Transportsystemet </a:t>
            </a:r>
            <a:r>
              <a:rPr lang="sv-SE" dirty="0"/>
              <a:t>-</a:t>
            </a:r>
            <a:r>
              <a:rPr lang="sv-SE" dirty="0" smtClean="0"/>
              <a:t> utsläpp och säkerhet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Mobbing, våld och hot om våld </a:t>
            </a:r>
            <a:r>
              <a:rPr lang="sv-SE" dirty="0"/>
              <a:t>-</a:t>
            </a:r>
            <a:r>
              <a:rPr lang="sv-SE" dirty="0" smtClean="0"/>
              <a:t> förebygga, minska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Ökade ekonomiska klyftor - olika grupper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Miljömålen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653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18</a:t>
            </a:fld>
            <a:endParaRPr lang="en-GB"/>
          </a:p>
        </p:txBody>
      </p:sp>
      <p:grpSp>
        <p:nvGrpSpPr>
          <p:cNvPr id="66" name="Grupp 65"/>
          <p:cNvGrpSpPr/>
          <p:nvPr/>
        </p:nvGrpSpPr>
        <p:grpSpPr>
          <a:xfrm>
            <a:off x="2228308" y="2207746"/>
            <a:ext cx="8299328" cy="4357076"/>
            <a:chOff x="995854" y="2267380"/>
            <a:chExt cx="8299328" cy="4357076"/>
          </a:xfrm>
        </p:grpSpPr>
        <p:sp>
          <p:nvSpPr>
            <p:cNvPr id="67" name="Ellips 66"/>
            <p:cNvSpPr/>
            <p:nvPr/>
          </p:nvSpPr>
          <p:spPr>
            <a:xfrm rot="21045109">
              <a:off x="995854" y="2267380"/>
              <a:ext cx="8299328" cy="4357076"/>
            </a:xfrm>
            <a:prstGeom prst="ellipse">
              <a:avLst/>
            </a:prstGeom>
            <a:solidFill>
              <a:srgbClr val="F0F0F0"/>
            </a:solidFill>
            <a:ln w="25400" cap="flat" cmpd="sng" algn="ctr">
              <a:solidFill>
                <a:srgbClr val="F0F0F0">
                  <a:shade val="50000"/>
                </a:srgb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Rektangel 67"/>
            <p:cNvSpPr/>
            <p:nvPr/>
          </p:nvSpPr>
          <p:spPr>
            <a:xfrm>
              <a:off x="2971938" y="2944373"/>
              <a:ext cx="2542686" cy="41386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t"/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1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Nationell uppföljning</a:t>
              </a:r>
              <a:endParaRPr kumimoji="0" lang="sv-SE" sz="18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0" name="Rektangel 69"/>
          <p:cNvSpPr/>
          <p:nvPr/>
        </p:nvSpPr>
        <p:spPr>
          <a:xfrm>
            <a:off x="1525553" y="3545464"/>
            <a:ext cx="3907297" cy="2960544"/>
          </a:xfrm>
          <a:prstGeom prst="rect">
            <a:avLst/>
          </a:prstGeom>
          <a:solidFill>
            <a:srgbClr val="F0F0F0"/>
          </a:solidFill>
          <a:ln w="25400" cap="flat" cmpd="sng" algn="ctr">
            <a:solidFill>
              <a:srgbClr val="F0F0F0">
                <a:shade val="50000"/>
              </a:srgbClr>
            </a:solidFill>
            <a:prstDash val="solid"/>
          </a:ln>
          <a:effectLst/>
        </p:spPr>
        <p:txBody>
          <a:bodyPr rtlCol="0"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Nationella listan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Statistisk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uppföljning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5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Ellips 70"/>
          <p:cNvSpPr/>
          <p:nvPr/>
        </p:nvSpPr>
        <p:spPr>
          <a:xfrm>
            <a:off x="1677286" y="3828597"/>
            <a:ext cx="2439394" cy="1578531"/>
          </a:xfrm>
          <a:prstGeom prst="ellipse">
            <a:avLst/>
          </a:prstGeom>
          <a:solidFill>
            <a:srgbClr val="EC9210"/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Globala indikatorer</a:t>
            </a:r>
          </a:p>
        </p:txBody>
      </p:sp>
      <p:sp>
        <p:nvSpPr>
          <p:cNvPr id="72" name="Rektangel med rundade hörn 71"/>
          <p:cNvSpPr/>
          <p:nvPr/>
        </p:nvSpPr>
        <p:spPr>
          <a:xfrm>
            <a:off x="4310258" y="129006"/>
            <a:ext cx="2232248" cy="1296144"/>
          </a:xfrm>
          <a:prstGeom prst="round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HLPF</a:t>
            </a:r>
          </a:p>
        </p:txBody>
      </p:sp>
      <p:sp>
        <p:nvSpPr>
          <p:cNvPr id="73" name="Rektangel 72"/>
          <p:cNvSpPr/>
          <p:nvPr/>
        </p:nvSpPr>
        <p:spPr>
          <a:xfrm>
            <a:off x="6770516" y="921094"/>
            <a:ext cx="2415717" cy="1044116"/>
          </a:xfrm>
          <a:prstGeom prst="rect">
            <a:avLst/>
          </a:prstGeom>
          <a:solidFill>
            <a:srgbClr val="7F942C"/>
          </a:solidFill>
          <a:ln w="25400" cap="flat" cmpd="sng" algn="ctr">
            <a:solidFill>
              <a:srgbClr val="7F942C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Frivillig utvärdering</a:t>
            </a:r>
          </a:p>
        </p:txBody>
      </p:sp>
      <p:sp>
        <p:nvSpPr>
          <p:cNvPr id="74" name="Rektangel 73"/>
          <p:cNvSpPr/>
          <p:nvPr/>
        </p:nvSpPr>
        <p:spPr>
          <a:xfrm>
            <a:off x="2005276" y="901343"/>
            <a:ext cx="1872208" cy="1044116"/>
          </a:xfrm>
          <a:prstGeom prst="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rapport</a:t>
            </a:r>
          </a:p>
        </p:txBody>
      </p:sp>
      <p:cxnSp>
        <p:nvCxnSpPr>
          <p:cNvPr id="75" name="Kurva 17"/>
          <p:cNvCxnSpPr>
            <a:stCxn id="74" idx="0"/>
            <a:endCxn id="72" idx="1"/>
          </p:cNvCxnSpPr>
          <p:nvPr/>
        </p:nvCxnSpPr>
        <p:spPr>
          <a:xfrm rot="5400000" flipH="1" flipV="1">
            <a:off x="3563687" y="154772"/>
            <a:ext cx="124265" cy="1368878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76" name="Kurva 18"/>
          <p:cNvCxnSpPr>
            <a:endCxn id="72" idx="3"/>
          </p:cNvCxnSpPr>
          <p:nvPr/>
        </p:nvCxnSpPr>
        <p:spPr>
          <a:xfrm rot="16200000" flipV="1">
            <a:off x="7326456" y="-6872"/>
            <a:ext cx="144016" cy="1711915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grpSp>
        <p:nvGrpSpPr>
          <p:cNvPr id="5" name="Grupp 4"/>
          <p:cNvGrpSpPr/>
          <p:nvPr/>
        </p:nvGrpSpPr>
        <p:grpSpPr>
          <a:xfrm>
            <a:off x="3282446" y="3026454"/>
            <a:ext cx="4403613" cy="3223048"/>
            <a:chOff x="3282446" y="3026454"/>
            <a:chExt cx="4403613" cy="3223048"/>
          </a:xfrm>
        </p:grpSpPr>
        <p:sp>
          <p:nvSpPr>
            <p:cNvPr id="78" name="Ellips 77"/>
            <p:cNvSpPr/>
            <p:nvPr/>
          </p:nvSpPr>
          <p:spPr>
            <a:xfrm>
              <a:off x="3282446" y="5097374"/>
              <a:ext cx="1944216" cy="1152128"/>
            </a:xfrm>
            <a:prstGeom prst="ellipse">
              <a:avLst/>
            </a:prstGeom>
            <a:solidFill>
              <a:srgbClr val="EC9210"/>
            </a:solidFill>
            <a:ln w="25400" cap="flat" cmpd="sng" algn="ctr">
              <a:solidFill>
                <a:srgbClr val="EC9210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Nationella indikatorer</a:t>
              </a:r>
            </a:p>
          </p:txBody>
        </p:sp>
        <p:cxnSp>
          <p:nvCxnSpPr>
            <p:cNvPr id="79" name="Kurva 31"/>
            <p:cNvCxnSpPr>
              <a:stCxn id="78" idx="6"/>
            </p:cNvCxnSpPr>
            <p:nvPr/>
          </p:nvCxnSpPr>
          <p:spPr>
            <a:xfrm flipV="1">
              <a:off x="5226662" y="3026454"/>
              <a:ext cx="2459397" cy="2646984"/>
            </a:xfrm>
            <a:prstGeom prst="curvedConnector2">
              <a:avLst/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tailEnd type="arrow"/>
            </a:ln>
            <a:effectLst/>
          </p:spPr>
        </p:cxnSp>
      </p:grpSp>
      <p:grpSp>
        <p:nvGrpSpPr>
          <p:cNvPr id="80" name="Grupp 79"/>
          <p:cNvGrpSpPr/>
          <p:nvPr/>
        </p:nvGrpSpPr>
        <p:grpSpPr>
          <a:xfrm>
            <a:off x="6509179" y="3016515"/>
            <a:ext cx="2448272" cy="3360322"/>
            <a:chOff x="5682078" y="3061841"/>
            <a:chExt cx="2448272" cy="3360322"/>
          </a:xfrm>
        </p:grpSpPr>
        <p:sp>
          <p:nvSpPr>
            <p:cNvPr id="81" name="Tankebubbla 6"/>
            <p:cNvSpPr/>
            <p:nvPr/>
          </p:nvSpPr>
          <p:spPr>
            <a:xfrm>
              <a:off x="5682078" y="4621963"/>
              <a:ext cx="2448272" cy="1800200"/>
            </a:xfrm>
            <a:prstGeom prst="cloud">
              <a:avLst/>
            </a:prstGeom>
            <a:solidFill>
              <a:srgbClr val="7F942C"/>
            </a:solidFill>
            <a:ln w="25400" cap="flat" cmpd="sng" algn="ctr">
              <a:solidFill>
                <a:srgbClr val="7F942C">
                  <a:shade val="50000"/>
                </a:srgbClr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Annan nationell information</a:t>
              </a:r>
            </a:p>
          </p:txBody>
        </p:sp>
        <p:cxnSp>
          <p:nvCxnSpPr>
            <p:cNvPr id="82" name="Kurva 22"/>
            <p:cNvCxnSpPr>
              <a:stCxn id="81" idx="3"/>
              <a:endCxn id="87" idx="2"/>
            </p:cNvCxnSpPr>
            <p:nvPr/>
          </p:nvCxnSpPr>
          <p:spPr>
            <a:xfrm rot="5400000" flipH="1" flipV="1">
              <a:off x="6076199" y="3891856"/>
              <a:ext cx="1663050" cy="3020"/>
            </a:xfrm>
            <a:prstGeom prst="curvedConnector3">
              <a:avLst>
                <a:gd name="adj1" fmla="val 50000"/>
              </a:avLst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tailEnd type="arrow"/>
            </a:ln>
            <a:effectLst/>
          </p:spPr>
        </p:cxnSp>
      </p:grpSp>
      <p:cxnSp>
        <p:nvCxnSpPr>
          <p:cNvPr id="83" name="Kurva 34"/>
          <p:cNvCxnSpPr>
            <a:endCxn id="87" idx="2"/>
          </p:cNvCxnSpPr>
          <p:nvPr/>
        </p:nvCxnSpPr>
        <p:spPr>
          <a:xfrm flipV="1">
            <a:off x="4066404" y="3016515"/>
            <a:ext cx="3669931" cy="1601348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84" name="Kurva 42"/>
          <p:cNvCxnSpPr>
            <a:stCxn id="71" idx="0"/>
            <a:endCxn id="85" idx="2"/>
          </p:cNvCxnSpPr>
          <p:nvPr/>
        </p:nvCxnSpPr>
        <p:spPr>
          <a:xfrm rot="16200000" flipV="1">
            <a:off x="2381814" y="3313428"/>
            <a:ext cx="897885" cy="132454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sp>
        <p:nvSpPr>
          <p:cNvPr id="85" name="Rektangel med rundade hörn 84"/>
          <p:cNvSpPr/>
          <p:nvPr/>
        </p:nvSpPr>
        <p:spPr>
          <a:xfrm>
            <a:off x="1765084" y="2266082"/>
            <a:ext cx="1998890" cy="664630"/>
          </a:xfrm>
          <a:prstGeom prst="round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Globala databasen</a:t>
            </a: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86" name="Rektangel 85"/>
          <p:cNvSpPr/>
          <p:nvPr/>
        </p:nvSpPr>
        <p:spPr>
          <a:xfrm>
            <a:off x="6121825" y="3887586"/>
            <a:ext cx="1564234" cy="355140"/>
          </a:xfrm>
          <a:prstGeom prst="rect">
            <a:avLst/>
          </a:prstGeom>
          <a:solidFill>
            <a:srgbClr val="EC9210"/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Analyser</a:t>
            </a:r>
          </a:p>
        </p:txBody>
      </p:sp>
      <p:sp>
        <p:nvSpPr>
          <p:cNvPr id="87" name="Rektangel med rundade hörn 86"/>
          <p:cNvSpPr/>
          <p:nvPr/>
        </p:nvSpPr>
        <p:spPr>
          <a:xfrm>
            <a:off x="6914532" y="2289246"/>
            <a:ext cx="1643606" cy="727269"/>
          </a:xfrm>
          <a:prstGeom prst="roundRect">
            <a:avLst/>
          </a:prstGeom>
          <a:solidFill>
            <a:srgbClr val="7F942C"/>
          </a:solidFill>
          <a:ln w="25400" cap="flat" cmpd="sng" algn="ctr">
            <a:solidFill>
              <a:srgbClr val="7F942C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Regeringen</a:t>
            </a:r>
            <a:endParaRPr kumimoji="0" lang="sv-SE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8" name="Kurva 25"/>
          <p:cNvCxnSpPr>
            <a:stCxn id="87" idx="0"/>
          </p:cNvCxnSpPr>
          <p:nvPr/>
        </p:nvCxnSpPr>
        <p:spPr>
          <a:xfrm rot="5400000" flipH="1" flipV="1">
            <a:off x="7695337" y="2006208"/>
            <a:ext cx="324036" cy="242040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89" name="Kurva 24"/>
          <p:cNvCxnSpPr>
            <a:stCxn id="85" idx="0"/>
            <a:endCxn id="74" idx="2"/>
          </p:cNvCxnSpPr>
          <p:nvPr/>
        </p:nvCxnSpPr>
        <p:spPr>
          <a:xfrm rot="5400000" flipH="1" flipV="1">
            <a:off x="2692643" y="2017346"/>
            <a:ext cx="320623" cy="176851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sp>
        <p:nvSpPr>
          <p:cNvPr id="90" name="Ellips 89"/>
          <p:cNvSpPr/>
          <p:nvPr/>
        </p:nvSpPr>
        <p:spPr>
          <a:xfrm>
            <a:off x="2220983" y="5023315"/>
            <a:ext cx="1486148" cy="801097"/>
          </a:xfrm>
          <a:prstGeom prst="ellipse">
            <a:avLst/>
          </a:prstGeom>
          <a:solidFill>
            <a:srgbClr val="EC9210"/>
          </a:solidFill>
          <a:ln w="25400" cap="flat" cmpd="sng" algn="ctr">
            <a:solidFill>
              <a:srgbClr val="EC9210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Proxy-indikatorer</a:t>
            </a:r>
          </a:p>
        </p:txBody>
      </p:sp>
      <p:grpSp>
        <p:nvGrpSpPr>
          <p:cNvPr id="91" name="Grupp 90"/>
          <p:cNvGrpSpPr/>
          <p:nvPr/>
        </p:nvGrpSpPr>
        <p:grpSpPr>
          <a:xfrm>
            <a:off x="7736335" y="3026454"/>
            <a:ext cx="2884515" cy="2411565"/>
            <a:chOff x="6503881" y="3086088"/>
            <a:chExt cx="2884515" cy="2411565"/>
          </a:xfrm>
        </p:grpSpPr>
        <p:cxnSp>
          <p:nvCxnSpPr>
            <p:cNvPr id="92" name="Kurva 31"/>
            <p:cNvCxnSpPr>
              <a:stCxn id="93" idx="0"/>
              <a:endCxn id="87" idx="2"/>
            </p:cNvCxnSpPr>
            <p:nvPr/>
          </p:nvCxnSpPr>
          <p:spPr>
            <a:xfrm rot="16200000" flipV="1">
              <a:off x="6926290" y="2663679"/>
              <a:ext cx="778436" cy="1623254"/>
            </a:xfrm>
            <a:prstGeom prst="curvedConnector3">
              <a:avLst>
                <a:gd name="adj1" fmla="val 50000"/>
              </a:avLst>
            </a:prstGeom>
            <a:noFill/>
            <a:ln w="28575" cap="flat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  <a:tailEnd type="arrow"/>
            </a:ln>
            <a:effectLst/>
          </p:spPr>
        </p:cxnSp>
        <p:sp>
          <p:nvSpPr>
            <p:cNvPr id="93" name="Ellips 92"/>
            <p:cNvSpPr/>
            <p:nvPr/>
          </p:nvSpPr>
          <p:spPr>
            <a:xfrm>
              <a:off x="6865874" y="3864524"/>
              <a:ext cx="2522522" cy="1633129"/>
            </a:xfrm>
            <a:prstGeom prst="ellipse">
              <a:avLst/>
            </a:prstGeom>
            <a:solidFill>
              <a:srgbClr val="7F942C"/>
            </a:solidFill>
            <a:ln w="25400" cap="flat" cmpd="sng" algn="ctr">
              <a:solidFill>
                <a:srgbClr val="7F942C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Resultat från andra nationella uppföljningar</a:t>
              </a:r>
              <a:endParaRPr kumimoji="0" lang="sv-S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29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86" grpId="0" animBg="1"/>
      <p:bldP spid="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nationella indikatorer?</a:t>
            </a:r>
            <a:endParaRPr lang="en-GB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623888">
              <a:spcAft>
                <a:spcPts val="1800"/>
              </a:spcAft>
              <a:buSzPct val="120000"/>
              <a:buFont typeface="Arial" panose="020B0604020202020204" pitchFamily="34" charset="0"/>
              <a:buChar char="→"/>
            </a:pPr>
            <a:r>
              <a:rPr lang="sv-SE" dirty="0"/>
              <a:t>Det finns ett gap i uppföljningen av ett delmål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som </a:t>
            </a:r>
            <a:r>
              <a:rPr lang="sv-SE" dirty="0"/>
              <a:t>är viktigt för Sverige att täcka </a:t>
            </a:r>
          </a:p>
          <a:p>
            <a:pPr marL="623888" indent="-623888">
              <a:spcAft>
                <a:spcPts val="1800"/>
              </a:spcAft>
              <a:buSzPct val="120000"/>
              <a:buFont typeface="Arial" panose="020B0604020202020204" pitchFamily="34" charset="0"/>
              <a:buChar char="→"/>
            </a:pPr>
            <a:r>
              <a:rPr lang="sv-SE" dirty="0"/>
              <a:t>En nationell indikator behöver redovisas eftersom ngt annat än den globala indikatorn är viktigt i Sverige</a:t>
            </a:r>
          </a:p>
          <a:p>
            <a:pPr marL="623888" indent="-447675">
              <a:spcAft>
                <a:spcPts val="1800"/>
              </a:spcAft>
              <a:buClr>
                <a:srgbClr val="FF0000"/>
              </a:buClr>
              <a:buSzPct val="120000"/>
              <a:buFont typeface="Arial" panose="020B0604020202020204" pitchFamily="34" charset="0"/>
              <a:buChar char="×"/>
            </a:pPr>
            <a:r>
              <a:rPr lang="sv-SE" dirty="0"/>
              <a:t>När ngt inte är jätterelevant för Sverige</a:t>
            </a:r>
          </a:p>
          <a:p>
            <a:pPr marL="623888" indent="-447675">
              <a:spcAft>
                <a:spcPts val="1800"/>
              </a:spcAft>
              <a:buClr>
                <a:srgbClr val="FF0000"/>
              </a:buClr>
              <a:buSzPct val="120000"/>
              <a:buFont typeface="Arial" panose="020B0604020202020204" pitchFamily="34" charset="0"/>
              <a:buChar char="×"/>
            </a:pPr>
            <a:r>
              <a:rPr lang="sv-SE" dirty="0"/>
              <a:t>Området följs redan inom ramen för annan uppföljning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är vi?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Några ord om vem du är och vad du gör?</a:t>
            </a:r>
          </a:p>
          <a:p>
            <a:r>
              <a:rPr lang="sv-SE" dirty="0" smtClean="0"/>
              <a:t>Vilka förväntningar har du på sommarskolan? Vad vill du ha med dig tillbaks?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5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Förslag i slutrapporten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33524" y="1703705"/>
            <a:ext cx="10515600" cy="4351338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sv-SE" sz="2200" b="1" dirty="0" smtClean="0"/>
              <a:t>En nationell indikatorlista, </a:t>
            </a:r>
            <a:r>
              <a:rPr lang="sv-SE" sz="2200" dirty="0" smtClean="0"/>
              <a:t>som inkluderar de globala </a:t>
            </a:r>
            <a:br>
              <a:rPr lang="sv-SE" sz="2200" dirty="0" smtClean="0"/>
            </a:br>
            <a:r>
              <a:rPr lang="sv-SE" sz="2200" dirty="0" smtClean="0"/>
              <a:t>indikatorerna</a:t>
            </a:r>
          </a:p>
          <a:p>
            <a:pPr>
              <a:spcAft>
                <a:spcPts val="1800"/>
              </a:spcAft>
            </a:pPr>
            <a:r>
              <a:rPr lang="sv-SE" sz="2200" b="1" dirty="0" smtClean="0"/>
              <a:t>Styrning, </a:t>
            </a:r>
            <a:r>
              <a:rPr lang="sv-SE" sz="2200" dirty="0" smtClean="0"/>
              <a:t>med en </a:t>
            </a:r>
            <a:r>
              <a:rPr lang="sv-SE" sz="2200" i="1" dirty="0" smtClean="0"/>
              <a:t>struktur för samordning av utveckling produktion och tillgängliggörande </a:t>
            </a:r>
            <a:r>
              <a:rPr lang="sv-SE" sz="2200" dirty="0" smtClean="0"/>
              <a:t>av den statistiska uppföljningen</a:t>
            </a:r>
          </a:p>
          <a:p>
            <a:pPr>
              <a:spcAft>
                <a:spcPts val="1800"/>
              </a:spcAft>
            </a:pPr>
            <a:r>
              <a:rPr lang="sv-SE" sz="2200" b="1" dirty="0" smtClean="0"/>
              <a:t>Utveckling av indikatorlistan</a:t>
            </a:r>
            <a:r>
              <a:rPr lang="sv-SE" sz="2200" dirty="0" smtClean="0"/>
              <a:t>, med förbättringar avs. </a:t>
            </a:r>
            <a:r>
              <a:rPr lang="sv-SE" sz="2200" i="1" dirty="0" smtClean="0"/>
              <a:t>”lämna ingen utanför” </a:t>
            </a:r>
            <a:r>
              <a:rPr lang="sv-SE" sz="2200" dirty="0" smtClean="0"/>
              <a:t>och för att anpassa till en Svensk kontext</a:t>
            </a:r>
          </a:p>
          <a:p>
            <a:pPr>
              <a:spcAft>
                <a:spcPts val="1800"/>
              </a:spcAft>
            </a:pPr>
            <a:r>
              <a:rPr lang="sv-SE" sz="2200" b="1" dirty="0" smtClean="0"/>
              <a:t>Rapportering och kommunikation </a:t>
            </a:r>
            <a:r>
              <a:rPr lang="sv-SE" sz="2200" dirty="0" smtClean="0"/>
              <a:t>som bygger på att en lösning tas fram för att tillgängliggöra statistiken på ett modernt och flexibelt sätt för olika användargrupper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0424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Indikatorer per mål</a:t>
            </a:r>
            <a:endParaRPr lang="en-GB" dirty="0"/>
          </a:p>
        </p:txBody>
      </p:sp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713053"/>
              </p:ext>
            </p:extLst>
          </p:nvPr>
        </p:nvGraphicFramePr>
        <p:xfrm>
          <a:off x="1551940" y="1958092"/>
          <a:ext cx="7604760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5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6444" y="1564952"/>
            <a:ext cx="7669433" cy="499305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6057" y="311890"/>
            <a:ext cx="9634354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Indikatoransvariga myndigheter</a:t>
            </a:r>
            <a:endParaRPr lang="en-GB" dirty="0"/>
          </a:p>
        </p:txBody>
      </p:sp>
      <p:sp>
        <p:nvSpPr>
          <p:cNvPr id="8" name="textruta 7"/>
          <p:cNvSpPr txBox="1"/>
          <p:nvPr/>
        </p:nvSpPr>
        <p:spPr>
          <a:xfrm>
            <a:off x="5356756" y="2042098"/>
            <a:ext cx="164339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Statistiska indikatorer</a:t>
            </a:r>
            <a:endParaRPr lang="en-GB" sz="1200" i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5338620" y="3049482"/>
            <a:ext cx="2678938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defTabSz="269875"/>
            <a:r>
              <a:rPr lang="sv-SE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17 	SAM</a:t>
            </a:r>
          </a:p>
          <a:p>
            <a:pPr defTabSz="269875"/>
            <a:r>
              <a:rPr lang="sv-SE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2 	ONA</a:t>
            </a:r>
          </a:p>
          <a:p>
            <a:pPr defTabSz="269875"/>
            <a:r>
              <a:rPr lang="sv-SE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8 	Andra myndigheter</a:t>
            </a:r>
          </a:p>
          <a:p>
            <a:pPr defTabSz="269875"/>
            <a:r>
              <a:rPr lang="sv-SE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(8		Departement)</a:t>
            </a:r>
            <a:endParaRPr lang="en-GB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p 4"/>
          <p:cNvGrpSpPr/>
          <p:nvPr/>
        </p:nvGrpSpPr>
        <p:grpSpPr>
          <a:xfrm>
            <a:off x="1615557" y="2042098"/>
            <a:ext cx="1254308" cy="218901"/>
            <a:chOff x="810019" y="1889693"/>
            <a:chExt cx="1254308" cy="218901"/>
          </a:xfrm>
        </p:grpSpPr>
        <p:sp>
          <p:nvSpPr>
            <p:cNvPr id="4" name="Högerpil 3"/>
            <p:cNvSpPr/>
            <p:nvPr/>
          </p:nvSpPr>
          <p:spPr>
            <a:xfrm>
              <a:off x="810019" y="1889693"/>
              <a:ext cx="187507" cy="4571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Högerpil 6"/>
            <p:cNvSpPr/>
            <p:nvPr/>
          </p:nvSpPr>
          <p:spPr>
            <a:xfrm>
              <a:off x="1876820" y="2062875"/>
              <a:ext cx="187507" cy="4571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0565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9305" y="652809"/>
            <a:ext cx="10515600" cy="51715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4000" dirty="0" smtClean="0"/>
              <a:t>Samordna </a:t>
            </a:r>
            <a:r>
              <a:rPr lang="sv-SE" sz="5100" dirty="0" smtClean="0">
                <a:solidFill>
                  <a:srgbClr val="0070C0"/>
                </a:solidFill>
              </a:rPr>
              <a:t>utveckling</a:t>
            </a:r>
            <a:r>
              <a:rPr lang="sv-SE" sz="4000" dirty="0" smtClean="0"/>
              <a:t>, </a:t>
            </a:r>
            <a:r>
              <a:rPr lang="sv-SE" sz="5100" dirty="0" smtClean="0">
                <a:solidFill>
                  <a:srgbClr val="0070C0"/>
                </a:solidFill>
              </a:rPr>
              <a:t>produktion</a:t>
            </a:r>
            <a:r>
              <a:rPr lang="sv-SE" sz="4000" dirty="0" smtClean="0"/>
              <a:t> och </a:t>
            </a:r>
            <a:br>
              <a:rPr lang="sv-SE" sz="4000" dirty="0" smtClean="0"/>
            </a:br>
            <a:r>
              <a:rPr lang="sv-SE" sz="5100" dirty="0" smtClean="0">
                <a:solidFill>
                  <a:srgbClr val="0070C0"/>
                </a:solidFill>
              </a:rPr>
              <a:t>tillgängliggörande</a:t>
            </a:r>
            <a:r>
              <a:rPr lang="sv-SE" sz="4000" dirty="0" smtClean="0"/>
              <a:t> av den statistiska upp-</a:t>
            </a:r>
            <a:br>
              <a:rPr lang="sv-SE" sz="4000" dirty="0" smtClean="0"/>
            </a:br>
            <a:r>
              <a:rPr lang="sv-SE" sz="4000" dirty="0" smtClean="0"/>
              <a:t>följningen i Sverige, med avseende på den </a:t>
            </a:r>
            <a:br>
              <a:rPr lang="sv-SE" sz="4000" dirty="0" smtClean="0"/>
            </a:br>
            <a:r>
              <a:rPr lang="sv-SE" sz="4000" dirty="0" smtClean="0"/>
              <a:t>globala och den nationella uppföljningen.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v-SE" sz="1500" dirty="0" smtClean="0"/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Utarbeta samordningsrutiner</a:t>
            </a:r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Identifiera befintliga dataflöden för globala indikatorer</a:t>
            </a:r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Förankra indikatoransvar</a:t>
            </a:r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Inventera och kvalitetssäkra indikatorlistan med avseende på nationella </a:t>
            </a:r>
            <a:br>
              <a:rPr lang="sv-SE" sz="2600" dirty="0" smtClean="0"/>
            </a:br>
            <a:r>
              <a:rPr lang="sv-SE" sz="2600" dirty="0" smtClean="0"/>
              <a:t>indikatorer och </a:t>
            </a:r>
            <a:r>
              <a:rPr lang="sv-SE" sz="2600" dirty="0" err="1" smtClean="0"/>
              <a:t>proxies</a:t>
            </a:r>
            <a:endParaRPr lang="sv-SE" sz="2600" dirty="0" smtClean="0"/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Digitalt tillgängliggörande?</a:t>
            </a:r>
          </a:p>
          <a:p>
            <a:pPr lvl="1">
              <a:buFont typeface="PT Serif" panose="020A0603040505020204" pitchFamily="18" charset="0"/>
              <a:buChar char="»"/>
            </a:pPr>
            <a:r>
              <a:rPr lang="sv-SE" sz="2600" dirty="0" smtClean="0"/>
              <a:t>Leverera statistisk lägesbild för leverans i oktober 2019, 2020 och 2021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135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med Sommarskolan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666130"/>
            <a:ext cx="9357624" cy="435133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v-SE" dirty="0" smtClean="0"/>
              <a:t>Introducera uppföljningen av Agenda 2030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v-SE" dirty="0" smtClean="0"/>
              <a:t>Fokusera på vilka möjligheter den ger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sv-SE" dirty="0" smtClean="0"/>
              <a:t>Diskutera utmaningar med uppföljningen på global, nationell och regional nivå</a:t>
            </a:r>
          </a:p>
          <a:p>
            <a:pPr marL="0" indent="0">
              <a:buNone/>
            </a:pPr>
            <a:r>
              <a:rPr lang="sv-SE" i="1" dirty="0" smtClean="0"/>
              <a:t>När kursen är klar…</a:t>
            </a:r>
            <a:endParaRPr lang="sv-SE" i="1" dirty="0"/>
          </a:p>
          <a:p>
            <a:pPr marL="893763" lvl="1" indent="-436563">
              <a:buClr>
                <a:srgbClr val="7030A0"/>
              </a:buClr>
              <a:buFont typeface="Arial" panose="020B0604020202020204" pitchFamily="34" charset="0"/>
              <a:buChar char="ⱱ"/>
            </a:pPr>
            <a:r>
              <a:rPr lang="sv-SE" dirty="0" smtClean="0"/>
              <a:t>Ni vet vad målen innehåller, vilka mål som ligger närmast era arbetsuppgifter att ta tag i, vad ni kan göra för att bidra till uppföljningen</a:t>
            </a:r>
          </a:p>
          <a:p>
            <a:pPr marL="893763" lvl="1" indent="-436563">
              <a:buClr>
                <a:srgbClr val="7030A0"/>
              </a:buClr>
              <a:buFont typeface="Arial" panose="020B0604020202020204" pitchFamily="34" charset="0"/>
              <a:buChar char="ⱱ"/>
            </a:pPr>
            <a:r>
              <a:rPr lang="sv-SE" dirty="0" smtClean="0"/>
              <a:t>Vi har fått idéer om hur vi kan göra uppföljningen begriplig, och vet mer om vad ni anser är viktigt att fokusera på framgent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689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Kursupplägg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75119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1165225" indent="-1165225">
              <a:spcAft>
                <a:spcPts val="1200"/>
              </a:spcAft>
              <a:buNone/>
              <a:tabLst>
                <a:tab pos="1524000" algn="l"/>
              </a:tabLst>
            </a:pPr>
            <a:r>
              <a:rPr lang="sv-SE" dirty="0" smtClean="0"/>
              <a:t>Dag 1; 	Introduktion av agendan och uppföljningen. </a:t>
            </a:r>
            <a:br>
              <a:rPr lang="sv-SE" dirty="0" smtClean="0"/>
            </a:br>
            <a:r>
              <a:rPr lang="sv-SE" dirty="0" smtClean="0"/>
              <a:t>Gruppövningar omkring några av målen</a:t>
            </a:r>
          </a:p>
          <a:p>
            <a:pPr marL="1165225" indent="-1165225">
              <a:spcAft>
                <a:spcPts val="1200"/>
              </a:spcAft>
              <a:buNone/>
              <a:tabLst>
                <a:tab pos="1524000" algn="l"/>
              </a:tabLst>
            </a:pPr>
            <a:r>
              <a:rPr lang="sv-SE" dirty="0" smtClean="0"/>
              <a:t>Dag 2; 	Nya aspekter som vi behöver klura ut. Hur vi kan följa upp utvecklingen för utsatta grupper? Hur uppföljningen kan geografisk information användas? Hur kan den regionala uppföljningen lösas? ”Nya” statistikområden?</a:t>
            </a:r>
          </a:p>
          <a:p>
            <a:pPr marL="1165225" indent="-1165225" defTabSz="941388">
              <a:spcAft>
                <a:spcPts val="1200"/>
              </a:spcAft>
              <a:buNone/>
              <a:tabLst>
                <a:tab pos="1524000" algn="l"/>
              </a:tabLst>
            </a:pPr>
            <a:r>
              <a:rPr lang="sv-SE" dirty="0" smtClean="0"/>
              <a:t>Dag 3; 	Att kombinera informationen så att ekonomiska, sociala och miljömässiga aspekter kan tas in i samma analyser. Vad kan hinna hända till 2030? Vilka forskningsfrågor kan vi se?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793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Måndag</a:t>
            </a:r>
            <a:r>
              <a:rPr lang="en-US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328863" indent="-2328863">
              <a:buNone/>
            </a:pPr>
            <a:r>
              <a:rPr lang="sv-SE" dirty="0" smtClean="0"/>
              <a:t>13.10 -14.40 	Översikt av Agenda 2030. Målen och hur </a:t>
            </a:r>
            <a:br>
              <a:rPr lang="sv-SE" dirty="0" smtClean="0"/>
            </a:br>
            <a:r>
              <a:rPr lang="sv-SE" dirty="0" smtClean="0"/>
              <a:t>agendan kan följas upp</a:t>
            </a:r>
          </a:p>
          <a:p>
            <a:pPr marL="2328863" indent="-2328863">
              <a:buNone/>
            </a:pPr>
            <a:r>
              <a:rPr lang="sv-SE" dirty="0" smtClean="0"/>
              <a:t>14.40-15.10 	Paus</a:t>
            </a:r>
          </a:p>
          <a:p>
            <a:pPr marL="2328863" indent="-2328863">
              <a:buNone/>
            </a:pPr>
            <a:r>
              <a:rPr lang="sv-SE" dirty="0" smtClean="0"/>
              <a:t>15.10 -15.45 	Gruppövning i tre grupper</a:t>
            </a:r>
          </a:p>
          <a:p>
            <a:pPr marL="2328863" indent="-2328863"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400" b="1" i="1" dirty="0" smtClean="0"/>
              <a:t>	Sociala mål</a:t>
            </a:r>
            <a:r>
              <a:rPr lang="sv-SE" sz="2400" b="1" i="1" dirty="0"/>
              <a:t>: </a:t>
            </a:r>
            <a:r>
              <a:rPr lang="sv-SE" sz="2400" i="1" dirty="0" smtClean="0"/>
              <a:t>3 Hälsa, 4 Utbildning, 5 Jämställdhet, 16 Fredliga samhällen</a:t>
            </a:r>
          </a:p>
          <a:p>
            <a:pPr marL="2328863" indent="-2328863"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400" b="1" i="1" dirty="0" smtClean="0"/>
              <a:t>	Miljö</a:t>
            </a:r>
            <a:r>
              <a:rPr lang="sv-SE" sz="2400" b="1" i="1" dirty="0"/>
              <a:t>: </a:t>
            </a:r>
            <a:r>
              <a:rPr lang="sv-SE" sz="2400" i="1" dirty="0" smtClean="0"/>
              <a:t>6 Vatten, 13 Klimat,14 Hav, 15 Ekosystem</a:t>
            </a:r>
          </a:p>
          <a:p>
            <a:pPr marL="2328863" indent="-2328863"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400" b="1" i="1" dirty="0" smtClean="0"/>
              <a:t>	Ekonomi: </a:t>
            </a:r>
            <a:r>
              <a:rPr lang="sv-SE" sz="2400" i="1" dirty="0" smtClean="0"/>
              <a:t>1 Fattigdom</a:t>
            </a:r>
            <a:r>
              <a:rPr lang="sv-SE" sz="2400" i="1" dirty="0"/>
              <a:t>, </a:t>
            </a:r>
            <a:r>
              <a:rPr lang="sv-SE" sz="2400" i="1" dirty="0" smtClean="0"/>
              <a:t>7 Energi</a:t>
            </a:r>
            <a:r>
              <a:rPr lang="sv-SE" sz="2400" i="1" dirty="0"/>
              <a:t>, </a:t>
            </a:r>
            <a:r>
              <a:rPr lang="sv-SE" sz="2400" i="1" dirty="0" smtClean="0"/>
              <a:t>8 Ekonomi</a:t>
            </a:r>
            <a:r>
              <a:rPr lang="sv-SE" sz="2400" i="1" dirty="0"/>
              <a:t>, </a:t>
            </a:r>
            <a:r>
              <a:rPr lang="sv-SE" sz="2400" i="1" dirty="0" smtClean="0"/>
              <a:t>9 Innovation</a:t>
            </a:r>
            <a:r>
              <a:rPr lang="sv-SE" sz="2400" i="1" dirty="0"/>
              <a:t>, </a:t>
            </a:r>
            <a:r>
              <a:rPr lang="sv-SE" sz="2400" i="1" dirty="0" smtClean="0"/>
              <a:t>10 Ojämlikhet</a:t>
            </a:r>
          </a:p>
          <a:p>
            <a:pPr marL="2328863" indent="-2328863">
              <a:spcBef>
                <a:spcPts val="1800"/>
              </a:spcBef>
              <a:buNone/>
            </a:pPr>
            <a:r>
              <a:rPr lang="sv-SE" dirty="0" smtClean="0"/>
              <a:t>15.50-16.40 	Den svenska uppföljningen och dess utmaningar. </a:t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893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69177"/>
            <a:ext cx="10515600" cy="1325563"/>
          </a:xfrm>
        </p:spPr>
        <p:txBody>
          <a:bodyPr/>
          <a:lstStyle/>
          <a:p>
            <a:r>
              <a:rPr lang="sv-SE" dirty="0" smtClean="0"/>
              <a:t>Tisdag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1271452"/>
            <a:ext cx="9296401" cy="4854714"/>
          </a:xfrm>
        </p:spPr>
        <p:txBody>
          <a:bodyPr vert="horz" lIns="91440" tIns="45720" rIns="91440" bIns="45720" rtlCol="0">
            <a:noAutofit/>
          </a:bodyPr>
          <a:lstStyle/>
          <a:p>
            <a:pPr marL="2328863" indent="-2328863">
              <a:spcBef>
                <a:spcPts val="0"/>
              </a:spcBef>
              <a:buNone/>
            </a:pPr>
            <a:r>
              <a:rPr lang="en-US" sz="2200" dirty="0" smtClean="0"/>
              <a:t>09.00 – 10.00	“Nya” </a:t>
            </a:r>
            <a:r>
              <a:rPr lang="en-US" sz="2200" dirty="0" err="1"/>
              <a:t>aspekter</a:t>
            </a:r>
            <a:r>
              <a:rPr lang="en-US" sz="2200" dirty="0"/>
              <a:t> </a:t>
            </a:r>
            <a:r>
              <a:rPr lang="en-US" sz="2200" dirty="0" err="1" smtClean="0"/>
              <a:t>som</a:t>
            </a:r>
            <a:r>
              <a:rPr lang="en-US" sz="2200" dirty="0" smtClean="0"/>
              <a:t> </a:t>
            </a:r>
            <a:r>
              <a:rPr lang="en-US" sz="2200" dirty="0" err="1" smtClean="0"/>
              <a:t>dyker</a:t>
            </a:r>
            <a:r>
              <a:rPr lang="en-US" sz="2200" dirty="0" smtClean="0"/>
              <a:t> </a:t>
            </a:r>
            <a:r>
              <a:rPr lang="en-US" sz="2200" dirty="0" err="1" smtClean="0"/>
              <a:t>upp</a:t>
            </a:r>
            <a:r>
              <a:rPr lang="en-US" sz="2200" dirty="0" smtClean="0"/>
              <a:t> med </a:t>
            </a:r>
            <a:r>
              <a:rPr lang="en-US" sz="2200" dirty="0" err="1" smtClean="0"/>
              <a:t>anledning</a:t>
            </a:r>
            <a:r>
              <a:rPr lang="en-US" sz="2200" dirty="0" smtClean="0"/>
              <a:t> av </a:t>
            </a:r>
            <a:r>
              <a:rPr lang="en-US" sz="2200" dirty="0" err="1" smtClean="0"/>
              <a:t>Agendan</a:t>
            </a:r>
            <a:r>
              <a:rPr lang="en-US" sz="2200" dirty="0" smtClean="0"/>
              <a:t>.</a:t>
            </a:r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10.00 – 10.30</a:t>
            </a:r>
            <a:r>
              <a:rPr lang="en-US" sz="2200" dirty="0" smtClean="0"/>
              <a:t>	Paus	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10.30 – 12.00 </a:t>
            </a:r>
            <a:r>
              <a:rPr lang="en-US" sz="2200" dirty="0" smtClean="0"/>
              <a:t>	</a:t>
            </a:r>
            <a:r>
              <a:rPr lang="en-US" sz="2200" dirty="0" err="1" smtClean="0"/>
              <a:t>Grupparbete</a:t>
            </a:r>
            <a:r>
              <a:rPr lang="en-US" sz="2200" dirty="0" smtClean="0"/>
              <a:t> om </a:t>
            </a:r>
            <a:r>
              <a:rPr lang="en-US" sz="2200" dirty="0" err="1" smtClean="0"/>
              <a:t>principen</a:t>
            </a:r>
            <a:r>
              <a:rPr lang="en-US" sz="2200" dirty="0" smtClean="0"/>
              <a:t> om </a:t>
            </a:r>
            <a:r>
              <a:rPr lang="en-US" sz="2200" dirty="0" err="1" smtClean="0"/>
              <a:t>att</a:t>
            </a:r>
            <a:r>
              <a:rPr lang="en-US" sz="2200" dirty="0" smtClean="0"/>
              <a:t> </a:t>
            </a:r>
            <a:r>
              <a:rPr lang="en-US" sz="2200" dirty="0" err="1" smtClean="0"/>
              <a:t>inte</a:t>
            </a:r>
            <a:r>
              <a:rPr lang="en-US" sz="2200" dirty="0" smtClean="0"/>
              <a:t> </a:t>
            </a:r>
            <a:r>
              <a:rPr lang="en-US" sz="2200" dirty="0" err="1" smtClean="0"/>
              <a:t>lämna</a:t>
            </a:r>
            <a:r>
              <a:rPr lang="en-US" sz="2200" dirty="0" smtClean="0"/>
              <a:t> </a:t>
            </a:r>
            <a:r>
              <a:rPr lang="en-US" sz="2200" dirty="0" err="1" smtClean="0"/>
              <a:t>ngn</a:t>
            </a:r>
            <a:r>
              <a:rPr lang="en-US" sz="2200" dirty="0" smtClean="0"/>
              <a:t> </a:t>
            </a:r>
            <a:r>
              <a:rPr lang="en-US" sz="2200" dirty="0" err="1" smtClean="0"/>
              <a:t>utanför</a:t>
            </a:r>
            <a:r>
              <a:rPr lang="en-US" sz="2200" dirty="0" smtClean="0"/>
              <a:t> och om regional </a:t>
            </a:r>
            <a:r>
              <a:rPr lang="en-US" sz="2200" dirty="0" err="1" smtClean="0"/>
              <a:t>uppföljning</a:t>
            </a:r>
            <a:endParaRPr lang="en-US" sz="2200" dirty="0" smtClean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12.00 – 12.30</a:t>
            </a:r>
            <a:r>
              <a:rPr lang="en-US" sz="2200" dirty="0" smtClean="0"/>
              <a:t>	</a:t>
            </a:r>
            <a:r>
              <a:rPr lang="en-US" sz="2200" dirty="0" err="1"/>
              <a:t>Geografiska</a:t>
            </a:r>
            <a:r>
              <a:rPr lang="en-US" sz="2200" dirty="0"/>
              <a:t> data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statistiken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12.30 – 14.00</a:t>
            </a:r>
            <a:r>
              <a:rPr lang="en-US" sz="2200" dirty="0" smtClean="0"/>
              <a:t>	Lunch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14.00 – 14.50 </a:t>
            </a:r>
            <a:r>
              <a:rPr lang="en-US" sz="2200" dirty="0" smtClean="0"/>
              <a:t>	Governance – </a:t>
            </a:r>
            <a:r>
              <a:rPr lang="en-US" sz="2200" dirty="0" err="1" smtClean="0"/>
              <a:t>ett</a:t>
            </a:r>
            <a:r>
              <a:rPr lang="en-US" sz="2200" dirty="0" smtClean="0"/>
              <a:t> </a:t>
            </a:r>
            <a:r>
              <a:rPr lang="en-US" sz="2200" dirty="0" err="1" smtClean="0"/>
              <a:t>nytt</a:t>
            </a:r>
            <a:r>
              <a:rPr lang="en-US" sz="2200" dirty="0" smtClean="0"/>
              <a:t> </a:t>
            </a:r>
            <a:r>
              <a:rPr lang="en-US" sz="2200" dirty="0" err="1" smtClean="0"/>
              <a:t>statistikområde</a:t>
            </a:r>
            <a:endParaRPr lang="en-US" sz="2200" dirty="0" smtClean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14.50 – 15.10 </a:t>
            </a:r>
            <a:r>
              <a:rPr lang="en-US" sz="2200" dirty="0" smtClean="0"/>
              <a:t>	Paus</a:t>
            </a:r>
            <a:endParaRPr lang="en-US" sz="2200" dirty="0"/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/>
              <a:t>15.10 – 16.40 </a:t>
            </a:r>
            <a:r>
              <a:rPr lang="en-US" sz="2200" dirty="0" smtClean="0"/>
              <a:t>	</a:t>
            </a:r>
            <a:r>
              <a:rPr lang="en-US" sz="2200" dirty="0" err="1" smtClean="0"/>
              <a:t>Grupparbete</a:t>
            </a:r>
            <a:r>
              <a:rPr lang="en-US" sz="2200" dirty="0" smtClean="0"/>
              <a:t> om </a:t>
            </a:r>
            <a:r>
              <a:rPr lang="en-US" sz="2200" dirty="0" err="1" smtClean="0"/>
              <a:t>kopplingar</a:t>
            </a:r>
            <a:r>
              <a:rPr lang="en-US" sz="2200" dirty="0" smtClean="0"/>
              <a:t> </a:t>
            </a:r>
            <a:r>
              <a:rPr lang="en-US" sz="2200" dirty="0" err="1" smtClean="0"/>
              <a:t>mellan</a:t>
            </a:r>
            <a:r>
              <a:rPr lang="en-US" sz="2200" dirty="0" smtClean="0"/>
              <a:t> </a:t>
            </a:r>
            <a:r>
              <a:rPr lang="en-US" sz="2200" dirty="0" err="1" smtClean="0"/>
              <a:t>mål</a:t>
            </a:r>
            <a:r>
              <a:rPr lang="en-US" sz="2200" b="1" i="1" dirty="0"/>
              <a:t>	</a:t>
            </a:r>
            <a:endParaRPr lang="en-US" sz="2200" b="1" i="1" dirty="0" smtClean="0"/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i="1" dirty="0"/>
              <a:t>	</a:t>
            </a:r>
            <a:r>
              <a:rPr lang="en-US" sz="1800" b="1" i="1" dirty="0" err="1" smtClean="0"/>
              <a:t>Mål</a:t>
            </a:r>
            <a:r>
              <a:rPr lang="en-US" sz="1800" b="1" i="1" dirty="0" smtClean="0"/>
              <a:t> </a:t>
            </a:r>
            <a:r>
              <a:rPr lang="en-US" sz="1800" b="1" i="1" dirty="0"/>
              <a:t>11 </a:t>
            </a:r>
            <a:r>
              <a:rPr lang="en-US" sz="1800" i="1" dirty="0" err="1"/>
              <a:t>Städer</a:t>
            </a:r>
            <a:r>
              <a:rPr lang="en-US" sz="1800" i="1" dirty="0"/>
              <a:t> och </a:t>
            </a:r>
            <a:r>
              <a:rPr lang="en-US" sz="1800" i="1" dirty="0" err="1"/>
              <a:t>samhällen</a:t>
            </a:r>
            <a:r>
              <a:rPr lang="en-US" sz="1800" i="1" dirty="0"/>
              <a:t>, </a:t>
            </a:r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i="1" dirty="0"/>
              <a:t>	</a:t>
            </a:r>
            <a:r>
              <a:rPr lang="en-US" sz="1800" b="1" i="1" dirty="0" err="1"/>
              <a:t>Mål</a:t>
            </a:r>
            <a:r>
              <a:rPr lang="en-US" sz="1800" b="1" i="1" dirty="0"/>
              <a:t> 12 </a:t>
            </a:r>
            <a:r>
              <a:rPr lang="en-US" sz="1800" i="1" dirty="0" err="1"/>
              <a:t>Hållbar</a:t>
            </a:r>
            <a:r>
              <a:rPr lang="en-US" sz="1800" i="1" dirty="0"/>
              <a:t> </a:t>
            </a:r>
            <a:r>
              <a:rPr lang="en-US" sz="1800" i="1" dirty="0" err="1"/>
              <a:t>konsumtion</a:t>
            </a:r>
            <a:r>
              <a:rPr lang="en-US" sz="1800" i="1" dirty="0"/>
              <a:t> och </a:t>
            </a:r>
            <a:r>
              <a:rPr lang="en-US" sz="1800" i="1" dirty="0" err="1"/>
              <a:t>produktion</a:t>
            </a:r>
            <a:r>
              <a:rPr lang="en-US" sz="1800" i="1" dirty="0" smtClean="0"/>
              <a:t>.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1951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Onsdag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6204" y="1444622"/>
            <a:ext cx="9582680" cy="4351338"/>
          </a:xfrm>
        </p:spPr>
        <p:txBody>
          <a:bodyPr>
            <a:noAutofit/>
          </a:bodyPr>
          <a:lstStyle/>
          <a:p>
            <a:pPr marL="1882775" indent="-1882775">
              <a:buNone/>
            </a:pPr>
            <a:r>
              <a:rPr lang="sv-SE" sz="2200" dirty="0" smtClean="0"/>
              <a:t>08.30 - 10.00 	Hur överbyggs sektorsgränser? </a:t>
            </a:r>
            <a:r>
              <a:rPr lang="sv-SE" sz="2200" dirty="0"/>
              <a:t>Hur </a:t>
            </a:r>
            <a:r>
              <a:rPr lang="sv-SE" sz="2200" dirty="0" smtClean="0"/>
              <a:t>kan statistiken </a:t>
            </a:r>
            <a:r>
              <a:rPr lang="sv-SE" sz="2200" dirty="0"/>
              <a:t/>
            </a:r>
            <a:br>
              <a:rPr lang="sv-SE" sz="2200" dirty="0"/>
            </a:br>
            <a:r>
              <a:rPr lang="sv-SE" sz="2200" dirty="0" smtClean="0"/>
              <a:t>länka ihop data från olika undersökningar? </a:t>
            </a:r>
            <a:br>
              <a:rPr lang="sv-SE" sz="2200" dirty="0" smtClean="0"/>
            </a:br>
            <a:r>
              <a:rPr lang="sv-SE" sz="2200" dirty="0" smtClean="0"/>
              <a:t>Möjligheter till nya insikter. </a:t>
            </a:r>
          </a:p>
          <a:p>
            <a:pPr marL="1882775" indent="-1882775">
              <a:buNone/>
            </a:pPr>
            <a:r>
              <a:rPr lang="sv-SE" sz="2200" dirty="0" smtClean="0"/>
              <a:t>10.00 - 10.20 	Paus</a:t>
            </a:r>
          </a:p>
          <a:p>
            <a:pPr marL="1882775" indent="-1882775">
              <a:buNone/>
            </a:pPr>
            <a:r>
              <a:rPr lang="sv-SE" sz="2200" dirty="0" smtClean="0"/>
              <a:t>10.20 - 11.20 	Uppföljningen och forskningens betydelse för att identifiera och analysera viktiga frågor som behöver lösas innan 2030. </a:t>
            </a:r>
          </a:p>
          <a:p>
            <a:pPr marL="1882775" indent="-1882775">
              <a:buNone/>
            </a:pPr>
            <a:r>
              <a:rPr lang="sv-SE" sz="2200" dirty="0" smtClean="0"/>
              <a:t>11.20 - 11.50 	Diskussion. Hur gör vi uppföljningen begriplig. Vad är viktigt framgent?</a:t>
            </a:r>
          </a:p>
          <a:p>
            <a:pPr marL="1882775" indent="-1882775">
              <a:buNone/>
            </a:pPr>
            <a:r>
              <a:rPr lang="sv-SE" sz="2200" dirty="0" smtClean="0"/>
              <a:t>11.50 - 12.00 	Avslutning av sommarskolan</a:t>
            </a:r>
          </a:p>
          <a:p>
            <a:pPr marL="0" indent="0">
              <a:buNone/>
            </a:pP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26696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/>
          <a:srcRect l="4627" t="401" r="2414" b="1"/>
          <a:stretch/>
        </p:blipFill>
        <p:spPr>
          <a:xfrm rot="657264">
            <a:off x="4087361" y="1043951"/>
            <a:ext cx="3518764" cy="4863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434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9</a:t>
            </a:fld>
            <a:endParaRPr lang="en-GB"/>
          </a:p>
        </p:txBody>
      </p:sp>
      <p:sp>
        <p:nvSpPr>
          <p:cNvPr id="6" name="Ellips 5"/>
          <p:cNvSpPr/>
          <p:nvPr/>
        </p:nvSpPr>
        <p:spPr>
          <a:xfrm>
            <a:off x="4412412" y="4444823"/>
            <a:ext cx="2439394" cy="1578531"/>
          </a:xfrm>
          <a:prstGeom prst="ellipse">
            <a:avLst/>
          </a:prstGeom>
          <a:solidFill>
            <a:srgbClr val="EC9210"/>
          </a:solidFill>
          <a:ln w="25400" cap="flat" cmpd="sng" algn="ctr">
            <a:solidFill>
              <a:srgbClr val="EC92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Globala indikatorer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4515985" y="309785"/>
            <a:ext cx="2232248" cy="1296144"/>
          </a:xfrm>
          <a:prstGeom prst="round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HLPF</a:t>
            </a:r>
          </a:p>
        </p:txBody>
      </p:sp>
      <p:sp>
        <p:nvSpPr>
          <p:cNvPr id="8" name="Rektangel 7"/>
          <p:cNvSpPr/>
          <p:nvPr/>
        </p:nvSpPr>
        <p:spPr>
          <a:xfrm>
            <a:off x="7078625" y="1823208"/>
            <a:ext cx="2415717" cy="1044116"/>
          </a:xfrm>
          <a:prstGeom prst="rect">
            <a:avLst/>
          </a:prstGeom>
          <a:solidFill>
            <a:srgbClr val="7F942C"/>
          </a:solidFill>
          <a:ln w="25400" cap="flat" cmpd="sng" algn="ctr">
            <a:solidFill>
              <a:srgbClr val="7F942C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Frivillig utvärdering</a:t>
            </a:r>
          </a:p>
        </p:txBody>
      </p:sp>
      <p:sp>
        <p:nvSpPr>
          <p:cNvPr id="9" name="Rektangel 8"/>
          <p:cNvSpPr/>
          <p:nvPr/>
        </p:nvSpPr>
        <p:spPr>
          <a:xfrm>
            <a:off x="2240105" y="1836260"/>
            <a:ext cx="2023781" cy="1044116"/>
          </a:xfrm>
          <a:prstGeom prst="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 rapport</a:t>
            </a:r>
          </a:p>
        </p:txBody>
      </p:sp>
      <p:cxnSp>
        <p:nvCxnSpPr>
          <p:cNvPr id="10" name="Kurva 17"/>
          <p:cNvCxnSpPr>
            <a:stCxn id="9" idx="0"/>
            <a:endCxn id="7" idx="1"/>
          </p:cNvCxnSpPr>
          <p:nvPr/>
        </p:nvCxnSpPr>
        <p:spPr>
          <a:xfrm rot="5400000" flipH="1" flipV="1">
            <a:off x="3444789" y="765065"/>
            <a:ext cx="878403" cy="1263989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11" name="Kurva 18"/>
          <p:cNvCxnSpPr>
            <a:stCxn id="8" idx="0"/>
            <a:endCxn id="7" idx="3"/>
          </p:cNvCxnSpPr>
          <p:nvPr/>
        </p:nvCxnSpPr>
        <p:spPr>
          <a:xfrm rot="16200000" flipV="1">
            <a:off x="7084684" y="621407"/>
            <a:ext cx="865351" cy="1538251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19" name="Kurva 42"/>
          <p:cNvCxnSpPr>
            <a:stCxn id="6" idx="0"/>
            <a:endCxn id="20" idx="3"/>
          </p:cNvCxnSpPr>
          <p:nvPr/>
        </p:nvCxnSpPr>
        <p:spPr>
          <a:xfrm rot="16200000" flipV="1">
            <a:off x="4510259" y="3322973"/>
            <a:ext cx="763586" cy="1480114"/>
          </a:xfrm>
          <a:prstGeom prst="curvedConnector2">
            <a:avLst/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sp>
        <p:nvSpPr>
          <p:cNvPr id="20" name="Rektangel med rundade hörn 19"/>
          <p:cNvSpPr/>
          <p:nvPr/>
        </p:nvSpPr>
        <p:spPr>
          <a:xfrm>
            <a:off x="2351995" y="3339237"/>
            <a:ext cx="1800000" cy="684000"/>
          </a:xfrm>
          <a:prstGeom prst="roundRect">
            <a:avLst/>
          </a:prstGeom>
          <a:solidFill>
            <a:srgbClr val="078693"/>
          </a:solidFill>
          <a:ln w="25400" cap="flat" cmpd="sng" algn="ctr">
            <a:solidFill>
              <a:srgbClr val="07869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1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Globala databasen</a:t>
            </a:r>
            <a:r>
              <a:rPr kumimoji="0" lang="sv-S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09" name="Rektangel med rundade hörn 108"/>
          <p:cNvSpPr/>
          <p:nvPr/>
        </p:nvSpPr>
        <p:spPr>
          <a:xfrm>
            <a:off x="7386483" y="3277509"/>
            <a:ext cx="1800000" cy="684000"/>
          </a:xfrm>
          <a:prstGeom prst="roundRect">
            <a:avLst/>
          </a:prstGeom>
          <a:solidFill>
            <a:srgbClr val="7F942C"/>
          </a:solidFill>
          <a:ln w="25400" cap="flat" cmpd="sng" algn="ctr">
            <a:solidFill>
              <a:srgbClr val="7F942C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Regeringen</a:t>
            </a:r>
          </a:p>
        </p:txBody>
      </p:sp>
      <p:cxnSp>
        <p:nvCxnSpPr>
          <p:cNvPr id="118" name="Kurva 24"/>
          <p:cNvCxnSpPr>
            <a:stCxn id="109" idx="0"/>
            <a:endCxn id="8" idx="2"/>
          </p:cNvCxnSpPr>
          <p:nvPr/>
        </p:nvCxnSpPr>
        <p:spPr>
          <a:xfrm rot="5400000" flipH="1" flipV="1">
            <a:off x="8081391" y="3072417"/>
            <a:ext cx="410185" cy="1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  <p:cxnSp>
        <p:nvCxnSpPr>
          <p:cNvPr id="122" name="Kurva 24"/>
          <p:cNvCxnSpPr>
            <a:stCxn id="20" idx="0"/>
            <a:endCxn id="9" idx="2"/>
          </p:cNvCxnSpPr>
          <p:nvPr/>
        </p:nvCxnSpPr>
        <p:spPr>
          <a:xfrm rot="5400000" flipH="1" flipV="1">
            <a:off x="3022565" y="3109807"/>
            <a:ext cx="458861" cy="1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423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548</Words>
  <Application>Microsoft Office PowerPoint</Application>
  <PresentationFormat>Bredbild</PresentationFormat>
  <Paragraphs>211</Paragraphs>
  <Slides>23</Slides>
  <Notes>23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8" baseType="lpstr">
      <vt:lpstr>Arial</vt:lpstr>
      <vt:lpstr>Calibri</vt:lpstr>
      <vt:lpstr>PT Serif</vt:lpstr>
      <vt:lpstr>Roboto</vt:lpstr>
      <vt:lpstr>Office-tema</vt:lpstr>
      <vt:lpstr>Agenda 2030 Monitoring the sustainability goals: Statistics and analysis in a new context</vt:lpstr>
      <vt:lpstr>Vilka är vi?</vt:lpstr>
      <vt:lpstr>Syfte med Sommarskolan</vt:lpstr>
      <vt:lpstr>Kursupplägg</vt:lpstr>
      <vt:lpstr>Måndag </vt:lpstr>
      <vt:lpstr>Tisdag</vt:lpstr>
      <vt:lpstr>Onsdag</vt:lpstr>
      <vt:lpstr>PowerPoint-presentation</vt:lpstr>
      <vt:lpstr>PowerPoint-presentation</vt:lpstr>
      <vt:lpstr>En bred agenda</vt:lpstr>
      <vt:lpstr>17 hållbarhetsmål </vt:lpstr>
      <vt:lpstr>PowerPoint-presentation</vt:lpstr>
      <vt:lpstr>Vilka aktörer utvecklar statistik?</vt:lpstr>
      <vt:lpstr>Vad har vi lärt?</vt:lpstr>
      <vt:lpstr>Utmaningar för statistiksamfundet</vt:lpstr>
      <vt:lpstr>Regeringsuppdrag 2017</vt:lpstr>
      <vt:lpstr>Sveriges utmaningar</vt:lpstr>
      <vt:lpstr>PowerPoint-presentation</vt:lpstr>
      <vt:lpstr>När nationella indikatorer?</vt:lpstr>
      <vt:lpstr> Förslag i slutrapporten</vt:lpstr>
      <vt:lpstr>Indikatorer per mål</vt:lpstr>
      <vt:lpstr>Indikatoransvariga myndigheter</vt:lpstr>
      <vt:lpstr>PowerPoint-presentation</vt:lpstr>
    </vt:vector>
  </TitlesOfParts>
  <Company>SCB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Frankl Sara S-S</dc:creator>
  <cp:lastModifiedBy>Frankl Sara S-S</cp:lastModifiedBy>
  <cp:revision>99</cp:revision>
  <dcterms:created xsi:type="dcterms:W3CDTF">2018-04-11T08:17:51Z</dcterms:created>
  <dcterms:modified xsi:type="dcterms:W3CDTF">2018-09-03T14:39:26Z</dcterms:modified>
</cp:coreProperties>
</file>