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06" r:id="rId2"/>
    <p:sldId id="308" r:id="rId3"/>
    <p:sldId id="309" r:id="rId4"/>
    <p:sldId id="316" r:id="rId5"/>
    <p:sldId id="310" r:id="rId6"/>
    <p:sldId id="311" r:id="rId7"/>
    <p:sldId id="314" r:id="rId8"/>
    <p:sldId id="317" r:id="rId9"/>
    <p:sldId id="318" r:id="rId10"/>
    <p:sldId id="319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l Sara S-S" initials="FSS" lastIdx="1" clrIdx="0">
    <p:extLst>
      <p:ext uri="{19B8F6BF-5375-455C-9EA6-DF929625EA0E}">
        <p15:presenceInfo xmlns:p15="http://schemas.microsoft.com/office/powerpoint/2012/main" userId="S-1-5-21-1683777494-809322651-10498456-9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0565" autoAdjust="0"/>
  </p:normalViewPr>
  <p:slideViewPr>
    <p:cSldViewPr snapToGrid="0">
      <p:cViewPr varScale="1">
        <p:scale>
          <a:sx n="50" d="100"/>
          <a:sy n="50" d="100"/>
        </p:scale>
        <p:origin x="1814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E975E-92BB-4567-8853-2376591899F2}" type="datetimeFigureOut">
              <a:rPr lang="en-GB" smtClean="0"/>
              <a:t>03/09/2018</a:t>
            </a:fld>
            <a:endParaRPr lang="en-GB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CA120E-FF9F-4C94-A3F6-73B2A7ACA3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259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379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20532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6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2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7423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BD047-6A16-4DEC-9E57-F5D46AC8CFDD}" type="slidenum">
              <a:rPr lang="en-GB" smtClean="0"/>
              <a:t>3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604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4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7172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5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061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6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191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7</a:t>
            </a:fld>
            <a:endParaRPr lang="en-GB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0182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540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CA120E-FF9F-4C94-A3F6-73B2A7ACA38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946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98207" y="1130909"/>
            <a:ext cx="6588808" cy="2287409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för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</a:t>
            </a:r>
            <a:endParaRPr lang="en-GB" noProof="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598207" y="3610584"/>
            <a:ext cx="6588808" cy="1586281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 err="1" smtClean="0"/>
              <a:t>Klicka</a:t>
            </a:r>
            <a:r>
              <a:rPr lang="en-GB" noProof="0" dirty="0" smtClean="0"/>
              <a:t> om du </a:t>
            </a:r>
            <a:r>
              <a:rPr lang="en-GB" noProof="0" dirty="0" err="1" smtClean="0"/>
              <a:t>vill</a:t>
            </a:r>
            <a:r>
              <a:rPr lang="en-GB" noProof="0" dirty="0" smtClean="0"/>
              <a:t> </a:t>
            </a:r>
            <a:r>
              <a:rPr lang="en-GB" noProof="0" dirty="0" err="1" smtClean="0"/>
              <a:t>redigera</a:t>
            </a:r>
            <a:r>
              <a:rPr lang="en-GB" noProof="0" dirty="0" smtClean="0"/>
              <a:t> mall för </a:t>
            </a:r>
            <a:r>
              <a:rPr lang="en-GB" noProof="0" dirty="0" err="1" smtClean="0"/>
              <a:t>underrubrikformat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62FC-C540-4057-9431-81278D267697}" type="datetime1">
              <a:rPr lang="en-GB" smtClean="0"/>
              <a:t>03/09/2018</a:t>
            </a:fld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Grafik 8"/>
          <p:cNvPicPr>
            <a:picLocks noChangeAspect="1"/>
          </p:cNvPicPr>
          <p:nvPr userDrawn="1"/>
        </p:nvPicPr>
        <p:blipFill rotWithShape="1">
          <a:blip r:embed="rId2"/>
          <a:srcRect l="23714" t="23456" r="23992" b="24202"/>
          <a:stretch/>
        </p:blipFill>
        <p:spPr>
          <a:xfrm>
            <a:off x="7935708" y="1623706"/>
            <a:ext cx="3167608" cy="3170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97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22A1-E0E6-4633-8326-98AA72A24D70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536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E5A86-1E25-4C5A-92FF-6ED98D9FAD17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286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för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</a:t>
            </a:r>
            <a:endParaRPr lang="en-GB" noProof="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09120" y="1825625"/>
            <a:ext cx="10515600" cy="4351338"/>
          </a:xfrm>
        </p:spPr>
        <p:txBody>
          <a:bodyPr/>
          <a:lstStyle>
            <a:lvl1pPr marL="358775" indent="-358775">
              <a:lnSpc>
                <a:spcPct val="110000"/>
              </a:lnSpc>
              <a:spcAft>
                <a:spcPts val="600"/>
              </a:spcAft>
              <a:defRPr/>
            </a:lvl1pPr>
            <a:lvl2pPr>
              <a:lnSpc>
                <a:spcPct val="110000"/>
              </a:lnSpc>
              <a:spcAft>
                <a:spcPts val="600"/>
              </a:spcAft>
              <a:defRPr/>
            </a:lvl2pPr>
            <a:lvl3pPr>
              <a:lnSpc>
                <a:spcPct val="110000"/>
              </a:lnSpc>
              <a:spcAft>
                <a:spcPts val="600"/>
              </a:spcAft>
              <a:defRPr/>
            </a:lvl3pPr>
            <a:lvl4pPr>
              <a:lnSpc>
                <a:spcPct val="110000"/>
              </a:lnSpc>
              <a:spcAft>
                <a:spcPts val="600"/>
              </a:spcAft>
              <a:defRPr/>
            </a:lvl4pPr>
            <a:lvl5pPr>
              <a:lnSpc>
                <a:spcPct val="110000"/>
              </a:lnSpc>
              <a:spcAft>
                <a:spcPts val="600"/>
              </a:spcAft>
              <a:defRPr/>
            </a:lvl5pPr>
          </a:lstStyle>
          <a:p>
            <a:pPr lvl="0"/>
            <a:r>
              <a:rPr lang="en-GB" noProof="0" dirty="0" err="1" smtClean="0"/>
              <a:t>Redigera</a:t>
            </a:r>
            <a:r>
              <a:rPr lang="en-GB" noProof="0" dirty="0" smtClean="0"/>
              <a:t> format för </a:t>
            </a:r>
            <a:r>
              <a:rPr lang="en-GB" noProof="0" dirty="0" err="1" smtClean="0"/>
              <a:t>bakgrundstext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EE1971-C4C5-4D45-9FB0-EFD3D54E32FD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Grafik 8"/>
          <p:cNvPicPr>
            <a:picLocks noChangeAspect="1"/>
          </p:cNvPicPr>
          <p:nvPr userDrawn="1"/>
        </p:nvPicPr>
        <p:blipFill rotWithShape="1">
          <a:blip r:embed="rId2"/>
          <a:srcRect l="23714" t="23456" r="23992" b="24202"/>
          <a:stretch/>
        </p:blipFill>
        <p:spPr>
          <a:xfrm>
            <a:off x="9654618" y="201583"/>
            <a:ext cx="2304510" cy="2306606"/>
          </a:xfrm>
          <a:prstGeom prst="rect">
            <a:avLst/>
          </a:prstGeom>
        </p:spPr>
      </p:pic>
      <p:pic>
        <p:nvPicPr>
          <p:cNvPr id="8" name="Bildobjekt 7"/>
          <p:cNvPicPr>
            <a:picLocks noChangeAspect="1"/>
          </p:cNvPicPr>
          <p:nvPr userDrawn="1"/>
        </p:nvPicPr>
        <p:blipFill rotWithShape="1">
          <a:blip r:embed="rId3"/>
          <a:srcRect l="16733" r="17648" b="5042"/>
          <a:stretch/>
        </p:blipFill>
        <p:spPr>
          <a:xfrm>
            <a:off x="135839" y="5709968"/>
            <a:ext cx="994527" cy="100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612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9AD7D-CEFB-4331-8694-225609F02017}" type="datetime1">
              <a:rPr lang="en-GB" smtClean="0"/>
              <a:t>03/09/2018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34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C0D0B-16E6-41C0-825F-66C276745FFE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676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1F837-9851-4424-B2FF-0C0C3897E3DC}" type="datetime1">
              <a:rPr lang="en-GB" smtClean="0"/>
              <a:t>03/09/2018</a:t>
            </a:fld>
            <a:endParaRPr lang="en-GB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329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27744-3F71-41FB-930C-8D1057F7AC64}" type="datetime1">
              <a:rPr lang="en-GB" smtClean="0"/>
              <a:t>03/09/2018</a:t>
            </a:fld>
            <a:endParaRPr lang="en-GB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8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864F-0EFB-4121-B021-D41F2233D37D}" type="datetime1">
              <a:rPr lang="en-GB" smtClean="0"/>
              <a:t>03/09/2018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688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4FD12-BB67-4934-BB50-CA5506AED7CF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113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en-GB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E7314-DCF6-44A0-A090-B73F7935FCF1}" type="datetime1">
              <a:rPr lang="en-GB" smtClean="0"/>
              <a:t>03/09/2018</a:t>
            </a:fld>
            <a:endParaRPr lang="en-GB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35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err="1" smtClean="0"/>
              <a:t>Klicka</a:t>
            </a:r>
            <a:r>
              <a:rPr lang="en-GB" noProof="0" dirty="0" smtClean="0"/>
              <a:t> </a:t>
            </a:r>
            <a:r>
              <a:rPr lang="en-GB" noProof="0" dirty="0" err="1" smtClean="0"/>
              <a:t>här</a:t>
            </a:r>
            <a:r>
              <a:rPr lang="en-GB" noProof="0" dirty="0" smtClean="0"/>
              <a:t> för </a:t>
            </a:r>
            <a:r>
              <a:rPr lang="en-GB" noProof="0" dirty="0" err="1" smtClean="0"/>
              <a:t>att</a:t>
            </a:r>
            <a:r>
              <a:rPr lang="en-GB" noProof="0" dirty="0" smtClean="0"/>
              <a:t> </a:t>
            </a:r>
            <a:r>
              <a:rPr lang="en-GB" noProof="0" dirty="0" err="1" smtClean="0"/>
              <a:t>ändra</a:t>
            </a:r>
            <a:r>
              <a:rPr lang="en-GB" noProof="0" dirty="0" smtClean="0"/>
              <a:t> format</a:t>
            </a:r>
            <a:endParaRPr lang="en-GB" noProof="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noProof="0" dirty="0" err="1" smtClean="0"/>
              <a:t>Redigera</a:t>
            </a:r>
            <a:r>
              <a:rPr lang="en-GB" noProof="0" dirty="0" smtClean="0"/>
              <a:t> format för </a:t>
            </a:r>
            <a:r>
              <a:rPr lang="en-GB" noProof="0" dirty="0" err="1" smtClean="0"/>
              <a:t>bakgrundstext</a:t>
            </a:r>
            <a:endParaRPr lang="en-GB" noProof="0" dirty="0" smtClean="0"/>
          </a:p>
          <a:p>
            <a:pPr lvl="1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två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tre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Nivå</a:t>
            </a:r>
            <a:r>
              <a:rPr lang="en-GB" noProof="0" dirty="0" smtClean="0"/>
              <a:t> </a:t>
            </a:r>
            <a:r>
              <a:rPr lang="en-GB" noProof="0" dirty="0" err="1" smtClean="0"/>
              <a:t>fyra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Nivå</a:t>
            </a:r>
            <a:r>
              <a:rPr lang="en-GB" noProof="0" dirty="0" smtClean="0"/>
              <a:t> fem</a:t>
            </a:r>
            <a:endParaRPr lang="en-GB" noProof="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DAC19087-6863-4577-BED5-E36AB3934176}" type="datetime1">
              <a:rPr lang="en-GB" smtClean="0"/>
              <a:t>03/09/2018</a:t>
            </a:fld>
            <a:endParaRPr lang="en-GB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GB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E911736B-8D56-477F-A7D8-A79BD02A716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672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tx1"/>
          </a:solidFill>
          <a:latin typeface="PT Serif" panose="020A06030405050202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PT Serif" panose="020A060304050502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chr.org/Documents/Issues/HRIndicators/GuidanceNoteonApproachtoData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169177"/>
            <a:ext cx="10515600" cy="1325563"/>
          </a:xfrm>
        </p:spPr>
        <p:txBody>
          <a:bodyPr/>
          <a:lstStyle/>
          <a:p>
            <a:r>
              <a:rPr lang="sv-SE" dirty="0" smtClean="0"/>
              <a:t>Tisdag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14400" y="1271452"/>
            <a:ext cx="9296401" cy="4854714"/>
          </a:xfrm>
        </p:spPr>
        <p:txBody>
          <a:bodyPr vert="horz" lIns="91440" tIns="45720" rIns="91440" bIns="45720" rtlCol="0">
            <a:noAutofit/>
          </a:bodyPr>
          <a:lstStyle/>
          <a:p>
            <a:pPr marL="2328863" indent="-2328863">
              <a:spcBef>
                <a:spcPts val="0"/>
              </a:spcBef>
              <a:buNone/>
            </a:pPr>
            <a:r>
              <a:rPr lang="en-US" sz="2200" dirty="0" smtClean="0"/>
              <a:t>09.00 – 10.00	“Nya” </a:t>
            </a:r>
            <a:r>
              <a:rPr lang="en-US" sz="2200" dirty="0" err="1"/>
              <a:t>aspekter</a:t>
            </a:r>
            <a:r>
              <a:rPr lang="en-US" sz="2200" dirty="0"/>
              <a:t> </a:t>
            </a:r>
            <a:r>
              <a:rPr lang="en-US" sz="2200" dirty="0" err="1" smtClean="0"/>
              <a:t>som</a:t>
            </a:r>
            <a:r>
              <a:rPr lang="en-US" sz="2200" dirty="0" smtClean="0"/>
              <a:t> </a:t>
            </a:r>
            <a:r>
              <a:rPr lang="en-US" sz="2200" dirty="0" err="1" smtClean="0"/>
              <a:t>dyker</a:t>
            </a:r>
            <a:r>
              <a:rPr lang="en-US" sz="2200" dirty="0" smtClean="0"/>
              <a:t> </a:t>
            </a:r>
            <a:r>
              <a:rPr lang="en-US" sz="2200" dirty="0" err="1" smtClean="0"/>
              <a:t>upp</a:t>
            </a:r>
            <a:r>
              <a:rPr lang="en-US" sz="2200" dirty="0" smtClean="0"/>
              <a:t> med </a:t>
            </a:r>
            <a:r>
              <a:rPr lang="en-US" sz="2200" dirty="0" err="1" smtClean="0"/>
              <a:t>anledning</a:t>
            </a:r>
            <a:r>
              <a:rPr lang="en-US" sz="2200" dirty="0" smtClean="0"/>
              <a:t> av </a:t>
            </a:r>
            <a:r>
              <a:rPr lang="en-US" sz="2200" dirty="0" err="1" smtClean="0"/>
              <a:t>Agendan</a:t>
            </a:r>
            <a:r>
              <a:rPr lang="en-US" sz="2200" dirty="0" smtClean="0"/>
              <a:t>.</a:t>
            </a:r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10.00 – 10.30</a:t>
            </a:r>
            <a:r>
              <a:rPr lang="en-US" sz="2200" dirty="0" smtClean="0"/>
              <a:t>	Paus	</a:t>
            </a:r>
            <a:endParaRPr lang="en-US" sz="2200" dirty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10.30 – 12.00 </a:t>
            </a:r>
            <a:r>
              <a:rPr lang="en-US" sz="2200" dirty="0" smtClean="0"/>
              <a:t>	</a:t>
            </a:r>
            <a:r>
              <a:rPr lang="en-US" sz="2200" dirty="0" err="1" smtClean="0"/>
              <a:t>Grupparbete</a:t>
            </a:r>
            <a:r>
              <a:rPr lang="en-US" sz="2200" dirty="0" smtClean="0"/>
              <a:t> om </a:t>
            </a:r>
            <a:r>
              <a:rPr lang="en-US" sz="2200" dirty="0" err="1" smtClean="0"/>
              <a:t>principen</a:t>
            </a:r>
            <a:r>
              <a:rPr lang="en-US" sz="2200" dirty="0" smtClean="0"/>
              <a:t> om </a:t>
            </a:r>
            <a:r>
              <a:rPr lang="en-US" sz="2200" dirty="0" err="1" smtClean="0"/>
              <a:t>att</a:t>
            </a:r>
            <a:r>
              <a:rPr lang="en-US" sz="2200" dirty="0" smtClean="0"/>
              <a:t> </a:t>
            </a:r>
            <a:r>
              <a:rPr lang="en-US" sz="2200" dirty="0" err="1" smtClean="0"/>
              <a:t>inte</a:t>
            </a:r>
            <a:r>
              <a:rPr lang="en-US" sz="2200" dirty="0" smtClean="0"/>
              <a:t> </a:t>
            </a:r>
            <a:r>
              <a:rPr lang="en-US" sz="2200" dirty="0" err="1" smtClean="0"/>
              <a:t>lämna</a:t>
            </a:r>
            <a:r>
              <a:rPr lang="en-US" sz="2200" dirty="0" smtClean="0"/>
              <a:t> </a:t>
            </a:r>
            <a:r>
              <a:rPr lang="en-US" sz="2200" dirty="0" err="1" smtClean="0"/>
              <a:t>ngn</a:t>
            </a:r>
            <a:r>
              <a:rPr lang="en-US" sz="2200" dirty="0" smtClean="0"/>
              <a:t> </a:t>
            </a:r>
            <a:r>
              <a:rPr lang="en-US" sz="2200" dirty="0" err="1" smtClean="0"/>
              <a:t>utanför</a:t>
            </a:r>
            <a:r>
              <a:rPr lang="en-US" sz="2200" dirty="0" smtClean="0"/>
              <a:t> och om regional </a:t>
            </a:r>
            <a:r>
              <a:rPr lang="en-US" sz="2200" dirty="0" err="1" smtClean="0"/>
              <a:t>uppföljning</a:t>
            </a:r>
            <a:endParaRPr lang="en-US" sz="2200" dirty="0" smtClean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12.00 – 12.30</a:t>
            </a:r>
            <a:r>
              <a:rPr lang="en-US" sz="2200" dirty="0" smtClean="0"/>
              <a:t>	</a:t>
            </a:r>
            <a:r>
              <a:rPr lang="en-US" sz="2200" dirty="0" err="1"/>
              <a:t>Geografiska</a:t>
            </a:r>
            <a:r>
              <a:rPr lang="en-US" sz="2200" dirty="0"/>
              <a:t> data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statistiken</a:t>
            </a:r>
            <a:endParaRPr lang="en-US" sz="2200" dirty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12.30 – 14.00</a:t>
            </a:r>
            <a:r>
              <a:rPr lang="en-US" sz="2200" dirty="0" smtClean="0"/>
              <a:t>	Lunch</a:t>
            </a:r>
            <a:endParaRPr lang="en-US" sz="2200" dirty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14.00 – 14.50 </a:t>
            </a:r>
            <a:r>
              <a:rPr lang="en-US" sz="2200" dirty="0" smtClean="0"/>
              <a:t>	Governance – </a:t>
            </a:r>
            <a:r>
              <a:rPr lang="en-US" sz="2200" dirty="0" err="1" smtClean="0"/>
              <a:t>ett</a:t>
            </a:r>
            <a:r>
              <a:rPr lang="en-US" sz="2200" dirty="0" smtClean="0"/>
              <a:t> </a:t>
            </a:r>
            <a:r>
              <a:rPr lang="en-US" sz="2200" dirty="0" err="1" smtClean="0"/>
              <a:t>nytt</a:t>
            </a:r>
            <a:r>
              <a:rPr lang="en-US" sz="2200" dirty="0" smtClean="0"/>
              <a:t> </a:t>
            </a:r>
            <a:r>
              <a:rPr lang="en-US" sz="2200" dirty="0" err="1" smtClean="0"/>
              <a:t>statistikområde</a:t>
            </a:r>
            <a:endParaRPr lang="en-US" sz="2200" dirty="0" smtClean="0"/>
          </a:p>
          <a:p>
            <a:pPr marL="2328863" indent="-2328863">
              <a:spcBef>
                <a:spcPts val="0"/>
              </a:spcBef>
              <a:buNone/>
            </a:pPr>
            <a:r>
              <a:rPr lang="en-US" sz="2200" dirty="0"/>
              <a:t>14.50 – 15.10 </a:t>
            </a:r>
            <a:r>
              <a:rPr lang="en-US" sz="2200" dirty="0" smtClean="0"/>
              <a:t>	Paus</a:t>
            </a:r>
            <a:endParaRPr lang="en-US" sz="2200" dirty="0"/>
          </a:p>
          <a:p>
            <a:pPr marL="2328863" indent="-23288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dirty="0"/>
              <a:t>15.10 – 16.40 </a:t>
            </a:r>
            <a:r>
              <a:rPr lang="en-US" sz="2200" dirty="0" smtClean="0"/>
              <a:t>	</a:t>
            </a:r>
            <a:r>
              <a:rPr lang="en-US" sz="2200" dirty="0" err="1" smtClean="0"/>
              <a:t>Grupparbete</a:t>
            </a:r>
            <a:r>
              <a:rPr lang="en-US" sz="2200" dirty="0" smtClean="0"/>
              <a:t> om </a:t>
            </a:r>
            <a:r>
              <a:rPr lang="en-US" sz="2200" dirty="0" err="1" smtClean="0"/>
              <a:t>kopplingar</a:t>
            </a:r>
            <a:r>
              <a:rPr lang="en-US" sz="2200" dirty="0" smtClean="0"/>
              <a:t> </a:t>
            </a:r>
            <a:r>
              <a:rPr lang="en-US" sz="2200" dirty="0" err="1" smtClean="0"/>
              <a:t>mellan</a:t>
            </a:r>
            <a:r>
              <a:rPr lang="en-US" sz="2200" dirty="0" smtClean="0"/>
              <a:t> </a:t>
            </a:r>
            <a:r>
              <a:rPr lang="en-US" sz="2200" dirty="0" err="1" smtClean="0"/>
              <a:t>mål</a:t>
            </a:r>
            <a:r>
              <a:rPr lang="en-US" sz="2200" b="1" i="1" dirty="0"/>
              <a:t>	</a:t>
            </a:r>
            <a:endParaRPr lang="en-US" sz="2200" b="1" i="1" dirty="0" smtClean="0"/>
          </a:p>
          <a:p>
            <a:pPr marL="2328863" indent="-23288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200" b="1" i="1" dirty="0"/>
              <a:t>	</a:t>
            </a:r>
            <a:r>
              <a:rPr lang="en-US" sz="1800" b="1" i="1" dirty="0" err="1" smtClean="0"/>
              <a:t>Mål</a:t>
            </a:r>
            <a:r>
              <a:rPr lang="en-US" sz="1800" b="1" i="1" dirty="0" smtClean="0"/>
              <a:t> </a:t>
            </a:r>
            <a:r>
              <a:rPr lang="en-US" sz="1800" b="1" i="1" dirty="0"/>
              <a:t>11 </a:t>
            </a:r>
            <a:r>
              <a:rPr lang="en-US" sz="1800" i="1" dirty="0" err="1"/>
              <a:t>Städer</a:t>
            </a:r>
            <a:r>
              <a:rPr lang="en-US" sz="1800" i="1" dirty="0"/>
              <a:t> och </a:t>
            </a:r>
            <a:r>
              <a:rPr lang="en-US" sz="1800" i="1" dirty="0" err="1"/>
              <a:t>samhällen</a:t>
            </a:r>
            <a:r>
              <a:rPr lang="en-US" sz="1800" i="1" dirty="0"/>
              <a:t>, </a:t>
            </a:r>
          </a:p>
          <a:p>
            <a:pPr marL="2328863" indent="-2328863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i="1" dirty="0"/>
              <a:t>	</a:t>
            </a:r>
            <a:r>
              <a:rPr lang="en-US" sz="1800" b="1" i="1" dirty="0" err="1"/>
              <a:t>Mål</a:t>
            </a:r>
            <a:r>
              <a:rPr lang="en-US" sz="1800" b="1" i="1" dirty="0"/>
              <a:t> 12 </a:t>
            </a:r>
            <a:r>
              <a:rPr lang="en-US" sz="1800" i="1" dirty="0" err="1"/>
              <a:t>Hållbar</a:t>
            </a:r>
            <a:r>
              <a:rPr lang="en-US" sz="1800" i="1" dirty="0"/>
              <a:t> </a:t>
            </a:r>
            <a:r>
              <a:rPr lang="en-US" sz="1800" i="1" dirty="0" err="1"/>
              <a:t>konsumtion</a:t>
            </a:r>
            <a:r>
              <a:rPr lang="en-US" sz="1800" i="1" dirty="0"/>
              <a:t> och </a:t>
            </a:r>
            <a:r>
              <a:rPr lang="en-US" sz="1800" i="1" dirty="0" err="1"/>
              <a:t>produktion</a:t>
            </a:r>
            <a:r>
              <a:rPr lang="en-US" sz="1800" i="1" dirty="0" smtClean="0"/>
              <a:t>.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719511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ubrik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Report</a:t>
            </a:r>
            <a:r>
              <a:rPr lang="sv-SE" dirty="0" smtClean="0"/>
              <a:t> on </a:t>
            </a:r>
            <a:r>
              <a:rPr lang="sv-SE" dirty="0" err="1" smtClean="0"/>
              <a:t>Leaving</a:t>
            </a:r>
            <a:r>
              <a:rPr lang="sv-SE" dirty="0" smtClean="0"/>
              <a:t> no </a:t>
            </a:r>
            <a:r>
              <a:rPr lang="sv-SE" dirty="0" err="1" smtClean="0"/>
              <a:t>one</a:t>
            </a:r>
            <a:r>
              <a:rPr lang="sv-SE" dirty="0" smtClean="0"/>
              <a:t> </a:t>
            </a:r>
            <a:r>
              <a:rPr lang="sv-SE" dirty="0" err="1" smtClean="0"/>
              <a:t>behind</a:t>
            </a:r>
            <a:endParaRPr lang="sv-SE" dirty="0"/>
          </a:p>
        </p:txBody>
      </p:sp>
      <p:sp>
        <p:nvSpPr>
          <p:cNvPr id="23" name="Platshållare för innehåll 2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 smtClean="0"/>
              <a:t>Data disaggregation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provide</a:t>
            </a:r>
            <a:r>
              <a:rPr lang="sv-SE" dirty="0" smtClean="0"/>
              <a:t> </a:t>
            </a:r>
            <a:r>
              <a:rPr lang="sv-SE" dirty="0" err="1" smtClean="0"/>
              <a:t>many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groups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known</a:t>
            </a:r>
            <a:r>
              <a:rPr lang="sv-SE" dirty="0" smtClean="0"/>
              <a:t> to be </a:t>
            </a:r>
            <a:r>
              <a:rPr lang="sv-SE" dirty="0" err="1" smtClean="0"/>
              <a:t>vulnerable</a:t>
            </a:r>
            <a:r>
              <a:rPr lang="sv-SE" dirty="0" smtClean="0"/>
              <a:t> in a human </a:t>
            </a:r>
            <a:r>
              <a:rPr lang="sv-SE" dirty="0" err="1" smtClean="0"/>
              <a:t>rights</a:t>
            </a:r>
            <a:r>
              <a:rPr lang="sv-SE" dirty="0" smtClean="0"/>
              <a:t> </a:t>
            </a:r>
            <a:r>
              <a:rPr lang="sv-SE" dirty="0" err="1" smtClean="0"/>
              <a:t>context</a:t>
            </a:r>
            <a:r>
              <a:rPr lang="sv-SE" dirty="0" smtClean="0"/>
              <a:t>, </a:t>
            </a:r>
            <a:r>
              <a:rPr lang="sv-SE" dirty="0" err="1" smtClean="0"/>
              <a:t>such</a:t>
            </a:r>
            <a:r>
              <a:rPr lang="sv-SE" dirty="0" smtClean="0"/>
              <a:t> as gender, age </a:t>
            </a:r>
            <a:r>
              <a:rPr lang="sv-SE" dirty="0" err="1" smtClean="0"/>
              <a:t>groups</a:t>
            </a:r>
            <a:r>
              <a:rPr lang="sv-SE" dirty="0" smtClean="0"/>
              <a:t>, regions, </a:t>
            </a:r>
            <a:r>
              <a:rPr lang="sv-SE" dirty="0" err="1" smtClean="0"/>
              <a:t>income</a:t>
            </a:r>
            <a:r>
              <a:rPr lang="sv-SE" dirty="0" smtClean="0"/>
              <a:t> </a:t>
            </a:r>
            <a:r>
              <a:rPr lang="sv-SE" dirty="0" err="1" smtClean="0"/>
              <a:t>groups</a:t>
            </a:r>
            <a:r>
              <a:rPr lang="sv-SE" dirty="0" smtClean="0"/>
              <a:t>. </a:t>
            </a:r>
          </a:p>
          <a:p>
            <a:r>
              <a:rPr lang="sv-SE" dirty="0" smtClean="0"/>
              <a:t>Still, for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groups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is not a </a:t>
            </a:r>
            <a:r>
              <a:rPr lang="sv-SE" dirty="0" err="1" smtClean="0"/>
              <a:t>possibility</a:t>
            </a:r>
            <a:r>
              <a:rPr lang="sv-SE" dirty="0" smtClean="0"/>
              <a:t> </a:t>
            </a:r>
            <a:r>
              <a:rPr lang="sv-SE" dirty="0" err="1" smtClean="0"/>
              <a:t>due</a:t>
            </a:r>
            <a:r>
              <a:rPr lang="sv-SE" dirty="0" smtClean="0"/>
              <a:t> to a </a:t>
            </a:r>
            <a:r>
              <a:rPr lang="sv-SE" dirty="0" err="1" smtClean="0"/>
              <a:t>number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reasons</a:t>
            </a:r>
            <a:r>
              <a:rPr lang="sv-SE" dirty="0" smtClean="0"/>
              <a:t>.</a:t>
            </a:r>
          </a:p>
          <a:p>
            <a:r>
              <a:rPr lang="sv-SE" dirty="0" smtClean="0"/>
              <a:t>In </a:t>
            </a:r>
            <a:r>
              <a:rPr lang="sv-SE" dirty="0" err="1" smtClean="0"/>
              <a:t>these</a:t>
            </a:r>
            <a:r>
              <a:rPr lang="sv-SE" dirty="0" smtClean="0"/>
              <a:t> </a:t>
            </a:r>
            <a:r>
              <a:rPr lang="sv-SE" dirty="0" err="1" smtClean="0"/>
              <a:t>cases</a:t>
            </a:r>
            <a:r>
              <a:rPr lang="sv-SE" dirty="0" smtClean="0"/>
              <a:t>, the </a:t>
            </a:r>
            <a:r>
              <a:rPr lang="sv-SE" dirty="0" err="1" smtClean="0"/>
              <a:t>statistical</a:t>
            </a:r>
            <a:r>
              <a:rPr lang="sv-SE" dirty="0" smtClean="0"/>
              <a:t> </a:t>
            </a:r>
            <a:r>
              <a:rPr lang="sv-SE" dirty="0" err="1" smtClean="0"/>
              <a:t>community</a:t>
            </a:r>
            <a:r>
              <a:rPr lang="sv-SE" dirty="0" smtClean="0"/>
              <a:t> </a:t>
            </a:r>
            <a:r>
              <a:rPr lang="sv-SE" dirty="0" err="1" smtClean="0"/>
              <a:t>within</a:t>
            </a:r>
            <a:r>
              <a:rPr lang="sv-SE" dirty="0" smtClean="0"/>
              <a:t> the NSO:s and the UN </a:t>
            </a:r>
            <a:r>
              <a:rPr lang="sv-SE" dirty="0" err="1" smtClean="0"/>
              <a:t>custodians</a:t>
            </a:r>
            <a:r>
              <a:rPr lang="sv-SE" dirty="0" smtClean="0"/>
              <a:t> </a:t>
            </a:r>
            <a:r>
              <a:rPr lang="sv-SE" dirty="0" err="1" smtClean="0"/>
              <a:t>need</a:t>
            </a:r>
            <a:r>
              <a:rPr lang="sv-SE" dirty="0" smtClean="0"/>
              <a:t> to be </a:t>
            </a:r>
            <a:r>
              <a:rPr lang="sv-SE" dirty="0" err="1" smtClean="0"/>
              <a:t>creative</a:t>
            </a:r>
            <a:r>
              <a:rPr lang="sv-SE" dirty="0" smtClean="0"/>
              <a:t> and </a:t>
            </a:r>
            <a:r>
              <a:rPr lang="sv-SE" dirty="0" err="1" smtClean="0"/>
              <a:t>see</a:t>
            </a:r>
            <a:r>
              <a:rPr lang="sv-SE" dirty="0" smtClean="0"/>
              <a:t> </a:t>
            </a:r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be </a:t>
            </a:r>
            <a:r>
              <a:rPr lang="sv-SE" dirty="0" err="1" smtClean="0"/>
              <a:t>done</a:t>
            </a:r>
            <a:r>
              <a:rPr lang="sv-SE" dirty="0" smtClean="0"/>
              <a:t>.</a:t>
            </a:r>
          </a:p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propose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work</a:t>
            </a:r>
            <a:r>
              <a:rPr lang="sv-SE" dirty="0" smtClean="0"/>
              <a:t> 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this</a:t>
            </a:r>
            <a:r>
              <a:rPr lang="sv-SE" dirty="0" smtClean="0"/>
              <a:t> by </a:t>
            </a:r>
            <a:r>
              <a:rPr lang="sv-SE" dirty="0" err="1" smtClean="0"/>
              <a:t>creating</a:t>
            </a:r>
            <a:r>
              <a:rPr lang="sv-SE" dirty="0" smtClean="0"/>
              <a:t> a small task force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make a plan and </a:t>
            </a:r>
            <a:r>
              <a:rPr lang="sv-SE" dirty="0" err="1" smtClean="0"/>
              <a:t>write</a:t>
            </a:r>
            <a:r>
              <a:rPr lang="sv-SE" dirty="0" smtClean="0"/>
              <a:t> a </a:t>
            </a:r>
            <a:r>
              <a:rPr lang="sv-SE" dirty="0" err="1" smtClean="0"/>
              <a:t>report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examples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how</a:t>
            </a:r>
            <a:r>
              <a:rPr lang="sv-SE" dirty="0" smtClean="0"/>
              <a:t> to make </a:t>
            </a:r>
            <a:r>
              <a:rPr lang="sv-SE" dirty="0" err="1" smtClean="0"/>
              <a:t>this</a:t>
            </a:r>
            <a:r>
              <a:rPr lang="sv-SE" dirty="0" smtClean="0"/>
              <a:t> </a:t>
            </a:r>
            <a:r>
              <a:rPr lang="sv-SE" dirty="0" err="1" smtClean="0"/>
              <a:t>happen</a:t>
            </a:r>
            <a:endParaRPr lang="sv-SE" dirty="0" smtClean="0"/>
          </a:p>
          <a:p>
            <a:endParaRPr lang="sv-SE" dirty="0"/>
          </a:p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where</a:t>
            </a:r>
            <a:r>
              <a:rPr lang="sv-SE" dirty="0" smtClean="0"/>
              <a:t> </a:t>
            </a:r>
            <a:r>
              <a:rPr lang="sv-SE" dirty="0" err="1" smtClean="0"/>
              <a:t>inspired</a:t>
            </a:r>
            <a:r>
              <a:rPr lang="sv-SE" dirty="0" smtClean="0"/>
              <a:t> by the </a:t>
            </a:r>
            <a:r>
              <a:rPr lang="sv-SE" dirty="0" err="1" smtClean="0"/>
              <a:t>following</a:t>
            </a:r>
            <a:r>
              <a:rPr lang="sv-SE" dirty="0" smtClean="0"/>
              <a:t> </a:t>
            </a:r>
            <a:r>
              <a:rPr lang="sv-SE" dirty="0" err="1" smtClean="0"/>
              <a:t>report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identifies</a:t>
            </a:r>
            <a:r>
              <a:rPr lang="sv-SE" dirty="0" smtClean="0"/>
              <a:t> </a:t>
            </a:r>
            <a:r>
              <a:rPr lang="sv-SE" dirty="0" err="1" smtClean="0"/>
              <a:t>principles</a:t>
            </a:r>
            <a:r>
              <a:rPr lang="sv-SE" dirty="0" smtClean="0"/>
              <a:t> for </a:t>
            </a:r>
            <a:r>
              <a:rPr lang="sv-SE" dirty="0" err="1" smtClean="0"/>
              <a:t>such</a:t>
            </a:r>
            <a:r>
              <a:rPr lang="sv-SE" dirty="0" smtClean="0"/>
              <a:t> </a:t>
            </a:r>
            <a:r>
              <a:rPr lang="sv-SE" dirty="0" err="1" smtClean="0"/>
              <a:t>work</a:t>
            </a:r>
            <a:endParaRPr lang="sv-SE" dirty="0" smtClean="0"/>
          </a:p>
          <a:p>
            <a:r>
              <a:rPr lang="sv-SE" dirty="0">
                <a:hlinkClick r:id="rId3"/>
              </a:rPr>
              <a:t>http://</a:t>
            </a:r>
            <a:r>
              <a:rPr lang="sv-SE" dirty="0" smtClean="0">
                <a:hlinkClick r:id="rId3"/>
              </a:rPr>
              <a:t>www.ohchr.org/Documents/Issues/HRIndicators/GuidanceNoteonApproachtoData.pdf</a:t>
            </a: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2095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A </a:t>
            </a:r>
            <a:r>
              <a:rPr lang="sv-SE" dirty="0" err="1" smtClean="0"/>
              <a:t>report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outlines</a:t>
            </a:r>
            <a:r>
              <a:rPr lang="sv-SE" dirty="0" smtClean="0"/>
              <a:t> the </a:t>
            </a:r>
            <a:r>
              <a:rPr lang="sv-SE" dirty="0" err="1" smtClean="0"/>
              <a:t>possibilities</a:t>
            </a:r>
            <a:r>
              <a:rPr lang="sv-SE" dirty="0" smtClean="0"/>
              <a:t> to </a:t>
            </a:r>
            <a:r>
              <a:rPr lang="sv-SE" dirty="0" err="1" smtClean="0"/>
              <a:t>follow</a:t>
            </a:r>
            <a:r>
              <a:rPr lang="sv-SE" dirty="0" smtClean="0"/>
              <a:t> </a:t>
            </a:r>
            <a:r>
              <a:rPr lang="sv-SE" dirty="0" err="1" smtClean="0"/>
              <a:t>up</a:t>
            </a:r>
            <a:r>
              <a:rPr lang="sv-SE" dirty="0" smtClean="0"/>
              <a:t> on the </a:t>
            </a:r>
            <a:r>
              <a:rPr lang="sv-SE" dirty="0" err="1" smtClean="0"/>
              <a:t>groups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are</a:t>
            </a:r>
            <a:r>
              <a:rPr lang="sv-SE" dirty="0" smtClean="0"/>
              <a:t> not </a:t>
            </a:r>
            <a:r>
              <a:rPr lang="sv-SE" dirty="0" err="1" smtClean="0"/>
              <a:t>currently</a:t>
            </a:r>
            <a:r>
              <a:rPr lang="sv-SE" dirty="0" smtClean="0"/>
              <a:t> </a:t>
            </a:r>
            <a:r>
              <a:rPr lang="sv-SE" dirty="0" err="1" smtClean="0"/>
              <a:t>found</a:t>
            </a:r>
            <a:r>
              <a:rPr lang="sv-SE" dirty="0" smtClean="0"/>
              <a:t> in </a:t>
            </a:r>
            <a:r>
              <a:rPr lang="sv-SE" dirty="0" err="1" smtClean="0"/>
              <a:t>statistics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 open up for other sources of data, such as existing research studies, on the situation for group identities that are considered too sensitive for keeping in registers.</a:t>
            </a:r>
          </a:p>
          <a:p>
            <a:endParaRPr lang="en-US" dirty="0" smtClean="0"/>
          </a:p>
          <a:p>
            <a:r>
              <a:rPr lang="en-US" dirty="0" smtClean="0"/>
              <a:t>An example of groups that have been mentioned and would not follow from statistics: Migrant status, disability</a:t>
            </a:r>
            <a:r>
              <a:rPr lang="en-US" dirty="0"/>
              <a:t>, </a:t>
            </a:r>
            <a:r>
              <a:rPr lang="en-US" dirty="0" smtClean="0"/>
              <a:t> sexual </a:t>
            </a:r>
            <a:r>
              <a:rPr lang="en-US" dirty="0"/>
              <a:t>orientation, </a:t>
            </a:r>
            <a:r>
              <a:rPr lang="en-US" dirty="0" smtClean="0"/>
              <a:t> indigenous status </a:t>
            </a:r>
          </a:p>
          <a:p>
            <a:r>
              <a:rPr lang="en-US" dirty="0" smtClean="0"/>
              <a:t>Suggest to create a task force and collect good examples on studies and identify organizations with experience of this.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6860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792894" y="990600"/>
            <a:ext cx="8711823" cy="45175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3500" b="1" dirty="0" smtClean="0"/>
              <a:t>Ingen </a:t>
            </a:r>
            <a:r>
              <a:rPr lang="sv-SE" sz="3500" b="1" dirty="0"/>
              <a:t>ska lämnas utanför.</a:t>
            </a:r>
            <a:r>
              <a:rPr lang="sv-SE" sz="3500" dirty="0"/>
              <a:t> Agendan </a:t>
            </a:r>
            <a:r>
              <a:rPr lang="sv-SE" sz="3500" dirty="0" smtClean="0"/>
              <a:t/>
            </a:r>
            <a:br>
              <a:rPr lang="sv-SE" sz="3500" dirty="0" smtClean="0"/>
            </a:br>
            <a:r>
              <a:rPr lang="sv-SE" sz="3500" dirty="0" smtClean="0"/>
              <a:t>måste genomföras </a:t>
            </a:r>
            <a:r>
              <a:rPr lang="sv-SE" sz="3500" dirty="0"/>
              <a:t>med särskild hänsyn till de människor och samhällen som har sämst förutsättningar</a:t>
            </a:r>
            <a:r>
              <a:rPr lang="sv-SE" sz="3500" dirty="0" smtClean="0"/>
              <a:t>.</a:t>
            </a:r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Kön, åldersgrupper, region (stad/land), inkomst,</a:t>
            </a:r>
          </a:p>
          <a:p>
            <a:r>
              <a:rPr lang="sv-SE" dirty="0"/>
              <a:t>M</a:t>
            </a:r>
            <a:r>
              <a:rPr lang="sv-SE" dirty="0" smtClean="0"/>
              <a:t>igrantstatus, funktionshinder, sexuell läggning, minoritetsstatus (etnicitet)</a:t>
            </a:r>
            <a:endParaRPr lang="sv-SE" dirty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113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sv-SE" sz="4000" dirty="0" smtClean="0"/>
              <a:t>Förslag om indikatorer </a:t>
            </a:r>
            <a:r>
              <a:rPr lang="sv-SE" sz="4000" dirty="0"/>
              <a:t>och </a:t>
            </a:r>
            <a:r>
              <a:rPr lang="sv-SE" sz="4000" dirty="0" smtClean="0"/>
              <a:t/>
            </a:r>
            <a:br>
              <a:rPr lang="sv-SE" sz="4000" dirty="0" smtClean="0"/>
            </a:br>
            <a:r>
              <a:rPr lang="sv-SE" sz="4000" dirty="0" smtClean="0"/>
              <a:t>fördjupade </a:t>
            </a:r>
            <a:r>
              <a:rPr lang="sv-SE" sz="4000" dirty="0"/>
              <a:t>analyser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186543" y="1821384"/>
            <a:ext cx="8889175" cy="4481447"/>
          </a:xfrm>
        </p:spPr>
        <p:txBody>
          <a:bodyPr>
            <a:noAutofit/>
          </a:bodyPr>
          <a:lstStyle/>
          <a:p>
            <a:r>
              <a:rPr lang="sv-SE" sz="2000" dirty="0"/>
              <a:t>Hot och våld mot vissa yrkesgrupper (journalister, politiker och fackliga företrädare)</a:t>
            </a:r>
          </a:p>
          <a:p>
            <a:r>
              <a:rPr lang="sv-SE" sz="2000" dirty="0"/>
              <a:t>Hedersrelaterat våld och förtryck</a:t>
            </a:r>
          </a:p>
          <a:p>
            <a:r>
              <a:rPr lang="sv-SE" sz="2000" dirty="0" smtClean="0"/>
              <a:t>Nationellt </a:t>
            </a:r>
            <a:r>
              <a:rPr lang="sv-SE" sz="2000" dirty="0"/>
              <a:t>mått på multidimensionell fattigdom</a:t>
            </a:r>
          </a:p>
          <a:p>
            <a:r>
              <a:rPr lang="sv-SE" sz="2000" dirty="0"/>
              <a:t>Utveckla barnperspektivet i uppföljningen</a:t>
            </a:r>
          </a:p>
          <a:p>
            <a:r>
              <a:rPr lang="sv-SE" sz="2000" dirty="0"/>
              <a:t>Utveckla uppföljningen av situationen för personer med funktionsnedsättning, koppla ihop register och </a:t>
            </a:r>
            <a:r>
              <a:rPr lang="sv-SE" sz="2000" dirty="0" smtClean="0"/>
              <a:t>urvalsundersökningar?</a:t>
            </a:r>
            <a:endParaRPr lang="sv-SE" sz="2000" dirty="0"/>
          </a:p>
          <a:p>
            <a:r>
              <a:rPr lang="sv-SE" sz="2000" dirty="0"/>
              <a:t>Identifiera indikatorer om situationen för HBTQI-personer som kan inkluderas i den nationella </a:t>
            </a:r>
            <a:r>
              <a:rPr lang="sv-SE" sz="2000" dirty="0" smtClean="0"/>
              <a:t>listan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43998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Plats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Tillgänglighet </a:t>
            </a:r>
            <a:r>
              <a:rPr lang="sv-SE" dirty="0"/>
              <a:t>till vägar, kollektivtrafik, 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grönområden </a:t>
            </a:r>
            <a:r>
              <a:rPr lang="sv-SE" dirty="0"/>
              <a:t>m.m.</a:t>
            </a:r>
          </a:p>
          <a:p>
            <a:r>
              <a:rPr lang="sv-SE" dirty="0" smtClean="0"/>
              <a:t>Utbredning </a:t>
            </a:r>
            <a:r>
              <a:rPr lang="sv-SE" dirty="0"/>
              <a:t>av </a:t>
            </a:r>
            <a:r>
              <a:rPr lang="sv-SE" dirty="0" smtClean="0"/>
              <a:t>skog, vatten... </a:t>
            </a:r>
            <a:endParaRPr lang="sv-SE" dirty="0"/>
          </a:p>
          <a:p>
            <a:r>
              <a:rPr lang="sv-SE" dirty="0" smtClean="0"/>
              <a:t>Stad/landsbygd</a:t>
            </a:r>
            <a:endParaRPr lang="sv-SE" dirty="0"/>
          </a:p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538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Lokal och regional nivå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1800"/>
              </a:spcAft>
            </a:pPr>
            <a:r>
              <a:rPr lang="sv-SE" dirty="0"/>
              <a:t>Vissa indikatorer ”utjämnar” viktiga regionala skillnader när de enbart </a:t>
            </a:r>
            <a:br>
              <a:rPr lang="sv-SE" dirty="0"/>
            </a:br>
            <a:r>
              <a:rPr lang="sv-SE" dirty="0" smtClean="0"/>
              <a:t>redovisas </a:t>
            </a:r>
            <a:r>
              <a:rPr lang="sv-SE" dirty="0"/>
              <a:t>nationellt</a:t>
            </a:r>
          </a:p>
          <a:p>
            <a:pPr>
              <a:spcAft>
                <a:spcPts val="1800"/>
              </a:spcAft>
            </a:pPr>
            <a:r>
              <a:rPr lang="sv-SE" dirty="0"/>
              <a:t>Åtgärder för att nå mål är starkt kopplat till aktörer på lokal och regional </a:t>
            </a:r>
            <a:r>
              <a:rPr lang="sv-SE" dirty="0" smtClean="0"/>
              <a:t>nivå</a:t>
            </a:r>
          </a:p>
          <a:p>
            <a:pPr>
              <a:spcAft>
                <a:spcPts val="1800"/>
              </a:spcAft>
            </a:pPr>
            <a:r>
              <a:rPr lang="sv-SE" dirty="0" smtClean="0"/>
              <a:t>Kommuner och regioner har olika förutsättningar och utmaningar på samma sätt som olika länder har det – anpassad uppföljning</a:t>
            </a:r>
          </a:p>
          <a:p>
            <a:pPr>
              <a:spcAft>
                <a:spcPts val="1800"/>
              </a:spcAft>
            </a:pPr>
            <a:r>
              <a:rPr lang="sv-SE" dirty="0" smtClean="0"/>
              <a:t>Identifiera ett antal indikatorer där samverkan mellan nationell och lokal nivå är avgörande för att lyckas nå målen</a:t>
            </a:r>
          </a:p>
          <a:p>
            <a:pPr>
              <a:spcAft>
                <a:spcPts val="1800"/>
              </a:spcAft>
            </a:pPr>
            <a:r>
              <a:rPr lang="sv-SE" dirty="0" smtClean="0"/>
              <a:t>Ansluter oss till delegationens förslag i handlingsplanen om indikatorer som är frivilliga att använda – SCB kan bidra</a:t>
            </a:r>
            <a:endParaRPr lang="sv-S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87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79563" y="436971"/>
            <a:ext cx="10014857" cy="1325563"/>
          </a:xfrm>
        </p:spPr>
        <p:txBody>
          <a:bodyPr>
            <a:normAutofit/>
          </a:bodyPr>
          <a:lstStyle/>
          <a:p>
            <a:r>
              <a:rPr lang="sv-SE" sz="3600" dirty="0" smtClean="0"/>
              <a:t>Åtgärder </a:t>
            </a:r>
            <a:r>
              <a:rPr lang="sv-SE" sz="3600" dirty="0"/>
              <a:t>som ska stödja </a:t>
            </a:r>
            <a:r>
              <a:rPr lang="sv-SE" sz="3600" dirty="0" smtClean="0"/>
              <a:t>det regionala </a:t>
            </a:r>
            <a:br>
              <a:rPr lang="sv-SE" sz="3600" dirty="0" smtClean="0"/>
            </a:br>
            <a:r>
              <a:rPr lang="sv-SE" sz="3600" dirty="0" smtClean="0"/>
              <a:t>och </a:t>
            </a:r>
            <a:r>
              <a:rPr lang="sv-SE" sz="3600" dirty="0"/>
              <a:t>lokala genomförandet.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30887" y="1962780"/>
            <a:ext cx="10515600" cy="4351338"/>
          </a:xfrm>
        </p:spPr>
        <p:txBody>
          <a:bodyPr>
            <a:normAutofit/>
          </a:bodyPr>
          <a:lstStyle/>
          <a:p>
            <a:r>
              <a:rPr lang="sv-SE" sz="2400" dirty="0" smtClean="0"/>
              <a:t>RKA </a:t>
            </a:r>
            <a:r>
              <a:rPr lang="sv-SE" sz="2400" dirty="0"/>
              <a:t>kommer att leda arbetet i samråd med SCB, </a:t>
            </a:r>
            <a:r>
              <a:rPr lang="sv-SE" sz="2400" dirty="0" smtClean="0"/>
              <a:t/>
            </a:r>
            <a:br>
              <a:rPr lang="sv-SE" sz="2400" dirty="0" smtClean="0"/>
            </a:br>
            <a:r>
              <a:rPr lang="sv-SE" sz="2400" dirty="0" smtClean="0"/>
              <a:t>Agenda </a:t>
            </a:r>
            <a:r>
              <a:rPr lang="sv-SE" sz="2400" dirty="0"/>
              <a:t>2030-delegationen och enstaka kommuner och landsting. </a:t>
            </a:r>
            <a:endParaRPr lang="sv-SE" sz="2400" dirty="0" smtClean="0"/>
          </a:p>
          <a:p>
            <a:r>
              <a:rPr lang="sv-SE" sz="2400" dirty="0" smtClean="0"/>
              <a:t>Nyckeltalen </a:t>
            </a:r>
            <a:r>
              <a:rPr lang="sv-SE" sz="2400" dirty="0"/>
              <a:t>är ett viktigt steg för att Agenda 2030 ska förverkligas i hela </a:t>
            </a:r>
            <a:r>
              <a:rPr lang="sv-SE" sz="2400" dirty="0" smtClean="0"/>
              <a:t>Sverige.</a:t>
            </a:r>
          </a:p>
          <a:p>
            <a:r>
              <a:rPr lang="sv-SE" sz="2400" dirty="0" smtClean="0"/>
              <a:t>Arbetet </a:t>
            </a:r>
            <a:r>
              <a:rPr lang="sv-SE" sz="2400" dirty="0"/>
              <a:t>kommer att vara klart i mars 2019.</a:t>
            </a:r>
          </a:p>
          <a:p>
            <a:r>
              <a:rPr lang="sv-SE" sz="2400" dirty="0" smtClean="0"/>
              <a:t>Utgångspunkten </a:t>
            </a:r>
            <a:r>
              <a:rPr lang="sv-SE" sz="2400" dirty="0"/>
              <a:t>är de 17 målen och 169 delmålen i agendan</a:t>
            </a:r>
            <a:r>
              <a:rPr lang="sv-SE" sz="2400" dirty="0" smtClean="0"/>
              <a:t>.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3500550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Governance</a:t>
            </a:r>
            <a:endParaRPr lang="en-GB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Upplevelser av hur offentlig </a:t>
            </a:r>
            <a:r>
              <a:rPr lang="sv-SE" dirty="0"/>
              <a:t>verksamhet </a:t>
            </a:r>
            <a:r>
              <a:rPr lang="sv-SE" dirty="0" smtClean="0"/>
              <a:t>fungerar, </a:t>
            </a:r>
            <a:br>
              <a:rPr lang="sv-SE" dirty="0" smtClean="0"/>
            </a:br>
            <a:r>
              <a:rPr lang="sv-SE" dirty="0" smtClean="0"/>
              <a:t>förtroende och korruption</a:t>
            </a:r>
            <a:endParaRPr lang="sv-SE" dirty="0"/>
          </a:p>
          <a:p>
            <a:pPr lvl="0"/>
            <a:r>
              <a:rPr lang="sv-SE" dirty="0"/>
              <a:t>M</a:t>
            </a:r>
            <a:r>
              <a:rPr lang="sv-SE" dirty="0" smtClean="0"/>
              <a:t>ellanmänsklig tillit och delaktighet </a:t>
            </a:r>
            <a:r>
              <a:rPr lang="sv-SE" dirty="0"/>
              <a:t>i samhällsutveckling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986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smtClean="0"/>
              <a:t>Grupparbete: </a:t>
            </a:r>
            <a:r>
              <a:rPr lang="sv-SE" sz="4000" dirty="0" err="1" smtClean="0"/>
              <a:t>Leave</a:t>
            </a:r>
            <a:r>
              <a:rPr lang="sv-SE" sz="4000" dirty="0" smtClean="0"/>
              <a:t> No </a:t>
            </a:r>
            <a:r>
              <a:rPr lang="sv-SE" sz="4000" dirty="0" err="1" smtClean="0"/>
              <a:t>one</a:t>
            </a:r>
            <a:r>
              <a:rPr lang="sv-SE" sz="4000" dirty="0" smtClean="0"/>
              <a:t> </a:t>
            </a:r>
            <a:r>
              <a:rPr lang="sv-SE" sz="4000" dirty="0" err="1" smtClean="0"/>
              <a:t>Behind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 smtClean="0"/>
              <a:t>Arbeta själva</a:t>
            </a:r>
          </a:p>
          <a:p>
            <a:r>
              <a:rPr lang="sv-SE" dirty="0" smtClean="0"/>
              <a:t>Notera 3 utsatta grupper</a:t>
            </a:r>
          </a:p>
          <a:p>
            <a:r>
              <a:rPr lang="sv-SE" dirty="0" smtClean="0"/>
              <a:t>Notera 3 utmaningar med att följa upp situationen för dessa grupper</a:t>
            </a:r>
          </a:p>
          <a:p>
            <a:pPr marL="0" indent="0">
              <a:buNone/>
            </a:pPr>
            <a:r>
              <a:rPr lang="sv-SE" dirty="0" smtClean="0"/>
              <a:t>Arbeta i grupp</a:t>
            </a:r>
          </a:p>
          <a:p>
            <a:r>
              <a:rPr lang="sv-SE" dirty="0" smtClean="0"/>
              <a:t>Sortera grupper och utmaningar som ni finner lämpligt</a:t>
            </a:r>
          </a:p>
          <a:p>
            <a:r>
              <a:rPr lang="sv-SE" dirty="0" smtClean="0"/>
              <a:t>Diskutera möjliga framkomliga vägar att belysa situationen för utsatta grupper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18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smtClean="0"/>
              <a:t>Grupparbete: Regional och lokal uppföljning</a:t>
            </a:r>
            <a:endParaRPr lang="en-GB" sz="4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dirty="0" smtClean="0"/>
              <a:t>Arbeta själva</a:t>
            </a:r>
          </a:p>
          <a:p>
            <a:r>
              <a:rPr lang="sv-SE" dirty="0" smtClean="0"/>
              <a:t>Notera 3-5 saker som är viktiga att följa upp på regional och lokal nivå</a:t>
            </a:r>
          </a:p>
          <a:p>
            <a:r>
              <a:rPr lang="sv-SE" dirty="0" smtClean="0"/>
              <a:t>Notera utmaningar </a:t>
            </a:r>
          </a:p>
          <a:p>
            <a:pPr marL="0" indent="0">
              <a:buNone/>
            </a:pPr>
            <a:r>
              <a:rPr lang="sv-SE" dirty="0" smtClean="0"/>
              <a:t>Arbeta i grupp</a:t>
            </a:r>
          </a:p>
          <a:p>
            <a:r>
              <a:rPr lang="sv-SE" dirty="0" smtClean="0"/>
              <a:t>Sortera viktiga saker och utmaningar som ni finner lämpligt</a:t>
            </a:r>
          </a:p>
          <a:p>
            <a:r>
              <a:rPr lang="sv-SE" dirty="0" smtClean="0"/>
              <a:t>Diskutera möjligheter och vilket stöd som skulle behövas för att underlätta uppföljning på regional och lokal nivå.</a:t>
            </a:r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536E4-E07C-49C6-8460-09D4E517CB2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67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1719</TotalTime>
  <Words>452</Words>
  <Application>Microsoft Office PowerPoint</Application>
  <PresentationFormat>Bredbild</PresentationFormat>
  <Paragraphs>83</Paragraphs>
  <Slides>11</Slides>
  <Notes>11</Notes>
  <HiddenSlides>2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6" baseType="lpstr">
      <vt:lpstr>Arial</vt:lpstr>
      <vt:lpstr>Calibri</vt:lpstr>
      <vt:lpstr>PT Serif</vt:lpstr>
      <vt:lpstr>Roboto</vt:lpstr>
      <vt:lpstr>Office-tema</vt:lpstr>
      <vt:lpstr>Tisdag</vt:lpstr>
      <vt:lpstr>PowerPoint-presentation</vt:lpstr>
      <vt:lpstr>Förslag om indikatorer och  fördjupade analyser</vt:lpstr>
      <vt:lpstr>Plats</vt:lpstr>
      <vt:lpstr>Lokal och regional nivå</vt:lpstr>
      <vt:lpstr>Åtgärder som ska stödja det regionala  och lokala genomförandet. </vt:lpstr>
      <vt:lpstr>Governance</vt:lpstr>
      <vt:lpstr>Grupparbete: Leave No one Behind</vt:lpstr>
      <vt:lpstr>Grupparbete: Regional och lokal uppföljning</vt:lpstr>
      <vt:lpstr>Report on Leaving no one behind</vt:lpstr>
      <vt:lpstr>A report that outlines the possibilities to follow up on the groups that are not currently found in statistics</vt:lpstr>
    </vt:vector>
  </TitlesOfParts>
  <Company>SCB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Frankl Sara S-S</dc:creator>
  <cp:lastModifiedBy>Frankl Sara S-S</cp:lastModifiedBy>
  <cp:revision>96</cp:revision>
  <dcterms:created xsi:type="dcterms:W3CDTF">2018-04-11T08:17:51Z</dcterms:created>
  <dcterms:modified xsi:type="dcterms:W3CDTF">2018-09-03T14:41:22Z</dcterms:modified>
</cp:coreProperties>
</file>