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5" r:id="rId2"/>
    <p:sldId id="324" r:id="rId3"/>
    <p:sldId id="318" r:id="rId4"/>
  </p:sldIdLst>
  <p:sldSz cx="18291175" cy="10290175"/>
  <p:notesSz cx="6858000" cy="9144000"/>
  <p:defaultTextStyle>
    <a:defPPr>
      <a:defRPr lang="sv-SE"/>
    </a:defPPr>
    <a:lvl1pPr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816605"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1633210"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2449815"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3266420"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4083025" algn="l" defTabSz="816605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4899630" algn="l" defTabSz="816605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5716234" algn="l" defTabSz="816605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6532839" algn="l" defTabSz="816605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76">
          <p15:clr>
            <a:srgbClr val="A4A3A4"/>
          </p15:clr>
        </p15:guide>
        <p15:guide id="2" orient="horz" pos="2360">
          <p15:clr>
            <a:srgbClr val="A4A3A4"/>
          </p15:clr>
        </p15:guide>
        <p15:guide id="3" pos="5761">
          <p15:clr>
            <a:srgbClr val="A4A3A4"/>
          </p15:clr>
        </p15:guide>
        <p15:guide id="4" pos="1216">
          <p15:clr>
            <a:srgbClr val="A4A3A4"/>
          </p15:clr>
        </p15:guide>
        <p15:guide id="5" pos="93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8BA"/>
    <a:srgbClr val="4A96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4671" autoAdjust="0"/>
  </p:normalViewPr>
  <p:slideViewPr>
    <p:cSldViewPr snapToGrid="0" snapToObjects="1">
      <p:cViewPr varScale="1">
        <p:scale>
          <a:sx n="41" d="100"/>
          <a:sy n="41" d="100"/>
        </p:scale>
        <p:origin x="108" y="156"/>
      </p:cViewPr>
      <p:guideLst>
        <p:guide orient="horz" pos="1376"/>
        <p:guide orient="horz" pos="2360"/>
        <p:guide pos="5761"/>
        <p:guide pos="1216"/>
        <p:guide pos="93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197B-5AF4-2B42-9993-0BFCAE3374C2}" type="datetimeFigureOut">
              <a:rPr lang="sv-SE" smtClean="0"/>
              <a:t>2021-10-27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C591D-95C6-9C42-AAD7-218122561E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80460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EA1D53-FE1C-F645-A4F8-7D6770780053}" type="datetimeFigureOut">
              <a:rPr lang="sv-SE"/>
              <a:pPr/>
              <a:t>2021-10-27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040AC2-C51C-7F4C-A141-1C564DE5A8B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4108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816605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633210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2449815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3266420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4083025" algn="l" defTabSz="163321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99630" algn="l" defTabSz="163321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716234" algn="l" defTabSz="163321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532839" algn="l" defTabSz="163321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040AC2-C51C-7F4C-A141-1C564DE5A8B6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3332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 userDrawn="1"/>
        </p:nvSpPr>
        <p:spPr>
          <a:xfrm>
            <a:off x="15039411" y="457341"/>
            <a:ext cx="2794485" cy="192325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63321" tIns="81660" rIns="163321" bIns="81660" anchor="ctr"/>
          <a:lstStyle/>
          <a:p>
            <a:pPr algn="ctr">
              <a:defRPr/>
            </a:pPr>
            <a:endParaRPr lang="sv-SE">
              <a:solidFill>
                <a:srgbClr val="000000"/>
              </a:solidFill>
              <a:ea typeface="ＭＳ Ｐゴシック" pitchFamily="34" charset="-128"/>
            </a:endParaRPr>
          </a:p>
        </p:txBody>
      </p:sp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7555249" y="1418967"/>
            <a:ext cx="3180676" cy="2296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560" y="5846823"/>
            <a:ext cx="16462056" cy="1330838"/>
          </a:xfrm>
        </p:spPr>
        <p:txBody>
          <a:bodyPr>
            <a:normAutofit/>
          </a:bodyPr>
          <a:lstStyle>
            <a:lvl1pPr algn="ctr">
              <a:lnSpc>
                <a:spcPts val="5000"/>
              </a:lnSpc>
              <a:defRPr sz="4600" b="1" i="0">
                <a:solidFill>
                  <a:srgbClr val="2E78B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560" y="7177660"/>
            <a:ext cx="16462056" cy="2058035"/>
          </a:xfrm>
        </p:spPr>
        <p:txBody>
          <a:bodyPr>
            <a:normAutofit/>
          </a:bodyPr>
          <a:lstStyle>
            <a:lvl1pPr marL="0" indent="0" algn="ctr">
              <a:buNone/>
              <a:defRPr sz="3200" b="0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7F32DC-2D84-DB43-95CE-E2AE801D4C16}" type="datetime1">
              <a:rPr lang="sv-SE" smtClean="0"/>
              <a:t>2021-10-27</a:t>
            </a:fld>
            <a:endParaRPr lang="sv-S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2A01EE-FC66-6449-82BE-278059117499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237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3860000" cy="1715029"/>
          </a:xfrm>
        </p:spPr>
        <p:txBody>
          <a:bodyPr/>
          <a:lstStyle>
            <a:lvl1pPr algn="l">
              <a:defRPr sz="5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13860000" cy="5419017"/>
          </a:xfrm>
        </p:spPr>
        <p:txBody>
          <a:bodyPr/>
          <a:lstStyle>
            <a:lvl1pPr marL="0" indent="0">
              <a:spcBef>
                <a:spcPts val="1800"/>
              </a:spcBef>
              <a:buFontTx/>
              <a:buNone/>
              <a:defRPr sz="3600" b="0" i="0"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3600" b="0" i="0">
                <a:latin typeface="Sabon LT Std"/>
                <a:cs typeface="Sabon LT Std" pitchFamily="18" charset="0"/>
              </a:defRPr>
            </a:lvl2pPr>
            <a:lvl3pPr>
              <a:buFontTx/>
              <a:buNone/>
              <a:defRPr sz="3200" b="0" i="0"/>
            </a:lvl3pPr>
            <a:lvl4pPr>
              <a:buFontTx/>
              <a:buNone/>
              <a:defRPr sz="2900" b="0" i="0"/>
            </a:lvl4pPr>
            <a:lvl5pPr>
              <a:buFontTx/>
              <a:buNone/>
              <a:defRPr sz="2100" b="0" i="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0A1C52-65FD-1347-B6D6-4B8A3A5C1D83}" type="datetime1">
              <a:rPr lang="sv-SE" smtClean="0"/>
              <a:t>2021-10-27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E21094-39C8-7141-9D46-EE65846EEE1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393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3860000" cy="1715029"/>
          </a:xfrm>
        </p:spPr>
        <p:txBody>
          <a:bodyPr/>
          <a:lstStyle>
            <a:lvl1pPr algn="l">
              <a:defRPr sz="5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13860000" cy="5419017"/>
          </a:xfrm>
        </p:spPr>
        <p:txBody>
          <a:bodyPr/>
          <a:lstStyle>
            <a:lvl1pPr>
              <a:defRPr sz="3600" b="0" i="0">
                <a:latin typeface="Arial" pitchFamily="34" charset="0"/>
                <a:cs typeface="Arial" pitchFamily="34" charset="0"/>
              </a:defRPr>
            </a:lvl1pPr>
            <a:lvl2pPr marL="1326983" indent="-510378">
              <a:buFont typeface="Arial" panose="020B0604020202020204" pitchFamily="34" charset="0"/>
              <a:buChar char="•"/>
              <a:defRPr sz="36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858117" indent="-408302">
              <a:buFont typeface="Arial" panose="020B0604020202020204" pitchFamily="34" charset="0"/>
              <a:buChar char="•"/>
              <a:defRPr sz="29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674722" indent="-408302">
              <a:buFont typeface="Arial" panose="020B0604020202020204" pitchFamily="34" charset="0"/>
              <a:buChar char="•"/>
              <a:defRPr sz="21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8A25BA-BE65-4741-8345-06DA91AC9969}" type="datetime1">
              <a:rPr lang="sv-SE" smtClean="0"/>
              <a:t>2021-10-27</a:t>
            </a:fld>
            <a:endParaRPr lang="sv-SE"/>
          </a:p>
        </p:txBody>
      </p:sp>
      <p:sp>
        <p:nvSpPr>
          <p:cNvPr id="6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28E93E-B4A5-5145-8EF5-1DB0CE4D7FE8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713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5264"/>
            <a:ext cx="13860000" cy="171502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20A5-770D-404F-A174-9D9E0C5D6C03}" type="datetime1">
              <a:rPr lang="sv-SE" smtClean="0"/>
              <a:t>2021-10-27</a:t>
            </a:fld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60BA4C-210D-FB42-8E24-06C6918CD2F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7920000" cy="5419017"/>
          </a:xfrm>
        </p:spPr>
        <p:txBody>
          <a:bodyPr/>
          <a:lstStyle>
            <a:lvl1pPr>
              <a:defRPr sz="3600" b="0" i="0">
                <a:latin typeface="Arial"/>
                <a:cs typeface="Arial" pitchFamily="34" charset="0"/>
              </a:defRPr>
            </a:lvl1pPr>
            <a:lvl2pPr marL="1326983" indent="-510378">
              <a:buFont typeface="Arial" panose="020B0604020202020204" pitchFamily="34" charset="0"/>
              <a:buChar char="•"/>
              <a:defRPr sz="3600" b="0" i="0">
                <a:latin typeface="Arial"/>
                <a:cs typeface="Arial" panose="020B0604020202020204" pitchFamily="34" charset="0"/>
              </a:defRPr>
            </a:lvl2pPr>
            <a:lvl3pPr>
              <a:defRPr sz="3200" b="0" i="0">
                <a:latin typeface="Arial"/>
              </a:defRPr>
            </a:lvl3pPr>
            <a:lvl4pPr marL="2858117" indent="-408302">
              <a:buFont typeface="Arial" panose="020B0604020202020204" pitchFamily="34" charset="0"/>
              <a:buChar char="•"/>
              <a:defRPr sz="2900" b="0" i="0">
                <a:latin typeface="Arial"/>
              </a:defRPr>
            </a:lvl4pPr>
            <a:lvl5pPr marL="3674722" indent="-408302">
              <a:buFont typeface="Arial" panose="020B0604020202020204" pitchFamily="34" charset="0"/>
              <a:buChar char="•"/>
              <a:defRPr sz="2100" b="0" i="0">
                <a:latin typeface="Arial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9338302" y="3303055"/>
            <a:ext cx="7920000" cy="5419017"/>
          </a:xfrm>
        </p:spPr>
        <p:txBody>
          <a:bodyPr/>
          <a:lstStyle>
            <a:lvl1pPr>
              <a:defRPr sz="3600" b="0" i="0">
                <a:latin typeface="Arial"/>
                <a:cs typeface="Arial" pitchFamily="34" charset="0"/>
              </a:defRPr>
            </a:lvl1pPr>
            <a:lvl2pPr marL="1326983" indent="-510378">
              <a:buFont typeface="Arial" panose="020B0604020202020204" pitchFamily="34" charset="0"/>
              <a:buChar char="•"/>
              <a:defRPr sz="3600" b="0" i="0">
                <a:latin typeface="Arial"/>
                <a:cs typeface="Arial" panose="020B0604020202020204" pitchFamily="34" charset="0"/>
              </a:defRPr>
            </a:lvl2pPr>
            <a:lvl3pPr>
              <a:defRPr sz="3200" b="0" i="0">
                <a:latin typeface="Arial"/>
              </a:defRPr>
            </a:lvl3pPr>
            <a:lvl4pPr marL="2858117" indent="-408302">
              <a:buFont typeface="Arial" panose="020B0604020202020204" pitchFamily="34" charset="0"/>
              <a:buChar char="•"/>
              <a:defRPr sz="2900" b="0" i="0">
                <a:latin typeface="Arial"/>
              </a:defRPr>
            </a:lvl4pPr>
            <a:lvl5pPr marL="3674722" indent="-408302">
              <a:buFont typeface="Arial" panose="020B0604020202020204" pitchFamily="34" charset="0"/>
              <a:buChar char="•"/>
              <a:defRPr sz="1800" b="0" i="0">
                <a:latin typeface="Arial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84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914559" y="2401040"/>
            <a:ext cx="16380000" cy="6453592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20C832D1-BDA9-B04D-9D8C-2F4D534D770C}" type="datetime1">
              <a:rPr lang="sv-SE" smtClean="0"/>
              <a:t>2021-10-27</a:t>
            </a:fld>
            <a:endParaRPr lang="sv-S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F9C95BD0-DA40-594F-8BF4-06A679000FE7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DE7A76D-FB9F-4FF7-AA2C-C812CD789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69024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10804868" y="3302985"/>
            <a:ext cx="6537401" cy="5419088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9368128" cy="5419017"/>
          </a:xfrm>
        </p:spPr>
        <p:txBody>
          <a:bodyPr/>
          <a:lstStyle>
            <a:lvl1pPr>
              <a:defRPr sz="3600" b="0" i="0">
                <a:latin typeface="Arial" pitchFamily="34" charset="0"/>
                <a:cs typeface="Arial" pitchFamily="34" charset="0"/>
              </a:defRPr>
            </a:lvl1pPr>
            <a:lvl2pPr>
              <a:defRPr sz="3600" b="0" i="0">
                <a:latin typeface="Sabon LT Std"/>
                <a:cs typeface="Sabon LT Std" pitchFamily="18" charset="0"/>
              </a:defRPr>
            </a:lvl2pPr>
            <a:lvl3pPr>
              <a:defRPr sz="3200" b="0" i="0"/>
            </a:lvl3pPr>
            <a:lvl4pPr>
              <a:defRPr sz="2900" b="0" i="0"/>
            </a:lvl4pPr>
            <a:lvl5pPr>
              <a:defRPr sz="2100" b="0" i="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914560" y="1156075"/>
            <a:ext cx="13860000" cy="1715029"/>
          </a:xfrm>
        </p:spPr>
        <p:txBody>
          <a:bodyPr/>
          <a:lstStyle>
            <a:lvl1pPr algn="l">
              <a:defRPr sz="5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EF74FC34-CF51-934F-B8BF-4422A5ACD8FA}" type="datetime1">
              <a:rPr lang="sv-SE" smtClean="0"/>
              <a:t>2021-10-27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4056BE69-F470-4146-8FB1-DDF2850709FE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741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5264"/>
            <a:ext cx="13860000" cy="171502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0BE3-8DC3-5441-8625-150CDFE56E33}" type="datetime1">
              <a:rPr lang="sv-SE" smtClean="0"/>
              <a:t>2021-10-27</a:t>
            </a:fld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60BA4C-210D-FB42-8E24-06C6918CD2F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13860000" cy="5419017"/>
          </a:xfrm>
        </p:spPr>
        <p:txBody>
          <a:bodyPr/>
          <a:lstStyle>
            <a:lvl1pPr marL="0" indent="0">
              <a:buFontTx/>
              <a:buNone/>
              <a:defRPr sz="3600" b="0" i="0"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3600" b="0" i="0">
                <a:latin typeface="Sabon LT Std"/>
                <a:cs typeface="Sabon LT Std" pitchFamily="18" charset="0"/>
              </a:defRPr>
            </a:lvl2pPr>
            <a:lvl3pPr>
              <a:buFontTx/>
              <a:buNone/>
              <a:defRPr sz="3200" b="0" i="0"/>
            </a:lvl3pPr>
            <a:lvl4pPr>
              <a:buFontTx/>
              <a:buNone/>
              <a:defRPr sz="2900" b="0" i="0"/>
            </a:lvl4pPr>
            <a:lvl5pPr>
              <a:buFontTx/>
              <a:buNone/>
              <a:defRPr sz="2100" b="0" i="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92430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559" y="1155264"/>
            <a:ext cx="13860000" cy="1715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560" y="3341926"/>
            <a:ext cx="13860000" cy="5419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63321" tIns="81660" rIns="163321" bIns="816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Sed ut </a:t>
            </a:r>
            <a:r>
              <a:rPr lang="sv-SE" dirty="0" err="1"/>
              <a:t>perspiciatis</a:t>
            </a:r>
            <a:r>
              <a:rPr lang="sv-SE" dirty="0"/>
              <a:t> </a:t>
            </a:r>
            <a:r>
              <a:rPr lang="sv-SE" dirty="0" err="1"/>
              <a:t>unde</a:t>
            </a:r>
            <a:r>
              <a:rPr lang="sv-SE" dirty="0"/>
              <a:t> </a:t>
            </a:r>
            <a:r>
              <a:rPr lang="sv-SE" dirty="0" err="1"/>
              <a:t>omnis</a:t>
            </a:r>
            <a:r>
              <a:rPr lang="sv-SE" dirty="0"/>
              <a:t> iste </a:t>
            </a:r>
            <a:r>
              <a:rPr lang="sv-SE" dirty="0" err="1"/>
              <a:t>natus</a:t>
            </a:r>
            <a:r>
              <a:rPr lang="sv-SE" dirty="0"/>
              <a:t> </a:t>
            </a:r>
            <a:r>
              <a:rPr lang="sv-SE" dirty="0" err="1"/>
              <a:t>error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voluptatem</a:t>
            </a:r>
            <a:r>
              <a:rPr lang="sv-SE" dirty="0"/>
              <a:t> </a:t>
            </a:r>
            <a:r>
              <a:rPr lang="sv-SE" dirty="0" err="1"/>
              <a:t>accusantium</a:t>
            </a:r>
            <a:r>
              <a:rPr lang="sv-SE" dirty="0"/>
              <a:t> </a:t>
            </a:r>
            <a:r>
              <a:rPr lang="sv-SE" dirty="0" err="1"/>
              <a:t>doloremque</a:t>
            </a:r>
            <a:r>
              <a:rPr lang="sv-SE" dirty="0"/>
              <a:t> </a:t>
            </a:r>
            <a:r>
              <a:rPr lang="sv-SE" dirty="0" err="1"/>
              <a:t>laudantium</a:t>
            </a:r>
            <a:r>
              <a:rPr lang="sv-SE" dirty="0"/>
              <a:t>, </a:t>
            </a:r>
            <a:r>
              <a:rPr lang="sv-SE" dirty="0" err="1"/>
              <a:t>totam</a:t>
            </a:r>
            <a:r>
              <a:rPr lang="sv-SE" dirty="0"/>
              <a:t> rem </a:t>
            </a:r>
            <a:r>
              <a:rPr lang="sv-SE" dirty="0" err="1"/>
              <a:t>aperiam</a:t>
            </a:r>
            <a:r>
              <a:rPr lang="sv-SE" dirty="0"/>
              <a:t>, </a:t>
            </a:r>
            <a:r>
              <a:rPr lang="sv-SE" dirty="0" err="1"/>
              <a:t>eaque</a:t>
            </a:r>
            <a:r>
              <a:rPr lang="sv-SE" dirty="0"/>
              <a:t> </a:t>
            </a:r>
            <a:r>
              <a:rPr lang="sv-SE" dirty="0" err="1"/>
              <a:t>ipsa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ab </a:t>
            </a:r>
            <a:r>
              <a:rPr lang="sv-SE" dirty="0" err="1"/>
              <a:t>illo</a:t>
            </a:r>
            <a:r>
              <a:rPr lang="sv-SE" dirty="0"/>
              <a:t> </a:t>
            </a:r>
            <a:r>
              <a:rPr lang="sv-SE" dirty="0" err="1"/>
              <a:t>inventore</a:t>
            </a:r>
            <a:r>
              <a:rPr lang="sv-SE" dirty="0"/>
              <a:t> </a:t>
            </a:r>
            <a:r>
              <a:rPr lang="sv-SE" dirty="0" err="1"/>
              <a:t>veritatis</a:t>
            </a:r>
            <a:r>
              <a:rPr lang="sv-SE" dirty="0"/>
              <a:t> et </a:t>
            </a:r>
            <a:r>
              <a:rPr lang="sv-SE" dirty="0" err="1"/>
              <a:t>quasi</a:t>
            </a:r>
            <a:r>
              <a:rPr lang="sv-SE" dirty="0"/>
              <a:t> </a:t>
            </a:r>
            <a:r>
              <a:rPr lang="sv-SE" dirty="0" err="1"/>
              <a:t>architecto</a:t>
            </a:r>
            <a:r>
              <a:rPr lang="sv-SE" dirty="0"/>
              <a:t> </a:t>
            </a:r>
            <a:r>
              <a:rPr lang="sv-SE" dirty="0" err="1"/>
              <a:t>beatae</a:t>
            </a:r>
            <a:r>
              <a:rPr lang="sv-SE" dirty="0"/>
              <a:t> vitae </a:t>
            </a:r>
            <a:r>
              <a:rPr lang="sv-SE" dirty="0" err="1"/>
              <a:t>dicta</a:t>
            </a:r>
            <a:r>
              <a:rPr lang="sv-SE" dirty="0"/>
              <a:t> sunt </a:t>
            </a:r>
            <a:r>
              <a:rPr lang="sv-SE" dirty="0" err="1"/>
              <a:t>explicabo</a:t>
            </a:r>
            <a:r>
              <a:rPr lang="sv-SE" dirty="0"/>
              <a:t>. Nemo </a:t>
            </a:r>
            <a:r>
              <a:rPr lang="sv-SE" dirty="0" err="1"/>
              <a:t>enim</a:t>
            </a:r>
            <a:r>
              <a:rPr lang="sv-SE" dirty="0"/>
              <a:t> </a:t>
            </a:r>
            <a:r>
              <a:rPr lang="sv-SE" dirty="0" err="1"/>
              <a:t>ipsam</a:t>
            </a:r>
            <a:r>
              <a:rPr lang="sv-SE" dirty="0"/>
              <a:t> </a:t>
            </a:r>
            <a:r>
              <a:rPr lang="sv-SE" dirty="0" err="1"/>
              <a:t>voluptatem</a:t>
            </a:r>
            <a:r>
              <a:rPr lang="sv-SE" dirty="0"/>
              <a:t> </a:t>
            </a:r>
            <a:r>
              <a:rPr lang="sv-SE" dirty="0" err="1"/>
              <a:t>quia</a:t>
            </a:r>
            <a:r>
              <a:rPr lang="sv-SE" dirty="0"/>
              <a:t> </a:t>
            </a:r>
            <a:r>
              <a:rPr lang="sv-SE" dirty="0" err="1"/>
              <a:t>voluptas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aspernatur</a:t>
            </a:r>
            <a:r>
              <a:rPr lang="sv-SE" dirty="0"/>
              <a:t> </a:t>
            </a:r>
            <a:r>
              <a:rPr lang="sv-SE" dirty="0" err="1"/>
              <a:t>aut</a:t>
            </a:r>
            <a:r>
              <a:rPr lang="sv-SE" dirty="0"/>
              <a:t> </a:t>
            </a:r>
            <a:r>
              <a:rPr lang="sv-SE" dirty="0" err="1"/>
              <a:t>odit</a:t>
            </a:r>
            <a:r>
              <a:rPr lang="sv-SE" dirty="0"/>
              <a:t> </a:t>
            </a:r>
            <a:r>
              <a:rPr lang="sv-SE" dirty="0" err="1"/>
              <a:t>aut</a:t>
            </a:r>
            <a:r>
              <a:rPr lang="sv-SE" dirty="0"/>
              <a:t> </a:t>
            </a:r>
            <a:r>
              <a:rPr lang="sv-SE" dirty="0" err="1"/>
              <a:t>fugit</a:t>
            </a:r>
            <a:r>
              <a:rPr lang="sv-SE" dirty="0"/>
              <a:t>, sed </a:t>
            </a:r>
            <a:r>
              <a:rPr lang="sv-SE" dirty="0" err="1"/>
              <a:t>quia</a:t>
            </a:r>
            <a:r>
              <a:rPr lang="sv-SE" dirty="0"/>
              <a:t> </a:t>
            </a:r>
            <a:r>
              <a:rPr lang="sv-SE" dirty="0" err="1"/>
              <a:t>consequuntur</a:t>
            </a:r>
            <a:r>
              <a:rPr lang="sv-SE" dirty="0"/>
              <a:t> </a:t>
            </a:r>
            <a:r>
              <a:rPr lang="sv-SE" dirty="0" err="1"/>
              <a:t>magni</a:t>
            </a:r>
            <a:r>
              <a:rPr lang="sv-SE" dirty="0"/>
              <a:t> </a:t>
            </a:r>
            <a:r>
              <a:rPr lang="sv-SE" dirty="0" err="1"/>
              <a:t>dolores</a:t>
            </a:r>
            <a:r>
              <a:rPr lang="sv-SE" dirty="0"/>
              <a:t> </a:t>
            </a:r>
            <a:r>
              <a:rPr lang="sv-SE" dirty="0" err="1"/>
              <a:t>eos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ratione</a:t>
            </a:r>
            <a:r>
              <a:rPr lang="sv-SE" dirty="0"/>
              <a:t> </a:t>
            </a:r>
            <a:r>
              <a:rPr lang="sv-SE" dirty="0" err="1"/>
              <a:t>voluptatem</a:t>
            </a:r>
            <a:r>
              <a:rPr lang="sv-SE" dirty="0"/>
              <a:t> </a:t>
            </a:r>
            <a:r>
              <a:rPr lang="sv-SE" dirty="0" err="1"/>
              <a:t>sequi</a:t>
            </a:r>
            <a:r>
              <a:rPr lang="sv-SE" dirty="0"/>
              <a:t> </a:t>
            </a:r>
            <a:r>
              <a:rPr lang="sv-SE" dirty="0" err="1"/>
              <a:t>nesciunt</a:t>
            </a:r>
            <a:r>
              <a:rPr lang="sv-SE" dirty="0"/>
              <a:t>. </a:t>
            </a:r>
            <a:r>
              <a:rPr lang="sv-SE" dirty="0" err="1"/>
              <a:t>Neque</a:t>
            </a:r>
            <a:r>
              <a:rPr lang="sv-SE" dirty="0"/>
              <a:t> </a:t>
            </a:r>
            <a:r>
              <a:rPr lang="sv-SE" dirty="0" err="1"/>
              <a:t>porro</a:t>
            </a:r>
            <a:r>
              <a:rPr lang="sv-SE" dirty="0"/>
              <a:t> </a:t>
            </a:r>
            <a:r>
              <a:rPr lang="sv-SE" dirty="0" err="1"/>
              <a:t>quisquam</a:t>
            </a:r>
            <a:r>
              <a:rPr lang="sv-SE" dirty="0"/>
              <a:t> est,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dolorem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quia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559" y="9537468"/>
            <a:ext cx="4267941" cy="547857"/>
          </a:xfrm>
          <a:prstGeom prst="rect">
            <a:avLst/>
          </a:prstGeom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>
            <a:lvl1pPr>
              <a:defRPr sz="1800">
                <a:cs typeface="Arial" charset="0"/>
              </a:defRPr>
            </a:lvl1pPr>
          </a:lstStyle>
          <a:p>
            <a:fld id="{2BA820A5-770D-404F-A174-9D9E0C5D6C03}" type="datetime1">
              <a:rPr lang="sv-SE" smtClean="0"/>
              <a:t>2021-10-27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8675" y="9537468"/>
            <a:ext cx="4267941" cy="547857"/>
          </a:xfrm>
          <a:prstGeom prst="rect">
            <a:avLst/>
          </a:prstGeom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>
            <a:lvl1pPr algn="r">
              <a:defRPr sz="1800">
                <a:cs typeface="Arial" charset="0"/>
              </a:defRPr>
            </a:lvl1pPr>
          </a:lstStyle>
          <a:p>
            <a:fld id="{3D60BA4C-210D-FB42-8E24-06C6918CD2F8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1030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 bwMode="auto">
          <a:xfrm>
            <a:off x="16177989" y="603547"/>
            <a:ext cx="1488440" cy="1074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9" r:id="rId4"/>
    <p:sldLayoutId id="2147483768" r:id="rId5"/>
    <p:sldLayoutId id="2147483773" r:id="rId6"/>
    <p:sldLayoutId id="2147483777" r:id="rId7"/>
  </p:sldLayoutIdLst>
  <p:hf hdr="0" ftr="0"/>
  <p:txStyles>
    <p:titleStyle>
      <a:lvl1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 kern="1200">
          <a:solidFill>
            <a:srgbClr val="2E78BA"/>
          </a:solidFill>
          <a:latin typeface="Arial" pitchFamily="34" charset="0"/>
          <a:ea typeface="ＭＳ Ｐゴシック" pitchFamily="68" charset="-128"/>
          <a:cs typeface="Arial" pitchFamily="34" charset="0"/>
        </a:defRPr>
      </a:lvl1pPr>
      <a:lvl2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2pPr>
      <a:lvl3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3pPr>
      <a:lvl4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4pPr>
      <a:lvl5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5pPr>
      <a:lvl6pPr marL="816605" algn="ctr" defTabSz="816605" rtl="0" eaLnBrk="1" fontAlgn="base" hangingPunct="1">
        <a:spcBef>
          <a:spcPct val="0"/>
        </a:spcBef>
        <a:spcAft>
          <a:spcPct val="0"/>
        </a:spcAft>
        <a:defRPr sz="57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6pPr>
      <a:lvl7pPr marL="1633210" algn="ctr" defTabSz="816605" rtl="0" eaLnBrk="1" fontAlgn="base" hangingPunct="1">
        <a:spcBef>
          <a:spcPct val="0"/>
        </a:spcBef>
        <a:spcAft>
          <a:spcPct val="0"/>
        </a:spcAft>
        <a:defRPr sz="57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7pPr>
      <a:lvl8pPr marL="2449815" algn="ctr" defTabSz="816605" rtl="0" eaLnBrk="1" fontAlgn="base" hangingPunct="1">
        <a:spcBef>
          <a:spcPct val="0"/>
        </a:spcBef>
        <a:spcAft>
          <a:spcPct val="0"/>
        </a:spcAft>
        <a:defRPr sz="57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8pPr>
      <a:lvl9pPr marL="3266420" algn="ctr" defTabSz="816605" rtl="0" eaLnBrk="1" fontAlgn="base" hangingPunct="1">
        <a:spcBef>
          <a:spcPct val="0"/>
        </a:spcBef>
        <a:spcAft>
          <a:spcPct val="0"/>
        </a:spcAft>
        <a:defRPr sz="57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9pPr>
    </p:titleStyle>
    <p:bodyStyle>
      <a:lvl1pPr marL="317569" indent="-317569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sv-SE" sz="3600" kern="1200" dirty="0">
          <a:solidFill>
            <a:schemeClr val="tx1"/>
          </a:solidFill>
          <a:latin typeface="Arial" pitchFamily="34" charset="0"/>
          <a:ea typeface="ＭＳ Ｐゴシック" pitchFamily="68" charset="-128"/>
          <a:cs typeface="Arial" pitchFamily="34" charset="0"/>
        </a:defRPr>
      </a:lvl1pPr>
      <a:lvl2pPr marL="1326983" indent="-510378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300" kern="1200">
          <a:solidFill>
            <a:schemeClr val="tx1"/>
          </a:solidFill>
          <a:latin typeface="Sabon LT Std"/>
          <a:ea typeface="ＭＳ Ｐゴシック" pitchFamily="68" charset="-128"/>
          <a:cs typeface="Sabon LT Std"/>
        </a:defRPr>
      </a:lvl2pPr>
      <a:lvl3pPr marL="2041512" indent="-408302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900" i="1" kern="1200">
          <a:solidFill>
            <a:schemeClr val="tx1"/>
          </a:solidFill>
          <a:latin typeface="Sabon LT Std"/>
          <a:ea typeface="ＭＳ Ｐゴシック" pitchFamily="68" charset="-128"/>
          <a:cs typeface="Sabon LT Std"/>
        </a:defRPr>
      </a:lvl3pPr>
      <a:lvl4pPr marL="2858117" indent="-408302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600" kern="1200">
          <a:solidFill>
            <a:schemeClr val="tx1"/>
          </a:solidFill>
          <a:latin typeface="Sabon LT Std"/>
          <a:ea typeface="ＭＳ Ｐゴシック" pitchFamily="68" charset="-128"/>
          <a:cs typeface="Sabon LT Std"/>
        </a:defRPr>
      </a:lvl4pPr>
      <a:lvl5pPr marL="3674722" indent="-408302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3600" i="1" kern="1200">
          <a:solidFill>
            <a:schemeClr val="tx1"/>
          </a:solidFill>
          <a:latin typeface="Sabon LT Std"/>
          <a:ea typeface="ＭＳ Ｐゴシック" pitchFamily="68" charset="-128"/>
          <a:cs typeface="Sabon LT Std"/>
        </a:defRPr>
      </a:lvl5pPr>
      <a:lvl6pPr marL="4491327" indent="-408302" algn="l" defTabSz="81660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32" indent="-408302" algn="l" defTabSz="81660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37" indent="-408302" algn="l" defTabSz="81660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42" indent="-408302" algn="l" defTabSz="81660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05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10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15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20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25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30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34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39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7A9AE6-FDB6-49E3-A0D3-DF41A7C5D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1023" y="4081757"/>
            <a:ext cx="12789127" cy="4191386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201F1E"/>
                </a:solidFill>
                <a:latin typeface="Trade Gothic LT Std" panose="00000500000000000000" pitchFamily="50" charset="0"/>
              </a:rPr>
              <a:t>Att utveckla och använda kunskaper om studenters syn på lärande och lärmiljö för att stärka civilekonomutbildningen vid Örebro universitet </a:t>
            </a:r>
            <a:br>
              <a:rPr lang="sv-SE" sz="4000" dirty="0">
                <a:solidFill>
                  <a:srgbClr val="201F1E"/>
                </a:solidFill>
                <a:latin typeface="Trade Gothic LT Std" panose="00000500000000000000" pitchFamily="50" charset="0"/>
              </a:rPr>
            </a:br>
            <a:br>
              <a:rPr lang="sv-SE" sz="4000" dirty="0">
                <a:solidFill>
                  <a:srgbClr val="201F1E"/>
                </a:solidFill>
                <a:latin typeface="Trade Gothic LT Std" panose="00000500000000000000" pitchFamily="50" charset="0"/>
              </a:rPr>
            </a:br>
            <a:r>
              <a:rPr lang="sv-SE" sz="2800" dirty="0">
                <a:solidFill>
                  <a:srgbClr val="201F1E"/>
                </a:solidFill>
                <a:latin typeface="Trade Gothic LT Std" panose="00000500000000000000" pitchFamily="50" charset="0"/>
              </a:rPr>
              <a:t>Projektledare: Hans Englund &amp; Helen Stockhult</a:t>
            </a:r>
            <a:br>
              <a:rPr lang="sv-SE" sz="2800" dirty="0">
                <a:solidFill>
                  <a:srgbClr val="201F1E"/>
                </a:solidFill>
                <a:latin typeface="Trade Gothic LT Std" panose="00000500000000000000" pitchFamily="50" charset="0"/>
              </a:rPr>
            </a:br>
            <a:r>
              <a:rPr lang="sv-SE" sz="2800" dirty="0">
                <a:solidFill>
                  <a:srgbClr val="201F1E"/>
                </a:solidFill>
                <a:latin typeface="Trade Gothic LT Std" panose="00000500000000000000" pitchFamily="50" charset="0"/>
              </a:rPr>
              <a:t>Styrgrupp: Andreas Nilsson, Gabriella </a:t>
            </a:r>
            <a:r>
              <a:rPr lang="sv-SE" sz="2800" dirty="0" err="1">
                <a:solidFill>
                  <a:srgbClr val="201F1E"/>
                </a:solidFill>
                <a:latin typeface="Trade Gothic LT Std" panose="00000500000000000000" pitchFamily="50" charset="0"/>
              </a:rPr>
              <a:t>Wennblom</a:t>
            </a:r>
            <a:r>
              <a:rPr lang="sv-SE" sz="2800" dirty="0">
                <a:solidFill>
                  <a:srgbClr val="201F1E"/>
                </a:solidFill>
                <a:latin typeface="Trade Gothic LT Std" panose="00000500000000000000" pitchFamily="50" charset="0"/>
              </a:rPr>
              <a:t> &amp; Sabina Du Rietz</a:t>
            </a:r>
            <a:endParaRPr lang="sv-SE" dirty="0">
              <a:latin typeface="Trade Gothic LT Std" panose="00000500000000000000" pitchFamily="50" charset="0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A0DA812-A8F8-4C60-BA84-B7CC54E51B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2A01EE-FC66-6449-82BE-278059117499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0076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C923A4-246E-4618-B4C9-4AD1CFF86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59" y="481169"/>
            <a:ext cx="13860000" cy="1715029"/>
          </a:xfrm>
        </p:spPr>
        <p:txBody>
          <a:bodyPr/>
          <a:lstStyle/>
          <a:p>
            <a:r>
              <a:rPr lang="sv-SE" dirty="0">
                <a:latin typeface="Trade Gothic LT Std" panose="00000500000000000000" pitchFamily="50" charset="0"/>
              </a:rPr>
              <a:t>Projektet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823A86-88AF-4953-B31F-2252DFE8A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557" y="1887913"/>
            <a:ext cx="17155729" cy="8197412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sv-SE" sz="2800" b="1" dirty="0">
                <a:latin typeface="Trade Gothic LT Std" panose="00000500000000000000" pitchFamily="50" charset="0"/>
              </a:rPr>
              <a:t>Studien och dess bakgrund</a:t>
            </a:r>
            <a:r>
              <a:rPr lang="sv-SE" sz="2800" dirty="0">
                <a:latin typeface="Trade Gothic LT Std" panose="00000500000000000000" pitchFamily="50" charset="0"/>
              </a:rPr>
              <a:t>: Upplevd avsaknad av mer djupgående kunskaper om våra studenter.</a:t>
            </a:r>
          </a:p>
          <a:p>
            <a:pPr marL="1841333" lvl="1" indent="-514350">
              <a:buFont typeface="Wingdings" panose="05000000000000000000" pitchFamily="2" charset="2"/>
              <a:buChar char="§"/>
            </a:pPr>
            <a:r>
              <a:rPr lang="sv-SE" sz="2800" b="1" dirty="0">
                <a:latin typeface="Trade Gothic LT Std" panose="00000500000000000000" pitchFamily="50" charset="0"/>
              </a:rPr>
              <a:t>Intervjuer</a:t>
            </a:r>
            <a:r>
              <a:rPr lang="sv-SE" sz="2800" dirty="0">
                <a:latin typeface="Trade Gothic LT Std" panose="00000500000000000000" pitchFamily="50" charset="0"/>
              </a:rPr>
              <a:t>: Under 2020 intervjuade vi 19 stycken av våra ekonomstudenter </a:t>
            </a:r>
          </a:p>
          <a:p>
            <a:pPr marL="2555862" lvl="2" indent="-514350">
              <a:buFont typeface="Wingdings" panose="05000000000000000000" pitchFamily="2" charset="2"/>
              <a:buChar char="§"/>
            </a:pPr>
            <a:r>
              <a:rPr lang="sv-SE" sz="2000" dirty="0">
                <a:latin typeface="Trade Gothic LT Std" panose="00000500000000000000" pitchFamily="50" charset="0"/>
              </a:rPr>
              <a:t>Blandning av studenter från grundnivå till avancerad</a:t>
            </a:r>
          </a:p>
          <a:p>
            <a:pPr marL="2555862" lvl="2" indent="-514350">
              <a:buFont typeface="Wingdings" panose="05000000000000000000" pitchFamily="2" charset="2"/>
              <a:buChar char="§"/>
            </a:pPr>
            <a:r>
              <a:rPr lang="sv-SE" sz="2000" dirty="0">
                <a:latin typeface="Trade Gothic LT Std" panose="00000500000000000000" pitchFamily="50" charset="0"/>
              </a:rPr>
              <a:t>Fokus på hur de studerar och hur de upplever sina lärmiljöer</a:t>
            </a:r>
          </a:p>
          <a:p>
            <a:pPr marL="2555862" lvl="2" indent="-514350">
              <a:buFont typeface="Wingdings" panose="05000000000000000000" pitchFamily="2" charset="2"/>
              <a:buChar char="§"/>
            </a:pPr>
            <a:r>
              <a:rPr lang="sv-SE" sz="2000" dirty="0">
                <a:latin typeface="Trade Gothic LT Std" panose="00000500000000000000" pitchFamily="50" charset="0"/>
              </a:rPr>
              <a:t>Alla intervjuer spelades in och transkriberades</a:t>
            </a:r>
          </a:p>
          <a:p>
            <a:pPr marL="514350" indent="-514350">
              <a:buFont typeface="+mj-lt"/>
              <a:buAutoNum type="arabicParenR"/>
            </a:pPr>
            <a:r>
              <a:rPr lang="sv-SE" sz="2800" b="1" dirty="0">
                <a:latin typeface="Trade Gothic LT Std" panose="00000500000000000000" pitchFamily="50" charset="0"/>
              </a:rPr>
              <a:t>Stöd i forskning</a:t>
            </a:r>
            <a:r>
              <a:rPr lang="sv-SE" sz="2800" dirty="0">
                <a:latin typeface="Trade Gothic LT Std" panose="00000500000000000000" pitchFamily="50" charset="0"/>
              </a:rPr>
              <a:t>: Litteraturen om </a:t>
            </a:r>
            <a:r>
              <a:rPr lang="sv-SE" sz="2800" dirty="0" err="1">
                <a:latin typeface="Trade Gothic LT Std" panose="00000500000000000000" pitchFamily="50" charset="0"/>
              </a:rPr>
              <a:t>läransatser</a:t>
            </a:r>
            <a:r>
              <a:rPr lang="sv-SE" sz="2800" dirty="0">
                <a:latin typeface="Trade Gothic LT Std" panose="00000500000000000000" pitchFamily="50" charset="0"/>
              </a:rPr>
              <a:t> (‘Students’ </a:t>
            </a:r>
            <a:r>
              <a:rPr lang="sv-SE" sz="2800" dirty="0" err="1">
                <a:latin typeface="Trade Gothic LT Std" panose="00000500000000000000" pitchFamily="50" charset="0"/>
              </a:rPr>
              <a:t>approaches</a:t>
            </a:r>
            <a:r>
              <a:rPr lang="sv-SE" sz="2800" dirty="0">
                <a:latin typeface="Trade Gothic LT Std" panose="00000500000000000000" pitchFamily="50" charset="0"/>
              </a:rPr>
              <a:t> to </a:t>
            </a:r>
            <a:r>
              <a:rPr lang="sv-SE" sz="2800" dirty="0" err="1">
                <a:latin typeface="Trade Gothic LT Std" panose="00000500000000000000" pitchFamily="50" charset="0"/>
              </a:rPr>
              <a:t>learning</a:t>
            </a:r>
            <a:r>
              <a:rPr lang="sv-SE" sz="2800" dirty="0">
                <a:latin typeface="Trade Gothic LT Std" panose="00000500000000000000" pitchFamily="50" charset="0"/>
              </a:rPr>
              <a:t>’) och den så kallade Självbestämmandeteorin (‘Self-determination </a:t>
            </a:r>
            <a:r>
              <a:rPr lang="sv-SE" sz="2800" dirty="0" err="1">
                <a:latin typeface="Trade Gothic LT Std" panose="00000500000000000000" pitchFamily="50" charset="0"/>
              </a:rPr>
              <a:t>theory</a:t>
            </a:r>
            <a:r>
              <a:rPr lang="sv-SE" sz="2800" dirty="0">
                <a:latin typeface="Trade Gothic LT Std" panose="00000500000000000000" pitchFamily="50" charset="0"/>
              </a:rPr>
              <a:t>) som grund för datainsamling och analyser. </a:t>
            </a:r>
          </a:p>
          <a:p>
            <a:pPr marL="514350" indent="-514350">
              <a:buFont typeface="+mj-lt"/>
              <a:buAutoNum type="arabicParenR"/>
            </a:pPr>
            <a:endParaRPr lang="sv-SE" sz="2800" dirty="0">
              <a:latin typeface="Trade Gothic LT Std" panose="00000500000000000000" pitchFamily="50" charset="0"/>
            </a:endParaRPr>
          </a:p>
          <a:p>
            <a:endParaRPr lang="sv-SE" sz="2400" dirty="0">
              <a:latin typeface="Trade Gothic LT Std" panose="00000500000000000000" pitchFamily="50" charset="0"/>
            </a:endParaRPr>
          </a:p>
          <a:p>
            <a:pPr marL="514350" indent="-514350">
              <a:spcBef>
                <a:spcPts val="2400"/>
              </a:spcBef>
              <a:buFont typeface="+mj-lt"/>
              <a:buAutoNum type="arabicParenR" startAt="3"/>
            </a:pPr>
            <a:r>
              <a:rPr lang="sv-SE" sz="2800" b="1" dirty="0">
                <a:latin typeface="Trade Gothic LT Std" panose="00000500000000000000" pitchFamily="50" charset="0"/>
              </a:rPr>
              <a:t>Resultat</a:t>
            </a:r>
            <a:r>
              <a:rPr lang="sv-SE" sz="2800" dirty="0">
                <a:latin typeface="Trade Gothic LT Std" panose="00000500000000000000" pitchFamily="50" charset="0"/>
              </a:rPr>
              <a:t>: Tyvärr pekar resultaten av våra analyser på följande: </a:t>
            </a:r>
          </a:p>
          <a:p>
            <a:pPr marL="1841333" lvl="1" indent="-514350">
              <a:buFont typeface="Wingdings" panose="05000000000000000000" pitchFamily="2" charset="2"/>
              <a:buChar char="§"/>
            </a:pPr>
            <a:r>
              <a:rPr lang="sv-SE" sz="2400" dirty="0">
                <a:latin typeface="Trade Gothic LT Std" panose="00000500000000000000" pitchFamily="50" charset="0"/>
              </a:rPr>
              <a:t>Omfattande utbredning av en ‘</a:t>
            </a:r>
            <a:r>
              <a:rPr lang="sv-SE" sz="2400" dirty="0" err="1">
                <a:solidFill>
                  <a:srgbClr val="FF0000"/>
                </a:solidFill>
                <a:latin typeface="Trade Gothic LT Std" panose="00000500000000000000" pitchFamily="50" charset="0"/>
              </a:rPr>
              <a:t>ytansats</a:t>
            </a:r>
            <a:r>
              <a:rPr lang="sv-SE" sz="2400" dirty="0">
                <a:latin typeface="Trade Gothic LT Std" panose="00000500000000000000" pitchFamily="50" charset="0"/>
              </a:rPr>
              <a:t>’ till lärande </a:t>
            </a:r>
          </a:p>
          <a:p>
            <a:pPr marL="2555862" lvl="2" indent="-514350">
              <a:buFont typeface="Wingdings" panose="05000000000000000000" pitchFamily="2" charset="2"/>
              <a:buChar char="§"/>
            </a:pPr>
            <a:r>
              <a:rPr lang="sv-SE" sz="2000" dirty="0">
                <a:latin typeface="Trade Gothic LT Std" panose="00000500000000000000" pitchFamily="50" charset="0"/>
              </a:rPr>
              <a:t>Ex. pluggar för att undvika att misslyckas, starkt examinationsorienterade, gör det som krävs, behandlar materialet som ‘givet’, söker tydlig vägledning hos läraren.</a:t>
            </a:r>
          </a:p>
          <a:p>
            <a:pPr marL="1841333" lvl="1" indent="-514350">
              <a:buFont typeface="Wingdings" panose="05000000000000000000" pitchFamily="2" charset="2"/>
              <a:buChar char="§"/>
            </a:pPr>
            <a:r>
              <a:rPr lang="sv-SE" sz="2400" dirty="0">
                <a:latin typeface="Trade Gothic LT Std" panose="00000500000000000000" pitchFamily="50" charset="0"/>
              </a:rPr>
              <a:t>De lärmiljöer vi är med och skapar (genom kursdesign, kursmaterial, undervisning, examination etc.) bidrar till en sådan </a:t>
            </a:r>
            <a:r>
              <a:rPr lang="sv-SE" sz="2400" dirty="0" err="1">
                <a:latin typeface="Trade Gothic LT Std" panose="00000500000000000000" pitchFamily="50" charset="0"/>
              </a:rPr>
              <a:t>ytansats</a:t>
            </a:r>
            <a:r>
              <a:rPr lang="sv-SE" sz="2400" dirty="0">
                <a:latin typeface="Trade Gothic LT Std" panose="00000500000000000000" pitchFamily="50" charset="0"/>
              </a:rPr>
              <a:t>, genom att skapa </a:t>
            </a:r>
            <a:r>
              <a:rPr lang="sv-SE" sz="2400" dirty="0">
                <a:solidFill>
                  <a:srgbClr val="FF0000"/>
                </a:solidFill>
                <a:latin typeface="Trade Gothic LT Std" panose="00000500000000000000" pitchFamily="50" charset="0"/>
              </a:rPr>
              <a:t>upplevda osäkerheter </a:t>
            </a:r>
            <a:r>
              <a:rPr lang="sv-SE" sz="2400" dirty="0">
                <a:latin typeface="Trade Gothic LT Std" panose="00000500000000000000" pitchFamily="50" charset="0"/>
              </a:rPr>
              <a:t>bland studenterna.</a:t>
            </a:r>
          </a:p>
          <a:p>
            <a:pPr marL="2555862" lvl="2" indent="-514350">
              <a:buFont typeface="Wingdings" panose="05000000000000000000" pitchFamily="2" charset="2"/>
              <a:buChar char="§"/>
            </a:pPr>
            <a:r>
              <a:rPr lang="sv-SE" sz="2000" dirty="0">
                <a:latin typeface="Trade Gothic LT Std" panose="00000500000000000000" pitchFamily="50" charset="0"/>
              </a:rPr>
              <a:t>Ex. genom innehåll som de inte ser relevansen av, osammanhängande delar, hög arbetsbelastning, otydliga krav, ytliga relationer</a:t>
            </a:r>
          </a:p>
          <a:p>
            <a:endParaRPr lang="sv-SE" sz="2800" dirty="0">
              <a:latin typeface="Trade Gothic LT Std" panose="00000500000000000000" pitchFamily="50" charset="0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7132190-66F8-4878-8F80-D232C07680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FD23DA2B-9156-4ECA-A4F9-DE556C1C633A}"/>
              </a:ext>
            </a:extLst>
          </p:cNvPr>
          <p:cNvSpPr txBox="1"/>
          <p:nvPr/>
        </p:nvSpPr>
        <p:spPr>
          <a:xfrm>
            <a:off x="9233572" y="5343108"/>
            <a:ext cx="70079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latin typeface="Trade Gothic LT Std" panose="00000500000000000000" pitchFamily="50" charset="0"/>
              </a:rPr>
              <a:t>Ansatser till lärande (Yt- eller Djupansats)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BB8CD397-5C58-460F-91DD-0607B6C04133}"/>
              </a:ext>
            </a:extLst>
          </p:cNvPr>
          <p:cNvGrpSpPr/>
          <p:nvPr/>
        </p:nvGrpSpPr>
        <p:grpSpPr>
          <a:xfrm>
            <a:off x="2307772" y="5343108"/>
            <a:ext cx="6553199" cy="894372"/>
            <a:chOff x="2307772" y="5343108"/>
            <a:chExt cx="6553199" cy="894372"/>
          </a:xfrm>
        </p:grpSpPr>
        <p:sp>
          <p:nvSpPr>
            <p:cNvPr id="6" name="textruta 5">
              <a:extLst>
                <a:ext uri="{FF2B5EF4-FFF2-40B4-BE49-F238E27FC236}">
                  <a16:creationId xmlns:a16="http://schemas.microsoft.com/office/drawing/2014/main" id="{9EB244A3-8113-4472-9F0D-BA6F24307710}"/>
                </a:ext>
              </a:extLst>
            </p:cNvPr>
            <p:cNvSpPr txBox="1"/>
            <p:nvPr/>
          </p:nvSpPr>
          <p:spPr>
            <a:xfrm>
              <a:off x="2307772" y="5343108"/>
              <a:ext cx="3505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800" dirty="0">
                  <a:latin typeface="Trade Gothic LT Std" panose="00000500000000000000" pitchFamily="50" charset="0"/>
                </a:rPr>
                <a:t>Lärmiljöer</a:t>
              </a:r>
            </a:p>
          </p:txBody>
        </p:sp>
        <p:cxnSp>
          <p:nvCxnSpPr>
            <p:cNvPr id="8" name="Rak pilkoppling 7">
              <a:extLst>
                <a:ext uri="{FF2B5EF4-FFF2-40B4-BE49-F238E27FC236}">
                  <a16:creationId xmlns:a16="http://schemas.microsoft.com/office/drawing/2014/main" id="{1A18EB3C-88CB-4CE3-92B1-811D616D63DA}"/>
                </a:ext>
              </a:extLst>
            </p:cNvPr>
            <p:cNvCxnSpPr/>
            <p:nvPr/>
          </p:nvCxnSpPr>
          <p:spPr>
            <a:xfrm>
              <a:off x="4354286" y="5604718"/>
              <a:ext cx="450668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ruta 9">
              <a:extLst>
                <a:ext uri="{FF2B5EF4-FFF2-40B4-BE49-F238E27FC236}">
                  <a16:creationId xmlns:a16="http://schemas.microsoft.com/office/drawing/2014/main" id="{F5F2D5EA-8CA3-481F-81D1-83D9F3D6C098}"/>
                </a:ext>
              </a:extLst>
            </p:cNvPr>
            <p:cNvSpPr txBox="1"/>
            <p:nvPr/>
          </p:nvSpPr>
          <p:spPr>
            <a:xfrm>
              <a:off x="4911860" y="5756785"/>
              <a:ext cx="3391535" cy="480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lnSpc>
                  <a:spcPct val="107000"/>
                </a:lnSpc>
              </a:pPr>
              <a:r>
                <a:rPr lang="sv-SE" sz="1200" kern="1200" dirty="0">
                  <a:solidFill>
                    <a:srgbClr val="000000"/>
                  </a:solidFill>
                  <a:effectLst/>
                  <a:latin typeface="Trade Gothic LT Std" panose="00000500000000000000" pitchFamily="50" charset="0"/>
                  <a:ea typeface="MS PGothic" panose="020B0600070205080204" pitchFamily="34" charset="-128"/>
                  <a:cs typeface="MS PGothic" panose="020B0600070205080204" pitchFamily="34" charset="-128"/>
                </a:rPr>
                <a:t>Grundläggande psykologiska behov av att känna autonomi, kompetens och samhörighet </a:t>
              </a:r>
              <a:endPara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64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C923A4-246E-4618-B4C9-4AD1CFF86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58" y="241681"/>
            <a:ext cx="14173041" cy="1715029"/>
          </a:xfrm>
        </p:spPr>
        <p:txBody>
          <a:bodyPr/>
          <a:lstStyle/>
          <a:p>
            <a:r>
              <a:rPr lang="sv-SE" dirty="0">
                <a:latin typeface="Trade Gothic LT Std" panose="00000500000000000000" pitchFamily="50" charset="0"/>
              </a:rPr>
              <a:t>Utkomster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823A86-88AF-4953-B31F-2252DFE8A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488" y="1885556"/>
            <a:ext cx="15130981" cy="7693878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+mj-lt"/>
              <a:buAutoNum type="arabicParenR"/>
            </a:pPr>
            <a:r>
              <a:rPr lang="sv-SE" sz="2800" b="1" dirty="0">
                <a:latin typeface="Trade Gothic LT Std" panose="00000500000000000000" pitchFamily="50" charset="0"/>
              </a:rPr>
              <a:t>Forskningsresultat från projektet</a:t>
            </a:r>
          </a:p>
          <a:p>
            <a:pPr marL="1784183"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v-SE" sz="2400" dirty="0">
                <a:latin typeface="Trade Gothic LT Std" panose="00000500000000000000" pitchFamily="50" charset="0"/>
              </a:rPr>
              <a:t>Englund, H., Stockhult, H., Du Rietz, S., Nilsson, A., &amp; </a:t>
            </a:r>
            <a:r>
              <a:rPr lang="sv-SE" sz="2400" dirty="0" err="1">
                <a:latin typeface="Trade Gothic LT Std" panose="00000500000000000000" pitchFamily="50" charset="0"/>
              </a:rPr>
              <a:t>Wennblom</a:t>
            </a:r>
            <a:r>
              <a:rPr lang="sv-SE" sz="2400" dirty="0">
                <a:latin typeface="Trade Gothic LT Std" panose="00000500000000000000" pitchFamily="50" charset="0"/>
              </a:rPr>
              <a:t>, G. (2021), Learning-</a:t>
            </a:r>
            <a:r>
              <a:rPr lang="sv-SE" sz="2400" dirty="0" err="1">
                <a:latin typeface="Trade Gothic LT Std" panose="00000500000000000000" pitchFamily="50" charset="0"/>
              </a:rPr>
              <a:t>environment</a:t>
            </a:r>
            <a:r>
              <a:rPr lang="sv-SE" sz="2400" dirty="0">
                <a:latin typeface="Trade Gothic LT Std" panose="00000500000000000000" pitchFamily="50" charset="0"/>
              </a:rPr>
              <a:t> </a:t>
            </a:r>
            <a:r>
              <a:rPr lang="sv-SE" sz="2400" dirty="0" err="1">
                <a:latin typeface="Trade Gothic LT Std" panose="00000500000000000000" pitchFamily="50" charset="0"/>
              </a:rPr>
              <a:t>uncertainty</a:t>
            </a:r>
            <a:r>
              <a:rPr lang="sv-SE" sz="2400" dirty="0">
                <a:latin typeface="Trade Gothic LT Std" panose="00000500000000000000" pitchFamily="50" charset="0"/>
              </a:rPr>
              <a:t> and students’ </a:t>
            </a:r>
            <a:r>
              <a:rPr lang="sv-SE" sz="2400" dirty="0" err="1">
                <a:latin typeface="Trade Gothic LT Std" panose="00000500000000000000" pitchFamily="50" charset="0"/>
              </a:rPr>
              <a:t>approaches</a:t>
            </a:r>
            <a:r>
              <a:rPr lang="sv-SE" sz="2400" dirty="0">
                <a:latin typeface="Trade Gothic LT Std" panose="00000500000000000000" pitchFamily="50" charset="0"/>
              </a:rPr>
              <a:t> to </a:t>
            </a:r>
            <a:r>
              <a:rPr lang="sv-SE" sz="2400" dirty="0" err="1">
                <a:latin typeface="Trade Gothic LT Std" panose="00000500000000000000" pitchFamily="50" charset="0"/>
              </a:rPr>
              <a:t>learning</a:t>
            </a:r>
            <a:r>
              <a:rPr lang="sv-SE" sz="2400" dirty="0">
                <a:latin typeface="Trade Gothic LT Std" panose="00000500000000000000" pitchFamily="50" charset="0"/>
              </a:rPr>
              <a:t>: A </a:t>
            </a:r>
            <a:r>
              <a:rPr lang="sv-SE" sz="2400" dirty="0" err="1">
                <a:latin typeface="Trade Gothic LT Std" panose="00000500000000000000" pitchFamily="50" charset="0"/>
              </a:rPr>
              <a:t>self</a:t>
            </a:r>
            <a:r>
              <a:rPr lang="sv-SE" sz="2400" dirty="0">
                <a:latin typeface="Trade Gothic LT Std" panose="00000500000000000000" pitchFamily="50" charset="0"/>
              </a:rPr>
              <a:t>-determination </a:t>
            </a:r>
            <a:r>
              <a:rPr lang="sv-SE" sz="2400" dirty="0" err="1">
                <a:latin typeface="Trade Gothic LT Std" panose="00000500000000000000" pitchFamily="50" charset="0"/>
              </a:rPr>
              <a:t>theory</a:t>
            </a:r>
            <a:r>
              <a:rPr lang="sv-SE" sz="2400" dirty="0">
                <a:latin typeface="Trade Gothic LT Std" panose="00000500000000000000" pitchFamily="50" charset="0"/>
              </a:rPr>
              <a:t> </a:t>
            </a:r>
            <a:r>
              <a:rPr lang="sv-SE" sz="2400" dirty="0" err="1">
                <a:latin typeface="Trade Gothic LT Std" panose="00000500000000000000" pitchFamily="50" charset="0"/>
              </a:rPr>
              <a:t>perspective</a:t>
            </a:r>
            <a:r>
              <a:rPr lang="sv-SE" sz="2400">
                <a:latin typeface="Trade Gothic LT Std" panose="00000500000000000000" pitchFamily="50" charset="0"/>
              </a:rPr>
              <a:t>, ”minor revision” for </a:t>
            </a:r>
            <a:r>
              <a:rPr lang="sv-SE" sz="2400" i="1" dirty="0">
                <a:latin typeface="Trade Gothic LT Std" panose="00000500000000000000" pitchFamily="50" charset="0"/>
              </a:rPr>
              <a:t>Scandinavian Journal of Educational Research</a:t>
            </a:r>
            <a:r>
              <a:rPr lang="sv-SE" sz="2400" dirty="0">
                <a:latin typeface="Trade Gothic LT Std" panose="00000500000000000000" pitchFamily="50" charset="0"/>
              </a:rPr>
              <a:t>.</a:t>
            </a:r>
            <a:endParaRPr lang="sv-SE" sz="2400" i="1" dirty="0">
              <a:latin typeface="Trade Gothic LT Std" panose="00000500000000000000" pitchFamily="50" charset="0"/>
            </a:endParaRPr>
          </a:p>
          <a:p>
            <a:pPr marL="1784183" lvl="1" indent="-4572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sz="2400" dirty="0">
                <a:latin typeface="Trade Gothic LT Std" panose="00000500000000000000" pitchFamily="50" charset="0"/>
              </a:rPr>
              <a:t>Englund, H. &amp; Stockhult, H. (2021), </a:t>
            </a:r>
            <a:r>
              <a:rPr lang="sv-SE" sz="2400" dirty="0" err="1">
                <a:latin typeface="Trade Gothic LT Std" panose="00000500000000000000" pitchFamily="50" charset="0"/>
              </a:rPr>
              <a:t>Authority-boundness</a:t>
            </a:r>
            <a:r>
              <a:rPr lang="sv-SE" sz="2400" dirty="0">
                <a:latin typeface="Trade Gothic LT Std" panose="00000500000000000000" pitchFamily="50" charset="0"/>
              </a:rPr>
              <a:t> as a </a:t>
            </a:r>
            <a:r>
              <a:rPr lang="sv-SE" sz="2400" dirty="0" err="1">
                <a:latin typeface="Trade Gothic LT Std" panose="00000500000000000000" pitchFamily="50" charset="0"/>
              </a:rPr>
              <a:t>constitutive</a:t>
            </a:r>
            <a:r>
              <a:rPr lang="sv-SE" sz="2400" dirty="0">
                <a:latin typeface="Trade Gothic LT Std" panose="00000500000000000000" pitchFamily="50" charset="0"/>
              </a:rPr>
              <a:t> </a:t>
            </a:r>
            <a:r>
              <a:rPr lang="sv-SE" sz="2400" dirty="0" err="1">
                <a:latin typeface="Trade Gothic LT Std" panose="00000500000000000000" pitchFamily="50" charset="0"/>
              </a:rPr>
              <a:t>aspect</a:t>
            </a:r>
            <a:r>
              <a:rPr lang="sv-SE" sz="2400" dirty="0">
                <a:latin typeface="Trade Gothic LT Std" panose="00000500000000000000" pitchFamily="50" charset="0"/>
              </a:rPr>
              <a:t> of </a:t>
            </a:r>
            <a:r>
              <a:rPr lang="sv-SE" sz="2400" dirty="0" err="1">
                <a:latin typeface="Trade Gothic LT Std" panose="00000500000000000000" pitchFamily="50" charset="0"/>
              </a:rPr>
              <a:t>syllabus-boundness</a:t>
            </a:r>
            <a:r>
              <a:rPr lang="sv-SE" sz="2400" dirty="0">
                <a:latin typeface="Trade Gothic LT Std" panose="00000500000000000000" pitchFamily="50" charset="0"/>
              </a:rPr>
              <a:t> </a:t>
            </a:r>
            <a:r>
              <a:rPr lang="sv-SE" sz="2400" dirty="0" err="1">
                <a:latin typeface="Trade Gothic LT Std" panose="00000500000000000000" pitchFamily="50" charset="0"/>
              </a:rPr>
              <a:t>among</a:t>
            </a:r>
            <a:r>
              <a:rPr lang="sv-SE" sz="2400" dirty="0">
                <a:latin typeface="Trade Gothic LT Std" panose="00000500000000000000" pitchFamily="50" charset="0"/>
              </a:rPr>
              <a:t> </a:t>
            </a:r>
            <a:r>
              <a:rPr lang="sv-SE" sz="2400" dirty="0" err="1">
                <a:latin typeface="Trade Gothic LT Std" panose="00000500000000000000" pitchFamily="50" charset="0"/>
              </a:rPr>
              <a:t>higher</a:t>
            </a:r>
            <a:r>
              <a:rPr lang="sv-SE" sz="2400" dirty="0">
                <a:latin typeface="Trade Gothic LT Std" panose="00000500000000000000" pitchFamily="50" charset="0"/>
              </a:rPr>
              <a:t> </a:t>
            </a:r>
            <a:r>
              <a:rPr lang="sv-SE" sz="2400" dirty="0" err="1">
                <a:latin typeface="Trade Gothic LT Std" panose="00000500000000000000" pitchFamily="50" charset="0"/>
              </a:rPr>
              <a:t>education</a:t>
            </a:r>
            <a:r>
              <a:rPr lang="sv-SE" sz="2400" dirty="0">
                <a:latin typeface="Trade Gothic LT Std" panose="00000500000000000000" pitchFamily="50" charset="0"/>
              </a:rPr>
              <a:t> students, </a:t>
            </a:r>
            <a:r>
              <a:rPr lang="sv-SE" sz="2400" dirty="0" err="1">
                <a:latin typeface="Trade Gothic LT Std" panose="00000500000000000000" pitchFamily="50" charset="0"/>
              </a:rPr>
              <a:t>revised</a:t>
            </a:r>
            <a:r>
              <a:rPr lang="sv-SE" sz="2400" dirty="0">
                <a:latin typeface="Trade Gothic LT Std" panose="00000500000000000000" pitchFamily="50" charset="0"/>
              </a:rPr>
              <a:t> </a:t>
            </a:r>
            <a:r>
              <a:rPr lang="sv-SE" sz="2400" dirty="0" err="1">
                <a:latin typeface="Trade Gothic LT Std" panose="00000500000000000000" pitchFamily="50" charset="0"/>
              </a:rPr>
              <a:t>manuscript</a:t>
            </a:r>
            <a:r>
              <a:rPr lang="sv-SE" sz="2400" dirty="0">
                <a:latin typeface="Trade Gothic LT Std" panose="00000500000000000000" pitchFamily="50" charset="0"/>
              </a:rPr>
              <a:t> under </a:t>
            </a:r>
            <a:r>
              <a:rPr lang="sv-SE" sz="2400" dirty="0" err="1">
                <a:latin typeface="Trade Gothic LT Std" panose="00000500000000000000" pitchFamily="50" charset="0"/>
              </a:rPr>
              <a:t>review</a:t>
            </a:r>
            <a:r>
              <a:rPr lang="sv-SE" sz="2400" dirty="0">
                <a:latin typeface="Trade Gothic LT Std" panose="00000500000000000000" pitchFamily="50" charset="0"/>
              </a:rPr>
              <a:t> for </a:t>
            </a:r>
            <a:r>
              <a:rPr lang="sv-SE" sz="2400" i="1" dirty="0">
                <a:latin typeface="Trade Gothic LT Std" panose="00000500000000000000" pitchFamily="50" charset="0"/>
              </a:rPr>
              <a:t>Scandinavian Journal of Educational Research</a:t>
            </a:r>
            <a:r>
              <a:rPr lang="sv-SE" sz="2400" dirty="0">
                <a:latin typeface="Trade Gothic LT Std" panose="00000500000000000000" pitchFamily="50" charset="0"/>
              </a:rPr>
              <a:t>. </a:t>
            </a:r>
            <a:endParaRPr lang="sv-SE" sz="2400" i="1" dirty="0">
              <a:latin typeface="Trade Gothic LT Std" panose="00000500000000000000" pitchFamily="50" charset="0"/>
            </a:endParaRPr>
          </a:p>
          <a:p>
            <a:pPr>
              <a:spcBef>
                <a:spcPts val="0"/>
              </a:spcBef>
            </a:pPr>
            <a:endParaRPr lang="sv-SE" sz="2400" i="1" dirty="0">
              <a:latin typeface="Trade Gothic LT Std" panose="00000500000000000000" pitchFamily="50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arenR" startAt="2"/>
            </a:pPr>
            <a:r>
              <a:rPr lang="sv-SE" sz="2800" b="1" dirty="0">
                <a:latin typeface="Trade Gothic LT Std" panose="00000500000000000000" pitchFamily="50" charset="0"/>
              </a:rPr>
              <a:t>Spridning av resultaten</a:t>
            </a:r>
          </a:p>
          <a:p>
            <a:pPr marL="1784183"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v-SE" sz="2400" dirty="0">
                <a:latin typeface="Trade Gothic LT Std" panose="00000500000000000000" pitchFamily="50" charset="0"/>
              </a:rPr>
              <a:t>En av artiklarna presenterades på konferensen ‘Forskning om högre utbildning’, vid Örebro universitet, maj 2021.</a:t>
            </a:r>
          </a:p>
          <a:p>
            <a:pPr marL="1784183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2400" dirty="0">
                <a:latin typeface="Trade Gothic LT Std" panose="00000500000000000000" pitchFamily="50" charset="0"/>
              </a:rPr>
              <a:t>Resultaten har presenterats och diskuterats på Handelshögskolans ‘</a:t>
            </a:r>
            <a:r>
              <a:rPr lang="sv-SE" sz="2400" dirty="0" err="1">
                <a:latin typeface="Trade Gothic LT Std" panose="00000500000000000000" pitchFamily="50" charset="0"/>
              </a:rPr>
              <a:t>Advisory</a:t>
            </a:r>
            <a:r>
              <a:rPr lang="sv-SE" sz="2400" dirty="0">
                <a:latin typeface="Trade Gothic LT Std" panose="00000500000000000000" pitchFamily="50" charset="0"/>
              </a:rPr>
              <a:t> Board’, februari 2021, ENT-nämnden september 2021.</a:t>
            </a:r>
          </a:p>
          <a:p>
            <a:pPr>
              <a:spcBef>
                <a:spcPts val="0"/>
              </a:spcBef>
            </a:pPr>
            <a:endParaRPr lang="sv-SE" sz="2400" i="1" dirty="0">
              <a:latin typeface="Trade Gothic LT Std" panose="00000500000000000000" pitchFamily="50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arenR" startAt="3"/>
            </a:pPr>
            <a:r>
              <a:rPr lang="sv-SE" sz="2800" b="1" dirty="0">
                <a:latin typeface="Trade Gothic LT Std" panose="00000500000000000000" pitchFamily="50" charset="0"/>
              </a:rPr>
              <a:t>Användning av resultaten</a:t>
            </a:r>
          </a:p>
          <a:p>
            <a:pPr marL="1784183"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v-SE" sz="2400" dirty="0">
                <a:latin typeface="Trade Gothic LT Std" panose="00000500000000000000" pitchFamily="50" charset="0"/>
              </a:rPr>
              <a:t>Två timmars workshop med hela ämnesgruppen i Företagsekonomi, vid Handelshögskoledagarna 18-19 augusti 2021.</a:t>
            </a:r>
          </a:p>
          <a:p>
            <a:pPr>
              <a:spcBef>
                <a:spcPts val="0"/>
              </a:spcBef>
            </a:pPr>
            <a:endParaRPr lang="sv-SE" sz="2400" i="1" dirty="0">
              <a:latin typeface="Trade Gothic LT Std" panose="00000500000000000000" pitchFamily="50" charset="0"/>
            </a:endParaRPr>
          </a:p>
          <a:p>
            <a:pPr marL="1841333" lvl="1" indent="-514350">
              <a:buFont typeface="+mj-lt"/>
              <a:buAutoNum type="arabicParenR"/>
            </a:pPr>
            <a:endParaRPr lang="sv-SE" sz="2400" dirty="0">
              <a:latin typeface="Trade Gothic LT Std" panose="00000500000000000000" pitchFamily="50" charset="0"/>
            </a:endParaRPr>
          </a:p>
          <a:p>
            <a:pPr lvl="1" indent="0"/>
            <a:endParaRPr lang="sv-SE" sz="2400" dirty="0">
              <a:latin typeface="Trade Gothic LT Std" panose="00000500000000000000" pitchFamily="50" charset="0"/>
            </a:endParaRPr>
          </a:p>
          <a:p>
            <a:pPr marL="1841333" lvl="1" indent="-514350">
              <a:buFont typeface="+mj-lt"/>
              <a:buAutoNum type="arabicParenR"/>
            </a:pPr>
            <a:endParaRPr lang="sv-SE" sz="2400" dirty="0">
              <a:latin typeface="Trade Gothic LT Std" panose="00000500000000000000" pitchFamily="50" charset="0"/>
            </a:endParaRPr>
          </a:p>
          <a:p>
            <a:pPr marL="2555862" lvl="2" indent="-514350">
              <a:buFont typeface="+mj-lt"/>
              <a:buAutoNum type="alphaLcPeriod"/>
            </a:pPr>
            <a:endParaRPr lang="sv-SE" sz="2000" dirty="0">
              <a:latin typeface="Trade Gothic LT Std" panose="00000500000000000000" pitchFamily="50" charset="0"/>
            </a:endParaRPr>
          </a:p>
          <a:p>
            <a:pPr marL="1841333" lvl="1" indent="-514350">
              <a:buFont typeface="+mj-lt"/>
              <a:buAutoNum type="arabicParenR"/>
            </a:pPr>
            <a:endParaRPr lang="sv-SE" sz="2400" dirty="0">
              <a:latin typeface="Trade Gothic LT Std" panose="00000500000000000000" pitchFamily="50" charset="0"/>
            </a:endParaRPr>
          </a:p>
          <a:p>
            <a:endParaRPr lang="sv-SE" sz="2800" dirty="0">
              <a:latin typeface="Trade Gothic LT Std" panose="00000500000000000000" pitchFamily="50" charset="0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7132190-66F8-4878-8F80-D232C07680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52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tion_revider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svenska" id="{14C399B5-2279-4D3D-8063-E8640F275519}" vid="{F7499EB3-FF97-410C-92FE-EDE20699F3C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powerpointmall_svenska</Template>
  <TotalTime>6305</TotalTime>
  <Words>395</Words>
  <Application>Microsoft Office PowerPoint</Application>
  <PresentationFormat>Anpassad</PresentationFormat>
  <Paragraphs>38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11" baseType="lpstr">
      <vt:lpstr>Arial</vt:lpstr>
      <vt:lpstr>Calibri</vt:lpstr>
      <vt:lpstr>Sabon LT Std</vt:lpstr>
      <vt:lpstr>Times New Roman</vt:lpstr>
      <vt:lpstr>Trade Gothic LT Std</vt:lpstr>
      <vt:lpstr>Trade Gothic LT Std Bold</vt:lpstr>
      <vt:lpstr>Wingdings</vt:lpstr>
      <vt:lpstr>Presentation_reviderad</vt:lpstr>
      <vt:lpstr>Att utveckla och använda kunskaper om studenters syn på lärande och lärmiljö för att stärka civilekonomutbildningen vid Örebro universitet   Projektledare: Hans Englund &amp; Helen Stockhult Styrgrupp: Andreas Nilsson, Gabriella Wennblom &amp; Sabina Du Rietz</vt:lpstr>
      <vt:lpstr>Projektet</vt:lpstr>
      <vt:lpstr>Utkomster</vt:lpstr>
    </vt:vector>
  </TitlesOfParts>
  <Company>Örebro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Helén Stockhult</dc:creator>
  <cp:lastModifiedBy>Hans Englund</cp:lastModifiedBy>
  <cp:revision>201</cp:revision>
  <dcterms:created xsi:type="dcterms:W3CDTF">2020-12-02T09:02:55Z</dcterms:created>
  <dcterms:modified xsi:type="dcterms:W3CDTF">2021-10-27T05:40:21Z</dcterms:modified>
</cp:coreProperties>
</file>