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256" r:id="rId6"/>
    <p:sldId id="2345" r:id="rId7"/>
    <p:sldId id="2337" r:id="rId8"/>
    <p:sldId id="2344" r:id="rId9"/>
    <p:sldId id="2338" r:id="rId10"/>
    <p:sldId id="234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6FF"/>
    <a:srgbClr val="008DC0"/>
    <a:srgbClr val="284997"/>
    <a:srgbClr val="009A46"/>
    <a:srgbClr val="00A2B8"/>
    <a:srgbClr val="007686"/>
    <a:srgbClr val="008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kalkyl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217624706144994E-2"/>
          <c:y val="6.6426386449895208E-2"/>
          <c:w val="0.84798524685160237"/>
          <c:h val="0.7157466153061802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'Fyrklövern Resultat'!$M$4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8D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'Fyrklövern Resultat'!$K$5:$K$10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'Fyrklövern Resultat'!$M$5:$M$10</c:f>
              <c:numCache>
                <c:formatCode>#,##0</c:formatCode>
                <c:ptCount val="6"/>
                <c:pt idx="0">
                  <c:v>380.51900000000001</c:v>
                </c:pt>
                <c:pt idx="1">
                  <c:v>503.63799999999998</c:v>
                </c:pt>
                <c:pt idx="2">
                  <c:v>714.63800000000003</c:v>
                </c:pt>
                <c:pt idx="3">
                  <c:v>1066.44</c:v>
                </c:pt>
                <c:pt idx="4">
                  <c:v>1118.606</c:v>
                </c:pt>
                <c:pt idx="5">
                  <c:v>1239.32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02-46A3-8A7B-924461CAA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5"/>
        <c:axId val="398542448"/>
        <c:axId val="398529008"/>
      </c:barChart>
      <c:lineChart>
        <c:grouping val="standard"/>
        <c:varyColors val="0"/>
        <c:ser>
          <c:idx val="0"/>
          <c:order val="1"/>
          <c:tx>
            <c:strRef>
              <c:f>'Fyrklövern Resultat'!$N$4</c:f>
              <c:strCache>
                <c:ptCount val="1"/>
                <c:pt idx="0">
                  <c:v>Antal Anställda</c:v>
                </c:pt>
              </c:strCache>
            </c:strRef>
          </c:tx>
          <c:spPr>
            <a:ln w="28575" cap="rnd">
              <a:solidFill>
                <a:srgbClr val="61D6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</c:strLit>
          </c:cat>
          <c:val>
            <c:numRef>
              <c:f>'Fyrklövern Resultat'!$N$5:$N$10</c:f>
              <c:numCache>
                <c:formatCode>#,##0</c:formatCode>
                <c:ptCount val="6"/>
                <c:pt idx="0">
                  <c:v>385</c:v>
                </c:pt>
                <c:pt idx="1">
                  <c:v>475</c:v>
                </c:pt>
                <c:pt idx="2">
                  <c:v>568</c:v>
                </c:pt>
                <c:pt idx="3">
                  <c:v>657</c:v>
                </c:pt>
                <c:pt idx="4">
                  <c:v>702</c:v>
                </c:pt>
                <c:pt idx="5">
                  <c:v>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AF0-4FF4-BF05-38FCB2544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178848"/>
        <c:axId val="858175968"/>
        <c:extLst/>
      </c:lineChart>
      <c:catAx>
        <c:axId val="39854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pPr>
            <a:endParaRPr lang="sv-SE"/>
          </a:p>
        </c:txPr>
        <c:crossAx val="398529008"/>
        <c:crosses val="autoZero"/>
        <c:auto val="1"/>
        <c:lblAlgn val="ctr"/>
        <c:lblOffset val="100"/>
        <c:noMultiLvlLbl val="0"/>
      </c:catAx>
      <c:valAx>
        <c:axId val="398529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pPr>
            <a:endParaRPr lang="sv-SE"/>
          </a:p>
        </c:txPr>
        <c:crossAx val="398542448"/>
        <c:crosses val="autoZero"/>
        <c:crossBetween val="between"/>
        <c:majorUnit val="300"/>
      </c:valAx>
      <c:valAx>
        <c:axId val="858175968"/>
        <c:scaling>
          <c:orientation val="minMax"/>
          <c:max val="86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pPr>
            <a:endParaRPr lang="sv-SE"/>
          </a:p>
        </c:txPr>
        <c:crossAx val="858178848"/>
        <c:crosses val="max"/>
        <c:crossBetween val="between"/>
        <c:majorUnit val="200"/>
      </c:valAx>
      <c:catAx>
        <c:axId val="858178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8175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>
                  <a:lumMod val="25000"/>
                  <a:lumOff val="75000"/>
                </a:schemeClr>
              </a:solidFill>
              <a:latin typeface="Helvetica Neue" panose="02000503000000020004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217624706144994E-2"/>
          <c:y val="3.9439857145632841E-2"/>
          <c:w val="0.84798524685160237"/>
          <c:h val="0.7861139656965334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'Fyrklövern Resultat'!$L$4</c:f>
              <c:strCache>
                <c:ptCount val="1"/>
                <c:pt idx="0">
                  <c:v>Skatteintäkter</c:v>
                </c:pt>
              </c:strCache>
            </c:strRef>
          </c:tx>
          <c:spPr>
            <a:solidFill>
              <a:srgbClr val="008D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'Fyrklövern Resultat'!$K$5:$K$10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'Fyrklövern Resultat'!$L$5:$L$10</c:f>
              <c:numCache>
                <c:formatCode>#,##0</c:formatCode>
                <c:ptCount val="6"/>
                <c:pt idx="0">
                  <c:v>91.5749454545454</c:v>
                </c:pt>
                <c:pt idx="1">
                  <c:v>112.87424848484847</c:v>
                </c:pt>
                <c:pt idx="2">
                  <c:v>151.68719393939392</c:v>
                </c:pt>
                <c:pt idx="3">
                  <c:v>190.99429393939388</c:v>
                </c:pt>
                <c:pt idx="4">
                  <c:v>223.51769393939389</c:v>
                </c:pt>
                <c:pt idx="5">
                  <c:v>272.82676969696968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02-46A3-8A7B-924461CAA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98542448"/>
        <c:axId val="398529008"/>
      </c:barChart>
      <c:catAx>
        <c:axId val="39854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pPr>
            <a:endParaRPr lang="sv-SE"/>
          </a:p>
        </c:txPr>
        <c:crossAx val="398529008"/>
        <c:crosses val="autoZero"/>
        <c:auto val="1"/>
        <c:lblAlgn val="ctr"/>
        <c:lblOffset val="100"/>
        <c:noMultiLvlLbl val="0"/>
      </c:catAx>
      <c:valAx>
        <c:axId val="398529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pPr>
            <a:endParaRPr lang="sv-SE"/>
          </a:p>
        </c:txPr>
        <c:crossAx val="39854244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'Fyrklövern Resultat'!$V$2</c:f>
              <c:strCache>
                <c:ptCount val="1"/>
                <c:pt idx="0">
                  <c:v>Ackumulerat Privat Kapital</c:v>
                </c:pt>
              </c:strCache>
            </c:strRef>
          </c:tx>
          <c:spPr>
            <a:solidFill>
              <a:srgbClr val="008DC0"/>
            </a:solidFill>
            <a:ln>
              <a:noFill/>
            </a:ln>
            <a:effectLst/>
          </c:spPr>
          <c:cat>
            <c:numRef>
              <c:f>'Fyrklövern Resultat'!$T$3:$T$15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'Fyrklövern Resultat'!$V$3:$V$15</c:f>
              <c:numCache>
                <c:formatCode>#,##0</c:formatCode>
                <c:ptCount val="13"/>
                <c:pt idx="0">
                  <c:v>3.0750000000000002</c:v>
                </c:pt>
                <c:pt idx="1">
                  <c:v>6.9160000000000004</c:v>
                </c:pt>
                <c:pt idx="2">
                  <c:v>8.7220000000000013</c:v>
                </c:pt>
                <c:pt idx="3">
                  <c:v>19.868000000000002</c:v>
                </c:pt>
                <c:pt idx="4">
                  <c:v>42.491</c:v>
                </c:pt>
                <c:pt idx="5">
                  <c:v>74.890999999999991</c:v>
                </c:pt>
                <c:pt idx="6">
                  <c:v>88.649999999999991</c:v>
                </c:pt>
                <c:pt idx="7">
                  <c:v>141.08199999999999</c:v>
                </c:pt>
                <c:pt idx="8">
                  <c:v>214.92599999999999</c:v>
                </c:pt>
                <c:pt idx="9">
                  <c:v>422.59699999999998</c:v>
                </c:pt>
                <c:pt idx="10">
                  <c:v>478.88900000000001</c:v>
                </c:pt>
                <c:pt idx="11">
                  <c:v>572.923</c:v>
                </c:pt>
                <c:pt idx="12">
                  <c:v>630.79999999999995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B-488A-A56D-B9BC1E41A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700832"/>
        <c:axId val="1030695072"/>
      </c:areaChart>
      <c:lineChart>
        <c:grouping val="standard"/>
        <c:varyColors val="0"/>
        <c:ser>
          <c:idx val="0"/>
          <c:order val="1"/>
          <c:tx>
            <c:strRef>
              <c:f>'Fyrklövern Resultat'!$U$2</c:f>
              <c:strCache>
                <c:ptCount val="1"/>
                <c:pt idx="0">
                  <c:v>Privat Kapital</c:v>
                </c:pt>
              </c:strCache>
            </c:strRef>
          </c:tx>
          <c:spPr>
            <a:ln w="28575" cap="rnd">
              <a:solidFill>
                <a:srgbClr val="61D6FF"/>
              </a:solidFill>
              <a:round/>
            </a:ln>
            <a:effectLst/>
          </c:spPr>
          <c:marker>
            <c:symbol val="none"/>
          </c:marker>
          <c:cat>
            <c:numRef>
              <c:f>'Fyrklövern Resultat'!$T$3:$T$15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'Fyrklövern Resultat'!$U$3:$U$15</c:f>
              <c:numCache>
                <c:formatCode>#,##0</c:formatCode>
                <c:ptCount val="13"/>
                <c:pt idx="0">
                  <c:v>3.0750000000000002</c:v>
                </c:pt>
                <c:pt idx="1">
                  <c:v>3.8410000000000002</c:v>
                </c:pt>
                <c:pt idx="2">
                  <c:v>1.806</c:v>
                </c:pt>
                <c:pt idx="3">
                  <c:v>11.146000000000001</c:v>
                </c:pt>
                <c:pt idx="4">
                  <c:v>22.623000000000001</c:v>
                </c:pt>
                <c:pt idx="5">
                  <c:v>32.4</c:v>
                </c:pt>
                <c:pt idx="6">
                  <c:v>13.759</c:v>
                </c:pt>
                <c:pt idx="7">
                  <c:v>52.432000000000002</c:v>
                </c:pt>
                <c:pt idx="8">
                  <c:v>73.843999999999994</c:v>
                </c:pt>
                <c:pt idx="9">
                  <c:v>207.67099999999999</c:v>
                </c:pt>
                <c:pt idx="10">
                  <c:v>56.292000000000002</c:v>
                </c:pt>
                <c:pt idx="11">
                  <c:v>94.034000000000006</c:v>
                </c:pt>
                <c:pt idx="12">
                  <c:v>57.877000000000002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0E-4DA7-AAE1-5849FB381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316288"/>
        <c:axId val="744315328"/>
      </c:lineChart>
      <c:catAx>
        <c:axId val="10307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pPr>
            <a:endParaRPr lang="sv-SE"/>
          </a:p>
        </c:txPr>
        <c:crossAx val="1030695072"/>
        <c:crosses val="autoZero"/>
        <c:auto val="1"/>
        <c:lblAlgn val="ctr"/>
        <c:lblOffset val="100"/>
        <c:noMultiLvlLbl val="0"/>
      </c:catAx>
      <c:valAx>
        <c:axId val="10306950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pPr>
            <a:endParaRPr lang="sv-SE"/>
          </a:p>
        </c:txPr>
        <c:crossAx val="1030700832"/>
        <c:crosses val="autoZero"/>
        <c:crossBetween val="between"/>
      </c:valAx>
      <c:valAx>
        <c:axId val="74431532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  <a:ea typeface="+mn-ea"/>
                <a:cs typeface="+mn-cs"/>
              </a:defRPr>
            </a:pPr>
            <a:endParaRPr lang="sv-SE"/>
          </a:p>
        </c:txPr>
        <c:crossAx val="744316288"/>
        <c:crosses val="max"/>
        <c:crossBetween val="between"/>
      </c:valAx>
      <c:catAx>
        <c:axId val="744316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4315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25000"/>
                  <a:lumOff val="75000"/>
                </a:schemeClr>
              </a:solidFill>
              <a:latin typeface="Helvetica Neue" panose="02000503000000020004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4A150D-CBAF-4983-6F4E-198F801859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018AD-B96C-6A4C-B909-E51FD39E52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D6C49-83DF-41E4-8AB7-31FFD169ECC4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F524B-AC5E-C5DB-D936-599FDD30B0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41E5F-3171-2106-01C1-E70CEE01C7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260FC-D638-4FC9-8090-B508198552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655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B628D-3A40-4EB7-BA3C-6A7D195F6D3C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EDB76-A79B-4E2F-8743-CA71556BC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32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39EC-B225-A2D6-1A5B-F6131E9B5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51F84-DB30-7480-BC01-287409DA6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ADE5-B14F-29FF-2B18-12E06553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fld id="{32E44B1C-84F2-41B3-A60B-CE586F9C50B9}" type="datetimeFigureOut">
              <a:rPr lang="sv-SE" smtClean="0"/>
              <a:pPr/>
              <a:t>2025-08-18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0A965-5B85-76C3-F57B-30B1C3F1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8BB13-3285-78B6-8E3E-30090FA9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fld id="{34B20FCC-59B9-4983-AAB6-D16C79E2BDE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38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82DD-6A90-CB90-F890-E8DAE07F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94BF2-C676-8C2F-F8ED-11F160187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50DC2-226B-2BAA-ED67-06DBC23C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1C-84F2-41B3-A60B-CE586F9C50B9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7376C-C413-486C-058A-D3491AB1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1B75C-C96A-6AD3-3226-AE5950BB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0FCC-59B9-4983-AAB6-D16C79E2B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4F677-6A75-868A-58F3-2DD01DE69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8099A-DDF2-CA39-6103-243C3A4E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07D2-19EC-BDE2-262E-D928D251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1C-84F2-41B3-A60B-CE586F9C50B9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52012-CCEB-D447-0B57-58133CD3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4B20F-40DA-34BE-B685-EB329270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0FCC-59B9-4983-AAB6-D16C79E2B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68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07784-0A4D-594E-986D-40544B4A1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69808" y="854982"/>
            <a:ext cx="3433762" cy="6397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66" indent="0" algn="r">
              <a:buNone/>
              <a:defRPr sz="2000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330" indent="0" algn="r">
              <a:buNone/>
              <a:defRPr sz="1800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496" indent="0" algn="r">
              <a:buNone/>
              <a:defRPr sz="1600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662" indent="0" algn="r">
              <a:buNone/>
              <a:defRPr sz="1600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69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C1C2AB-67E5-144A-AA36-B64923D20725}"/>
              </a:ext>
            </a:extLst>
          </p:cNvPr>
          <p:cNvSpPr txBox="1"/>
          <p:nvPr userDrawn="1"/>
        </p:nvSpPr>
        <p:spPr>
          <a:xfrm>
            <a:off x="12762326" y="5879432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9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9CEA9C-A0A5-464F-BD88-47A4FB01C164}"/>
              </a:ext>
            </a:extLst>
          </p:cNvPr>
          <p:cNvSpPr txBox="1">
            <a:spLocks/>
          </p:cNvSpPr>
          <p:nvPr userDrawn="1"/>
        </p:nvSpPr>
        <p:spPr>
          <a:xfrm>
            <a:off x="677114" y="2233062"/>
            <a:ext cx="7716115" cy="2213331"/>
          </a:xfrm>
          <a:prstGeom prst="rect">
            <a:avLst/>
          </a:prstGeom>
        </p:spPr>
        <p:txBody>
          <a:bodyPr vert="horz" lIns="45720" tIns="22860" rIns="45720" bIns="22860" rtlCol="0" anchor="t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b="1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indent="0">
              <a:lnSpc>
                <a:spcPct val="100000"/>
              </a:lnSpc>
              <a:tabLst>
                <a:tab pos="3954364" algn="l"/>
              </a:tabLst>
            </a:pP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 </a:t>
            </a:r>
            <a:r>
              <a:rPr lang="en-US" sz="4000" b="1" i="0" dirty="0" err="1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investerar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en-US" sz="4000" b="1" i="0" dirty="0" err="1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tidiga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4000" b="1" i="0" dirty="0" err="1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bolag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4000" b="1" i="0" dirty="0" err="1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4000" b="1" i="0" dirty="0" err="1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utvecklar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4000" b="1" i="0" dirty="0" err="1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idéer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4000" b="1" i="0" dirty="0" err="1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och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4000" b="1" i="0" dirty="0" err="1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forskning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4000" b="1" i="0" dirty="0" err="1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från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Uppsala </a:t>
            </a:r>
            <a:r>
              <a:rPr lang="en-US" sz="4000" b="1" i="0" dirty="0" err="1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universitet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sv-SE" sz="4000" b="1" i="0" kern="1200" dirty="0">
              <a:solidFill>
                <a:schemeClr val="accent5">
                  <a:lumMod val="50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BF7D876-54C7-724B-8499-2BDB5D65F1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113" y="5088355"/>
            <a:ext cx="4578648" cy="2139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accent5">
                    <a:lumMod val="50000"/>
                  </a:schemeClr>
                </a:solidFill>
                <a:latin typeface="Brandon Text Regular" panose="020B0503020203060203" pitchFamily="34" charset="77"/>
                <a:cs typeface="Calibri Light" panose="020F0302020204030204" pitchFamily="34" charset="0"/>
              </a:defRPr>
            </a:lvl1pPr>
          </a:lstStyle>
          <a:p>
            <a:pPr lvl="0"/>
            <a:r>
              <a:rPr lang="sv-SE"/>
              <a:t>Gunilla Lundmark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452144D2-DE5D-A94F-8B88-C57C20BB48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113" y="5319808"/>
            <a:ext cx="4578648" cy="2139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accent5">
                    <a:lumMod val="50000"/>
                  </a:schemeClr>
                </a:solidFill>
                <a:latin typeface="Brandon Text Light" panose="020B0303020203060203" pitchFamily="34" charset="77"/>
                <a:cs typeface="Calibri Light" panose="020F0302020204030204" pitchFamily="34" charset="0"/>
              </a:defRPr>
            </a:lvl1pPr>
          </a:lstStyle>
          <a:p>
            <a:pPr lvl="0"/>
            <a:r>
              <a:rPr lang="sv-SE"/>
              <a:t>CEO, UU </a:t>
            </a:r>
            <a:r>
              <a:rPr lang="sv-SE" err="1"/>
              <a:t>Invest</a:t>
            </a:r>
            <a:r>
              <a:rPr lang="sv-SE"/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12735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1">
          <p15:clr>
            <a:srgbClr val="FBAE40"/>
          </p15:clr>
        </p15:guide>
        <p15:guide id="2" pos="14371">
          <p15:clr>
            <a:srgbClr val="FBAE40"/>
          </p15:clr>
        </p15:guide>
        <p15:guide id="3" orient="horz" pos="6928">
          <p15:clr>
            <a:srgbClr val="FBAE40"/>
          </p15:clr>
        </p15:guide>
        <p15:guide id="4" orient="horz" pos="66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32210B-597F-CC42-BB9D-F757696BA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963" y="2002055"/>
            <a:ext cx="10082075" cy="2828364"/>
          </a:xfrm>
          <a:prstGeom prst="rect">
            <a:avLst/>
          </a:prstGeom>
        </p:spPr>
        <p:txBody>
          <a:bodyPr anchor="ctr"/>
          <a:lstStyle>
            <a:lvl1pPr algn="ctr">
              <a:defRPr sz="6251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OF PRESENTAION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150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1">
          <p15:clr>
            <a:srgbClr val="FBAE40"/>
          </p15:clr>
        </p15:guide>
        <p15:guide id="2" pos="1329">
          <p15:clr>
            <a:srgbClr val="FBAE40"/>
          </p15:clr>
        </p15:guide>
        <p15:guide id="3" pos="1403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07784-0A4D-594E-986D-40544B4A1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69808" y="854982"/>
            <a:ext cx="3433762" cy="6397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66" indent="0" algn="r">
              <a:buNone/>
              <a:defRPr sz="2000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330" indent="0" algn="r">
              <a:buNone/>
              <a:defRPr sz="1800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496" indent="0" algn="r">
              <a:buNone/>
              <a:defRPr sz="1600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662" indent="0" algn="r">
              <a:buNone/>
              <a:defRPr sz="1600" b="1" i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995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40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3(1 row)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FC72E8-F94B-764E-94A8-A3F06F578631}"/>
              </a:ext>
            </a:extLst>
          </p:cNvPr>
          <p:cNvSpPr txBox="1"/>
          <p:nvPr userDrawn="1"/>
        </p:nvSpPr>
        <p:spPr>
          <a:xfrm>
            <a:off x="11419170" y="125585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E28D2A-46EF-A945-9995-2064EA63E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552" y="674688"/>
            <a:ext cx="4500293" cy="382588"/>
          </a:xfrm>
          <a:prstGeom prst="rect">
            <a:avLst/>
          </a:prstGeom>
        </p:spPr>
        <p:txBody>
          <a:bodyPr/>
          <a:lstStyle>
            <a:lvl1pPr>
              <a:defRPr sz="2400" b="1" i="0" u="none">
                <a:solidFill>
                  <a:srgbClr val="02162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TITLE</a:t>
            </a:r>
            <a:endParaRPr lang="sv-S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20FDCA-2615-B845-8D03-26CDB6204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07709" y="1429656"/>
            <a:ext cx="4117680" cy="37450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1626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340FD83-2ADA-3E41-9A9E-C9DB5BEC0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52" y="1429657"/>
            <a:ext cx="4500293" cy="37450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21626"/>
                </a:solidFill>
              </a:defRPr>
            </a:lvl1pPr>
            <a:lvl2pPr>
              <a:defRPr sz="1800">
                <a:solidFill>
                  <a:srgbClr val="021626"/>
                </a:solidFill>
              </a:defRPr>
            </a:lvl2pPr>
            <a:lvl3pPr>
              <a:defRPr sz="1600">
                <a:solidFill>
                  <a:srgbClr val="021626"/>
                </a:solidFill>
              </a:defRPr>
            </a:lvl3pPr>
            <a:lvl4pPr>
              <a:defRPr sz="1400">
                <a:solidFill>
                  <a:srgbClr val="021626"/>
                </a:solidFill>
              </a:defRPr>
            </a:lvl4pPr>
            <a:lvl5pPr>
              <a:defRPr sz="1400">
                <a:solidFill>
                  <a:srgbClr val="021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3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31">
          <p15:clr>
            <a:srgbClr val="FBAE40"/>
          </p15:clr>
        </p15:guide>
        <p15:guide id="2" pos="14483">
          <p15:clr>
            <a:srgbClr val="FBAE40"/>
          </p15:clr>
        </p15:guide>
        <p15:guide id="3" pos="921">
          <p15:clr>
            <a:srgbClr val="FBAE40"/>
          </p15:clr>
        </p15:guide>
        <p15:guide id="4" orient="horz" pos="851">
          <p15:clr>
            <a:srgbClr val="FBAE40"/>
          </p15:clr>
        </p15:guide>
        <p15:guide id="5" orient="horz" pos="1780">
          <p15:clr>
            <a:srgbClr val="FBAE40"/>
          </p15:clr>
        </p15:guide>
        <p15:guide id="6" pos="13803">
          <p15:clr>
            <a:srgbClr val="FBAE40"/>
          </p15:clr>
        </p15:guide>
        <p15:guide id="7" orient="horz" pos="4116">
          <p15:clr>
            <a:srgbClr val="FBAE40"/>
          </p15:clr>
        </p15:guide>
        <p15:guide id="8" pos="7680">
          <p15:clr>
            <a:srgbClr val="FBAE40"/>
          </p15:clr>
        </p15:guide>
        <p15:guide id="9" orient="horz" pos="19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D912-7399-D920-B354-8BB63B8F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B2C20-99CA-DBA5-4CBD-44E263D07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34E10-7E52-BEEF-6F38-3955EFC4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1C-84F2-41B3-A60B-CE586F9C50B9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A27F1-07EC-0FF7-9EDF-56121186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97CBE-C0A9-FBFA-2715-C9C05D5B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0FCC-59B9-4983-AAB6-D16C79E2B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27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31A2-61BD-0D6E-7175-80177813C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0AC60-0E52-865E-8B65-01FA92F37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2FAA-D084-B095-62AD-8742B6C3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1C-84F2-41B3-A60B-CE586F9C50B9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2259-8D2F-381D-E1C5-B6E1A5E6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94DF0-0847-13E5-7B87-2735C24F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0FCC-59B9-4983-AAB6-D16C79E2B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94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3042-374A-DA97-3233-955549FE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22E21-F41B-EF3A-4E13-ED5B121F6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85C39-8C05-EBA7-8BDE-9167531E8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94F22-3F90-BC40-57BE-12764017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1C-84F2-41B3-A60B-CE586F9C50B9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6E190-210F-B050-6CED-E73EA263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3201D-AE80-21F8-3DFF-562C0ECE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0FCC-59B9-4983-AAB6-D16C79E2B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2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85A9-07CA-FFB9-0958-5C44E1F4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D15DF-D897-C792-3611-5EA4A2EB2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A7898-70BE-288D-7BB2-2C810B9F3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5EFB2E-1B39-975B-6EEA-4C3F8CD9B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E8F56-01F8-65F9-EE95-B6D831401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61D9A-E123-8AC4-7C4D-7C4848ED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1C-84F2-41B3-A60B-CE586F9C50B9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45555-CD68-1CC3-44EF-5396F8AA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8A1A7-82B4-333D-D741-C555E0A9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0FCC-59B9-4983-AAB6-D16C79E2B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99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9D6F-58B2-B95D-58A9-79AACC72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CCAFF-F435-74BE-9A91-F6ACC412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1C-84F2-41B3-A60B-CE586F9C50B9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40A69-5E9B-4A61-B070-99D09D63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004C6-7A5E-D33B-B631-8BA02A33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0FCC-59B9-4983-AAB6-D16C79E2B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68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B1ADB-081B-C48E-2EC7-C9418B66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1C-84F2-41B3-A60B-CE586F9C50B9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52A2A-5466-3DAA-AA11-C3B76893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79740-F795-9C3E-C7B0-9FA7E06C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0FCC-59B9-4983-AAB6-D16C79E2B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86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B052-01C0-3538-AD88-4DA4B96E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C1A4-D1C8-E99B-9A70-45F4FCA76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D64DF-FD90-CD1F-9EEF-8FDF1A8AC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573E3-2E4A-C171-F78D-C96A70F3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1C-84F2-41B3-A60B-CE586F9C50B9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F64D-385F-3461-0AF8-FAF71AE0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7328-7015-96BA-2543-86DF6AEA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0FCC-59B9-4983-AAB6-D16C79E2B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94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CB16-2DAF-09E9-0B61-0127AA77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2A4A0-79B3-773B-0425-EB2CF741A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3FA60-AFAD-7B99-543B-AF9F2808F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CDCE2-3F45-1945-B5C8-A37E61DC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1C-84F2-41B3-A60B-CE586F9C50B9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B9DFC-72DA-86FC-1CF3-BCDCF3BB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27886-C3F2-D34E-D5FE-D2D05042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0FCC-59B9-4983-AAB6-D16C79E2B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38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B3A34-F3D8-3761-E6F8-E522C435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20792-A897-BBB4-0385-4DD872D01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3F2AC-DCBF-F6C4-A5C2-AF16F305F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32E44B1C-84F2-41B3-A60B-CE586F9C50B9}" type="datetimeFigureOut">
              <a:rPr lang="sv-SE" smtClean="0"/>
              <a:pPr/>
              <a:t>2025-08-18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58089-F06C-6198-DF78-88458C0D6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23280-649D-297E-8E11-EE3BAFB58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34B20FCC-59B9-4983-AAB6-D16C79E2BDE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image1.png">
            <a:extLst>
              <a:ext uri="{FF2B5EF4-FFF2-40B4-BE49-F238E27FC236}">
                <a16:creationId xmlns:a16="http://schemas.microsoft.com/office/drawing/2014/main" id="{6B47AFFB-E393-0BAB-163A-C9690F7E5AE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39677" y="326724"/>
            <a:ext cx="3445510" cy="396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6A18B2-8DD0-3EE6-7A47-167BA6E5AC8D}"/>
              </a:ext>
            </a:extLst>
          </p:cNvPr>
          <p:cNvSpPr txBox="1"/>
          <p:nvPr userDrawn="1"/>
        </p:nvSpPr>
        <p:spPr>
          <a:xfrm>
            <a:off x="9875521" y="6376550"/>
            <a:ext cx="20336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sv-SE" sz="1200" b="0" i="0" u="none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www.fuhs.se</a:t>
            </a:r>
          </a:p>
        </p:txBody>
      </p:sp>
    </p:spTree>
    <p:extLst>
      <p:ext uri="{BB962C8B-B14F-4D97-AF65-F5344CB8AC3E}">
        <p14:creationId xmlns:p14="http://schemas.microsoft.com/office/powerpoint/2010/main" val="422584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F38995-EB47-A548-88CC-C5A47D05EB76}"/>
              </a:ext>
            </a:extLst>
          </p:cNvPr>
          <p:cNvSpPr txBox="1"/>
          <p:nvPr userDrawn="1"/>
        </p:nvSpPr>
        <p:spPr>
          <a:xfrm>
            <a:off x="9875521" y="6376550"/>
            <a:ext cx="20336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sv-SE" sz="1200" b="0" i="0" u="none" dirty="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www.fuhs.se</a:t>
            </a: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86D806AF-3176-BA54-EC0A-6DEF69101C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39677" y="326724"/>
            <a:ext cx="3445510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1">
          <p15:clr>
            <a:srgbClr val="F26B43"/>
          </p15:clr>
        </p15:guide>
        <p15:guide id="2" pos="853">
          <p15:clr>
            <a:srgbClr val="F26B43"/>
          </p15:clr>
        </p15:guide>
        <p15:guide id="3" orient="horz" pos="7723">
          <p15:clr>
            <a:srgbClr val="F26B43"/>
          </p15:clr>
        </p15:guide>
        <p15:guide id="4" orient="horz" pos="8131">
          <p15:clr>
            <a:srgbClr val="F26B43"/>
          </p15:clr>
        </p15:guide>
        <p15:guide id="5" pos="144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03BD-ADBA-9F26-94D1-B5D49095F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1340"/>
            <a:ext cx="9144000" cy="2387600"/>
          </a:xfrm>
        </p:spPr>
        <p:txBody>
          <a:bodyPr>
            <a:normAutofit/>
          </a:bodyPr>
          <a:lstStyle/>
          <a:p>
            <a:r>
              <a:rPr lang="sv-SE" sz="5400" noProof="0" dirty="0">
                <a:latin typeface="Helvetica Neue" panose="02000503000000020004"/>
              </a:rPr>
              <a:t>Innovationskontoret Fyrklövern                 </a:t>
            </a:r>
            <a:r>
              <a:rPr lang="sv-SE" sz="5400" noProof="0" dirty="0">
                <a:solidFill>
                  <a:srgbClr val="008DC0"/>
                </a:solidFill>
                <a:latin typeface="Helvetica Neue" panose="02000503000000020004"/>
              </a:rPr>
              <a:t>Startupstatistik 2024</a:t>
            </a:r>
          </a:p>
        </p:txBody>
      </p:sp>
    </p:spTree>
    <p:extLst>
      <p:ext uri="{BB962C8B-B14F-4D97-AF65-F5344CB8AC3E}">
        <p14:creationId xmlns:p14="http://schemas.microsoft.com/office/powerpoint/2010/main" val="76831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6C15986-2748-2E36-0546-B5BA25693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0" descr="Byggnad med hel fyllning">
            <a:extLst>
              <a:ext uri="{FF2B5EF4-FFF2-40B4-BE49-F238E27FC236}">
                <a16:creationId xmlns:a16="http://schemas.microsoft.com/office/drawing/2014/main" id="{975C670E-866F-1D16-DE8E-B67A26A94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5593" y="2035255"/>
            <a:ext cx="871542" cy="871542"/>
          </a:xfrm>
          <a:prstGeom prst="rect">
            <a:avLst/>
          </a:prstGeom>
        </p:spPr>
      </p:pic>
      <p:pic>
        <p:nvPicPr>
          <p:cNvPr id="6" name="Bild 12" descr="Pengar med hel fyllning">
            <a:extLst>
              <a:ext uri="{FF2B5EF4-FFF2-40B4-BE49-F238E27FC236}">
                <a16:creationId xmlns:a16="http://schemas.microsoft.com/office/drawing/2014/main" id="{A842FD65-960F-1609-8A52-0A7245AA2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0784" y="3322595"/>
            <a:ext cx="936104" cy="936104"/>
          </a:xfrm>
          <a:prstGeom prst="rect">
            <a:avLst/>
          </a:prstGeom>
        </p:spPr>
      </p:pic>
      <p:pic>
        <p:nvPicPr>
          <p:cNvPr id="7" name="Bild 15" descr="Portfölj med hel fyllning">
            <a:extLst>
              <a:ext uri="{FF2B5EF4-FFF2-40B4-BE49-F238E27FC236}">
                <a16:creationId xmlns:a16="http://schemas.microsoft.com/office/drawing/2014/main" id="{ADF3530F-893E-FF8F-7695-73D505498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0784" y="1968061"/>
            <a:ext cx="945751" cy="945751"/>
          </a:xfrm>
          <a:prstGeom prst="rect">
            <a:avLst/>
          </a:prstGeom>
        </p:spPr>
      </p:pic>
      <p:pic>
        <p:nvPicPr>
          <p:cNvPr id="8" name="Bild 18" descr="Frysbox för kassör med hel fyllning">
            <a:extLst>
              <a:ext uri="{FF2B5EF4-FFF2-40B4-BE49-F238E27FC236}">
                <a16:creationId xmlns:a16="http://schemas.microsoft.com/office/drawing/2014/main" id="{000B33F9-B170-411E-084D-CF55AAD94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65593" y="5005310"/>
            <a:ext cx="914400" cy="914400"/>
          </a:xfrm>
          <a:prstGeom prst="rect">
            <a:avLst/>
          </a:prstGeom>
        </p:spPr>
      </p:pic>
      <p:sp>
        <p:nvSpPr>
          <p:cNvPr id="11" name="textruta 6">
            <a:extLst>
              <a:ext uri="{FF2B5EF4-FFF2-40B4-BE49-F238E27FC236}">
                <a16:creationId xmlns:a16="http://schemas.microsoft.com/office/drawing/2014/main" id="{775F2995-C96B-C53E-BD35-8D39FB2E68CC}"/>
              </a:ext>
            </a:extLst>
          </p:cNvPr>
          <p:cNvSpPr txBox="1"/>
          <p:nvPr/>
        </p:nvSpPr>
        <p:spPr>
          <a:xfrm>
            <a:off x="7531232" y="3459827"/>
            <a:ext cx="216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noProof="0" dirty="0">
                <a:solidFill>
                  <a:srgbClr val="008DC0"/>
                </a:solidFill>
                <a:latin typeface="Helvetica Neue" panose="02000503000000020004" pitchFamily="2" charset="0"/>
              </a:rPr>
              <a:t>5 023</a:t>
            </a:r>
            <a:r>
              <a:rPr lang="sv-SE" sz="4000" b="1" noProof="0" dirty="0">
                <a:solidFill>
                  <a:srgbClr val="FFAD29"/>
                </a:solidFill>
                <a:latin typeface="Helvetica Neue" panose="02000503000000020004" pitchFamily="2" charset="0"/>
              </a:rPr>
              <a:t>	</a:t>
            </a:r>
            <a:endParaRPr lang="sv-SE" sz="1600" b="1" noProof="0" dirty="0">
              <a:solidFill>
                <a:schemeClr val="accent5">
                  <a:lumMod val="5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6" name="textruta 6">
            <a:extLst>
              <a:ext uri="{FF2B5EF4-FFF2-40B4-BE49-F238E27FC236}">
                <a16:creationId xmlns:a16="http://schemas.microsoft.com/office/drawing/2014/main" id="{376864B2-DE38-12A4-7B40-F06D165E60D9}"/>
              </a:ext>
            </a:extLst>
          </p:cNvPr>
          <p:cNvSpPr txBox="1"/>
          <p:nvPr/>
        </p:nvSpPr>
        <p:spPr>
          <a:xfrm>
            <a:off x="2444506" y="3409027"/>
            <a:ext cx="216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noProof="0" dirty="0">
                <a:solidFill>
                  <a:srgbClr val="008DC0"/>
                </a:solidFill>
                <a:latin typeface="Helvetica Neue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1 255</a:t>
            </a:r>
            <a:endParaRPr lang="sv-SE" sz="1600" b="1" noProof="0" dirty="0">
              <a:solidFill>
                <a:schemeClr val="accent5">
                  <a:lumMod val="5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7" name="textruta 6">
            <a:extLst>
              <a:ext uri="{FF2B5EF4-FFF2-40B4-BE49-F238E27FC236}">
                <a16:creationId xmlns:a16="http://schemas.microsoft.com/office/drawing/2014/main" id="{AA9F02BA-3FE9-C384-1EFE-08CBFCF91258}"/>
              </a:ext>
            </a:extLst>
          </p:cNvPr>
          <p:cNvSpPr txBox="1"/>
          <p:nvPr/>
        </p:nvSpPr>
        <p:spPr>
          <a:xfrm>
            <a:off x="2698276" y="3598669"/>
            <a:ext cx="226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MSEK </a:t>
            </a:r>
          </a:p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totalt </a:t>
            </a:r>
          </a:p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marknadsvärde</a:t>
            </a:r>
          </a:p>
        </p:txBody>
      </p:sp>
      <p:sp>
        <p:nvSpPr>
          <p:cNvPr id="18" name="textruta 6">
            <a:extLst>
              <a:ext uri="{FF2B5EF4-FFF2-40B4-BE49-F238E27FC236}">
                <a16:creationId xmlns:a16="http://schemas.microsoft.com/office/drawing/2014/main" id="{08F3FC0D-1BDD-09AE-E581-20AED155D4FC}"/>
              </a:ext>
            </a:extLst>
          </p:cNvPr>
          <p:cNvSpPr txBox="1"/>
          <p:nvPr/>
        </p:nvSpPr>
        <p:spPr>
          <a:xfrm>
            <a:off x="7531232" y="1947394"/>
            <a:ext cx="216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noProof="0" dirty="0">
                <a:solidFill>
                  <a:srgbClr val="008DC0"/>
                </a:solidFill>
                <a:latin typeface="Helvetica Neue" panose="02000503000000020004" pitchFamily="2" charset="0"/>
              </a:rPr>
              <a:t>1 043</a:t>
            </a:r>
            <a:r>
              <a:rPr lang="sv-SE" sz="4000" b="1" noProof="0" dirty="0">
                <a:solidFill>
                  <a:srgbClr val="FFAD29"/>
                </a:solidFill>
                <a:latin typeface="Helvetica Neue" panose="02000503000000020004" pitchFamily="2" charset="0"/>
              </a:rPr>
              <a:t>	</a:t>
            </a:r>
            <a:endParaRPr lang="sv-SE" sz="1600" b="1" noProof="0" dirty="0">
              <a:solidFill>
                <a:schemeClr val="accent5">
                  <a:lumMod val="5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9" name="textruta 6">
            <a:extLst>
              <a:ext uri="{FF2B5EF4-FFF2-40B4-BE49-F238E27FC236}">
                <a16:creationId xmlns:a16="http://schemas.microsoft.com/office/drawing/2014/main" id="{0D81643B-65AE-A458-D0E7-D4588F6C99AE}"/>
              </a:ext>
            </a:extLst>
          </p:cNvPr>
          <p:cNvSpPr txBox="1"/>
          <p:nvPr/>
        </p:nvSpPr>
        <p:spPr>
          <a:xfrm>
            <a:off x="8006518" y="2149888"/>
            <a:ext cx="235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MSEK</a:t>
            </a:r>
          </a:p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genererade skattekronor</a:t>
            </a:r>
          </a:p>
        </p:txBody>
      </p:sp>
      <p:sp>
        <p:nvSpPr>
          <p:cNvPr id="23" name="textruta 6">
            <a:extLst>
              <a:ext uri="{FF2B5EF4-FFF2-40B4-BE49-F238E27FC236}">
                <a16:creationId xmlns:a16="http://schemas.microsoft.com/office/drawing/2014/main" id="{A339A60B-7510-842C-62A3-AC89790BA161}"/>
              </a:ext>
            </a:extLst>
          </p:cNvPr>
          <p:cNvSpPr txBox="1"/>
          <p:nvPr/>
        </p:nvSpPr>
        <p:spPr>
          <a:xfrm>
            <a:off x="2444506" y="4960827"/>
            <a:ext cx="216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noProof="0" dirty="0">
                <a:solidFill>
                  <a:srgbClr val="008DC0"/>
                </a:solidFill>
                <a:latin typeface="Helvetica Neue" panose="02000503000000020004" pitchFamily="2" charset="0"/>
              </a:rPr>
              <a:t>631</a:t>
            </a:r>
            <a:endParaRPr lang="sv-SE" sz="1600" b="1" noProof="0" dirty="0">
              <a:solidFill>
                <a:schemeClr val="accent5">
                  <a:lumMod val="5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4" name="textruta 6">
            <a:extLst>
              <a:ext uri="{FF2B5EF4-FFF2-40B4-BE49-F238E27FC236}">
                <a16:creationId xmlns:a16="http://schemas.microsoft.com/office/drawing/2014/main" id="{5EA7C1FE-DD98-41DE-FE50-492FD9DB6E91}"/>
              </a:ext>
            </a:extLst>
          </p:cNvPr>
          <p:cNvSpPr txBox="1"/>
          <p:nvPr/>
        </p:nvSpPr>
        <p:spPr>
          <a:xfrm>
            <a:off x="2797685" y="5107593"/>
            <a:ext cx="216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MSEK </a:t>
            </a:r>
          </a:p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attraherat </a:t>
            </a:r>
          </a:p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kapital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866F2-F1EE-AE3D-2F2C-DC0CA576F6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184" y="4854778"/>
            <a:ext cx="1133909" cy="1133909"/>
          </a:xfrm>
          <a:prstGeom prst="rect">
            <a:avLst/>
          </a:prstGeom>
        </p:spPr>
      </p:pic>
      <p:sp>
        <p:nvSpPr>
          <p:cNvPr id="4" name="textruta 6">
            <a:extLst>
              <a:ext uri="{FF2B5EF4-FFF2-40B4-BE49-F238E27FC236}">
                <a16:creationId xmlns:a16="http://schemas.microsoft.com/office/drawing/2014/main" id="{831CBE27-CC3A-AABE-884B-5936C697CC98}"/>
              </a:ext>
            </a:extLst>
          </p:cNvPr>
          <p:cNvSpPr txBox="1"/>
          <p:nvPr/>
        </p:nvSpPr>
        <p:spPr>
          <a:xfrm>
            <a:off x="7531232" y="4951769"/>
            <a:ext cx="216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noProof="0" dirty="0">
                <a:solidFill>
                  <a:srgbClr val="008DC0"/>
                </a:solidFill>
                <a:latin typeface="Helvetica Neue" panose="02000503000000020004" pitchFamily="2" charset="0"/>
              </a:rPr>
              <a:t> 848</a:t>
            </a:r>
            <a:endParaRPr lang="sv-SE" sz="1600" b="1" noProof="0" dirty="0">
              <a:solidFill>
                <a:schemeClr val="accent5">
                  <a:lumMod val="5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textruta 6">
            <a:extLst>
              <a:ext uri="{FF2B5EF4-FFF2-40B4-BE49-F238E27FC236}">
                <a16:creationId xmlns:a16="http://schemas.microsoft.com/office/drawing/2014/main" id="{D1E30944-F170-9DDF-AB27-5D616B60A93C}"/>
              </a:ext>
            </a:extLst>
          </p:cNvPr>
          <p:cNvSpPr txBox="1"/>
          <p:nvPr/>
        </p:nvSpPr>
        <p:spPr>
          <a:xfrm>
            <a:off x="7956556" y="5067680"/>
            <a:ext cx="240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antal</a:t>
            </a:r>
          </a:p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anställda</a:t>
            </a:r>
          </a:p>
        </p:txBody>
      </p:sp>
      <p:sp>
        <p:nvSpPr>
          <p:cNvPr id="12" name="textruta 6">
            <a:extLst>
              <a:ext uri="{FF2B5EF4-FFF2-40B4-BE49-F238E27FC236}">
                <a16:creationId xmlns:a16="http://schemas.microsoft.com/office/drawing/2014/main" id="{E32812C0-0E59-A01B-9CF2-03C7973B7A12}"/>
              </a:ext>
            </a:extLst>
          </p:cNvPr>
          <p:cNvSpPr txBox="1"/>
          <p:nvPr/>
        </p:nvSpPr>
        <p:spPr>
          <a:xfrm>
            <a:off x="8097974" y="3715909"/>
            <a:ext cx="226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MSEK </a:t>
            </a:r>
          </a:p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omsättning</a:t>
            </a:r>
          </a:p>
        </p:txBody>
      </p:sp>
      <p:sp>
        <p:nvSpPr>
          <p:cNvPr id="27" name="textruta 6">
            <a:extLst>
              <a:ext uri="{FF2B5EF4-FFF2-40B4-BE49-F238E27FC236}">
                <a16:creationId xmlns:a16="http://schemas.microsoft.com/office/drawing/2014/main" id="{67C7B1AF-B988-7831-340B-DCE5E8B91671}"/>
              </a:ext>
            </a:extLst>
          </p:cNvPr>
          <p:cNvSpPr txBox="1"/>
          <p:nvPr/>
        </p:nvSpPr>
        <p:spPr>
          <a:xfrm>
            <a:off x="2444506" y="5634375"/>
            <a:ext cx="135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(2010-2024)</a:t>
            </a:r>
            <a:endParaRPr lang="sv-SE" sz="1600" b="1" noProof="0" dirty="0">
              <a:solidFill>
                <a:schemeClr val="tx2">
                  <a:lumMod val="25000"/>
                  <a:lumOff val="7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BC68DA1C-0694-020E-7A2E-AE9DBDDA6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015" y="551864"/>
            <a:ext cx="4791838" cy="901280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sv-SE" noProof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FYRKLÖVERN I SIFFROR                  Aktiva Aktiebolag   </a:t>
            </a:r>
            <a:r>
              <a:rPr lang="sv-SE" noProof="0" dirty="0">
                <a:solidFill>
                  <a:srgbClr val="008DC0"/>
                </a:solidFill>
              </a:rPr>
              <a:t>2018-2023</a:t>
            </a:r>
          </a:p>
        </p:txBody>
      </p:sp>
      <p:sp>
        <p:nvSpPr>
          <p:cNvPr id="31" name="textruta 6">
            <a:extLst>
              <a:ext uri="{FF2B5EF4-FFF2-40B4-BE49-F238E27FC236}">
                <a16:creationId xmlns:a16="http://schemas.microsoft.com/office/drawing/2014/main" id="{CF62C413-8A08-D0EA-9526-A3E26ACF29E7}"/>
              </a:ext>
            </a:extLst>
          </p:cNvPr>
          <p:cNvSpPr txBox="1"/>
          <p:nvPr/>
        </p:nvSpPr>
        <p:spPr>
          <a:xfrm>
            <a:off x="7815597" y="5587369"/>
            <a:ext cx="135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(2023)</a:t>
            </a:r>
            <a:endParaRPr lang="sv-SE" sz="1600" b="1" noProof="0" dirty="0">
              <a:solidFill>
                <a:schemeClr val="tx2">
                  <a:lumMod val="25000"/>
                  <a:lumOff val="7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4" name="Graphic 13" descr="Diamond with solid fill">
            <a:extLst>
              <a:ext uri="{FF2B5EF4-FFF2-40B4-BE49-F238E27FC236}">
                <a16:creationId xmlns:a16="http://schemas.microsoft.com/office/drawing/2014/main" id="{3D44C545-D1B2-EF72-D541-29C147D414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5593" y="3542627"/>
            <a:ext cx="914400" cy="914400"/>
          </a:xfrm>
          <a:prstGeom prst="rect">
            <a:avLst/>
          </a:prstGeom>
        </p:spPr>
      </p:pic>
      <p:sp>
        <p:nvSpPr>
          <p:cNvPr id="15" name="textruta 6">
            <a:extLst>
              <a:ext uri="{FF2B5EF4-FFF2-40B4-BE49-F238E27FC236}">
                <a16:creationId xmlns:a16="http://schemas.microsoft.com/office/drawing/2014/main" id="{5F129FFB-B608-34DB-DBBD-A08642C50414}"/>
              </a:ext>
            </a:extLst>
          </p:cNvPr>
          <p:cNvSpPr txBox="1"/>
          <p:nvPr/>
        </p:nvSpPr>
        <p:spPr>
          <a:xfrm>
            <a:off x="2444506" y="2023214"/>
            <a:ext cx="216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noProof="0" dirty="0">
                <a:solidFill>
                  <a:srgbClr val="008DC0"/>
                </a:solidFill>
                <a:latin typeface="Helvetica Neue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495</a:t>
            </a:r>
            <a:endParaRPr lang="sv-SE" sz="1600" b="1" noProof="0" dirty="0">
              <a:solidFill>
                <a:schemeClr val="accent5">
                  <a:lumMod val="5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textruta 6">
            <a:extLst>
              <a:ext uri="{FF2B5EF4-FFF2-40B4-BE49-F238E27FC236}">
                <a16:creationId xmlns:a16="http://schemas.microsoft.com/office/drawing/2014/main" id="{44134007-E985-84F8-B8EA-499DA6716CA7}"/>
              </a:ext>
            </a:extLst>
          </p:cNvPr>
          <p:cNvSpPr txBox="1"/>
          <p:nvPr/>
        </p:nvSpPr>
        <p:spPr>
          <a:xfrm>
            <a:off x="3420112" y="2157500"/>
            <a:ext cx="15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Aktiva </a:t>
            </a:r>
          </a:p>
          <a:p>
            <a:pPr algn="r"/>
            <a:r>
              <a:rPr lang="sv-SE" sz="1600" b="1" noProof="0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 Medium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aktiebolag</a:t>
            </a:r>
            <a:endParaRPr lang="sv-SE" sz="1600" b="1" noProof="0" dirty="0">
              <a:solidFill>
                <a:schemeClr val="tx2">
                  <a:lumMod val="25000"/>
                  <a:lumOff val="7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8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661DAC-B1F5-6E96-7C9A-0CEA9EE9F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2393" y="524050"/>
            <a:ext cx="4497798" cy="901280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sv-SE" noProof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FYRKLÖVERN  </a:t>
            </a:r>
            <a:r>
              <a:rPr lang="sv-S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                               </a:t>
            </a:r>
            <a:r>
              <a:rPr lang="sv-SE" noProof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Aktiva Aktiebolag  </a:t>
            </a:r>
            <a:r>
              <a:rPr lang="sv-SE" noProof="0" dirty="0">
                <a:solidFill>
                  <a:srgbClr val="008DC0"/>
                </a:solidFill>
              </a:rPr>
              <a:t>2018-2023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9C566-9EAD-B56D-9B9D-EC86477EC428}"/>
              </a:ext>
            </a:extLst>
          </p:cNvPr>
          <p:cNvSpPr txBox="1"/>
          <p:nvPr/>
        </p:nvSpPr>
        <p:spPr>
          <a:xfrm>
            <a:off x="3858639" y="1743702"/>
            <a:ext cx="41785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</a:rPr>
              <a:t>Omsättning &amp; Antal Anställda Aktiva Aktiebolag (495) Mkr</a:t>
            </a:r>
          </a:p>
          <a:p>
            <a:endParaRPr lang="sv-SE" dirty="0">
              <a:latin typeface="Helvetica Neue" panose="020005030000000200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35715E-A5B2-4535-AE1C-F1489A69B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761162"/>
              </p:ext>
            </p:extLst>
          </p:nvPr>
        </p:nvGraphicFramePr>
        <p:xfrm>
          <a:off x="650240" y="2326640"/>
          <a:ext cx="10728959" cy="432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96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4541F4E-4D6C-0F15-ADB8-226EFC90F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FDB6CF-031A-E9FD-20B6-8BB834001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141" y="538940"/>
            <a:ext cx="4488896" cy="901280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sv-SE" noProof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FYRKLÖVERN                                           Aktiva Aktie</a:t>
            </a:r>
            <a:r>
              <a:rPr lang="sv-S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b</a:t>
            </a:r>
            <a:r>
              <a:rPr lang="sv-SE" noProof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olag  </a:t>
            </a:r>
            <a:r>
              <a:rPr lang="sv-SE" noProof="0" dirty="0">
                <a:solidFill>
                  <a:srgbClr val="008DC0"/>
                </a:solidFill>
              </a:rPr>
              <a:t>2018-2023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444D2-868A-4AC6-5B08-D46D82DE5888}"/>
              </a:ext>
            </a:extLst>
          </p:cNvPr>
          <p:cNvSpPr txBox="1"/>
          <p:nvPr/>
        </p:nvSpPr>
        <p:spPr>
          <a:xfrm>
            <a:off x="3897591" y="1845223"/>
            <a:ext cx="41785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</a:rPr>
              <a:t>Skatteintäkter</a:t>
            </a:r>
            <a:br>
              <a:rPr lang="sv-SE" sz="20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</a:rPr>
            </a:br>
            <a:r>
              <a:rPr lang="sv-SE" sz="20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</a:rPr>
              <a:t>Aktiva Aktiebolag (495) Mkr</a:t>
            </a:r>
          </a:p>
          <a:p>
            <a:endParaRPr lang="sv-SE" dirty="0">
              <a:latin typeface="Helvetica Neue" panose="020005030000000200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625A8EE-E5E0-41BD-AEA6-F76FE9535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203473"/>
              </p:ext>
            </p:extLst>
          </p:nvPr>
        </p:nvGraphicFramePr>
        <p:xfrm>
          <a:off x="660400" y="2458721"/>
          <a:ext cx="1072896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3688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7B64655-82B2-28C8-B077-B638B018E636}"/>
              </a:ext>
            </a:extLst>
          </p:cNvPr>
          <p:cNvSpPr txBox="1">
            <a:spLocks/>
          </p:cNvSpPr>
          <p:nvPr/>
        </p:nvSpPr>
        <p:spPr>
          <a:xfrm>
            <a:off x="883120" y="568161"/>
            <a:ext cx="5731039" cy="639763"/>
          </a:xfrm>
          <a:prstGeom prst="rect">
            <a:avLst/>
          </a:prstGeom>
        </p:spPr>
        <p:txBody>
          <a:bodyPr/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6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330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49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662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noProof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FYRKLÖVERN                                                 Aktiva Aktie</a:t>
            </a:r>
            <a:r>
              <a:rPr lang="sv-S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b</a:t>
            </a:r>
            <a:r>
              <a:rPr lang="sv-SE" noProof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olag</a:t>
            </a:r>
            <a:r>
              <a:rPr lang="sv-S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sv-SE" noProof="0" dirty="0">
                <a:solidFill>
                  <a:srgbClr val="008DC0"/>
                </a:solidFill>
              </a:rPr>
              <a:t>2012-2024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19851-00F6-4940-5750-073131C4A916}"/>
              </a:ext>
            </a:extLst>
          </p:cNvPr>
          <p:cNvSpPr txBox="1"/>
          <p:nvPr/>
        </p:nvSpPr>
        <p:spPr>
          <a:xfrm>
            <a:off x="3934047" y="1711841"/>
            <a:ext cx="41785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</a:rPr>
              <a:t>Attraherat Privat Kapital</a:t>
            </a:r>
            <a:br>
              <a:rPr lang="sv-SE" sz="20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</a:rPr>
            </a:br>
            <a:r>
              <a:rPr lang="sv-SE" sz="20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Helvetica Neue" panose="02000503000000020004"/>
              </a:rPr>
              <a:t>Aktiva Aktiebolag (495) Mkr</a:t>
            </a:r>
          </a:p>
          <a:p>
            <a:endParaRPr lang="sv-SE" dirty="0">
              <a:latin typeface="Helvetica Neue" panose="02000503000000020004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5FC59B7-D680-465C-8181-331DD7142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270752"/>
              </p:ext>
            </p:extLst>
          </p:nvPr>
        </p:nvGraphicFramePr>
        <p:xfrm>
          <a:off x="883119" y="2286001"/>
          <a:ext cx="10536247" cy="422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9243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3ABB7E-742C-F268-18AA-0D98DE680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C51AF5-EB9B-9E13-F706-FA40C264C6A9}"/>
              </a:ext>
            </a:extLst>
          </p:cNvPr>
          <p:cNvSpPr txBox="1"/>
          <p:nvPr/>
        </p:nvSpPr>
        <p:spPr>
          <a:xfrm>
            <a:off x="1745055" y="2884946"/>
            <a:ext cx="146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noProof="0" dirty="0">
                <a:solidFill>
                  <a:srgbClr val="008DC0"/>
                </a:solidFill>
                <a:latin typeface="Helvetica Neue" panose="02000503000000020004"/>
              </a:rPr>
              <a:t>38%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BCC7C12-6532-C76A-E012-003AAA816B7E}"/>
              </a:ext>
            </a:extLst>
          </p:cNvPr>
          <p:cNvSpPr txBox="1">
            <a:spLocks/>
          </p:cNvSpPr>
          <p:nvPr/>
        </p:nvSpPr>
        <p:spPr>
          <a:xfrm>
            <a:off x="701962" y="1839835"/>
            <a:ext cx="3793235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noProof="0" dirty="0">
                <a:solidFill>
                  <a:srgbClr val="008DC0"/>
                </a:solidFill>
                <a:latin typeface="Helvetica Neue" panose="02000503000000020004"/>
              </a:rPr>
              <a:t>Andel bolag med kvinnor som styrelseledamot och/eller VD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2814719-2521-3812-811E-9A508862721D}"/>
              </a:ext>
            </a:extLst>
          </p:cNvPr>
          <p:cNvSpPr txBox="1">
            <a:spLocks/>
          </p:cNvSpPr>
          <p:nvPr/>
        </p:nvSpPr>
        <p:spPr>
          <a:xfrm>
            <a:off x="2839272" y="2959668"/>
            <a:ext cx="1206967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rgbClr val="008DC0"/>
                </a:solidFill>
              </a:rPr>
              <a:t> </a:t>
            </a:r>
            <a:r>
              <a:rPr lang="sv-SE" sz="1800" noProof="0" dirty="0">
                <a:solidFill>
                  <a:srgbClr val="008DC0"/>
                </a:solidFill>
              </a:rPr>
              <a:t>Mixad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8568B89-5493-ECCD-1EEE-89B8039357CE}"/>
              </a:ext>
            </a:extLst>
          </p:cNvPr>
          <p:cNvSpPr txBox="1">
            <a:spLocks/>
          </p:cNvSpPr>
          <p:nvPr/>
        </p:nvSpPr>
        <p:spPr>
          <a:xfrm>
            <a:off x="642131" y="450199"/>
            <a:ext cx="7009159" cy="901280"/>
          </a:xfrm>
          <a:prstGeom prst="rect">
            <a:avLst/>
          </a:prstGeom>
        </p:spPr>
        <p:txBody>
          <a:bodyPr/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6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330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49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662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5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sv-SE" noProof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FYRKLÖVERN STYRELSESAMMANSÄTTNING         Aktiva Aktiebolag   </a:t>
            </a:r>
            <a:r>
              <a:rPr lang="sv-SE" noProof="0" dirty="0">
                <a:solidFill>
                  <a:srgbClr val="008DC0"/>
                </a:solidFill>
              </a:rPr>
              <a:t>2024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D3DC85-4063-1516-A76C-2BF0B4D9BE3A}"/>
              </a:ext>
            </a:extLst>
          </p:cNvPr>
          <p:cNvSpPr txBox="1">
            <a:spLocks/>
          </p:cNvSpPr>
          <p:nvPr/>
        </p:nvSpPr>
        <p:spPr>
          <a:xfrm>
            <a:off x="642131" y="3803053"/>
            <a:ext cx="3793235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noProof="0" dirty="0">
                <a:solidFill>
                  <a:srgbClr val="008DC0"/>
                </a:solidFill>
                <a:latin typeface="Helvetica Neue" panose="02000503000000020004"/>
              </a:rPr>
              <a:t>Andel kvinnor som VD:s</a:t>
            </a:r>
          </a:p>
        </p:txBody>
      </p:sp>
      <p:pic>
        <p:nvPicPr>
          <p:cNvPr id="25" name="Content Placeholder 9" descr="Group of women with solid fill">
            <a:extLst>
              <a:ext uri="{FF2B5EF4-FFF2-40B4-BE49-F238E27FC236}">
                <a16:creationId xmlns:a16="http://schemas.microsoft.com/office/drawing/2014/main" id="{11C7FD5D-E0E3-2E6A-F3D4-209930D36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524" y="4701636"/>
            <a:ext cx="760977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606F68D-047E-F354-91F0-D7261334A4E6}"/>
              </a:ext>
            </a:extLst>
          </p:cNvPr>
          <p:cNvSpPr txBox="1"/>
          <p:nvPr/>
        </p:nvSpPr>
        <p:spPr>
          <a:xfrm>
            <a:off x="1745055" y="4796868"/>
            <a:ext cx="128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noProof="0" dirty="0">
                <a:solidFill>
                  <a:srgbClr val="008DC0"/>
                </a:solidFill>
                <a:latin typeface="Helvetica Neue" panose="02000503000000020004"/>
              </a:rPr>
              <a:t>28%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845001A-B3A2-C575-B47D-1954D3818E32}"/>
              </a:ext>
            </a:extLst>
          </p:cNvPr>
          <p:cNvSpPr txBox="1">
            <a:spLocks/>
          </p:cNvSpPr>
          <p:nvPr/>
        </p:nvSpPr>
        <p:spPr>
          <a:xfrm>
            <a:off x="6569945" y="2053293"/>
            <a:ext cx="5610733" cy="383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noProof="0" dirty="0">
                <a:solidFill>
                  <a:srgbClr val="008DC0"/>
                </a:solidFill>
                <a:latin typeface="Helvetica Neue" panose="02000503000000020004"/>
              </a:rPr>
              <a:t>Antal män som styrelseledamöter</a:t>
            </a:r>
          </a:p>
        </p:txBody>
      </p:sp>
      <p:pic>
        <p:nvPicPr>
          <p:cNvPr id="31" name="Graphic 30" descr="Group of men with solid fill">
            <a:extLst>
              <a:ext uri="{FF2B5EF4-FFF2-40B4-BE49-F238E27FC236}">
                <a16:creationId xmlns:a16="http://schemas.microsoft.com/office/drawing/2014/main" id="{115FC8F1-B6F2-0D72-94A7-9C0E2E238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2" y="2781689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D52DA06-04A6-5388-5C60-35F58A733D5E}"/>
              </a:ext>
            </a:extLst>
          </p:cNvPr>
          <p:cNvSpPr txBox="1"/>
          <p:nvPr/>
        </p:nvSpPr>
        <p:spPr>
          <a:xfrm>
            <a:off x="8182624" y="2911226"/>
            <a:ext cx="129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noProof="0" dirty="0">
                <a:solidFill>
                  <a:srgbClr val="008DC0"/>
                </a:solidFill>
                <a:latin typeface="Helvetica Neue" panose="02000503000000020004"/>
              </a:rPr>
              <a:t>587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9318FEF-EED4-A9BB-837A-1CE28F305331}"/>
              </a:ext>
            </a:extLst>
          </p:cNvPr>
          <p:cNvSpPr txBox="1">
            <a:spLocks/>
          </p:cNvSpPr>
          <p:nvPr/>
        </p:nvSpPr>
        <p:spPr>
          <a:xfrm>
            <a:off x="6554180" y="4163315"/>
            <a:ext cx="5610733" cy="383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noProof="0" dirty="0">
                <a:solidFill>
                  <a:srgbClr val="008DC0"/>
                </a:solidFill>
                <a:latin typeface="Helvetica Neue" panose="02000503000000020004"/>
              </a:rPr>
              <a:t>Antal kvinnor som styrelseledamöter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0FEAC6-3281-8D24-DDDF-10CA4C34B355}"/>
              </a:ext>
            </a:extLst>
          </p:cNvPr>
          <p:cNvSpPr txBox="1"/>
          <p:nvPr/>
        </p:nvSpPr>
        <p:spPr>
          <a:xfrm>
            <a:off x="8166859" y="4818854"/>
            <a:ext cx="129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noProof="0" dirty="0">
                <a:solidFill>
                  <a:srgbClr val="008DC0"/>
                </a:solidFill>
                <a:latin typeface="Helvetica Neue" panose="02000503000000020004"/>
              </a:rPr>
              <a:t>217</a:t>
            </a:r>
          </a:p>
        </p:txBody>
      </p:sp>
      <p:pic>
        <p:nvPicPr>
          <p:cNvPr id="36" name="Content Placeholder 9" descr="Group of women with solid fill">
            <a:extLst>
              <a:ext uri="{FF2B5EF4-FFF2-40B4-BE49-F238E27FC236}">
                <a16:creationId xmlns:a16="http://schemas.microsoft.com/office/drawing/2014/main" id="{58C883A3-E12D-79A5-EE40-A049EA097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3216" y="4676066"/>
            <a:ext cx="914400" cy="914400"/>
          </a:xfrm>
          <a:prstGeom prst="rect">
            <a:avLst/>
          </a:prstGeom>
        </p:spPr>
      </p:pic>
      <p:pic>
        <p:nvPicPr>
          <p:cNvPr id="3" name="Graphic 2" descr="Gender with solid fill">
            <a:extLst>
              <a:ext uri="{FF2B5EF4-FFF2-40B4-BE49-F238E27FC236}">
                <a16:creationId xmlns:a16="http://schemas.microsoft.com/office/drawing/2014/main" id="{51F70508-9029-73FE-93DC-6DEEE153C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638" y="27953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9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rgbClr val="F1F3F6"/>
      </a:lt1>
      <a:dk2>
        <a:srgbClr val="232C38"/>
      </a:dk2>
      <a:lt2>
        <a:srgbClr val="F1F3F6"/>
      </a:lt2>
      <a:accent1>
        <a:srgbClr val="C55F48"/>
      </a:accent1>
      <a:accent2>
        <a:srgbClr val="F87051"/>
      </a:accent2>
      <a:accent3>
        <a:srgbClr val="FFD1C8"/>
      </a:accent3>
      <a:accent4>
        <a:srgbClr val="DF7961"/>
      </a:accent4>
      <a:accent5>
        <a:srgbClr val="3F434D"/>
      </a:accent5>
      <a:accent6>
        <a:srgbClr val="CDD0D3"/>
      </a:accent6>
      <a:hlink>
        <a:srgbClr val="0355A7"/>
      </a:hlink>
      <a:folHlink>
        <a:srgbClr val="C55F4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U Invest Dark blue">
  <a:themeElements>
    <a:clrScheme name="Custom 3">
      <a:dk1>
        <a:srgbClr val="FFFFFF"/>
      </a:dk1>
      <a:lt1>
        <a:srgbClr val="F1F3F6"/>
      </a:lt1>
      <a:dk2>
        <a:srgbClr val="232C38"/>
      </a:dk2>
      <a:lt2>
        <a:srgbClr val="F1F3F6"/>
      </a:lt2>
      <a:accent1>
        <a:srgbClr val="C55F48"/>
      </a:accent1>
      <a:accent2>
        <a:srgbClr val="F87051"/>
      </a:accent2>
      <a:accent3>
        <a:srgbClr val="FFD1C8"/>
      </a:accent3>
      <a:accent4>
        <a:srgbClr val="DF7961"/>
      </a:accent4>
      <a:accent5>
        <a:srgbClr val="3F434D"/>
      </a:accent5>
      <a:accent6>
        <a:srgbClr val="CDD0D3"/>
      </a:accent6>
      <a:hlink>
        <a:srgbClr val="0355A7"/>
      </a:hlink>
      <a:folHlink>
        <a:srgbClr val="C55F4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rgbClr val="FFFFFF"/>
    </a:dk1>
    <a:lt1>
      <a:srgbClr val="F1F3F6"/>
    </a:lt1>
    <a:dk2>
      <a:srgbClr val="232C38"/>
    </a:dk2>
    <a:lt2>
      <a:srgbClr val="F1F3F6"/>
    </a:lt2>
    <a:accent1>
      <a:srgbClr val="C55F48"/>
    </a:accent1>
    <a:accent2>
      <a:srgbClr val="F87051"/>
    </a:accent2>
    <a:accent3>
      <a:srgbClr val="FFD1C8"/>
    </a:accent3>
    <a:accent4>
      <a:srgbClr val="DF7961"/>
    </a:accent4>
    <a:accent5>
      <a:srgbClr val="3F434D"/>
    </a:accent5>
    <a:accent6>
      <a:srgbClr val="CDD0D3"/>
    </a:accent6>
    <a:hlink>
      <a:srgbClr val="0355A7"/>
    </a:hlink>
    <a:folHlink>
      <a:srgbClr val="C55F48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76D00E-5E50-468F-8A8E-2040AD63FF71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8be708-cfd5-4fe2-8f8b-15d39f800026" xsi:nil="true"/>
    <lcf76f155ced4ddcb4097134ff3c332f xmlns="c0f2c1fa-164d-4b09-bdc7-e49d85b244e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1866D09AE214B9512FD969B488A95" ma:contentTypeVersion="18" ma:contentTypeDescription="Create a new document." ma:contentTypeScope="" ma:versionID="dd0559bfb6221f100b651b4b202aa23a">
  <xsd:schema xmlns:xsd="http://www.w3.org/2001/XMLSchema" xmlns:xs="http://www.w3.org/2001/XMLSchema" xmlns:p="http://schemas.microsoft.com/office/2006/metadata/properties" xmlns:ns2="c0f2c1fa-164d-4b09-bdc7-e49d85b244e7" xmlns:ns3="978be708-cfd5-4fe2-8f8b-15d39f800026" targetNamespace="http://schemas.microsoft.com/office/2006/metadata/properties" ma:root="true" ma:fieldsID="a0f5f7ba53327662f4425f8cf9b4f54b" ns2:_="" ns3:_="">
    <xsd:import namespace="c0f2c1fa-164d-4b09-bdc7-e49d85b244e7"/>
    <xsd:import namespace="978be708-cfd5-4fe2-8f8b-15d39f8000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2c1fa-164d-4b09-bdc7-e49d85b244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934784d-1c1a-4851-9ced-255b30814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be708-cfd5-4fe2-8f8b-15d39f800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47c033-f115-4a82-80ce-1b21b5f61b77}" ma:internalName="TaxCatchAll" ma:showField="CatchAllData" ma:web="978be708-cfd5-4fe2-8f8b-15d39f800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80CCA3-5030-4285-9004-2704EC20230F}">
  <ds:schemaRefs>
    <ds:schemaRef ds:uri="http://www.w3.org/XML/1998/namespace"/>
    <ds:schemaRef ds:uri="http://schemas.microsoft.com/office/2006/documentManagement/types"/>
    <ds:schemaRef ds:uri="http://purl.org/dc/elements/1.1/"/>
    <ds:schemaRef ds:uri="978be708-cfd5-4fe2-8f8b-15d39f800026"/>
    <ds:schemaRef ds:uri="http://schemas.microsoft.com/office/infopath/2007/PartnerControls"/>
    <ds:schemaRef ds:uri="http://purl.org/dc/dcmitype/"/>
    <ds:schemaRef ds:uri="http://purl.org/dc/terms/"/>
    <ds:schemaRef ds:uri="c0f2c1fa-164d-4b09-bdc7-e49d85b244e7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266EEC8-D6F6-43AF-B988-6DE7248B2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E0543-6FA2-4957-8AF3-732F3DA36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2c1fa-164d-4b09-bdc7-e49d85b244e7"/>
    <ds:schemaRef ds:uri="978be708-cfd5-4fe2-8f8b-15d39f800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120</Words>
  <Application>Microsoft Macintosh PowerPoint</Application>
  <PresentationFormat>Bredbild</PresentationFormat>
  <Paragraphs>40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5" baseType="lpstr">
      <vt:lpstr>Aptos</vt:lpstr>
      <vt:lpstr>Arial</vt:lpstr>
      <vt:lpstr>Brandon Text Light</vt:lpstr>
      <vt:lpstr>Brandon Text Regular</vt:lpstr>
      <vt:lpstr>Calibri</vt:lpstr>
      <vt:lpstr>Helvetica Neue</vt:lpstr>
      <vt:lpstr>Helvetica Neue Medium</vt:lpstr>
      <vt:lpstr>Office Theme</vt:lpstr>
      <vt:lpstr>UU Invest Dark blue</vt:lpstr>
      <vt:lpstr>Innovationskontoret Fyrklövern                 Startupstatistik 2024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FUHS ÅRSBOK</dc:title>
  <dc:creator>hugo.blixt@invest.uu.se</dc:creator>
  <cp:lastModifiedBy>Helena Melander Bergström</cp:lastModifiedBy>
  <cp:revision>7</cp:revision>
  <dcterms:created xsi:type="dcterms:W3CDTF">2023-06-19T14:05:46Z</dcterms:created>
  <dcterms:modified xsi:type="dcterms:W3CDTF">2025-08-18T12:24:53Z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0x010100A411866D09AE214B9512FD969B488A95</vt:lpwstr>
  </property>
  <property fmtid="{D5CDD505-2E9C-101B-9397-08002B2CF9AE}" pid="3" name="MediaServiceImageTags">
    <vt:lpwstr/>
  </property>
</Properties>
</file>