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2" r:id="rId5"/>
    <p:sldId id="261" r:id="rId6"/>
    <p:sldId id="272" r:id="rId7"/>
    <p:sldId id="274" r:id="rId8"/>
    <p:sldId id="263" r:id="rId9"/>
    <p:sldId id="264" r:id="rId10"/>
    <p:sldId id="265" r:id="rId11"/>
    <p:sldId id="267" r:id="rId12"/>
    <p:sldId id="268" r:id="rId13"/>
    <p:sldId id="275" r:id="rId14"/>
    <p:sldId id="276" r:id="rId15"/>
  </p:sldIdLst>
  <p:sldSz cx="12192000" cy="6858000"/>
  <p:notesSz cx="6794500" cy="9931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2B3E74-E4F2-496E-A5E7-973028A15518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1C0229F6-390F-440B-BF61-032203611A20}">
      <dgm:prSet/>
      <dgm:spPr/>
      <dgm:t>
        <a:bodyPr/>
        <a:lstStyle/>
        <a:p>
          <a:r>
            <a:rPr lang="en-US" dirty="0" err="1"/>
            <a:t>Utbildningen</a:t>
          </a:r>
          <a:r>
            <a:rPr lang="en-US" dirty="0"/>
            <a:t> ska </a:t>
          </a:r>
          <a:r>
            <a:rPr lang="en-US" dirty="0" err="1"/>
            <a:t>vila</a:t>
          </a:r>
          <a:r>
            <a:rPr lang="en-US" dirty="0"/>
            <a:t> </a:t>
          </a:r>
          <a:r>
            <a:rPr lang="en-US" dirty="0" err="1"/>
            <a:t>på</a:t>
          </a:r>
          <a:r>
            <a:rPr lang="en-US" dirty="0"/>
            <a:t> </a:t>
          </a:r>
          <a:r>
            <a:rPr lang="en-US" dirty="0" err="1"/>
            <a:t>vetenskaplig</a:t>
          </a:r>
          <a:r>
            <a:rPr lang="en-US" dirty="0"/>
            <a:t> grund, </a:t>
          </a:r>
        </a:p>
      </dgm:t>
    </dgm:pt>
    <dgm:pt modelId="{06FEA683-CB3E-4676-99C8-9948FE682E5D}" type="parTrans" cxnId="{6DEE5FE8-0070-4352-A7D4-DCEAA5139CB4}">
      <dgm:prSet/>
      <dgm:spPr/>
      <dgm:t>
        <a:bodyPr/>
        <a:lstStyle/>
        <a:p>
          <a:endParaRPr lang="en-US"/>
        </a:p>
      </dgm:t>
    </dgm:pt>
    <dgm:pt modelId="{8ABC20DE-50FF-4FCC-BD5C-FD38B264BFD6}" type="sibTrans" cxnId="{6DEE5FE8-0070-4352-A7D4-DCEAA5139CB4}">
      <dgm:prSet/>
      <dgm:spPr/>
      <dgm:t>
        <a:bodyPr/>
        <a:lstStyle/>
        <a:p>
          <a:endParaRPr lang="en-US"/>
        </a:p>
      </dgm:t>
    </dgm:pt>
    <dgm:pt modelId="{902C1E3C-4B6E-4DDF-95B6-CC10700D1467}">
      <dgm:prSet/>
      <dgm:spPr/>
      <dgm:t>
        <a:bodyPr/>
        <a:lstStyle/>
        <a:p>
          <a:r>
            <a:rPr lang="en-US" dirty="0" err="1"/>
            <a:t>Nära</a:t>
          </a:r>
          <a:r>
            <a:rPr lang="en-US" dirty="0"/>
            <a:t> </a:t>
          </a:r>
          <a:r>
            <a:rPr lang="en-US" dirty="0" err="1"/>
            <a:t>samband</a:t>
          </a:r>
          <a:r>
            <a:rPr lang="en-US" dirty="0"/>
            <a:t> </a:t>
          </a:r>
          <a:r>
            <a:rPr lang="en-US" dirty="0" err="1"/>
            <a:t>mellan</a:t>
          </a:r>
          <a:r>
            <a:rPr lang="en-US" dirty="0"/>
            <a:t> </a:t>
          </a:r>
          <a:r>
            <a:rPr lang="en-US" dirty="0" err="1"/>
            <a:t>forskning</a:t>
          </a:r>
          <a:r>
            <a:rPr lang="en-US" dirty="0"/>
            <a:t> och </a:t>
          </a:r>
          <a:r>
            <a:rPr lang="en-US" dirty="0" err="1"/>
            <a:t>utbildning</a:t>
          </a:r>
          <a:endParaRPr lang="en-US" dirty="0"/>
        </a:p>
      </dgm:t>
    </dgm:pt>
    <dgm:pt modelId="{F123DF9E-5714-48BD-BF0F-F715E028B4D4}" type="parTrans" cxnId="{DB3AB057-48AA-4DE7-8B5C-C560B1E7309B}">
      <dgm:prSet/>
      <dgm:spPr/>
      <dgm:t>
        <a:bodyPr/>
        <a:lstStyle/>
        <a:p>
          <a:endParaRPr lang="en-US"/>
        </a:p>
      </dgm:t>
    </dgm:pt>
    <dgm:pt modelId="{8E9029BC-F55B-4D7F-BC50-889F84E55D6A}" type="sibTrans" cxnId="{DB3AB057-48AA-4DE7-8B5C-C560B1E7309B}">
      <dgm:prSet/>
      <dgm:spPr/>
      <dgm:t>
        <a:bodyPr/>
        <a:lstStyle/>
        <a:p>
          <a:endParaRPr lang="en-US"/>
        </a:p>
      </dgm:t>
    </dgm:pt>
    <dgm:pt modelId="{2794114D-0B65-490B-AC89-FE2B6A472B20}">
      <dgm:prSet/>
      <dgm:spPr/>
      <dgm:t>
        <a:bodyPr/>
        <a:lstStyle/>
        <a:p>
          <a:r>
            <a:rPr lang="en-US"/>
            <a:t>Utbildningen ska främja ett vetenskapligt förhållningssätt </a:t>
          </a:r>
        </a:p>
      </dgm:t>
    </dgm:pt>
    <dgm:pt modelId="{2C6EAF2F-D493-4947-81C0-960798C60A0F}" type="parTrans" cxnId="{9511A119-C2BB-470A-B8DF-FAC16390581E}">
      <dgm:prSet/>
      <dgm:spPr/>
      <dgm:t>
        <a:bodyPr/>
        <a:lstStyle/>
        <a:p>
          <a:endParaRPr lang="en-US"/>
        </a:p>
      </dgm:t>
    </dgm:pt>
    <dgm:pt modelId="{D568B491-ADDE-4198-B902-63D8C0A6958B}" type="sibTrans" cxnId="{9511A119-C2BB-470A-B8DF-FAC16390581E}">
      <dgm:prSet/>
      <dgm:spPr/>
      <dgm:t>
        <a:bodyPr/>
        <a:lstStyle/>
        <a:p>
          <a:endParaRPr lang="en-US"/>
        </a:p>
      </dgm:t>
    </dgm:pt>
    <dgm:pt modelId="{2AEE43CA-9BCE-4B37-ACD2-21CB287D6429}">
      <dgm:prSet/>
      <dgm:spPr/>
      <dgm:t>
        <a:bodyPr/>
        <a:lstStyle/>
        <a:p>
          <a:r>
            <a:rPr lang="en-US" dirty="0" err="1"/>
            <a:t>samt</a:t>
          </a:r>
          <a:r>
            <a:rPr lang="en-US" dirty="0"/>
            <a:t> </a:t>
          </a:r>
          <a:r>
            <a:rPr lang="en-US" dirty="0" err="1"/>
            <a:t>följa</a:t>
          </a:r>
          <a:r>
            <a:rPr lang="en-US" dirty="0"/>
            <a:t> </a:t>
          </a:r>
          <a:r>
            <a:rPr lang="en-US" dirty="0" err="1"/>
            <a:t>kunskapsutvecklingen</a:t>
          </a:r>
          <a:r>
            <a:rPr lang="en-US" dirty="0"/>
            <a:t> (8-9§§). </a:t>
          </a:r>
        </a:p>
      </dgm:t>
    </dgm:pt>
    <dgm:pt modelId="{35222755-AB6E-4417-9698-55EAD8B55CB8}" type="parTrans" cxnId="{F552A22E-E858-4748-A724-97DD2EF67241}">
      <dgm:prSet/>
      <dgm:spPr/>
      <dgm:t>
        <a:bodyPr/>
        <a:lstStyle/>
        <a:p>
          <a:endParaRPr lang="en-US"/>
        </a:p>
      </dgm:t>
    </dgm:pt>
    <dgm:pt modelId="{B32DEC28-8B10-4040-B62D-79A104CD23DD}" type="sibTrans" cxnId="{F552A22E-E858-4748-A724-97DD2EF67241}">
      <dgm:prSet/>
      <dgm:spPr/>
      <dgm:t>
        <a:bodyPr/>
        <a:lstStyle/>
        <a:p>
          <a:endParaRPr lang="en-US"/>
        </a:p>
      </dgm:t>
    </dgm:pt>
    <dgm:pt modelId="{148ECDC2-1AB1-4ED3-9CD4-393B63B32213}" type="pres">
      <dgm:prSet presAssocID="{722B3E74-E4F2-496E-A5E7-973028A15518}" presName="vert0" presStyleCnt="0">
        <dgm:presLayoutVars>
          <dgm:dir/>
          <dgm:animOne val="branch"/>
          <dgm:animLvl val="lvl"/>
        </dgm:presLayoutVars>
      </dgm:prSet>
      <dgm:spPr/>
    </dgm:pt>
    <dgm:pt modelId="{CC3CAE63-80FC-4DD1-8DF3-FCC41D072E2A}" type="pres">
      <dgm:prSet presAssocID="{1C0229F6-390F-440B-BF61-032203611A20}" presName="thickLine" presStyleLbl="alignNode1" presStyleIdx="0" presStyleCnt="4"/>
      <dgm:spPr/>
    </dgm:pt>
    <dgm:pt modelId="{6FA1C995-1BBD-4467-A220-29EC00AEE162}" type="pres">
      <dgm:prSet presAssocID="{1C0229F6-390F-440B-BF61-032203611A20}" presName="horz1" presStyleCnt="0"/>
      <dgm:spPr/>
    </dgm:pt>
    <dgm:pt modelId="{CE19EDD4-D34D-4476-83D4-4B089766BDDB}" type="pres">
      <dgm:prSet presAssocID="{1C0229F6-390F-440B-BF61-032203611A20}" presName="tx1" presStyleLbl="revTx" presStyleIdx="0" presStyleCnt="4"/>
      <dgm:spPr/>
    </dgm:pt>
    <dgm:pt modelId="{FADF6231-855C-41B6-A6B8-F50DE420B321}" type="pres">
      <dgm:prSet presAssocID="{1C0229F6-390F-440B-BF61-032203611A20}" presName="vert1" presStyleCnt="0"/>
      <dgm:spPr/>
    </dgm:pt>
    <dgm:pt modelId="{D27D4843-2B82-4378-8CD9-FF63F4BF9F33}" type="pres">
      <dgm:prSet presAssocID="{902C1E3C-4B6E-4DDF-95B6-CC10700D1467}" presName="thickLine" presStyleLbl="alignNode1" presStyleIdx="1" presStyleCnt="4"/>
      <dgm:spPr/>
    </dgm:pt>
    <dgm:pt modelId="{2F363880-C0EF-430A-852E-B2F305A378A2}" type="pres">
      <dgm:prSet presAssocID="{902C1E3C-4B6E-4DDF-95B6-CC10700D1467}" presName="horz1" presStyleCnt="0"/>
      <dgm:spPr/>
    </dgm:pt>
    <dgm:pt modelId="{CBBA1F59-6FB4-4875-B93F-2D23BF7C49AF}" type="pres">
      <dgm:prSet presAssocID="{902C1E3C-4B6E-4DDF-95B6-CC10700D1467}" presName="tx1" presStyleLbl="revTx" presStyleIdx="1" presStyleCnt="4"/>
      <dgm:spPr/>
    </dgm:pt>
    <dgm:pt modelId="{D308C122-ECB3-490B-B119-6E61A5EEB871}" type="pres">
      <dgm:prSet presAssocID="{902C1E3C-4B6E-4DDF-95B6-CC10700D1467}" presName="vert1" presStyleCnt="0"/>
      <dgm:spPr/>
    </dgm:pt>
    <dgm:pt modelId="{1BF1FBFA-2055-43E3-8DC6-83A47F0592D7}" type="pres">
      <dgm:prSet presAssocID="{2794114D-0B65-490B-AC89-FE2B6A472B20}" presName="thickLine" presStyleLbl="alignNode1" presStyleIdx="2" presStyleCnt="4"/>
      <dgm:spPr/>
    </dgm:pt>
    <dgm:pt modelId="{51773860-4EDA-4EB2-A00D-38E94CDE0EEC}" type="pres">
      <dgm:prSet presAssocID="{2794114D-0B65-490B-AC89-FE2B6A472B20}" presName="horz1" presStyleCnt="0"/>
      <dgm:spPr/>
    </dgm:pt>
    <dgm:pt modelId="{46AA9D67-11EC-4E14-A937-8D05A9BFE75E}" type="pres">
      <dgm:prSet presAssocID="{2794114D-0B65-490B-AC89-FE2B6A472B20}" presName="tx1" presStyleLbl="revTx" presStyleIdx="2" presStyleCnt="4"/>
      <dgm:spPr/>
    </dgm:pt>
    <dgm:pt modelId="{7EA4B801-AE67-418F-88AD-27D5E9148D1B}" type="pres">
      <dgm:prSet presAssocID="{2794114D-0B65-490B-AC89-FE2B6A472B20}" presName="vert1" presStyleCnt="0"/>
      <dgm:spPr/>
    </dgm:pt>
    <dgm:pt modelId="{2CBE2FAD-1841-4138-AA8B-419456479F15}" type="pres">
      <dgm:prSet presAssocID="{2AEE43CA-9BCE-4B37-ACD2-21CB287D6429}" presName="thickLine" presStyleLbl="alignNode1" presStyleIdx="3" presStyleCnt="4"/>
      <dgm:spPr/>
    </dgm:pt>
    <dgm:pt modelId="{85F3656C-8E7A-441B-B063-B8DDE06B5680}" type="pres">
      <dgm:prSet presAssocID="{2AEE43CA-9BCE-4B37-ACD2-21CB287D6429}" presName="horz1" presStyleCnt="0"/>
      <dgm:spPr/>
    </dgm:pt>
    <dgm:pt modelId="{D02FB697-2683-4E37-8273-8B6184BF95E3}" type="pres">
      <dgm:prSet presAssocID="{2AEE43CA-9BCE-4B37-ACD2-21CB287D6429}" presName="tx1" presStyleLbl="revTx" presStyleIdx="3" presStyleCnt="4"/>
      <dgm:spPr/>
    </dgm:pt>
    <dgm:pt modelId="{966C4162-AA2B-452A-A281-14E5E98D7E3E}" type="pres">
      <dgm:prSet presAssocID="{2AEE43CA-9BCE-4B37-ACD2-21CB287D6429}" presName="vert1" presStyleCnt="0"/>
      <dgm:spPr/>
    </dgm:pt>
  </dgm:ptLst>
  <dgm:cxnLst>
    <dgm:cxn modelId="{9511A119-C2BB-470A-B8DF-FAC16390581E}" srcId="{722B3E74-E4F2-496E-A5E7-973028A15518}" destId="{2794114D-0B65-490B-AC89-FE2B6A472B20}" srcOrd="2" destOrd="0" parTransId="{2C6EAF2F-D493-4947-81C0-960798C60A0F}" sibTransId="{D568B491-ADDE-4198-B902-63D8C0A6958B}"/>
    <dgm:cxn modelId="{F552A22E-E858-4748-A724-97DD2EF67241}" srcId="{722B3E74-E4F2-496E-A5E7-973028A15518}" destId="{2AEE43CA-9BCE-4B37-ACD2-21CB287D6429}" srcOrd="3" destOrd="0" parTransId="{35222755-AB6E-4417-9698-55EAD8B55CB8}" sibTransId="{B32DEC28-8B10-4040-B62D-79A104CD23DD}"/>
    <dgm:cxn modelId="{C4B6F042-B9E6-4D99-A62C-3C679D0ADE98}" type="presOf" srcId="{2794114D-0B65-490B-AC89-FE2B6A472B20}" destId="{46AA9D67-11EC-4E14-A937-8D05A9BFE75E}" srcOrd="0" destOrd="0" presId="urn:microsoft.com/office/officeart/2008/layout/LinedList"/>
    <dgm:cxn modelId="{DB3AB057-48AA-4DE7-8B5C-C560B1E7309B}" srcId="{722B3E74-E4F2-496E-A5E7-973028A15518}" destId="{902C1E3C-4B6E-4DDF-95B6-CC10700D1467}" srcOrd="1" destOrd="0" parTransId="{F123DF9E-5714-48BD-BF0F-F715E028B4D4}" sibTransId="{8E9029BC-F55B-4D7F-BC50-889F84E55D6A}"/>
    <dgm:cxn modelId="{A4DE5EB7-2B80-45EE-8BBC-47D13E30086A}" type="presOf" srcId="{2AEE43CA-9BCE-4B37-ACD2-21CB287D6429}" destId="{D02FB697-2683-4E37-8273-8B6184BF95E3}" srcOrd="0" destOrd="0" presId="urn:microsoft.com/office/officeart/2008/layout/LinedList"/>
    <dgm:cxn modelId="{70F1BCD2-9EB3-4906-954F-9FD7B3454108}" type="presOf" srcId="{1C0229F6-390F-440B-BF61-032203611A20}" destId="{CE19EDD4-D34D-4476-83D4-4B089766BDDB}" srcOrd="0" destOrd="0" presId="urn:microsoft.com/office/officeart/2008/layout/LinedList"/>
    <dgm:cxn modelId="{6DEE5FE8-0070-4352-A7D4-DCEAA5139CB4}" srcId="{722B3E74-E4F2-496E-A5E7-973028A15518}" destId="{1C0229F6-390F-440B-BF61-032203611A20}" srcOrd="0" destOrd="0" parTransId="{06FEA683-CB3E-4676-99C8-9948FE682E5D}" sibTransId="{8ABC20DE-50FF-4FCC-BD5C-FD38B264BFD6}"/>
    <dgm:cxn modelId="{D07E76E8-CA5C-4FC7-A192-62125B3CA4EB}" type="presOf" srcId="{902C1E3C-4B6E-4DDF-95B6-CC10700D1467}" destId="{CBBA1F59-6FB4-4875-B93F-2D23BF7C49AF}" srcOrd="0" destOrd="0" presId="urn:microsoft.com/office/officeart/2008/layout/LinedList"/>
    <dgm:cxn modelId="{DDBDCBFC-BC96-4047-B38A-A8D0E9B4267B}" type="presOf" srcId="{722B3E74-E4F2-496E-A5E7-973028A15518}" destId="{148ECDC2-1AB1-4ED3-9CD4-393B63B32213}" srcOrd="0" destOrd="0" presId="urn:microsoft.com/office/officeart/2008/layout/LinedList"/>
    <dgm:cxn modelId="{88EB86B0-8537-44AA-94C4-1641E283809A}" type="presParOf" srcId="{148ECDC2-1AB1-4ED3-9CD4-393B63B32213}" destId="{CC3CAE63-80FC-4DD1-8DF3-FCC41D072E2A}" srcOrd="0" destOrd="0" presId="urn:microsoft.com/office/officeart/2008/layout/LinedList"/>
    <dgm:cxn modelId="{9650C012-5EA4-4366-AAA9-CC6718EB4004}" type="presParOf" srcId="{148ECDC2-1AB1-4ED3-9CD4-393B63B32213}" destId="{6FA1C995-1BBD-4467-A220-29EC00AEE162}" srcOrd="1" destOrd="0" presId="urn:microsoft.com/office/officeart/2008/layout/LinedList"/>
    <dgm:cxn modelId="{627E97B3-6909-4191-94D7-324592305F42}" type="presParOf" srcId="{6FA1C995-1BBD-4467-A220-29EC00AEE162}" destId="{CE19EDD4-D34D-4476-83D4-4B089766BDDB}" srcOrd="0" destOrd="0" presId="urn:microsoft.com/office/officeart/2008/layout/LinedList"/>
    <dgm:cxn modelId="{9E6B3359-8A35-4556-A498-537B4593C45E}" type="presParOf" srcId="{6FA1C995-1BBD-4467-A220-29EC00AEE162}" destId="{FADF6231-855C-41B6-A6B8-F50DE420B321}" srcOrd="1" destOrd="0" presId="urn:microsoft.com/office/officeart/2008/layout/LinedList"/>
    <dgm:cxn modelId="{341D1732-55BB-4825-996E-75E0CE41C7C5}" type="presParOf" srcId="{148ECDC2-1AB1-4ED3-9CD4-393B63B32213}" destId="{D27D4843-2B82-4378-8CD9-FF63F4BF9F33}" srcOrd="2" destOrd="0" presId="urn:microsoft.com/office/officeart/2008/layout/LinedList"/>
    <dgm:cxn modelId="{E9F13911-96C3-4D80-86D6-9530D096522D}" type="presParOf" srcId="{148ECDC2-1AB1-4ED3-9CD4-393B63B32213}" destId="{2F363880-C0EF-430A-852E-B2F305A378A2}" srcOrd="3" destOrd="0" presId="urn:microsoft.com/office/officeart/2008/layout/LinedList"/>
    <dgm:cxn modelId="{31222D05-2F58-44D2-9254-13805B71035A}" type="presParOf" srcId="{2F363880-C0EF-430A-852E-B2F305A378A2}" destId="{CBBA1F59-6FB4-4875-B93F-2D23BF7C49AF}" srcOrd="0" destOrd="0" presId="urn:microsoft.com/office/officeart/2008/layout/LinedList"/>
    <dgm:cxn modelId="{3C4C1277-E2CA-4D1F-875C-A30B7199FD73}" type="presParOf" srcId="{2F363880-C0EF-430A-852E-B2F305A378A2}" destId="{D308C122-ECB3-490B-B119-6E61A5EEB871}" srcOrd="1" destOrd="0" presId="urn:microsoft.com/office/officeart/2008/layout/LinedList"/>
    <dgm:cxn modelId="{75352301-545D-4954-B325-82720AEA51B4}" type="presParOf" srcId="{148ECDC2-1AB1-4ED3-9CD4-393B63B32213}" destId="{1BF1FBFA-2055-43E3-8DC6-83A47F0592D7}" srcOrd="4" destOrd="0" presId="urn:microsoft.com/office/officeart/2008/layout/LinedList"/>
    <dgm:cxn modelId="{22D24879-953E-4DBD-B057-2FF692A50331}" type="presParOf" srcId="{148ECDC2-1AB1-4ED3-9CD4-393B63B32213}" destId="{51773860-4EDA-4EB2-A00D-38E94CDE0EEC}" srcOrd="5" destOrd="0" presId="urn:microsoft.com/office/officeart/2008/layout/LinedList"/>
    <dgm:cxn modelId="{18E25101-482E-426B-BE58-D55F99A15C0F}" type="presParOf" srcId="{51773860-4EDA-4EB2-A00D-38E94CDE0EEC}" destId="{46AA9D67-11EC-4E14-A937-8D05A9BFE75E}" srcOrd="0" destOrd="0" presId="urn:microsoft.com/office/officeart/2008/layout/LinedList"/>
    <dgm:cxn modelId="{EAFB83C8-856E-4B87-A4ED-584EE1F9CFD3}" type="presParOf" srcId="{51773860-4EDA-4EB2-A00D-38E94CDE0EEC}" destId="{7EA4B801-AE67-418F-88AD-27D5E9148D1B}" srcOrd="1" destOrd="0" presId="urn:microsoft.com/office/officeart/2008/layout/LinedList"/>
    <dgm:cxn modelId="{36977FEC-6AED-4E2B-916E-E65691E9BAC5}" type="presParOf" srcId="{148ECDC2-1AB1-4ED3-9CD4-393B63B32213}" destId="{2CBE2FAD-1841-4138-AA8B-419456479F15}" srcOrd="6" destOrd="0" presId="urn:microsoft.com/office/officeart/2008/layout/LinedList"/>
    <dgm:cxn modelId="{A9814F3F-2AFA-4E30-A519-F949FD0B5656}" type="presParOf" srcId="{148ECDC2-1AB1-4ED3-9CD4-393B63B32213}" destId="{85F3656C-8E7A-441B-B063-B8DDE06B5680}" srcOrd="7" destOrd="0" presId="urn:microsoft.com/office/officeart/2008/layout/LinedList"/>
    <dgm:cxn modelId="{D5435368-4A5C-4039-B770-5E2A137DA2E0}" type="presParOf" srcId="{85F3656C-8E7A-441B-B063-B8DDE06B5680}" destId="{D02FB697-2683-4E37-8273-8B6184BF95E3}" srcOrd="0" destOrd="0" presId="urn:microsoft.com/office/officeart/2008/layout/LinedList"/>
    <dgm:cxn modelId="{8716B154-192F-4761-8B44-C412DABEC8D1}" type="presParOf" srcId="{85F3656C-8E7A-441B-B063-B8DDE06B5680}" destId="{966C4162-AA2B-452A-A281-14E5E98D7E3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720DB1-6849-4C60-86A2-92C24178AA92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FF1C735-8C4F-4DDF-9D30-F01C25D24CF6}">
      <dgm:prSet/>
      <dgm:spPr/>
      <dgm:t>
        <a:bodyPr/>
        <a:lstStyle/>
        <a:p>
          <a:r>
            <a:rPr lang="en-US" dirty="0" err="1"/>
            <a:t>Beroende</a:t>
          </a:r>
          <a:r>
            <a:rPr lang="en-US" dirty="0"/>
            <a:t> av </a:t>
          </a:r>
          <a:r>
            <a:rPr lang="en-US" dirty="0" err="1"/>
            <a:t>pedagogisk</a:t>
          </a:r>
          <a:r>
            <a:rPr lang="en-US" dirty="0"/>
            <a:t> </a:t>
          </a:r>
          <a:r>
            <a:rPr lang="en-US" dirty="0" err="1"/>
            <a:t>ansats</a:t>
          </a:r>
          <a:r>
            <a:rPr lang="en-US" dirty="0"/>
            <a:t> </a:t>
          </a:r>
          <a:r>
            <a:rPr lang="en-US" dirty="0" err="1"/>
            <a:t>framträder</a:t>
          </a:r>
          <a:r>
            <a:rPr lang="en-US" dirty="0"/>
            <a:t> </a:t>
          </a:r>
          <a:r>
            <a:rPr lang="en-US" u="sng" dirty="0" err="1"/>
            <a:t>olika</a:t>
          </a:r>
          <a:r>
            <a:rPr lang="en-US" u="sng" dirty="0"/>
            <a:t> roller för </a:t>
          </a:r>
          <a:r>
            <a:rPr lang="en-US" u="sng" dirty="0" err="1"/>
            <a:t>studenter</a:t>
          </a:r>
          <a:r>
            <a:rPr lang="en-US" dirty="0"/>
            <a:t> och </a:t>
          </a:r>
          <a:r>
            <a:rPr lang="en-US" u="sng" dirty="0" err="1"/>
            <a:t>lärare</a:t>
          </a:r>
          <a:r>
            <a:rPr lang="en-US" u="sng" dirty="0"/>
            <a:t> </a:t>
          </a:r>
          <a:endParaRPr lang="en-US" dirty="0"/>
        </a:p>
      </dgm:t>
    </dgm:pt>
    <dgm:pt modelId="{7787ECC5-4197-4D16-A333-4F80170100F9}" type="parTrans" cxnId="{6A1C6139-9E15-4354-BE45-30EB65258374}">
      <dgm:prSet/>
      <dgm:spPr/>
      <dgm:t>
        <a:bodyPr/>
        <a:lstStyle/>
        <a:p>
          <a:endParaRPr lang="en-US"/>
        </a:p>
      </dgm:t>
    </dgm:pt>
    <dgm:pt modelId="{CAC9DBED-E71D-44E7-954D-28CA4B60732E}" type="sibTrans" cxnId="{6A1C6139-9E15-4354-BE45-30EB65258374}">
      <dgm:prSet/>
      <dgm:spPr/>
      <dgm:t>
        <a:bodyPr/>
        <a:lstStyle/>
        <a:p>
          <a:endParaRPr lang="en-US"/>
        </a:p>
      </dgm:t>
    </dgm:pt>
    <dgm:pt modelId="{EDB853AC-1406-4C7B-B128-BFA37F3B6D98}">
      <dgm:prSet/>
      <dgm:spPr/>
      <dgm:t>
        <a:bodyPr/>
        <a:lstStyle/>
        <a:p>
          <a:r>
            <a:rPr lang="en-US" u="sng" dirty="0" err="1"/>
            <a:t>Studenten</a:t>
          </a:r>
          <a:r>
            <a:rPr lang="en-US" dirty="0"/>
            <a:t> </a:t>
          </a:r>
          <a:r>
            <a:rPr lang="en-US" dirty="0" err="1"/>
            <a:t>kan</a:t>
          </a:r>
          <a:r>
            <a:rPr lang="en-US" dirty="0"/>
            <a:t> </a:t>
          </a:r>
          <a:r>
            <a:rPr lang="en-US" dirty="0" err="1"/>
            <a:t>betraktas</a:t>
          </a:r>
          <a:r>
            <a:rPr lang="en-US" dirty="0"/>
            <a:t> </a:t>
          </a:r>
          <a:r>
            <a:rPr lang="en-US" dirty="0" err="1"/>
            <a:t>som</a:t>
          </a:r>
          <a:r>
            <a:rPr lang="en-US" dirty="0"/>
            <a:t> </a:t>
          </a:r>
        </a:p>
      </dgm:t>
    </dgm:pt>
    <dgm:pt modelId="{AF0E0E1B-0DBF-415C-B327-EBA4911ADF57}" type="parTrans" cxnId="{E0636368-B160-4485-A1E5-BEF8E3780062}">
      <dgm:prSet/>
      <dgm:spPr/>
      <dgm:t>
        <a:bodyPr/>
        <a:lstStyle/>
        <a:p>
          <a:endParaRPr lang="en-US"/>
        </a:p>
      </dgm:t>
    </dgm:pt>
    <dgm:pt modelId="{A7930620-EE93-4386-9984-0922E7597DF3}" type="sibTrans" cxnId="{E0636368-B160-4485-A1E5-BEF8E3780062}">
      <dgm:prSet/>
      <dgm:spPr/>
      <dgm:t>
        <a:bodyPr/>
        <a:lstStyle/>
        <a:p>
          <a:endParaRPr lang="en-US"/>
        </a:p>
      </dgm:t>
    </dgm:pt>
    <dgm:pt modelId="{D467504F-9C1A-4FC5-AF10-9E2B6C81B7BD}">
      <dgm:prSet/>
      <dgm:spPr/>
      <dgm:t>
        <a:bodyPr/>
        <a:lstStyle/>
        <a:p>
          <a:r>
            <a:rPr lang="en-US" dirty="0" err="1"/>
            <a:t>mottagare</a:t>
          </a:r>
          <a:r>
            <a:rPr lang="en-US" dirty="0"/>
            <a:t> av </a:t>
          </a:r>
          <a:r>
            <a:rPr lang="en-US" dirty="0" err="1"/>
            <a:t>forskningsresultat</a:t>
          </a:r>
          <a:r>
            <a:rPr lang="en-US" dirty="0"/>
            <a:t> (</a:t>
          </a:r>
          <a:r>
            <a:rPr lang="en-US" i="1" dirty="0"/>
            <a:t>student as audience</a:t>
          </a:r>
          <a:r>
            <a:rPr lang="en-US" dirty="0"/>
            <a:t>)</a:t>
          </a:r>
        </a:p>
      </dgm:t>
    </dgm:pt>
    <dgm:pt modelId="{ED8DA8CE-612A-49CE-BF38-37364E90763F}" type="parTrans" cxnId="{F20A81BD-E408-49D0-9308-ADE5D8EC859D}">
      <dgm:prSet/>
      <dgm:spPr/>
      <dgm:t>
        <a:bodyPr/>
        <a:lstStyle/>
        <a:p>
          <a:endParaRPr lang="en-US"/>
        </a:p>
      </dgm:t>
    </dgm:pt>
    <dgm:pt modelId="{68A5F1B5-7225-4A8E-B4DC-7ACB548BAC93}" type="sibTrans" cxnId="{F20A81BD-E408-49D0-9308-ADE5D8EC859D}">
      <dgm:prSet/>
      <dgm:spPr/>
      <dgm:t>
        <a:bodyPr/>
        <a:lstStyle/>
        <a:p>
          <a:endParaRPr lang="en-US"/>
        </a:p>
      </dgm:t>
    </dgm:pt>
    <dgm:pt modelId="{9CDF085B-408F-4492-9C09-51DA05F8B8C0}">
      <dgm:prSet/>
      <dgm:spPr/>
      <dgm:t>
        <a:bodyPr/>
        <a:lstStyle/>
        <a:p>
          <a:r>
            <a:rPr lang="en-US" dirty="0" err="1"/>
            <a:t>Även</a:t>
          </a:r>
          <a:r>
            <a:rPr lang="en-US" dirty="0"/>
            <a:t> </a:t>
          </a:r>
          <a:r>
            <a:rPr lang="en-US" u="sng" dirty="0" err="1"/>
            <a:t>lärarrollen</a:t>
          </a:r>
          <a:r>
            <a:rPr lang="en-US" u="sng" dirty="0"/>
            <a:t> </a:t>
          </a:r>
          <a:r>
            <a:rPr lang="en-US" u="sng" dirty="0" err="1"/>
            <a:t>kan</a:t>
          </a:r>
          <a:r>
            <a:rPr lang="en-US" u="sng" dirty="0"/>
            <a:t> </a:t>
          </a:r>
          <a:r>
            <a:rPr lang="en-US" u="sng" dirty="0" err="1"/>
            <a:t>skiljas</a:t>
          </a:r>
          <a:r>
            <a:rPr lang="en-US" u="sng" dirty="0"/>
            <a:t> sig</a:t>
          </a:r>
          <a:r>
            <a:rPr lang="en-US" dirty="0"/>
            <a:t>, </a:t>
          </a:r>
        </a:p>
      </dgm:t>
    </dgm:pt>
    <dgm:pt modelId="{2F161335-1CE7-4F36-897A-914E1EA8ED9B}" type="parTrans" cxnId="{5F02DA94-CFE2-48D7-9288-99C3D6B4DDB9}">
      <dgm:prSet/>
      <dgm:spPr/>
      <dgm:t>
        <a:bodyPr/>
        <a:lstStyle/>
        <a:p>
          <a:endParaRPr lang="en-US"/>
        </a:p>
      </dgm:t>
    </dgm:pt>
    <dgm:pt modelId="{CDE36E80-4C8F-4EDA-9E5D-7A51CE72EE23}" type="sibTrans" cxnId="{5F02DA94-CFE2-48D7-9288-99C3D6B4DDB9}">
      <dgm:prSet/>
      <dgm:spPr/>
      <dgm:t>
        <a:bodyPr/>
        <a:lstStyle/>
        <a:p>
          <a:endParaRPr lang="en-US"/>
        </a:p>
      </dgm:t>
    </dgm:pt>
    <dgm:pt modelId="{2CCFF5C0-9AD4-4305-AA0A-BE7B9F4226EB}">
      <dgm:prSet/>
      <dgm:spPr/>
      <dgm:t>
        <a:bodyPr/>
        <a:lstStyle/>
        <a:p>
          <a:r>
            <a:rPr lang="en-US" dirty="0" err="1"/>
            <a:t>från</a:t>
          </a:r>
          <a:r>
            <a:rPr lang="en-US" dirty="0"/>
            <a:t> </a:t>
          </a:r>
          <a:r>
            <a:rPr lang="en-US" dirty="0" err="1"/>
            <a:t>att</a:t>
          </a:r>
          <a:r>
            <a:rPr lang="en-US" dirty="0"/>
            <a:t> </a:t>
          </a:r>
          <a:r>
            <a:rPr lang="en-US" dirty="0" err="1"/>
            <a:t>vara</a:t>
          </a:r>
          <a:r>
            <a:rPr lang="en-US" dirty="0"/>
            <a:t> </a:t>
          </a:r>
          <a:r>
            <a:rPr lang="en-US" i="1" dirty="0" err="1"/>
            <a:t>experten</a:t>
          </a:r>
          <a:r>
            <a:rPr lang="en-US" i="1" dirty="0"/>
            <a:t> </a:t>
          </a:r>
          <a:r>
            <a:rPr lang="en-US" dirty="0" err="1"/>
            <a:t>som</a:t>
          </a:r>
          <a:r>
            <a:rPr lang="en-US" dirty="0"/>
            <a:t> </a:t>
          </a:r>
          <a:r>
            <a:rPr lang="en-US" dirty="0" err="1"/>
            <a:t>delger</a:t>
          </a:r>
          <a:r>
            <a:rPr lang="en-US" dirty="0"/>
            <a:t> </a:t>
          </a:r>
          <a:r>
            <a:rPr lang="en-US" dirty="0" err="1"/>
            <a:t>forskningsresultat</a:t>
          </a:r>
          <a:r>
            <a:rPr lang="en-US" dirty="0"/>
            <a:t>, </a:t>
          </a:r>
          <a:r>
            <a:rPr lang="en-US" dirty="0" err="1"/>
            <a:t>kunskap</a:t>
          </a:r>
          <a:r>
            <a:rPr lang="en-US" dirty="0"/>
            <a:t> och </a:t>
          </a:r>
          <a:r>
            <a:rPr lang="en-US" dirty="0" err="1"/>
            <a:t>erfarenhet</a:t>
          </a:r>
          <a:r>
            <a:rPr lang="en-US" dirty="0"/>
            <a:t> (teach research results) till </a:t>
          </a:r>
          <a:r>
            <a:rPr lang="en-US" dirty="0" err="1"/>
            <a:t>att</a:t>
          </a:r>
          <a:r>
            <a:rPr lang="en-US" dirty="0"/>
            <a:t> </a:t>
          </a:r>
        </a:p>
      </dgm:t>
    </dgm:pt>
    <dgm:pt modelId="{B2E8630F-9018-4BDB-BDE0-96C9BF043B33}" type="parTrans" cxnId="{8D4D6F5B-8CDA-4010-87DA-E210490011A6}">
      <dgm:prSet/>
      <dgm:spPr/>
      <dgm:t>
        <a:bodyPr/>
        <a:lstStyle/>
        <a:p>
          <a:endParaRPr lang="en-US"/>
        </a:p>
      </dgm:t>
    </dgm:pt>
    <dgm:pt modelId="{41914167-F226-4940-8ED9-3AEA50A8FA56}" type="sibTrans" cxnId="{8D4D6F5B-8CDA-4010-87DA-E210490011A6}">
      <dgm:prSet/>
      <dgm:spPr/>
      <dgm:t>
        <a:bodyPr/>
        <a:lstStyle/>
        <a:p>
          <a:endParaRPr lang="en-US"/>
        </a:p>
      </dgm:t>
    </dgm:pt>
    <dgm:pt modelId="{5D38623A-3DAB-4B09-9699-5E1722777626}">
      <dgm:prSet/>
      <dgm:spPr/>
      <dgm:t>
        <a:bodyPr/>
        <a:lstStyle/>
        <a:p>
          <a:r>
            <a:rPr lang="en-US" dirty="0" err="1"/>
            <a:t>vara</a:t>
          </a:r>
          <a:r>
            <a:rPr lang="en-US" dirty="0"/>
            <a:t> </a:t>
          </a:r>
          <a:r>
            <a:rPr lang="en-US" i="1" dirty="0" err="1"/>
            <a:t>handledaren</a:t>
          </a:r>
          <a:r>
            <a:rPr lang="en-US" dirty="0"/>
            <a:t> </a:t>
          </a:r>
          <a:r>
            <a:rPr lang="en-US" dirty="0" err="1"/>
            <a:t>som</a:t>
          </a:r>
          <a:r>
            <a:rPr lang="en-US" dirty="0"/>
            <a:t> ger </a:t>
          </a:r>
          <a:r>
            <a:rPr lang="en-US" dirty="0" err="1"/>
            <a:t>studenten</a:t>
          </a:r>
          <a:r>
            <a:rPr lang="en-US" dirty="0"/>
            <a:t> </a:t>
          </a:r>
          <a:r>
            <a:rPr lang="en-US" dirty="0" err="1"/>
            <a:t>stöd</a:t>
          </a:r>
          <a:r>
            <a:rPr lang="en-US" dirty="0"/>
            <a:t> </a:t>
          </a:r>
          <a:r>
            <a:rPr lang="en-US" dirty="0" err="1"/>
            <a:t>att</a:t>
          </a:r>
          <a:r>
            <a:rPr lang="en-US" dirty="0"/>
            <a:t> </a:t>
          </a:r>
          <a:r>
            <a:rPr lang="en-US" dirty="0" err="1"/>
            <a:t>själv</a:t>
          </a:r>
          <a:r>
            <a:rPr lang="en-US" dirty="0"/>
            <a:t> </a:t>
          </a:r>
          <a:r>
            <a:rPr lang="en-US" dirty="0" err="1"/>
            <a:t>utvecklas</a:t>
          </a:r>
          <a:r>
            <a:rPr lang="en-US" dirty="0"/>
            <a:t> till </a:t>
          </a:r>
          <a:br>
            <a:rPr lang="en-US" dirty="0"/>
          </a:br>
          <a:r>
            <a:rPr lang="en-US" dirty="0"/>
            <a:t>(med)</a:t>
          </a:r>
          <a:r>
            <a:rPr lang="en-US" dirty="0" err="1"/>
            <a:t>forskare</a:t>
          </a:r>
          <a:r>
            <a:rPr lang="en-US" dirty="0"/>
            <a:t> (help to conduct research). </a:t>
          </a:r>
        </a:p>
      </dgm:t>
    </dgm:pt>
    <dgm:pt modelId="{959D9529-72DF-4B4B-8144-C65F9355238B}" type="parTrans" cxnId="{D0BD41C6-5683-45D8-94A8-D539945C20E8}">
      <dgm:prSet/>
      <dgm:spPr/>
      <dgm:t>
        <a:bodyPr/>
        <a:lstStyle/>
        <a:p>
          <a:endParaRPr lang="en-US"/>
        </a:p>
      </dgm:t>
    </dgm:pt>
    <dgm:pt modelId="{12AEA229-0F2A-4104-9E3C-6FAF497BE656}" type="sibTrans" cxnId="{D0BD41C6-5683-45D8-94A8-D539945C20E8}">
      <dgm:prSet/>
      <dgm:spPr/>
      <dgm:t>
        <a:bodyPr/>
        <a:lstStyle/>
        <a:p>
          <a:endParaRPr lang="en-US"/>
        </a:p>
      </dgm:t>
    </dgm:pt>
    <dgm:pt modelId="{FE0B09C3-A85C-45B9-A449-A698C6C61F87}">
      <dgm:prSet/>
      <dgm:spPr/>
      <dgm:t>
        <a:bodyPr/>
        <a:lstStyle/>
        <a:p>
          <a:r>
            <a:rPr lang="en-US" dirty="0" err="1"/>
            <a:t>som</a:t>
          </a:r>
          <a:r>
            <a:rPr lang="en-US" dirty="0"/>
            <a:t> </a:t>
          </a:r>
          <a:r>
            <a:rPr lang="en-US" dirty="0" err="1"/>
            <a:t>en</a:t>
          </a:r>
          <a:r>
            <a:rPr lang="en-US" dirty="0"/>
            <a:t> </a:t>
          </a:r>
          <a:r>
            <a:rPr lang="en-US" dirty="0" err="1"/>
            <a:t>framtida</a:t>
          </a:r>
          <a:r>
            <a:rPr lang="en-US" dirty="0"/>
            <a:t> </a:t>
          </a:r>
          <a:r>
            <a:rPr lang="en-US" dirty="0" err="1"/>
            <a:t>kollega</a:t>
          </a:r>
          <a:r>
            <a:rPr lang="en-US" dirty="0"/>
            <a:t> </a:t>
          </a:r>
          <a:r>
            <a:rPr lang="en-US" dirty="0" err="1"/>
            <a:t>som</a:t>
          </a:r>
          <a:r>
            <a:rPr lang="en-US" dirty="0"/>
            <a:t> ska </a:t>
          </a:r>
          <a:r>
            <a:rPr lang="en-US" dirty="0" err="1"/>
            <a:t>stödjas</a:t>
          </a:r>
          <a:r>
            <a:rPr lang="en-US" dirty="0"/>
            <a:t> </a:t>
          </a:r>
          <a:r>
            <a:rPr lang="en-US" dirty="0" err="1"/>
            <a:t>i</a:t>
          </a:r>
          <a:r>
            <a:rPr lang="en-US" dirty="0"/>
            <a:t> sin utveckling mot </a:t>
          </a:r>
          <a:r>
            <a:rPr lang="en-US" dirty="0" err="1"/>
            <a:t>självständighet</a:t>
          </a:r>
          <a:r>
            <a:rPr lang="en-US" dirty="0"/>
            <a:t> (</a:t>
          </a:r>
          <a:r>
            <a:rPr lang="en-US" i="1" dirty="0"/>
            <a:t>student as participant in research</a:t>
          </a:r>
          <a:r>
            <a:rPr lang="en-US" dirty="0"/>
            <a:t>). </a:t>
          </a:r>
        </a:p>
      </dgm:t>
    </dgm:pt>
    <dgm:pt modelId="{00D709DC-B3DB-4E3E-8AFB-80A7D94C452B}" type="parTrans" cxnId="{5CE49132-6698-41A3-AAAF-0C28FDCA6B1C}">
      <dgm:prSet/>
      <dgm:spPr/>
      <dgm:t>
        <a:bodyPr/>
        <a:lstStyle/>
        <a:p>
          <a:endParaRPr lang="sv-SE"/>
        </a:p>
      </dgm:t>
    </dgm:pt>
    <dgm:pt modelId="{2353FAFF-7413-443B-9147-6C4B64BE7B6B}" type="sibTrans" cxnId="{5CE49132-6698-41A3-AAAF-0C28FDCA6B1C}">
      <dgm:prSet/>
      <dgm:spPr/>
      <dgm:t>
        <a:bodyPr/>
        <a:lstStyle/>
        <a:p>
          <a:endParaRPr lang="sv-SE"/>
        </a:p>
      </dgm:t>
    </dgm:pt>
    <dgm:pt modelId="{B060CA71-EF19-4AB5-8399-0BE11D945CF9}" type="pres">
      <dgm:prSet presAssocID="{23720DB1-6849-4C60-86A2-92C24178AA92}" presName="linear" presStyleCnt="0">
        <dgm:presLayoutVars>
          <dgm:animLvl val="lvl"/>
          <dgm:resizeHandles val="exact"/>
        </dgm:presLayoutVars>
      </dgm:prSet>
      <dgm:spPr/>
    </dgm:pt>
    <dgm:pt modelId="{CB1D3906-CF45-43EE-8DCF-9C326A9664EB}" type="pres">
      <dgm:prSet presAssocID="{CFF1C735-8C4F-4DDF-9D30-F01C25D24CF6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255AD5B4-58E2-49AB-A6D4-FFBC1BC8A860}" type="pres">
      <dgm:prSet presAssocID="{CFF1C735-8C4F-4DDF-9D30-F01C25D24CF6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50559A08-BC1A-4E11-9544-EB0ACC741920}" type="presOf" srcId="{2CCFF5C0-9AD4-4305-AA0A-BE7B9F4226EB}" destId="{255AD5B4-58E2-49AB-A6D4-FFBC1BC8A860}" srcOrd="0" destOrd="4" presId="urn:microsoft.com/office/officeart/2005/8/layout/vList2"/>
    <dgm:cxn modelId="{1F5B4C1C-9E40-45AB-AFA2-2199CA306F69}" type="presOf" srcId="{9CDF085B-408F-4492-9C09-51DA05F8B8C0}" destId="{255AD5B4-58E2-49AB-A6D4-FFBC1BC8A860}" srcOrd="0" destOrd="3" presId="urn:microsoft.com/office/officeart/2005/8/layout/vList2"/>
    <dgm:cxn modelId="{5CE49132-6698-41A3-AAAF-0C28FDCA6B1C}" srcId="{EDB853AC-1406-4C7B-B128-BFA37F3B6D98}" destId="{FE0B09C3-A85C-45B9-A449-A698C6C61F87}" srcOrd="1" destOrd="0" parTransId="{00D709DC-B3DB-4E3E-8AFB-80A7D94C452B}" sibTransId="{2353FAFF-7413-443B-9147-6C4B64BE7B6B}"/>
    <dgm:cxn modelId="{6A1C6139-9E15-4354-BE45-30EB65258374}" srcId="{23720DB1-6849-4C60-86A2-92C24178AA92}" destId="{CFF1C735-8C4F-4DDF-9D30-F01C25D24CF6}" srcOrd="0" destOrd="0" parTransId="{7787ECC5-4197-4D16-A333-4F80170100F9}" sibTransId="{CAC9DBED-E71D-44E7-954D-28CA4B60732E}"/>
    <dgm:cxn modelId="{8D4D6F5B-8CDA-4010-87DA-E210490011A6}" srcId="{9CDF085B-408F-4492-9C09-51DA05F8B8C0}" destId="{2CCFF5C0-9AD4-4305-AA0A-BE7B9F4226EB}" srcOrd="0" destOrd="0" parTransId="{B2E8630F-9018-4BDB-BDE0-96C9BF043B33}" sibTransId="{41914167-F226-4940-8ED9-3AEA50A8FA56}"/>
    <dgm:cxn modelId="{E0636368-B160-4485-A1E5-BEF8E3780062}" srcId="{CFF1C735-8C4F-4DDF-9D30-F01C25D24CF6}" destId="{EDB853AC-1406-4C7B-B128-BFA37F3B6D98}" srcOrd="0" destOrd="0" parTransId="{AF0E0E1B-0DBF-415C-B327-EBA4911ADF57}" sibTransId="{A7930620-EE93-4386-9984-0922E7597DF3}"/>
    <dgm:cxn modelId="{3746CE7E-CC78-4C89-83A3-7487BC533ABC}" type="presOf" srcId="{FE0B09C3-A85C-45B9-A449-A698C6C61F87}" destId="{255AD5B4-58E2-49AB-A6D4-FFBC1BC8A860}" srcOrd="0" destOrd="2" presId="urn:microsoft.com/office/officeart/2005/8/layout/vList2"/>
    <dgm:cxn modelId="{5F02DA94-CFE2-48D7-9288-99C3D6B4DDB9}" srcId="{CFF1C735-8C4F-4DDF-9D30-F01C25D24CF6}" destId="{9CDF085B-408F-4492-9C09-51DA05F8B8C0}" srcOrd="1" destOrd="0" parTransId="{2F161335-1CE7-4F36-897A-914E1EA8ED9B}" sibTransId="{CDE36E80-4C8F-4EDA-9E5D-7A51CE72EE23}"/>
    <dgm:cxn modelId="{BDC1549E-58DB-424A-9E00-273FF5E41897}" type="presOf" srcId="{EDB853AC-1406-4C7B-B128-BFA37F3B6D98}" destId="{255AD5B4-58E2-49AB-A6D4-FFBC1BC8A860}" srcOrd="0" destOrd="0" presId="urn:microsoft.com/office/officeart/2005/8/layout/vList2"/>
    <dgm:cxn modelId="{55064CB0-BC09-410C-A6B0-978F03937A34}" type="presOf" srcId="{5D38623A-3DAB-4B09-9699-5E1722777626}" destId="{255AD5B4-58E2-49AB-A6D4-FFBC1BC8A860}" srcOrd="0" destOrd="5" presId="urn:microsoft.com/office/officeart/2005/8/layout/vList2"/>
    <dgm:cxn modelId="{BD9AE2B1-A200-47AA-B655-411903A33617}" type="presOf" srcId="{CFF1C735-8C4F-4DDF-9D30-F01C25D24CF6}" destId="{CB1D3906-CF45-43EE-8DCF-9C326A9664EB}" srcOrd="0" destOrd="0" presId="urn:microsoft.com/office/officeart/2005/8/layout/vList2"/>
    <dgm:cxn modelId="{F20A81BD-E408-49D0-9308-ADE5D8EC859D}" srcId="{EDB853AC-1406-4C7B-B128-BFA37F3B6D98}" destId="{D467504F-9C1A-4FC5-AF10-9E2B6C81B7BD}" srcOrd="0" destOrd="0" parTransId="{ED8DA8CE-612A-49CE-BF38-37364E90763F}" sibTransId="{68A5F1B5-7225-4A8E-B4DC-7ACB548BAC93}"/>
    <dgm:cxn modelId="{D0BD41C6-5683-45D8-94A8-D539945C20E8}" srcId="{9CDF085B-408F-4492-9C09-51DA05F8B8C0}" destId="{5D38623A-3DAB-4B09-9699-5E1722777626}" srcOrd="1" destOrd="0" parTransId="{959D9529-72DF-4B4B-8144-C65F9355238B}" sibTransId="{12AEA229-0F2A-4104-9E3C-6FAF497BE656}"/>
    <dgm:cxn modelId="{9B3792F3-1548-4D67-9BC9-B7E90E7BF5FE}" type="presOf" srcId="{23720DB1-6849-4C60-86A2-92C24178AA92}" destId="{B060CA71-EF19-4AB5-8399-0BE11D945CF9}" srcOrd="0" destOrd="0" presId="urn:microsoft.com/office/officeart/2005/8/layout/vList2"/>
    <dgm:cxn modelId="{40563DF4-7532-401F-BF90-38B75EF47631}" type="presOf" srcId="{D467504F-9C1A-4FC5-AF10-9E2B6C81B7BD}" destId="{255AD5B4-58E2-49AB-A6D4-FFBC1BC8A860}" srcOrd="0" destOrd="1" presId="urn:microsoft.com/office/officeart/2005/8/layout/vList2"/>
    <dgm:cxn modelId="{CE1FF89E-9008-4859-A2BB-A44E081BE2BC}" type="presParOf" srcId="{B060CA71-EF19-4AB5-8399-0BE11D945CF9}" destId="{CB1D3906-CF45-43EE-8DCF-9C326A9664EB}" srcOrd="0" destOrd="0" presId="urn:microsoft.com/office/officeart/2005/8/layout/vList2"/>
    <dgm:cxn modelId="{9FB503C7-1D35-48E0-9DB4-A1AA7122D705}" type="presParOf" srcId="{B060CA71-EF19-4AB5-8399-0BE11D945CF9}" destId="{255AD5B4-58E2-49AB-A6D4-FFBC1BC8A860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1481F04-0130-4BD6-860C-74F91FE8B1A5}" type="doc">
      <dgm:prSet loTypeId="urn:microsoft.com/office/officeart/2005/8/layout/hChevron3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1E24C17-AE77-43D0-B0F2-9173A69DBD34}">
      <dgm:prSet/>
      <dgm:spPr/>
      <dgm:t>
        <a:bodyPr/>
        <a:lstStyle/>
        <a:p>
          <a:r>
            <a:rPr lang="en-US" i="1" dirty="0" err="1"/>
            <a:t>Forskningsartikla</a:t>
          </a:r>
          <a:r>
            <a:rPr lang="en-US" dirty="0" err="1"/>
            <a:t>r</a:t>
          </a:r>
          <a:r>
            <a:rPr lang="en-US" dirty="0"/>
            <a:t> </a:t>
          </a:r>
          <a:r>
            <a:rPr lang="en-US" dirty="0" err="1"/>
            <a:t>används</a:t>
          </a:r>
          <a:r>
            <a:rPr lang="en-US" dirty="0"/>
            <a:t> med </a:t>
          </a:r>
          <a:r>
            <a:rPr lang="en-US" dirty="0" err="1"/>
            <a:t>betoning</a:t>
          </a:r>
          <a:r>
            <a:rPr lang="en-US" dirty="0"/>
            <a:t> </a:t>
          </a:r>
          <a:r>
            <a:rPr lang="en-US" dirty="0" err="1"/>
            <a:t>på</a:t>
          </a:r>
          <a:r>
            <a:rPr lang="en-US" dirty="0"/>
            <a:t> </a:t>
          </a:r>
          <a:r>
            <a:rPr lang="en-US" dirty="0" err="1"/>
            <a:t>begrepp</a:t>
          </a:r>
          <a:r>
            <a:rPr lang="en-US" dirty="0"/>
            <a:t>, </a:t>
          </a:r>
          <a:r>
            <a:rPr lang="en-US" dirty="0" err="1"/>
            <a:t>teori</a:t>
          </a:r>
          <a:r>
            <a:rPr lang="en-US" dirty="0"/>
            <a:t> och </a:t>
          </a:r>
          <a:r>
            <a:rPr lang="en-US" dirty="0" err="1"/>
            <a:t>forskningsresultat</a:t>
          </a:r>
          <a:r>
            <a:rPr lang="en-US" dirty="0"/>
            <a:t> </a:t>
          </a:r>
        </a:p>
      </dgm:t>
    </dgm:pt>
    <dgm:pt modelId="{89152316-B8AD-4CD0-9C98-47B7C60788D3}" type="parTrans" cxnId="{A1585744-C2E7-4807-9CFA-9D16FF644D1A}">
      <dgm:prSet/>
      <dgm:spPr/>
      <dgm:t>
        <a:bodyPr/>
        <a:lstStyle/>
        <a:p>
          <a:endParaRPr lang="en-US"/>
        </a:p>
      </dgm:t>
    </dgm:pt>
    <dgm:pt modelId="{CF7EA748-3AE7-4018-80D1-F85141D10C09}" type="sibTrans" cxnId="{A1585744-C2E7-4807-9CFA-9D16FF644D1A}">
      <dgm:prSet/>
      <dgm:spPr/>
      <dgm:t>
        <a:bodyPr/>
        <a:lstStyle/>
        <a:p>
          <a:endParaRPr lang="en-US"/>
        </a:p>
      </dgm:t>
    </dgm:pt>
    <dgm:pt modelId="{65A4B4A3-A371-41B8-92F8-F9977D6102F3}">
      <dgm:prSet/>
      <dgm:spPr/>
      <dgm:t>
        <a:bodyPr/>
        <a:lstStyle/>
        <a:p>
          <a:r>
            <a:rPr lang="en-US" dirty="0" err="1"/>
            <a:t>produkten</a:t>
          </a:r>
          <a:r>
            <a:rPr lang="en-US" dirty="0"/>
            <a:t> av </a:t>
          </a:r>
          <a:r>
            <a:rPr lang="en-US" dirty="0" err="1"/>
            <a:t>forskning</a:t>
          </a:r>
          <a:r>
            <a:rPr lang="en-US" dirty="0"/>
            <a:t> </a:t>
          </a:r>
          <a:r>
            <a:rPr lang="en-US" dirty="0" err="1"/>
            <a:t>i</a:t>
          </a:r>
          <a:r>
            <a:rPr lang="en-US" dirty="0"/>
            <a:t> form av </a:t>
          </a:r>
          <a:r>
            <a:rPr lang="en-US" dirty="0" err="1"/>
            <a:t>analysinstrument</a:t>
          </a:r>
          <a:r>
            <a:rPr lang="en-US" dirty="0"/>
            <a:t> </a:t>
          </a:r>
          <a:r>
            <a:rPr lang="en-US" dirty="0" err="1"/>
            <a:t>eller</a:t>
          </a:r>
          <a:r>
            <a:rPr lang="en-US" dirty="0"/>
            <a:t> </a:t>
          </a:r>
          <a:r>
            <a:rPr lang="en-US" dirty="0" err="1"/>
            <a:t>resultatet</a:t>
          </a:r>
          <a:r>
            <a:rPr lang="en-US" dirty="0"/>
            <a:t> av </a:t>
          </a:r>
          <a:r>
            <a:rPr lang="en-US" dirty="0" err="1"/>
            <a:t>forskningen</a:t>
          </a:r>
          <a:r>
            <a:rPr lang="en-US" dirty="0"/>
            <a:t> </a:t>
          </a:r>
          <a:r>
            <a:rPr lang="en-US" dirty="0" err="1"/>
            <a:t>snarare</a:t>
          </a:r>
          <a:r>
            <a:rPr lang="en-US" dirty="0"/>
            <a:t> </a:t>
          </a:r>
          <a:r>
            <a:rPr lang="en-US" dirty="0" err="1"/>
            <a:t>än</a:t>
          </a:r>
          <a:r>
            <a:rPr lang="en-US" dirty="0"/>
            <a:t> </a:t>
          </a:r>
          <a:r>
            <a:rPr lang="en-US" dirty="0" err="1"/>
            <a:t>forskningsprocessen</a:t>
          </a:r>
          <a:endParaRPr lang="en-US" dirty="0"/>
        </a:p>
      </dgm:t>
    </dgm:pt>
    <dgm:pt modelId="{D839E279-0290-4F98-A9AF-AECAE444561A}" type="parTrans" cxnId="{E6F4BBF6-7896-49C2-AF9A-BE9322570A86}">
      <dgm:prSet/>
      <dgm:spPr/>
      <dgm:t>
        <a:bodyPr/>
        <a:lstStyle/>
        <a:p>
          <a:endParaRPr lang="en-US"/>
        </a:p>
      </dgm:t>
    </dgm:pt>
    <dgm:pt modelId="{4C62D83C-7E34-4941-B175-54062535E4EB}" type="sibTrans" cxnId="{E6F4BBF6-7896-49C2-AF9A-BE9322570A86}">
      <dgm:prSet/>
      <dgm:spPr/>
      <dgm:t>
        <a:bodyPr/>
        <a:lstStyle/>
        <a:p>
          <a:endParaRPr lang="en-US"/>
        </a:p>
      </dgm:t>
    </dgm:pt>
    <dgm:pt modelId="{B3274CE2-C1C9-4379-955A-F474289C45C0}">
      <dgm:prSet/>
      <dgm:spPr/>
      <dgm:t>
        <a:bodyPr/>
        <a:lstStyle/>
        <a:p>
          <a:r>
            <a:rPr lang="en-US" dirty="0"/>
            <a:t>och </a:t>
          </a:r>
          <a:r>
            <a:rPr lang="en-US" dirty="0" err="1"/>
            <a:t>är</a:t>
          </a:r>
          <a:endParaRPr lang="en-US" dirty="0"/>
        </a:p>
      </dgm:t>
    </dgm:pt>
    <dgm:pt modelId="{BAE64574-D23A-4ABA-B942-211477C3A071}" type="parTrans" cxnId="{78F7A5E6-FD76-44F7-8799-B21233882B9F}">
      <dgm:prSet/>
      <dgm:spPr/>
      <dgm:t>
        <a:bodyPr/>
        <a:lstStyle/>
        <a:p>
          <a:endParaRPr lang="en-US"/>
        </a:p>
      </dgm:t>
    </dgm:pt>
    <dgm:pt modelId="{09CA3FC2-5246-4903-A95D-CC00884DDB75}" type="sibTrans" cxnId="{78F7A5E6-FD76-44F7-8799-B21233882B9F}">
      <dgm:prSet/>
      <dgm:spPr/>
      <dgm:t>
        <a:bodyPr/>
        <a:lstStyle/>
        <a:p>
          <a:endParaRPr lang="en-US"/>
        </a:p>
      </dgm:t>
    </dgm:pt>
    <dgm:pt modelId="{003E74CB-BDB3-4CF2-A83F-D5E33EC78697}">
      <dgm:prSet/>
      <dgm:spPr/>
      <dgm:t>
        <a:bodyPr/>
        <a:lstStyle/>
        <a:p>
          <a:r>
            <a:rPr lang="en-US"/>
            <a:t>oftast publicerade i högt rankade journaler inom respektive område och är ’generellt diciplinära’</a:t>
          </a:r>
        </a:p>
      </dgm:t>
    </dgm:pt>
    <dgm:pt modelId="{0E0F595A-ACFB-4FB5-93D0-88C95B779733}" type="parTrans" cxnId="{03CCEF7E-F85B-47AE-BF4B-F1A64A730425}">
      <dgm:prSet/>
      <dgm:spPr/>
      <dgm:t>
        <a:bodyPr/>
        <a:lstStyle/>
        <a:p>
          <a:endParaRPr lang="en-US"/>
        </a:p>
      </dgm:t>
    </dgm:pt>
    <dgm:pt modelId="{597A5CEB-A5F9-4FAE-BDE7-1AE0C827B5AD}" type="sibTrans" cxnId="{03CCEF7E-F85B-47AE-BF4B-F1A64A730425}">
      <dgm:prSet/>
      <dgm:spPr/>
      <dgm:t>
        <a:bodyPr/>
        <a:lstStyle/>
        <a:p>
          <a:endParaRPr lang="en-US"/>
        </a:p>
      </dgm:t>
    </dgm:pt>
    <dgm:pt modelId="{39CCE4F6-A61C-4522-9D54-0C0E963CE4CC}">
      <dgm:prSet/>
      <dgm:spPr/>
      <dgm:t>
        <a:bodyPr/>
        <a:lstStyle/>
        <a:p>
          <a:r>
            <a:rPr lang="en-US"/>
            <a:t>eller empiriskt orienterade </a:t>
          </a:r>
        </a:p>
      </dgm:t>
    </dgm:pt>
    <dgm:pt modelId="{BF0FC274-923E-428C-8911-9E4D1FD43ADE}" type="parTrans" cxnId="{C072D568-0C7F-4BA1-99E5-F3C01140166E}">
      <dgm:prSet/>
      <dgm:spPr/>
      <dgm:t>
        <a:bodyPr/>
        <a:lstStyle/>
        <a:p>
          <a:endParaRPr lang="en-US"/>
        </a:p>
      </dgm:t>
    </dgm:pt>
    <dgm:pt modelId="{352B93D7-32C7-426C-8999-020F629A2639}" type="sibTrans" cxnId="{C072D568-0C7F-4BA1-99E5-F3C01140166E}">
      <dgm:prSet/>
      <dgm:spPr/>
      <dgm:t>
        <a:bodyPr/>
        <a:lstStyle/>
        <a:p>
          <a:endParaRPr lang="en-US"/>
        </a:p>
      </dgm:t>
    </dgm:pt>
    <dgm:pt modelId="{5B8264C5-CFAD-436E-B3B6-F75FC655F642}">
      <dgm:prSet/>
      <dgm:spPr/>
      <dgm:t>
        <a:bodyPr/>
        <a:lstStyle/>
        <a:p>
          <a:r>
            <a:rPr lang="en-US" dirty="0" err="1"/>
            <a:t>Fokus</a:t>
          </a:r>
          <a:r>
            <a:rPr lang="en-US" dirty="0"/>
            <a:t> </a:t>
          </a:r>
          <a:r>
            <a:rPr lang="en-US" dirty="0" err="1"/>
            <a:t>i</a:t>
          </a:r>
          <a:r>
            <a:rPr lang="en-US" dirty="0"/>
            <a:t> </a:t>
          </a:r>
          <a:r>
            <a:rPr lang="en-US" i="1" dirty="0" err="1"/>
            <a:t>uppgifterna</a:t>
          </a:r>
          <a:r>
            <a:rPr lang="en-US" i="1" dirty="0"/>
            <a:t> </a:t>
          </a:r>
          <a:r>
            <a:rPr lang="en-US" dirty="0"/>
            <a:t>ligger </a:t>
          </a:r>
          <a:r>
            <a:rPr lang="en-US" dirty="0" err="1"/>
            <a:t>på</a:t>
          </a:r>
          <a:r>
            <a:rPr lang="en-US" dirty="0"/>
            <a:t> </a:t>
          </a:r>
          <a:r>
            <a:rPr lang="en-US" dirty="0" err="1"/>
            <a:t>begrepps</a:t>
          </a:r>
          <a:r>
            <a:rPr lang="en-US" dirty="0"/>
            <a:t>- och </a:t>
          </a:r>
          <a:r>
            <a:rPr lang="en-US" dirty="0" err="1"/>
            <a:t>modellförståelse</a:t>
          </a:r>
          <a:r>
            <a:rPr lang="en-US" dirty="0"/>
            <a:t> </a:t>
          </a:r>
          <a:r>
            <a:rPr lang="en-US" dirty="0" err="1"/>
            <a:t>samt</a:t>
          </a:r>
          <a:r>
            <a:rPr lang="en-US" dirty="0"/>
            <a:t> </a:t>
          </a:r>
          <a:r>
            <a:rPr lang="en-US" dirty="0" err="1"/>
            <a:t>praktisk</a:t>
          </a:r>
          <a:r>
            <a:rPr lang="en-US" dirty="0"/>
            <a:t> </a:t>
          </a:r>
          <a:r>
            <a:rPr lang="en-US" dirty="0" err="1"/>
            <a:t>tillämpning</a:t>
          </a:r>
          <a:endParaRPr lang="en-US" dirty="0"/>
        </a:p>
      </dgm:t>
    </dgm:pt>
    <dgm:pt modelId="{B517D232-AE47-4749-B816-E12A8F9F3252}" type="parTrans" cxnId="{4A018B91-9428-4AD8-A762-C7594A6807DB}">
      <dgm:prSet/>
      <dgm:spPr/>
      <dgm:t>
        <a:bodyPr/>
        <a:lstStyle/>
        <a:p>
          <a:endParaRPr lang="en-US"/>
        </a:p>
      </dgm:t>
    </dgm:pt>
    <dgm:pt modelId="{A95BD0E7-8256-4D18-ADF6-11C1745A8475}" type="sibTrans" cxnId="{4A018B91-9428-4AD8-A762-C7594A6807DB}">
      <dgm:prSet/>
      <dgm:spPr/>
      <dgm:t>
        <a:bodyPr/>
        <a:lstStyle/>
        <a:p>
          <a:endParaRPr lang="en-US"/>
        </a:p>
      </dgm:t>
    </dgm:pt>
    <dgm:pt modelId="{AF8DAE50-2FC0-40D9-8A43-EF1BF2F48616}">
      <dgm:prSet/>
      <dgm:spPr/>
      <dgm:t>
        <a:bodyPr/>
        <a:lstStyle/>
        <a:p>
          <a:r>
            <a:rPr lang="en-US" i="1" dirty="0" err="1"/>
            <a:t>Antalet</a:t>
          </a:r>
          <a:r>
            <a:rPr lang="en-US" i="1" dirty="0"/>
            <a:t> </a:t>
          </a:r>
          <a:r>
            <a:rPr lang="en-US" i="1" dirty="0" err="1"/>
            <a:t>forskningsartiklar</a:t>
          </a:r>
          <a:r>
            <a:rPr lang="en-US" i="1" dirty="0"/>
            <a:t> </a:t>
          </a:r>
          <a:r>
            <a:rPr lang="en-US" dirty="0" err="1"/>
            <a:t>är</a:t>
          </a:r>
          <a:r>
            <a:rPr lang="en-US" dirty="0"/>
            <a:t> </a:t>
          </a:r>
          <a:r>
            <a:rPr lang="en-US" dirty="0" err="1"/>
            <a:t>stort</a:t>
          </a:r>
          <a:r>
            <a:rPr lang="en-US" dirty="0"/>
            <a:t> - </a:t>
          </a:r>
          <a:r>
            <a:rPr lang="en-US" dirty="0" err="1"/>
            <a:t>mängden</a:t>
          </a:r>
          <a:r>
            <a:rPr lang="en-US" dirty="0"/>
            <a:t> </a:t>
          </a:r>
          <a:r>
            <a:rPr lang="en-US" dirty="0" err="1"/>
            <a:t>artiklar</a:t>
          </a:r>
          <a:r>
            <a:rPr lang="en-US" dirty="0"/>
            <a:t> </a:t>
          </a:r>
          <a:r>
            <a:rPr lang="en-US" dirty="0" err="1"/>
            <a:t>kan</a:t>
          </a:r>
          <a:r>
            <a:rPr lang="en-US" dirty="0"/>
            <a:t> </a:t>
          </a:r>
          <a:r>
            <a:rPr lang="en-US" dirty="0" err="1"/>
            <a:t>avvägas</a:t>
          </a:r>
          <a:r>
            <a:rPr lang="en-US" dirty="0"/>
            <a:t> mot </a:t>
          </a:r>
          <a:r>
            <a:rPr lang="en-US" dirty="0" err="1"/>
            <a:t>vår</a:t>
          </a:r>
          <a:r>
            <a:rPr lang="en-US" dirty="0"/>
            <a:t> ambition om </a:t>
          </a:r>
          <a:r>
            <a:rPr lang="en-US" dirty="0" err="1"/>
            <a:t>djuplärande</a:t>
          </a:r>
          <a:r>
            <a:rPr lang="en-US" dirty="0"/>
            <a:t>.</a:t>
          </a:r>
        </a:p>
      </dgm:t>
    </dgm:pt>
    <dgm:pt modelId="{41901466-4225-4ADF-8FF5-170D788F6861}" type="parTrans" cxnId="{D6D3CD43-8AE7-443D-81C9-153CA63D5F16}">
      <dgm:prSet/>
      <dgm:spPr/>
      <dgm:t>
        <a:bodyPr/>
        <a:lstStyle/>
        <a:p>
          <a:endParaRPr lang="en-US"/>
        </a:p>
      </dgm:t>
    </dgm:pt>
    <dgm:pt modelId="{7DF5F953-EB49-4487-AE6F-9A4C905E6C6C}" type="sibTrans" cxnId="{D6D3CD43-8AE7-443D-81C9-153CA63D5F16}">
      <dgm:prSet/>
      <dgm:spPr/>
      <dgm:t>
        <a:bodyPr/>
        <a:lstStyle/>
        <a:p>
          <a:endParaRPr lang="en-US"/>
        </a:p>
      </dgm:t>
    </dgm:pt>
    <dgm:pt modelId="{756BC201-19D6-4EB1-AB69-706137775392}" type="pres">
      <dgm:prSet presAssocID="{41481F04-0130-4BD6-860C-74F91FE8B1A5}" presName="Name0" presStyleCnt="0">
        <dgm:presLayoutVars>
          <dgm:dir/>
          <dgm:resizeHandles val="exact"/>
        </dgm:presLayoutVars>
      </dgm:prSet>
      <dgm:spPr/>
    </dgm:pt>
    <dgm:pt modelId="{9CC42B80-4EFA-4D8D-91A5-C375AB87DF2B}" type="pres">
      <dgm:prSet presAssocID="{E1E24C17-AE77-43D0-B0F2-9173A69DBD34}" presName="parAndChTx" presStyleLbl="node1" presStyleIdx="0" presStyleCnt="4">
        <dgm:presLayoutVars>
          <dgm:bulletEnabled val="1"/>
        </dgm:presLayoutVars>
      </dgm:prSet>
      <dgm:spPr/>
    </dgm:pt>
    <dgm:pt modelId="{46052631-5807-4CF8-AF92-DC69F9888A4A}" type="pres">
      <dgm:prSet presAssocID="{CF7EA748-3AE7-4018-80D1-F85141D10C09}" presName="parAndChSpace" presStyleCnt="0"/>
      <dgm:spPr/>
    </dgm:pt>
    <dgm:pt modelId="{D1EF0524-98C5-4086-8AB9-C7225D6F87DC}" type="pres">
      <dgm:prSet presAssocID="{B3274CE2-C1C9-4379-955A-F474289C45C0}" presName="parAndChTx" presStyleLbl="node1" presStyleIdx="1" presStyleCnt="4">
        <dgm:presLayoutVars>
          <dgm:bulletEnabled val="1"/>
        </dgm:presLayoutVars>
      </dgm:prSet>
      <dgm:spPr/>
    </dgm:pt>
    <dgm:pt modelId="{7FEB9D40-EDCD-43E3-A2D1-4F2146713DC5}" type="pres">
      <dgm:prSet presAssocID="{09CA3FC2-5246-4903-A95D-CC00884DDB75}" presName="parAndChSpace" presStyleCnt="0"/>
      <dgm:spPr/>
    </dgm:pt>
    <dgm:pt modelId="{7D3BE4A1-3E88-407B-A039-0FD68614B786}" type="pres">
      <dgm:prSet presAssocID="{5B8264C5-CFAD-436E-B3B6-F75FC655F642}" presName="parAndChTx" presStyleLbl="node1" presStyleIdx="2" presStyleCnt="4" custLinFactX="58625" custLinFactNeighborX="100000" custLinFactNeighborY="294">
        <dgm:presLayoutVars>
          <dgm:bulletEnabled val="1"/>
        </dgm:presLayoutVars>
      </dgm:prSet>
      <dgm:spPr/>
    </dgm:pt>
    <dgm:pt modelId="{DD310848-867B-469D-AC27-2A6F446225DE}" type="pres">
      <dgm:prSet presAssocID="{A95BD0E7-8256-4D18-ADF6-11C1745A8475}" presName="parAndChSpace" presStyleCnt="0"/>
      <dgm:spPr/>
    </dgm:pt>
    <dgm:pt modelId="{02218E29-5C23-4BF3-8FC4-8D22B035408D}" type="pres">
      <dgm:prSet presAssocID="{AF8DAE50-2FC0-40D9-8A43-EF1BF2F48616}" presName="parAndChTx" presStyleLbl="node1" presStyleIdx="3" presStyleCnt="4" custLinFactX="-61093" custLinFactNeighborX="-100000" custLinFactNeighborY="61">
        <dgm:presLayoutVars>
          <dgm:bulletEnabled val="1"/>
        </dgm:presLayoutVars>
      </dgm:prSet>
      <dgm:spPr/>
    </dgm:pt>
  </dgm:ptLst>
  <dgm:cxnLst>
    <dgm:cxn modelId="{209DF730-6570-429C-958F-9C2B52117D2E}" type="presOf" srcId="{AF8DAE50-2FC0-40D9-8A43-EF1BF2F48616}" destId="{02218E29-5C23-4BF3-8FC4-8D22B035408D}" srcOrd="0" destOrd="0" presId="urn:microsoft.com/office/officeart/2005/8/layout/hChevron3"/>
    <dgm:cxn modelId="{D6D3CD43-8AE7-443D-81C9-153CA63D5F16}" srcId="{41481F04-0130-4BD6-860C-74F91FE8B1A5}" destId="{AF8DAE50-2FC0-40D9-8A43-EF1BF2F48616}" srcOrd="3" destOrd="0" parTransId="{41901466-4225-4ADF-8FF5-170D788F6861}" sibTransId="{7DF5F953-EB49-4487-AE6F-9A4C905E6C6C}"/>
    <dgm:cxn modelId="{A1585744-C2E7-4807-9CFA-9D16FF644D1A}" srcId="{41481F04-0130-4BD6-860C-74F91FE8B1A5}" destId="{E1E24C17-AE77-43D0-B0F2-9173A69DBD34}" srcOrd="0" destOrd="0" parTransId="{89152316-B8AD-4CD0-9C98-47B7C60788D3}" sibTransId="{CF7EA748-3AE7-4018-80D1-F85141D10C09}"/>
    <dgm:cxn modelId="{C072D568-0C7F-4BA1-99E5-F3C01140166E}" srcId="{B3274CE2-C1C9-4379-955A-F474289C45C0}" destId="{39CCE4F6-A61C-4522-9D54-0C0E963CE4CC}" srcOrd="1" destOrd="0" parTransId="{BF0FC274-923E-428C-8911-9E4D1FD43ADE}" sibTransId="{352B93D7-32C7-426C-8999-020F629A2639}"/>
    <dgm:cxn modelId="{3A1FEE58-9BEC-45B5-8F25-6BDBFD990B55}" type="presOf" srcId="{5B8264C5-CFAD-436E-B3B6-F75FC655F642}" destId="{7D3BE4A1-3E88-407B-A039-0FD68614B786}" srcOrd="0" destOrd="0" presId="urn:microsoft.com/office/officeart/2005/8/layout/hChevron3"/>
    <dgm:cxn modelId="{35D75D7E-C8A9-467C-87D0-376B3F081D8D}" type="presOf" srcId="{E1E24C17-AE77-43D0-B0F2-9173A69DBD34}" destId="{9CC42B80-4EFA-4D8D-91A5-C375AB87DF2B}" srcOrd="0" destOrd="0" presId="urn:microsoft.com/office/officeart/2005/8/layout/hChevron3"/>
    <dgm:cxn modelId="{03CCEF7E-F85B-47AE-BF4B-F1A64A730425}" srcId="{B3274CE2-C1C9-4379-955A-F474289C45C0}" destId="{003E74CB-BDB3-4CF2-A83F-D5E33EC78697}" srcOrd="0" destOrd="0" parTransId="{0E0F595A-ACFB-4FB5-93D0-88C95B779733}" sibTransId="{597A5CEB-A5F9-4FAE-BDE7-1AE0C827B5AD}"/>
    <dgm:cxn modelId="{4A018B91-9428-4AD8-A762-C7594A6807DB}" srcId="{41481F04-0130-4BD6-860C-74F91FE8B1A5}" destId="{5B8264C5-CFAD-436E-B3B6-F75FC655F642}" srcOrd="2" destOrd="0" parTransId="{B517D232-AE47-4749-B816-E12A8F9F3252}" sibTransId="{A95BD0E7-8256-4D18-ADF6-11C1745A8475}"/>
    <dgm:cxn modelId="{2EE6A3A6-E8DA-45D7-9C3F-5C65945E429A}" type="presOf" srcId="{39CCE4F6-A61C-4522-9D54-0C0E963CE4CC}" destId="{D1EF0524-98C5-4086-8AB9-C7225D6F87DC}" srcOrd="0" destOrd="2" presId="urn:microsoft.com/office/officeart/2005/8/layout/hChevron3"/>
    <dgm:cxn modelId="{3CADD4A8-589F-47A9-968C-46568E4AA9AC}" type="presOf" srcId="{41481F04-0130-4BD6-860C-74F91FE8B1A5}" destId="{756BC201-19D6-4EB1-AB69-706137775392}" srcOrd="0" destOrd="0" presId="urn:microsoft.com/office/officeart/2005/8/layout/hChevron3"/>
    <dgm:cxn modelId="{5C1FA0AD-02BE-4D14-B7F7-EAC116844DE5}" type="presOf" srcId="{003E74CB-BDB3-4CF2-A83F-D5E33EC78697}" destId="{D1EF0524-98C5-4086-8AB9-C7225D6F87DC}" srcOrd="0" destOrd="1" presId="urn:microsoft.com/office/officeart/2005/8/layout/hChevron3"/>
    <dgm:cxn modelId="{16FD3CC7-AE51-4BF1-84BD-DEB9A9EC728F}" type="presOf" srcId="{65A4B4A3-A371-41B8-92F8-F9977D6102F3}" destId="{9CC42B80-4EFA-4D8D-91A5-C375AB87DF2B}" srcOrd="0" destOrd="1" presId="urn:microsoft.com/office/officeart/2005/8/layout/hChevron3"/>
    <dgm:cxn modelId="{ABD753E4-F818-4003-8225-F12585FEE8D9}" type="presOf" srcId="{B3274CE2-C1C9-4379-955A-F474289C45C0}" destId="{D1EF0524-98C5-4086-8AB9-C7225D6F87DC}" srcOrd="0" destOrd="0" presId="urn:microsoft.com/office/officeart/2005/8/layout/hChevron3"/>
    <dgm:cxn modelId="{78F7A5E6-FD76-44F7-8799-B21233882B9F}" srcId="{41481F04-0130-4BD6-860C-74F91FE8B1A5}" destId="{B3274CE2-C1C9-4379-955A-F474289C45C0}" srcOrd="1" destOrd="0" parTransId="{BAE64574-D23A-4ABA-B942-211477C3A071}" sibTransId="{09CA3FC2-5246-4903-A95D-CC00884DDB75}"/>
    <dgm:cxn modelId="{E6F4BBF6-7896-49C2-AF9A-BE9322570A86}" srcId="{E1E24C17-AE77-43D0-B0F2-9173A69DBD34}" destId="{65A4B4A3-A371-41B8-92F8-F9977D6102F3}" srcOrd="0" destOrd="0" parTransId="{D839E279-0290-4F98-A9AF-AECAE444561A}" sibTransId="{4C62D83C-7E34-4941-B175-54062535E4EB}"/>
    <dgm:cxn modelId="{5009DAD4-4800-4DB4-A580-1BBB7D809419}" type="presParOf" srcId="{756BC201-19D6-4EB1-AB69-706137775392}" destId="{9CC42B80-4EFA-4D8D-91A5-C375AB87DF2B}" srcOrd="0" destOrd="0" presId="urn:microsoft.com/office/officeart/2005/8/layout/hChevron3"/>
    <dgm:cxn modelId="{D74A9C1A-566F-470A-99D9-E869DF0ABAB7}" type="presParOf" srcId="{756BC201-19D6-4EB1-AB69-706137775392}" destId="{46052631-5807-4CF8-AF92-DC69F9888A4A}" srcOrd="1" destOrd="0" presId="urn:microsoft.com/office/officeart/2005/8/layout/hChevron3"/>
    <dgm:cxn modelId="{AF492C73-0290-4D0B-88C6-497E1980EC70}" type="presParOf" srcId="{756BC201-19D6-4EB1-AB69-706137775392}" destId="{D1EF0524-98C5-4086-8AB9-C7225D6F87DC}" srcOrd="2" destOrd="0" presId="urn:microsoft.com/office/officeart/2005/8/layout/hChevron3"/>
    <dgm:cxn modelId="{622E6CE8-FF20-45D9-830D-9B01C94DDD45}" type="presParOf" srcId="{756BC201-19D6-4EB1-AB69-706137775392}" destId="{7FEB9D40-EDCD-43E3-A2D1-4F2146713DC5}" srcOrd="3" destOrd="0" presId="urn:microsoft.com/office/officeart/2005/8/layout/hChevron3"/>
    <dgm:cxn modelId="{C59ED58F-4A07-414E-9E3E-1828FFB4AA03}" type="presParOf" srcId="{756BC201-19D6-4EB1-AB69-706137775392}" destId="{7D3BE4A1-3E88-407B-A039-0FD68614B786}" srcOrd="4" destOrd="0" presId="urn:microsoft.com/office/officeart/2005/8/layout/hChevron3"/>
    <dgm:cxn modelId="{F0D1FC90-5EB1-4F97-AA88-803CC80C4B29}" type="presParOf" srcId="{756BC201-19D6-4EB1-AB69-706137775392}" destId="{DD310848-867B-469D-AC27-2A6F446225DE}" srcOrd="5" destOrd="0" presId="urn:microsoft.com/office/officeart/2005/8/layout/hChevron3"/>
    <dgm:cxn modelId="{588F3241-E77F-4037-B70B-50CE6A53C9BA}" type="presParOf" srcId="{756BC201-19D6-4EB1-AB69-706137775392}" destId="{02218E29-5C23-4BF3-8FC4-8D22B035408D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F38A0A9-000F-400F-A9AD-C1E88F22598F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425ECCF-5C19-400B-8CD4-D2CD5EB071A8}">
      <dgm:prSet/>
      <dgm:spPr/>
      <dgm:t>
        <a:bodyPr/>
        <a:lstStyle/>
        <a:p>
          <a:r>
            <a:rPr lang="en-US" i="1"/>
            <a:t>Läraren</a:t>
          </a:r>
          <a:r>
            <a:rPr lang="en-US"/>
            <a:t> som forskare synliggörs inte i våra kurser</a:t>
          </a:r>
        </a:p>
      </dgm:t>
    </dgm:pt>
    <dgm:pt modelId="{514A0872-045F-4D53-90BE-61EAABAAFF82}" type="parTrans" cxnId="{07F1FE61-9416-4DBB-8F12-4F5967CFE6A4}">
      <dgm:prSet/>
      <dgm:spPr/>
      <dgm:t>
        <a:bodyPr/>
        <a:lstStyle/>
        <a:p>
          <a:endParaRPr lang="en-US"/>
        </a:p>
      </dgm:t>
    </dgm:pt>
    <dgm:pt modelId="{09504889-DC46-4338-83FE-37ADB1CD666E}" type="sibTrans" cxnId="{07F1FE61-9416-4DBB-8F12-4F5967CFE6A4}">
      <dgm:prSet/>
      <dgm:spPr/>
      <dgm:t>
        <a:bodyPr/>
        <a:lstStyle/>
        <a:p>
          <a:endParaRPr lang="en-US"/>
        </a:p>
      </dgm:t>
    </dgm:pt>
    <dgm:pt modelId="{2601366F-84EB-4C59-B5D9-9B3B3A6E4FCC}">
      <dgm:prSet/>
      <dgm:spPr/>
      <dgm:t>
        <a:bodyPr/>
        <a:lstStyle/>
        <a:p>
          <a:r>
            <a:rPr lang="en-US" i="1"/>
            <a:t>Studenterna</a:t>
          </a:r>
          <a:r>
            <a:rPr lang="en-US"/>
            <a:t> kommer inte nära forskningsprocessen</a:t>
          </a:r>
        </a:p>
      </dgm:t>
    </dgm:pt>
    <dgm:pt modelId="{586C33BE-0C24-4AC0-9C07-82A737F59868}" type="parTrans" cxnId="{518E992A-F808-4B40-89AA-FEB5DE3D3279}">
      <dgm:prSet/>
      <dgm:spPr/>
      <dgm:t>
        <a:bodyPr/>
        <a:lstStyle/>
        <a:p>
          <a:endParaRPr lang="en-US"/>
        </a:p>
      </dgm:t>
    </dgm:pt>
    <dgm:pt modelId="{D2E2B916-512A-443F-9601-6D61EEEB6491}" type="sibTrans" cxnId="{518E992A-F808-4B40-89AA-FEB5DE3D3279}">
      <dgm:prSet/>
      <dgm:spPr/>
      <dgm:t>
        <a:bodyPr/>
        <a:lstStyle/>
        <a:p>
          <a:endParaRPr lang="en-US"/>
        </a:p>
      </dgm:t>
    </dgm:pt>
    <dgm:pt modelId="{C4EEE5E5-9F03-42C9-AB06-46526021DC36}">
      <dgm:prSet/>
      <dgm:spPr/>
      <dgm:t>
        <a:bodyPr/>
        <a:lstStyle/>
        <a:p>
          <a:r>
            <a:rPr lang="en-US" dirty="0">
              <a:sym typeface="Wingdings" panose="05000000000000000000" pitchFamily="2" charset="2"/>
            </a:rPr>
            <a:t></a:t>
          </a:r>
          <a:r>
            <a:rPr lang="en-US" dirty="0" err="1"/>
            <a:t>Lärarna</a:t>
          </a:r>
          <a:r>
            <a:rPr lang="en-US" dirty="0"/>
            <a:t> ’</a:t>
          </a:r>
          <a:r>
            <a:rPr lang="en-US" dirty="0" err="1"/>
            <a:t>hamnar</a:t>
          </a:r>
          <a:r>
            <a:rPr lang="en-US" dirty="0"/>
            <a:t>’ </a:t>
          </a:r>
          <a:r>
            <a:rPr lang="en-US" dirty="0" err="1"/>
            <a:t>gärna</a:t>
          </a:r>
          <a:r>
            <a:rPr lang="en-US" dirty="0"/>
            <a:t> </a:t>
          </a:r>
          <a:r>
            <a:rPr lang="en-US" dirty="0" err="1"/>
            <a:t>i</a:t>
          </a:r>
          <a:r>
            <a:rPr lang="en-US" dirty="0"/>
            <a:t> </a:t>
          </a:r>
          <a:r>
            <a:rPr lang="en-US" dirty="0" err="1"/>
            <a:t>expertrollen</a:t>
          </a:r>
          <a:endParaRPr lang="en-US" dirty="0"/>
        </a:p>
      </dgm:t>
    </dgm:pt>
    <dgm:pt modelId="{C4E4C898-49FB-4331-985B-BD459335EB49}" type="parTrans" cxnId="{3BB72222-4CC7-44C6-829C-6BACBF10F3DF}">
      <dgm:prSet/>
      <dgm:spPr/>
      <dgm:t>
        <a:bodyPr/>
        <a:lstStyle/>
        <a:p>
          <a:endParaRPr lang="en-US"/>
        </a:p>
      </dgm:t>
    </dgm:pt>
    <dgm:pt modelId="{DFFF47B5-51F3-4BF6-8040-4C774FC32AB7}" type="sibTrans" cxnId="{3BB72222-4CC7-44C6-829C-6BACBF10F3DF}">
      <dgm:prSet/>
      <dgm:spPr/>
      <dgm:t>
        <a:bodyPr/>
        <a:lstStyle/>
        <a:p>
          <a:endParaRPr lang="en-US"/>
        </a:p>
      </dgm:t>
    </dgm:pt>
    <dgm:pt modelId="{C34C27AF-56DC-4BBC-81D3-AC9CC72908AB}" type="pres">
      <dgm:prSet presAssocID="{AF38A0A9-000F-400F-A9AD-C1E88F22598F}" presName="outerComposite" presStyleCnt="0">
        <dgm:presLayoutVars>
          <dgm:chMax val="5"/>
          <dgm:dir/>
          <dgm:resizeHandles val="exact"/>
        </dgm:presLayoutVars>
      </dgm:prSet>
      <dgm:spPr/>
    </dgm:pt>
    <dgm:pt modelId="{09961C51-8A9A-4445-8F20-A6F7312AA607}" type="pres">
      <dgm:prSet presAssocID="{AF38A0A9-000F-400F-A9AD-C1E88F22598F}" presName="dummyMaxCanvas" presStyleCnt="0">
        <dgm:presLayoutVars/>
      </dgm:prSet>
      <dgm:spPr/>
    </dgm:pt>
    <dgm:pt modelId="{46D64E61-5922-456D-B079-46EA352F4490}" type="pres">
      <dgm:prSet presAssocID="{AF38A0A9-000F-400F-A9AD-C1E88F22598F}" presName="ThreeNodes_1" presStyleLbl="node1" presStyleIdx="0" presStyleCnt="3">
        <dgm:presLayoutVars>
          <dgm:bulletEnabled val="1"/>
        </dgm:presLayoutVars>
      </dgm:prSet>
      <dgm:spPr/>
    </dgm:pt>
    <dgm:pt modelId="{4F91B68E-E2C8-4BD0-BE77-9E91FABC3396}" type="pres">
      <dgm:prSet presAssocID="{AF38A0A9-000F-400F-A9AD-C1E88F22598F}" presName="ThreeNodes_2" presStyleLbl="node1" presStyleIdx="1" presStyleCnt="3">
        <dgm:presLayoutVars>
          <dgm:bulletEnabled val="1"/>
        </dgm:presLayoutVars>
      </dgm:prSet>
      <dgm:spPr/>
    </dgm:pt>
    <dgm:pt modelId="{8F944266-52B3-422D-90E5-1CE3686048FD}" type="pres">
      <dgm:prSet presAssocID="{AF38A0A9-000F-400F-A9AD-C1E88F22598F}" presName="ThreeNodes_3" presStyleLbl="node1" presStyleIdx="2" presStyleCnt="3">
        <dgm:presLayoutVars>
          <dgm:bulletEnabled val="1"/>
        </dgm:presLayoutVars>
      </dgm:prSet>
      <dgm:spPr/>
    </dgm:pt>
    <dgm:pt modelId="{73B9A657-494E-463A-94CD-7B8E931D3F88}" type="pres">
      <dgm:prSet presAssocID="{AF38A0A9-000F-400F-A9AD-C1E88F22598F}" presName="ThreeConn_1-2" presStyleLbl="fgAccFollowNode1" presStyleIdx="0" presStyleCnt="2">
        <dgm:presLayoutVars>
          <dgm:bulletEnabled val="1"/>
        </dgm:presLayoutVars>
      </dgm:prSet>
      <dgm:spPr/>
    </dgm:pt>
    <dgm:pt modelId="{F3E18B18-14AD-4D31-95E8-E20815991F24}" type="pres">
      <dgm:prSet presAssocID="{AF38A0A9-000F-400F-A9AD-C1E88F22598F}" presName="ThreeConn_2-3" presStyleLbl="fgAccFollowNode1" presStyleIdx="1" presStyleCnt="2">
        <dgm:presLayoutVars>
          <dgm:bulletEnabled val="1"/>
        </dgm:presLayoutVars>
      </dgm:prSet>
      <dgm:spPr/>
    </dgm:pt>
    <dgm:pt modelId="{89BECD94-D336-453C-9509-D5DFCE8C08DD}" type="pres">
      <dgm:prSet presAssocID="{AF38A0A9-000F-400F-A9AD-C1E88F22598F}" presName="ThreeNodes_1_text" presStyleLbl="node1" presStyleIdx="2" presStyleCnt="3">
        <dgm:presLayoutVars>
          <dgm:bulletEnabled val="1"/>
        </dgm:presLayoutVars>
      </dgm:prSet>
      <dgm:spPr/>
    </dgm:pt>
    <dgm:pt modelId="{1354E54E-3605-4222-B408-AFEF4AAB4927}" type="pres">
      <dgm:prSet presAssocID="{AF38A0A9-000F-400F-A9AD-C1E88F22598F}" presName="ThreeNodes_2_text" presStyleLbl="node1" presStyleIdx="2" presStyleCnt="3">
        <dgm:presLayoutVars>
          <dgm:bulletEnabled val="1"/>
        </dgm:presLayoutVars>
      </dgm:prSet>
      <dgm:spPr/>
    </dgm:pt>
    <dgm:pt modelId="{C85E48FB-58F4-4312-9DDB-24C275770792}" type="pres">
      <dgm:prSet presAssocID="{AF38A0A9-000F-400F-A9AD-C1E88F22598F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75406B11-6976-45DA-A8CA-185B1B18026D}" type="presOf" srcId="{D2E2B916-512A-443F-9601-6D61EEEB6491}" destId="{F3E18B18-14AD-4D31-95E8-E20815991F24}" srcOrd="0" destOrd="0" presId="urn:microsoft.com/office/officeart/2005/8/layout/vProcess5"/>
    <dgm:cxn modelId="{C9EBC91B-9D49-4BA6-97BD-8D79AAAF6F77}" type="presOf" srcId="{4425ECCF-5C19-400B-8CD4-D2CD5EB071A8}" destId="{89BECD94-D336-453C-9509-D5DFCE8C08DD}" srcOrd="1" destOrd="0" presId="urn:microsoft.com/office/officeart/2005/8/layout/vProcess5"/>
    <dgm:cxn modelId="{3BB72222-4CC7-44C6-829C-6BACBF10F3DF}" srcId="{AF38A0A9-000F-400F-A9AD-C1E88F22598F}" destId="{C4EEE5E5-9F03-42C9-AB06-46526021DC36}" srcOrd="2" destOrd="0" parTransId="{C4E4C898-49FB-4331-985B-BD459335EB49}" sibTransId="{DFFF47B5-51F3-4BF6-8040-4C774FC32AB7}"/>
    <dgm:cxn modelId="{F11F2E27-2867-462E-BCBE-976534A6D1C2}" type="presOf" srcId="{2601366F-84EB-4C59-B5D9-9B3B3A6E4FCC}" destId="{1354E54E-3605-4222-B408-AFEF4AAB4927}" srcOrd="1" destOrd="0" presId="urn:microsoft.com/office/officeart/2005/8/layout/vProcess5"/>
    <dgm:cxn modelId="{518E992A-F808-4B40-89AA-FEB5DE3D3279}" srcId="{AF38A0A9-000F-400F-A9AD-C1E88F22598F}" destId="{2601366F-84EB-4C59-B5D9-9B3B3A6E4FCC}" srcOrd="1" destOrd="0" parTransId="{586C33BE-0C24-4AC0-9C07-82A737F59868}" sibTransId="{D2E2B916-512A-443F-9601-6D61EEEB6491}"/>
    <dgm:cxn modelId="{7013005E-2EAB-46E8-ACA9-7A5226D806FF}" type="presOf" srcId="{2601366F-84EB-4C59-B5D9-9B3B3A6E4FCC}" destId="{4F91B68E-E2C8-4BD0-BE77-9E91FABC3396}" srcOrd="0" destOrd="0" presId="urn:microsoft.com/office/officeart/2005/8/layout/vProcess5"/>
    <dgm:cxn modelId="{07F1FE61-9416-4DBB-8F12-4F5967CFE6A4}" srcId="{AF38A0A9-000F-400F-A9AD-C1E88F22598F}" destId="{4425ECCF-5C19-400B-8CD4-D2CD5EB071A8}" srcOrd="0" destOrd="0" parTransId="{514A0872-045F-4D53-90BE-61EAABAAFF82}" sibTransId="{09504889-DC46-4338-83FE-37ADB1CD666E}"/>
    <dgm:cxn modelId="{7F143957-CC65-4703-8E17-FD12D4B362C1}" type="presOf" srcId="{4425ECCF-5C19-400B-8CD4-D2CD5EB071A8}" destId="{46D64E61-5922-456D-B079-46EA352F4490}" srcOrd="0" destOrd="0" presId="urn:microsoft.com/office/officeart/2005/8/layout/vProcess5"/>
    <dgm:cxn modelId="{4447FFB8-8505-4AB7-B56A-F59C903B4FBE}" type="presOf" srcId="{C4EEE5E5-9F03-42C9-AB06-46526021DC36}" destId="{8F944266-52B3-422D-90E5-1CE3686048FD}" srcOrd="0" destOrd="0" presId="urn:microsoft.com/office/officeart/2005/8/layout/vProcess5"/>
    <dgm:cxn modelId="{FA24DEBD-FFDF-4509-AD3A-D0A08FA34ED3}" type="presOf" srcId="{AF38A0A9-000F-400F-A9AD-C1E88F22598F}" destId="{C34C27AF-56DC-4BBC-81D3-AC9CC72908AB}" srcOrd="0" destOrd="0" presId="urn:microsoft.com/office/officeart/2005/8/layout/vProcess5"/>
    <dgm:cxn modelId="{881207E4-D627-4C29-B728-CF17E4AFA612}" type="presOf" srcId="{09504889-DC46-4338-83FE-37ADB1CD666E}" destId="{73B9A657-494E-463A-94CD-7B8E931D3F88}" srcOrd="0" destOrd="0" presId="urn:microsoft.com/office/officeart/2005/8/layout/vProcess5"/>
    <dgm:cxn modelId="{BC3B1EF7-B99A-48CB-B234-083446BAA53D}" type="presOf" srcId="{C4EEE5E5-9F03-42C9-AB06-46526021DC36}" destId="{C85E48FB-58F4-4312-9DDB-24C275770792}" srcOrd="1" destOrd="0" presId="urn:microsoft.com/office/officeart/2005/8/layout/vProcess5"/>
    <dgm:cxn modelId="{9D852BE2-ACD7-4556-B63A-B83E6FCD40BB}" type="presParOf" srcId="{C34C27AF-56DC-4BBC-81D3-AC9CC72908AB}" destId="{09961C51-8A9A-4445-8F20-A6F7312AA607}" srcOrd="0" destOrd="0" presId="urn:microsoft.com/office/officeart/2005/8/layout/vProcess5"/>
    <dgm:cxn modelId="{801FA4A9-663B-4D97-8B26-0AA87CEB5B1C}" type="presParOf" srcId="{C34C27AF-56DC-4BBC-81D3-AC9CC72908AB}" destId="{46D64E61-5922-456D-B079-46EA352F4490}" srcOrd="1" destOrd="0" presId="urn:microsoft.com/office/officeart/2005/8/layout/vProcess5"/>
    <dgm:cxn modelId="{6DFF6C3C-EA56-4FA1-AD76-3572DA65F84E}" type="presParOf" srcId="{C34C27AF-56DC-4BBC-81D3-AC9CC72908AB}" destId="{4F91B68E-E2C8-4BD0-BE77-9E91FABC3396}" srcOrd="2" destOrd="0" presId="urn:microsoft.com/office/officeart/2005/8/layout/vProcess5"/>
    <dgm:cxn modelId="{AEDA4369-24A2-4C60-84AC-77AFB9B5C961}" type="presParOf" srcId="{C34C27AF-56DC-4BBC-81D3-AC9CC72908AB}" destId="{8F944266-52B3-422D-90E5-1CE3686048FD}" srcOrd="3" destOrd="0" presId="urn:microsoft.com/office/officeart/2005/8/layout/vProcess5"/>
    <dgm:cxn modelId="{EC4FE49C-D183-48F8-8178-6E915E7004E1}" type="presParOf" srcId="{C34C27AF-56DC-4BBC-81D3-AC9CC72908AB}" destId="{73B9A657-494E-463A-94CD-7B8E931D3F88}" srcOrd="4" destOrd="0" presId="urn:microsoft.com/office/officeart/2005/8/layout/vProcess5"/>
    <dgm:cxn modelId="{B24F6FB0-B5FF-4889-AE1A-A13453817F8C}" type="presParOf" srcId="{C34C27AF-56DC-4BBC-81D3-AC9CC72908AB}" destId="{F3E18B18-14AD-4D31-95E8-E20815991F24}" srcOrd="5" destOrd="0" presId="urn:microsoft.com/office/officeart/2005/8/layout/vProcess5"/>
    <dgm:cxn modelId="{02640664-0EE1-4838-8E8B-4EF843FD65BB}" type="presParOf" srcId="{C34C27AF-56DC-4BBC-81D3-AC9CC72908AB}" destId="{89BECD94-D336-453C-9509-D5DFCE8C08DD}" srcOrd="6" destOrd="0" presId="urn:microsoft.com/office/officeart/2005/8/layout/vProcess5"/>
    <dgm:cxn modelId="{262BEA79-471E-44CF-B4B4-9FDD7EB06382}" type="presParOf" srcId="{C34C27AF-56DC-4BBC-81D3-AC9CC72908AB}" destId="{1354E54E-3605-4222-B408-AFEF4AAB4927}" srcOrd="7" destOrd="0" presId="urn:microsoft.com/office/officeart/2005/8/layout/vProcess5"/>
    <dgm:cxn modelId="{38A344E8-8769-47FB-AA74-B1F5457E8D1F}" type="presParOf" srcId="{C34C27AF-56DC-4BBC-81D3-AC9CC72908AB}" destId="{C85E48FB-58F4-4312-9DDB-24C275770792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3CAE63-80FC-4DD1-8DF3-FCC41D072E2A}">
      <dsp:nvSpPr>
        <dsp:cNvPr id="0" name=""/>
        <dsp:cNvSpPr/>
      </dsp:nvSpPr>
      <dsp:spPr>
        <a:xfrm>
          <a:off x="0" y="0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19EDD4-D34D-4476-83D4-4B089766BDDB}">
      <dsp:nvSpPr>
        <dsp:cNvPr id="0" name=""/>
        <dsp:cNvSpPr/>
      </dsp:nvSpPr>
      <dsp:spPr>
        <a:xfrm>
          <a:off x="0" y="0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 err="1"/>
            <a:t>Utbildningen</a:t>
          </a:r>
          <a:r>
            <a:rPr lang="en-US" sz="3800" kern="1200" dirty="0"/>
            <a:t> ska </a:t>
          </a:r>
          <a:r>
            <a:rPr lang="en-US" sz="3800" kern="1200" dirty="0" err="1"/>
            <a:t>vila</a:t>
          </a:r>
          <a:r>
            <a:rPr lang="en-US" sz="3800" kern="1200" dirty="0"/>
            <a:t> </a:t>
          </a:r>
          <a:r>
            <a:rPr lang="en-US" sz="3800" kern="1200" dirty="0" err="1"/>
            <a:t>på</a:t>
          </a:r>
          <a:r>
            <a:rPr lang="en-US" sz="3800" kern="1200" dirty="0"/>
            <a:t> </a:t>
          </a:r>
          <a:r>
            <a:rPr lang="en-US" sz="3800" kern="1200" dirty="0" err="1"/>
            <a:t>vetenskaplig</a:t>
          </a:r>
          <a:r>
            <a:rPr lang="en-US" sz="3800" kern="1200" dirty="0"/>
            <a:t> grund, </a:t>
          </a:r>
        </a:p>
      </dsp:txBody>
      <dsp:txXfrm>
        <a:off x="0" y="0"/>
        <a:ext cx="6900512" cy="1384035"/>
      </dsp:txXfrm>
    </dsp:sp>
    <dsp:sp modelId="{D27D4843-2B82-4378-8CD9-FF63F4BF9F33}">
      <dsp:nvSpPr>
        <dsp:cNvPr id="0" name=""/>
        <dsp:cNvSpPr/>
      </dsp:nvSpPr>
      <dsp:spPr>
        <a:xfrm>
          <a:off x="0" y="1384035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BA1F59-6FB4-4875-B93F-2D23BF7C49AF}">
      <dsp:nvSpPr>
        <dsp:cNvPr id="0" name=""/>
        <dsp:cNvSpPr/>
      </dsp:nvSpPr>
      <dsp:spPr>
        <a:xfrm>
          <a:off x="0" y="1384035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 err="1"/>
            <a:t>Nära</a:t>
          </a:r>
          <a:r>
            <a:rPr lang="en-US" sz="3800" kern="1200" dirty="0"/>
            <a:t> </a:t>
          </a:r>
          <a:r>
            <a:rPr lang="en-US" sz="3800" kern="1200" dirty="0" err="1"/>
            <a:t>samband</a:t>
          </a:r>
          <a:r>
            <a:rPr lang="en-US" sz="3800" kern="1200" dirty="0"/>
            <a:t> </a:t>
          </a:r>
          <a:r>
            <a:rPr lang="en-US" sz="3800" kern="1200" dirty="0" err="1"/>
            <a:t>mellan</a:t>
          </a:r>
          <a:r>
            <a:rPr lang="en-US" sz="3800" kern="1200" dirty="0"/>
            <a:t> </a:t>
          </a:r>
          <a:r>
            <a:rPr lang="en-US" sz="3800" kern="1200" dirty="0" err="1"/>
            <a:t>forskning</a:t>
          </a:r>
          <a:r>
            <a:rPr lang="en-US" sz="3800" kern="1200" dirty="0"/>
            <a:t> och </a:t>
          </a:r>
          <a:r>
            <a:rPr lang="en-US" sz="3800" kern="1200" dirty="0" err="1"/>
            <a:t>utbildning</a:t>
          </a:r>
          <a:endParaRPr lang="en-US" sz="3800" kern="1200" dirty="0"/>
        </a:p>
      </dsp:txBody>
      <dsp:txXfrm>
        <a:off x="0" y="1384035"/>
        <a:ext cx="6900512" cy="1384035"/>
      </dsp:txXfrm>
    </dsp:sp>
    <dsp:sp modelId="{1BF1FBFA-2055-43E3-8DC6-83A47F0592D7}">
      <dsp:nvSpPr>
        <dsp:cNvPr id="0" name=""/>
        <dsp:cNvSpPr/>
      </dsp:nvSpPr>
      <dsp:spPr>
        <a:xfrm>
          <a:off x="0" y="2768070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AA9D67-11EC-4E14-A937-8D05A9BFE75E}">
      <dsp:nvSpPr>
        <dsp:cNvPr id="0" name=""/>
        <dsp:cNvSpPr/>
      </dsp:nvSpPr>
      <dsp:spPr>
        <a:xfrm>
          <a:off x="0" y="2768070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Utbildningen ska främja ett vetenskapligt förhållningssätt </a:t>
          </a:r>
        </a:p>
      </dsp:txBody>
      <dsp:txXfrm>
        <a:off x="0" y="2768070"/>
        <a:ext cx="6900512" cy="1384035"/>
      </dsp:txXfrm>
    </dsp:sp>
    <dsp:sp modelId="{2CBE2FAD-1841-4138-AA8B-419456479F15}">
      <dsp:nvSpPr>
        <dsp:cNvPr id="0" name=""/>
        <dsp:cNvSpPr/>
      </dsp:nvSpPr>
      <dsp:spPr>
        <a:xfrm>
          <a:off x="0" y="4152105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2FB697-2683-4E37-8273-8B6184BF95E3}">
      <dsp:nvSpPr>
        <dsp:cNvPr id="0" name=""/>
        <dsp:cNvSpPr/>
      </dsp:nvSpPr>
      <dsp:spPr>
        <a:xfrm>
          <a:off x="0" y="4152105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 err="1"/>
            <a:t>samt</a:t>
          </a:r>
          <a:r>
            <a:rPr lang="en-US" sz="3800" kern="1200" dirty="0"/>
            <a:t> </a:t>
          </a:r>
          <a:r>
            <a:rPr lang="en-US" sz="3800" kern="1200" dirty="0" err="1"/>
            <a:t>följa</a:t>
          </a:r>
          <a:r>
            <a:rPr lang="en-US" sz="3800" kern="1200" dirty="0"/>
            <a:t> </a:t>
          </a:r>
          <a:r>
            <a:rPr lang="en-US" sz="3800" kern="1200" dirty="0" err="1"/>
            <a:t>kunskapsutvecklingen</a:t>
          </a:r>
          <a:r>
            <a:rPr lang="en-US" sz="3800" kern="1200" dirty="0"/>
            <a:t> (8-9§§). </a:t>
          </a:r>
        </a:p>
      </dsp:txBody>
      <dsp:txXfrm>
        <a:off x="0" y="4152105"/>
        <a:ext cx="6900512" cy="13840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1D3906-CF45-43EE-8DCF-9C326A9664EB}">
      <dsp:nvSpPr>
        <dsp:cNvPr id="0" name=""/>
        <dsp:cNvSpPr/>
      </dsp:nvSpPr>
      <dsp:spPr>
        <a:xfrm>
          <a:off x="0" y="8670"/>
          <a:ext cx="6900512" cy="11138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/>
            <a:t>Beroende</a:t>
          </a:r>
          <a:r>
            <a:rPr lang="en-US" sz="2800" kern="1200" dirty="0"/>
            <a:t> av </a:t>
          </a:r>
          <a:r>
            <a:rPr lang="en-US" sz="2800" kern="1200" dirty="0" err="1"/>
            <a:t>pedagogisk</a:t>
          </a:r>
          <a:r>
            <a:rPr lang="en-US" sz="2800" kern="1200" dirty="0"/>
            <a:t> </a:t>
          </a:r>
          <a:r>
            <a:rPr lang="en-US" sz="2800" kern="1200" dirty="0" err="1"/>
            <a:t>ansats</a:t>
          </a:r>
          <a:r>
            <a:rPr lang="en-US" sz="2800" kern="1200" dirty="0"/>
            <a:t> </a:t>
          </a:r>
          <a:r>
            <a:rPr lang="en-US" sz="2800" kern="1200" dirty="0" err="1"/>
            <a:t>framträder</a:t>
          </a:r>
          <a:r>
            <a:rPr lang="en-US" sz="2800" kern="1200" dirty="0"/>
            <a:t> </a:t>
          </a:r>
          <a:r>
            <a:rPr lang="en-US" sz="2800" u="sng" kern="1200" dirty="0" err="1"/>
            <a:t>olika</a:t>
          </a:r>
          <a:r>
            <a:rPr lang="en-US" sz="2800" u="sng" kern="1200" dirty="0"/>
            <a:t> roller för </a:t>
          </a:r>
          <a:r>
            <a:rPr lang="en-US" sz="2800" u="sng" kern="1200" dirty="0" err="1"/>
            <a:t>studenter</a:t>
          </a:r>
          <a:r>
            <a:rPr lang="en-US" sz="2800" kern="1200" dirty="0"/>
            <a:t> och </a:t>
          </a:r>
          <a:r>
            <a:rPr lang="en-US" sz="2800" u="sng" kern="1200" dirty="0" err="1"/>
            <a:t>lärare</a:t>
          </a:r>
          <a:r>
            <a:rPr lang="en-US" sz="2800" u="sng" kern="1200" dirty="0"/>
            <a:t> </a:t>
          </a:r>
          <a:endParaRPr lang="en-US" sz="2800" kern="1200" dirty="0"/>
        </a:p>
      </dsp:txBody>
      <dsp:txXfrm>
        <a:off x="54373" y="63043"/>
        <a:ext cx="6791766" cy="1005094"/>
      </dsp:txXfrm>
    </dsp:sp>
    <dsp:sp modelId="{255AD5B4-58E2-49AB-A6D4-FFBC1BC8A860}">
      <dsp:nvSpPr>
        <dsp:cNvPr id="0" name=""/>
        <dsp:cNvSpPr/>
      </dsp:nvSpPr>
      <dsp:spPr>
        <a:xfrm>
          <a:off x="0" y="1122510"/>
          <a:ext cx="6900512" cy="4404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9091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u="sng" kern="1200" dirty="0" err="1"/>
            <a:t>Studenten</a:t>
          </a:r>
          <a:r>
            <a:rPr lang="en-US" sz="2200" kern="1200" dirty="0"/>
            <a:t> </a:t>
          </a:r>
          <a:r>
            <a:rPr lang="en-US" sz="2200" kern="1200" dirty="0" err="1"/>
            <a:t>kan</a:t>
          </a:r>
          <a:r>
            <a:rPr lang="en-US" sz="2200" kern="1200" dirty="0"/>
            <a:t> </a:t>
          </a:r>
          <a:r>
            <a:rPr lang="en-US" sz="2200" kern="1200" dirty="0" err="1"/>
            <a:t>betraktas</a:t>
          </a:r>
          <a:r>
            <a:rPr lang="en-US" sz="2200" kern="1200" dirty="0"/>
            <a:t> </a:t>
          </a:r>
          <a:r>
            <a:rPr lang="en-US" sz="2200" kern="1200" dirty="0" err="1"/>
            <a:t>som</a:t>
          </a:r>
          <a:r>
            <a:rPr lang="en-US" sz="2200" kern="1200" dirty="0"/>
            <a:t> 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 dirty="0" err="1"/>
            <a:t>mottagare</a:t>
          </a:r>
          <a:r>
            <a:rPr lang="en-US" sz="2200" kern="1200" dirty="0"/>
            <a:t> av </a:t>
          </a:r>
          <a:r>
            <a:rPr lang="en-US" sz="2200" kern="1200" dirty="0" err="1"/>
            <a:t>forskningsresultat</a:t>
          </a:r>
          <a:r>
            <a:rPr lang="en-US" sz="2200" kern="1200" dirty="0"/>
            <a:t> (</a:t>
          </a:r>
          <a:r>
            <a:rPr lang="en-US" sz="2200" i="1" kern="1200" dirty="0"/>
            <a:t>student as audience</a:t>
          </a:r>
          <a:r>
            <a:rPr lang="en-US" sz="2200" kern="1200" dirty="0"/>
            <a:t>)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 dirty="0" err="1"/>
            <a:t>som</a:t>
          </a:r>
          <a:r>
            <a:rPr lang="en-US" sz="2200" kern="1200" dirty="0"/>
            <a:t> </a:t>
          </a:r>
          <a:r>
            <a:rPr lang="en-US" sz="2200" kern="1200" dirty="0" err="1"/>
            <a:t>en</a:t>
          </a:r>
          <a:r>
            <a:rPr lang="en-US" sz="2200" kern="1200" dirty="0"/>
            <a:t> </a:t>
          </a:r>
          <a:r>
            <a:rPr lang="en-US" sz="2200" kern="1200" dirty="0" err="1"/>
            <a:t>framtida</a:t>
          </a:r>
          <a:r>
            <a:rPr lang="en-US" sz="2200" kern="1200" dirty="0"/>
            <a:t> </a:t>
          </a:r>
          <a:r>
            <a:rPr lang="en-US" sz="2200" kern="1200" dirty="0" err="1"/>
            <a:t>kollega</a:t>
          </a:r>
          <a:r>
            <a:rPr lang="en-US" sz="2200" kern="1200" dirty="0"/>
            <a:t> </a:t>
          </a:r>
          <a:r>
            <a:rPr lang="en-US" sz="2200" kern="1200" dirty="0" err="1"/>
            <a:t>som</a:t>
          </a:r>
          <a:r>
            <a:rPr lang="en-US" sz="2200" kern="1200" dirty="0"/>
            <a:t> ska </a:t>
          </a:r>
          <a:r>
            <a:rPr lang="en-US" sz="2200" kern="1200" dirty="0" err="1"/>
            <a:t>stödjas</a:t>
          </a:r>
          <a:r>
            <a:rPr lang="en-US" sz="2200" kern="1200" dirty="0"/>
            <a:t> </a:t>
          </a:r>
          <a:r>
            <a:rPr lang="en-US" sz="2200" kern="1200" dirty="0" err="1"/>
            <a:t>i</a:t>
          </a:r>
          <a:r>
            <a:rPr lang="en-US" sz="2200" kern="1200" dirty="0"/>
            <a:t> sin utveckling mot </a:t>
          </a:r>
          <a:r>
            <a:rPr lang="en-US" sz="2200" kern="1200" dirty="0" err="1"/>
            <a:t>självständighet</a:t>
          </a:r>
          <a:r>
            <a:rPr lang="en-US" sz="2200" kern="1200" dirty="0"/>
            <a:t> (</a:t>
          </a:r>
          <a:r>
            <a:rPr lang="en-US" sz="2200" i="1" kern="1200" dirty="0"/>
            <a:t>student as participant in research</a:t>
          </a:r>
          <a:r>
            <a:rPr lang="en-US" sz="2200" kern="1200" dirty="0"/>
            <a:t>). 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 dirty="0" err="1"/>
            <a:t>Även</a:t>
          </a:r>
          <a:r>
            <a:rPr lang="en-US" sz="2200" kern="1200" dirty="0"/>
            <a:t> </a:t>
          </a:r>
          <a:r>
            <a:rPr lang="en-US" sz="2200" u="sng" kern="1200" dirty="0" err="1"/>
            <a:t>lärarrollen</a:t>
          </a:r>
          <a:r>
            <a:rPr lang="en-US" sz="2200" u="sng" kern="1200" dirty="0"/>
            <a:t> </a:t>
          </a:r>
          <a:r>
            <a:rPr lang="en-US" sz="2200" u="sng" kern="1200" dirty="0" err="1"/>
            <a:t>kan</a:t>
          </a:r>
          <a:r>
            <a:rPr lang="en-US" sz="2200" u="sng" kern="1200" dirty="0"/>
            <a:t> </a:t>
          </a:r>
          <a:r>
            <a:rPr lang="en-US" sz="2200" u="sng" kern="1200" dirty="0" err="1"/>
            <a:t>skiljas</a:t>
          </a:r>
          <a:r>
            <a:rPr lang="en-US" sz="2200" u="sng" kern="1200" dirty="0"/>
            <a:t> sig</a:t>
          </a:r>
          <a:r>
            <a:rPr lang="en-US" sz="2200" kern="1200" dirty="0"/>
            <a:t>, 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 dirty="0" err="1"/>
            <a:t>från</a:t>
          </a:r>
          <a:r>
            <a:rPr lang="en-US" sz="2200" kern="1200" dirty="0"/>
            <a:t> </a:t>
          </a:r>
          <a:r>
            <a:rPr lang="en-US" sz="2200" kern="1200" dirty="0" err="1"/>
            <a:t>att</a:t>
          </a:r>
          <a:r>
            <a:rPr lang="en-US" sz="2200" kern="1200" dirty="0"/>
            <a:t> </a:t>
          </a:r>
          <a:r>
            <a:rPr lang="en-US" sz="2200" kern="1200" dirty="0" err="1"/>
            <a:t>vara</a:t>
          </a:r>
          <a:r>
            <a:rPr lang="en-US" sz="2200" kern="1200" dirty="0"/>
            <a:t> </a:t>
          </a:r>
          <a:r>
            <a:rPr lang="en-US" sz="2200" i="1" kern="1200" dirty="0" err="1"/>
            <a:t>experten</a:t>
          </a:r>
          <a:r>
            <a:rPr lang="en-US" sz="2200" i="1" kern="1200" dirty="0"/>
            <a:t> </a:t>
          </a:r>
          <a:r>
            <a:rPr lang="en-US" sz="2200" kern="1200" dirty="0" err="1"/>
            <a:t>som</a:t>
          </a:r>
          <a:r>
            <a:rPr lang="en-US" sz="2200" kern="1200" dirty="0"/>
            <a:t> </a:t>
          </a:r>
          <a:r>
            <a:rPr lang="en-US" sz="2200" kern="1200" dirty="0" err="1"/>
            <a:t>delger</a:t>
          </a:r>
          <a:r>
            <a:rPr lang="en-US" sz="2200" kern="1200" dirty="0"/>
            <a:t> </a:t>
          </a:r>
          <a:r>
            <a:rPr lang="en-US" sz="2200" kern="1200" dirty="0" err="1"/>
            <a:t>forskningsresultat</a:t>
          </a:r>
          <a:r>
            <a:rPr lang="en-US" sz="2200" kern="1200" dirty="0"/>
            <a:t>, </a:t>
          </a:r>
          <a:r>
            <a:rPr lang="en-US" sz="2200" kern="1200" dirty="0" err="1"/>
            <a:t>kunskap</a:t>
          </a:r>
          <a:r>
            <a:rPr lang="en-US" sz="2200" kern="1200" dirty="0"/>
            <a:t> och </a:t>
          </a:r>
          <a:r>
            <a:rPr lang="en-US" sz="2200" kern="1200" dirty="0" err="1"/>
            <a:t>erfarenhet</a:t>
          </a:r>
          <a:r>
            <a:rPr lang="en-US" sz="2200" kern="1200" dirty="0"/>
            <a:t> (teach research results) till </a:t>
          </a:r>
          <a:r>
            <a:rPr lang="en-US" sz="2200" kern="1200" dirty="0" err="1"/>
            <a:t>att</a:t>
          </a:r>
          <a:r>
            <a:rPr lang="en-US" sz="2200" kern="1200" dirty="0"/>
            <a:t> 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 dirty="0" err="1"/>
            <a:t>vara</a:t>
          </a:r>
          <a:r>
            <a:rPr lang="en-US" sz="2200" kern="1200" dirty="0"/>
            <a:t> </a:t>
          </a:r>
          <a:r>
            <a:rPr lang="en-US" sz="2200" i="1" kern="1200" dirty="0" err="1"/>
            <a:t>handledaren</a:t>
          </a:r>
          <a:r>
            <a:rPr lang="en-US" sz="2200" kern="1200" dirty="0"/>
            <a:t> </a:t>
          </a:r>
          <a:r>
            <a:rPr lang="en-US" sz="2200" kern="1200" dirty="0" err="1"/>
            <a:t>som</a:t>
          </a:r>
          <a:r>
            <a:rPr lang="en-US" sz="2200" kern="1200" dirty="0"/>
            <a:t> ger </a:t>
          </a:r>
          <a:r>
            <a:rPr lang="en-US" sz="2200" kern="1200" dirty="0" err="1"/>
            <a:t>studenten</a:t>
          </a:r>
          <a:r>
            <a:rPr lang="en-US" sz="2200" kern="1200" dirty="0"/>
            <a:t> </a:t>
          </a:r>
          <a:r>
            <a:rPr lang="en-US" sz="2200" kern="1200" dirty="0" err="1"/>
            <a:t>stöd</a:t>
          </a:r>
          <a:r>
            <a:rPr lang="en-US" sz="2200" kern="1200" dirty="0"/>
            <a:t> </a:t>
          </a:r>
          <a:r>
            <a:rPr lang="en-US" sz="2200" kern="1200" dirty="0" err="1"/>
            <a:t>att</a:t>
          </a:r>
          <a:r>
            <a:rPr lang="en-US" sz="2200" kern="1200" dirty="0"/>
            <a:t> </a:t>
          </a:r>
          <a:r>
            <a:rPr lang="en-US" sz="2200" kern="1200" dirty="0" err="1"/>
            <a:t>själv</a:t>
          </a:r>
          <a:r>
            <a:rPr lang="en-US" sz="2200" kern="1200" dirty="0"/>
            <a:t> </a:t>
          </a:r>
          <a:r>
            <a:rPr lang="en-US" sz="2200" kern="1200" dirty="0" err="1"/>
            <a:t>utvecklas</a:t>
          </a:r>
          <a:r>
            <a:rPr lang="en-US" sz="2200" kern="1200" dirty="0"/>
            <a:t> till </a:t>
          </a:r>
          <a:br>
            <a:rPr lang="en-US" sz="2200" kern="1200" dirty="0"/>
          </a:br>
          <a:r>
            <a:rPr lang="en-US" sz="2200" kern="1200" dirty="0"/>
            <a:t>(med)</a:t>
          </a:r>
          <a:r>
            <a:rPr lang="en-US" sz="2200" kern="1200" dirty="0" err="1"/>
            <a:t>forskare</a:t>
          </a:r>
          <a:r>
            <a:rPr lang="en-US" sz="2200" kern="1200" dirty="0"/>
            <a:t> (help to conduct research). </a:t>
          </a:r>
        </a:p>
      </dsp:txBody>
      <dsp:txXfrm>
        <a:off x="0" y="1122510"/>
        <a:ext cx="6900512" cy="44049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C42B80-4EFA-4D8D-91A5-C375AB87DF2B}">
      <dsp:nvSpPr>
        <dsp:cNvPr id="0" name=""/>
        <dsp:cNvSpPr/>
      </dsp:nvSpPr>
      <dsp:spPr>
        <a:xfrm>
          <a:off x="3080" y="746460"/>
          <a:ext cx="3091011" cy="2472809"/>
        </a:xfrm>
        <a:prstGeom prst="homePlate">
          <a:avLst>
            <a:gd name="adj" fmla="val 2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044" tIns="45720" rIns="436176" bIns="4572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i="1" kern="1200" dirty="0" err="1"/>
            <a:t>Forskningsartikla</a:t>
          </a:r>
          <a:r>
            <a:rPr lang="en-US" sz="1800" kern="1200" dirty="0" err="1"/>
            <a:t>r</a:t>
          </a:r>
          <a:r>
            <a:rPr lang="en-US" sz="1800" kern="1200" dirty="0"/>
            <a:t> </a:t>
          </a:r>
          <a:r>
            <a:rPr lang="en-US" sz="1800" kern="1200" dirty="0" err="1"/>
            <a:t>används</a:t>
          </a:r>
          <a:r>
            <a:rPr lang="en-US" sz="1800" kern="1200" dirty="0"/>
            <a:t> med </a:t>
          </a:r>
          <a:r>
            <a:rPr lang="en-US" sz="1800" kern="1200" dirty="0" err="1"/>
            <a:t>betoning</a:t>
          </a:r>
          <a:r>
            <a:rPr lang="en-US" sz="1800" kern="1200" dirty="0"/>
            <a:t> </a:t>
          </a:r>
          <a:r>
            <a:rPr lang="en-US" sz="1800" kern="1200" dirty="0" err="1"/>
            <a:t>på</a:t>
          </a:r>
          <a:r>
            <a:rPr lang="en-US" sz="1800" kern="1200" dirty="0"/>
            <a:t> </a:t>
          </a:r>
          <a:r>
            <a:rPr lang="en-US" sz="1800" kern="1200" dirty="0" err="1"/>
            <a:t>begrepp</a:t>
          </a:r>
          <a:r>
            <a:rPr lang="en-US" sz="1800" kern="1200" dirty="0"/>
            <a:t>, </a:t>
          </a:r>
          <a:r>
            <a:rPr lang="en-US" sz="1800" kern="1200" dirty="0" err="1"/>
            <a:t>teori</a:t>
          </a:r>
          <a:r>
            <a:rPr lang="en-US" sz="1800" kern="1200" dirty="0"/>
            <a:t> och </a:t>
          </a:r>
          <a:r>
            <a:rPr lang="en-US" sz="1800" kern="1200" dirty="0" err="1"/>
            <a:t>forskningsresultat</a:t>
          </a:r>
          <a:r>
            <a:rPr lang="en-US" sz="1800" kern="1200" dirty="0"/>
            <a:t>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 err="1"/>
            <a:t>produkten</a:t>
          </a:r>
          <a:r>
            <a:rPr lang="en-US" sz="1400" kern="1200" dirty="0"/>
            <a:t> av </a:t>
          </a:r>
          <a:r>
            <a:rPr lang="en-US" sz="1400" kern="1200" dirty="0" err="1"/>
            <a:t>forskning</a:t>
          </a:r>
          <a:r>
            <a:rPr lang="en-US" sz="1400" kern="1200" dirty="0"/>
            <a:t> </a:t>
          </a:r>
          <a:r>
            <a:rPr lang="en-US" sz="1400" kern="1200" dirty="0" err="1"/>
            <a:t>i</a:t>
          </a:r>
          <a:r>
            <a:rPr lang="en-US" sz="1400" kern="1200" dirty="0"/>
            <a:t> form av </a:t>
          </a:r>
          <a:r>
            <a:rPr lang="en-US" sz="1400" kern="1200" dirty="0" err="1"/>
            <a:t>analysinstrument</a:t>
          </a:r>
          <a:r>
            <a:rPr lang="en-US" sz="1400" kern="1200" dirty="0"/>
            <a:t> </a:t>
          </a:r>
          <a:r>
            <a:rPr lang="en-US" sz="1400" kern="1200" dirty="0" err="1"/>
            <a:t>eller</a:t>
          </a:r>
          <a:r>
            <a:rPr lang="en-US" sz="1400" kern="1200" dirty="0"/>
            <a:t> </a:t>
          </a:r>
          <a:r>
            <a:rPr lang="en-US" sz="1400" kern="1200" dirty="0" err="1"/>
            <a:t>resultatet</a:t>
          </a:r>
          <a:r>
            <a:rPr lang="en-US" sz="1400" kern="1200" dirty="0"/>
            <a:t> av </a:t>
          </a:r>
          <a:r>
            <a:rPr lang="en-US" sz="1400" kern="1200" dirty="0" err="1"/>
            <a:t>forskningen</a:t>
          </a:r>
          <a:r>
            <a:rPr lang="en-US" sz="1400" kern="1200" dirty="0"/>
            <a:t> </a:t>
          </a:r>
          <a:r>
            <a:rPr lang="en-US" sz="1400" kern="1200" dirty="0" err="1"/>
            <a:t>snarare</a:t>
          </a:r>
          <a:r>
            <a:rPr lang="en-US" sz="1400" kern="1200" dirty="0"/>
            <a:t> </a:t>
          </a:r>
          <a:r>
            <a:rPr lang="en-US" sz="1400" kern="1200" dirty="0" err="1"/>
            <a:t>än</a:t>
          </a:r>
          <a:r>
            <a:rPr lang="en-US" sz="1400" kern="1200" dirty="0"/>
            <a:t> </a:t>
          </a:r>
          <a:r>
            <a:rPr lang="en-US" sz="1400" kern="1200" dirty="0" err="1"/>
            <a:t>forskningsprocessen</a:t>
          </a:r>
          <a:endParaRPr lang="en-US" sz="1400" kern="1200" dirty="0"/>
        </a:p>
      </dsp:txBody>
      <dsp:txXfrm>
        <a:off x="3080" y="746460"/>
        <a:ext cx="2781910" cy="2472809"/>
      </dsp:txXfrm>
    </dsp:sp>
    <dsp:sp modelId="{D1EF0524-98C5-4086-8AB9-C7225D6F87DC}">
      <dsp:nvSpPr>
        <dsp:cNvPr id="0" name=""/>
        <dsp:cNvSpPr/>
      </dsp:nvSpPr>
      <dsp:spPr>
        <a:xfrm>
          <a:off x="2475889" y="746460"/>
          <a:ext cx="3091011" cy="2472809"/>
        </a:xfrm>
        <a:prstGeom prst="chevron">
          <a:avLst>
            <a:gd name="adj" fmla="val 25000"/>
          </a:avLst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044" tIns="45720" rIns="109044" bIns="4572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och </a:t>
          </a:r>
          <a:r>
            <a:rPr lang="en-US" sz="1800" kern="1200" dirty="0" err="1"/>
            <a:t>är</a:t>
          </a:r>
          <a:endParaRPr lang="en-US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oftast publicerade i högt rankade journaler inom respektive område och är ’generellt diciplinära’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eller empiriskt orienterade </a:t>
          </a:r>
        </a:p>
      </dsp:txBody>
      <dsp:txXfrm>
        <a:off x="3094091" y="746460"/>
        <a:ext cx="1854607" cy="2472809"/>
      </dsp:txXfrm>
    </dsp:sp>
    <dsp:sp modelId="{7D3BE4A1-3E88-407B-A039-0FD68614B786}">
      <dsp:nvSpPr>
        <dsp:cNvPr id="0" name=""/>
        <dsp:cNvSpPr/>
      </dsp:nvSpPr>
      <dsp:spPr>
        <a:xfrm>
          <a:off x="7379006" y="753730"/>
          <a:ext cx="3091011" cy="2472809"/>
        </a:xfrm>
        <a:prstGeom prst="chevron">
          <a:avLst>
            <a:gd name="adj" fmla="val 25000"/>
          </a:avLst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044" tIns="45720" rIns="109044" bIns="4572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Fokus</a:t>
          </a:r>
          <a:r>
            <a:rPr lang="en-US" sz="1800" kern="1200" dirty="0"/>
            <a:t> </a:t>
          </a:r>
          <a:r>
            <a:rPr lang="en-US" sz="1800" kern="1200" dirty="0" err="1"/>
            <a:t>i</a:t>
          </a:r>
          <a:r>
            <a:rPr lang="en-US" sz="1800" kern="1200" dirty="0"/>
            <a:t> </a:t>
          </a:r>
          <a:r>
            <a:rPr lang="en-US" sz="1800" i="1" kern="1200" dirty="0" err="1"/>
            <a:t>uppgifterna</a:t>
          </a:r>
          <a:r>
            <a:rPr lang="en-US" sz="1800" i="1" kern="1200" dirty="0"/>
            <a:t> </a:t>
          </a:r>
          <a:r>
            <a:rPr lang="en-US" sz="1800" kern="1200" dirty="0"/>
            <a:t>ligger </a:t>
          </a:r>
          <a:r>
            <a:rPr lang="en-US" sz="1800" kern="1200" dirty="0" err="1"/>
            <a:t>på</a:t>
          </a:r>
          <a:r>
            <a:rPr lang="en-US" sz="1800" kern="1200" dirty="0"/>
            <a:t> </a:t>
          </a:r>
          <a:r>
            <a:rPr lang="en-US" sz="1800" kern="1200" dirty="0" err="1"/>
            <a:t>begrepps</a:t>
          </a:r>
          <a:r>
            <a:rPr lang="en-US" sz="1800" kern="1200" dirty="0"/>
            <a:t>- och </a:t>
          </a:r>
          <a:r>
            <a:rPr lang="en-US" sz="1800" kern="1200" dirty="0" err="1"/>
            <a:t>modellförståelse</a:t>
          </a:r>
          <a:r>
            <a:rPr lang="en-US" sz="1800" kern="1200" dirty="0"/>
            <a:t> </a:t>
          </a:r>
          <a:r>
            <a:rPr lang="en-US" sz="1800" kern="1200" dirty="0" err="1"/>
            <a:t>samt</a:t>
          </a:r>
          <a:r>
            <a:rPr lang="en-US" sz="1800" kern="1200" dirty="0"/>
            <a:t> </a:t>
          </a:r>
          <a:r>
            <a:rPr lang="en-US" sz="1800" kern="1200" dirty="0" err="1"/>
            <a:t>praktisk</a:t>
          </a:r>
          <a:r>
            <a:rPr lang="en-US" sz="1800" kern="1200" dirty="0"/>
            <a:t> </a:t>
          </a:r>
          <a:r>
            <a:rPr lang="en-US" sz="1800" kern="1200" dirty="0" err="1"/>
            <a:t>tillämpning</a:t>
          </a:r>
          <a:endParaRPr lang="en-US" sz="1800" kern="1200" dirty="0"/>
        </a:p>
      </dsp:txBody>
      <dsp:txXfrm>
        <a:off x="7997208" y="753730"/>
        <a:ext cx="1854607" cy="2472809"/>
      </dsp:txXfrm>
    </dsp:sp>
    <dsp:sp modelId="{02218E29-5C23-4BF3-8FC4-8D22B035408D}">
      <dsp:nvSpPr>
        <dsp:cNvPr id="0" name=""/>
        <dsp:cNvSpPr/>
      </dsp:nvSpPr>
      <dsp:spPr>
        <a:xfrm>
          <a:off x="4914914" y="747968"/>
          <a:ext cx="3091011" cy="2472809"/>
        </a:xfrm>
        <a:prstGeom prst="chevron">
          <a:avLst>
            <a:gd name="adj" fmla="val 25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044" tIns="45720" rIns="109044" bIns="4572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i="1" kern="1200" dirty="0" err="1"/>
            <a:t>Antalet</a:t>
          </a:r>
          <a:r>
            <a:rPr lang="en-US" sz="1800" i="1" kern="1200" dirty="0"/>
            <a:t> </a:t>
          </a:r>
          <a:r>
            <a:rPr lang="en-US" sz="1800" i="1" kern="1200" dirty="0" err="1"/>
            <a:t>forskningsartiklar</a:t>
          </a:r>
          <a:r>
            <a:rPr lang="en-US" sz="1800" i="1" kern="1200" dirty="0"/>
            <a:t> </a:t>
          </a:r>
          <a:r>
            <a:rPr lang="en-US" sz="1800" kern="1200" dirty="0" err="1"/>
            <a:t>är</a:t>
          </a:r>
          <a:r>
            <a:rPr lang="en-US" sz="1800" kern="1200" dirty="0"/>
            <a:t> </a:t>
          </a:r>
          <a:r>
            <a:rPr lang="en-US" sz="1800" kern="1200" dirty="0" err="1"/>
            <a:t>stort</a:t>
          </a:r>
          <a:r>
            <a:rPr lang="en-US" sz="1800" kern="1200" dirty="0"/>
            <a:t> - </a:t>
          </a:r>
          <a:r>
            <a:rPr lang="en-US" sz="1800" kern="1200" dirty="0" err="1"/>
            <a:t>mängden</a:t>
          </a:r>
          <a:r>
            <a:rPr lang="en-US" sz="1800" kern="1200" dirty="0"/>
            <a:t> </a:t>
          </a:r>
          <a:r>
            <a:rPr lang="en-US" sz="1800" kern="1200" dirty="0" err="1"/>
            <a:t>artiklar</a:t>
          </a:r>
          <a:r>
            <a:rPr lang="en-US" sz="1800" kern="1200" dirty="0"/>
            <a:t> </a:t>
          </a:r>
          <a:r>
            <a:rPr lang="en-US" sz="1800" kern="1200" dirty="0" err="1"/>
            <a:t>kan</a:t>
          </a:r>
          <a:r>
            <a:rPr lang="en-US" sz="1800" kern="1200" dirty="0"/>
            <a:t> </a:t>
          </a:r>
          <a:r>
            <a:rPr lang="en-US" sz="1800" kern="1200" dirty="0" err="1"/>
            <a:t>avvägas</a:t>
          </a:r>
          <a:r>
            <a:rPr lang="en-US" sz="1800" kern="1200" dirty="0"/>
            <a:t> mot </a:t>
          </a:r>
          <a:r>
            <a:rPr lang="en-US" sz="1800" kern="1200" dirty="0" err="1"/>
            <a:t>vår</a:t>
          </a:r>
          <a:r>
            <a:rPr lang="en-US" sz="1800" kern="1200" dirty="0"/>
            <a:t> ambition om </a:t>
          </a:r>
          <a:r>
            <a:rPr lang="en-US" sz="1800" kern="1200" dirty="0" err="1"/>
            <a:t>djuplärande</a:t>
          </a:r>
          <a:r>
            <a:rPr lang="en-US" sz="1800" kern="1200" dirty="0"/>
            <a:t>.</a:t>
          </a:r>
        </a:p>
      </dsp:txBody>
      <dsp:txXfrm>
        <a:off x="5533116" y="747968"/>
        <a:ext cx="1854607" cy="247280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D64E61-5922-456D-B079-46EA352F4490}">
      <dsp:nvSpPr>
        <dsp:cNvPr id="0" name=""/>
        <dsp:cNvSpPr/>
      </dsp:nvSpPr>
      <dsp:spPr>
        <a:xfrm>
          <a:off x="0" y="0"/>
          <a:ext cx="8938260" cy="1305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i="1" kern="1200"/>
            <a:t>Läraren</a:t>
          </a:r>
          <a:r>
            <a:rPr lang="en-US" sz="3400" kern="1200"/>
            <a:t> som forskare synliggörs inte i våra kurser</a:t>
          </a:r>
        </a:p>
      </dsp:txBody>
      <dsp:txXfrm>
        <a:off x="38234" y="38234"/>
        <a:ext cx="7529629" cy="1228933"/>
      </dsp:txXfrm>
    </dsp:sp>
    <dsp:sp modelId="{4F91B68E-E2C8-4BD0-BE77-9E91FABC3396}">
      <dsp:nvSpPr>
        <dsp:cNvPr id="0" name=""/>
        <dsp:cNvSpPr/>
      </dsp:nvSpPr>
      <dsp:spPr>
        <a:xfrm>
          <a:off x="788669" y="1522968"/>
          <a:ext cx="8938260" cy="1305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i="1" kern="1200"/>
            <a:t>Studenterna</a:t>
          </a:r>
          <a:r>
            <a:rPr lang="en-US" sz="3400" kern="1200"/>
            <a:t> kommer inte nära forskningsprocessen</a:t>
          </a:r>
        </a:p>
      </dsp:txBody>
      <dsp:txXfrm>
        <a:off x="826903" y="1561202"/>
        <a:ext cx="7224611" cy="1228933"/>
      </dsp:txXfrm>
    </dsp:sp>
    <dsp:sp modelId="{8F944266-52B3-422D-90E5-1CE3686048FD}">
      <dsp:nvSpPr>
        <dsp:cNvPr id="0" name=""/>
        <dsp:cNvSpPr/>
      </dsp:nvSpPr>
      <dsp:spPr>
        <a:xfrm>
          <a:off x="1577339" y="3045936"/>
          <a:ext cx="8938260" cy="1305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>
              <a:sym typeface="Wingdings" panose="05000000000000000000" pitchFamily="2" charset="2"/>
            </a:rPr>
            <a:t></a:t>
          </a:r>
          <a:r>
            <a:rPr lang="en-US" sz="3400" kern="1200" dirty="0" err="1"/>
            <a:t>Lärarna</a:t>
          </a:r>
          <a:r>
            <a:rPr lang="en-US" sz="3400" kern="1200" dirty="0"/>
            <a:t> ’</a:t>
          </a:r>
          <a:r>
            <a:rPr lang="en-US" sz="3400" kern="1200" dirty="0" err="1"/>
            <a:t>hamnar</a:t>
          </a:r>
          <a:r>
            <a:rPr lang="en-US" sz="3400" kern="1200" dirty="0"/>
            <a:t>’ </a:t>
          </a:r>
          <a:r>
            <a:rPr lang="en-US" sz="3400" kern="1200" dirty="0" err="1"/>
            <a:t>gärna</a:t>
          </a:r>
          <a:r>
            <a:rPr lang="en-US" sz="3400" kern="1200" dirty="0"/>
            <a:t> </a:t>
          </a:r>
          <a:r>
            <a:rPr lang="en-US" sz="3400" kern="1200" dirty="0" err="1"/>
            <a:t>i</a:t>
          </a:r>
          <a:r>
            <a:rPr lang="en-US" sz="3400" kern="1200" dirty="0"/>
            <a:t> </a:t>
          </a:r>
          <a:r>
            <a:rPr lang="en-US" sz="3400" kern="1200" dirty="0" err="1"/>
            <a:t>expertrollen</a:t>
          </a:r>
          <a:endParaRPr lang="en-US" sz="3400" kern="1200" dirty="0"/>
        </a:p>
      </dsp:txBody>
      <dsp:txXfrm>
        <a:off x="1615573" y="3084170"/>
        <a:ext cx="7224611" cy="1228933"/>
      </dsp:txXfrm>
    </dsp:sp>
    <dsp:sp modelId="{73B9A657-494E-463A-94CD-7B8E931D3F88}">
      <dsp:nvSpPr>
        <dsp:cNvPr id="0" name=""/>
        <dsp:cNvSpPr/>
      </dsp:nvSpPr>
      <dsp:spPr>
        <a:xfrm>
          <a:off x="8089749" y="989929"/>
          <a:ext cx="848510" cy="84851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280664" y="989929"/>
        <a:ext cx="466680" cy="638504"/>
      </dsp:txXfrm>
    </dsp:sp>
    <dsp:sp modelId="{F3E18B18-14AD-4D31-95E8-E20815991F24}">
      <dsp:nvSpPr>
        <dsp:cNvPr id="0" name=""/>
        <dsp:cNvSpPr/>
      </dsp:nvSpPr>
      <dsp:spPr>
        <a:xfrm>
          <a:off x="8878419" y="2504195"/>
          <a:ext cx="848510" cy="84851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9069334" y="2504195"/>
        <a:ext cx="466680" cy="6385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F60D73-BE23-89EE-E674-E7ED7AF33C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BCC6004-0014-C437-3012-C2905747F2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281EAA-8698-57B5-1321-2C14C7DC7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5DB75-E499-4CB9-8E37-933507A09EE9}" type="datetimeFigureOut">
              <a:rPr lang="sv-SE" smtClean="0"/>
              <a:t>2023-09-25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9A0FE13-ED27-FA6F-3FA9-EF8BB269A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16F513-2AD7-25E2-85CB-5EE9890C3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2ED8A-908F-4B1F-8B1D-0673824B92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11102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857CCF7-C239-B824-00E1-D8EA458E0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2DB6952-2D03-D6B1-3DDE-DBF9485447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59A9272-16A4-2C34-89E8-C938A459A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5DB75-E499-4CB9-8E37-933507A09EE9}" type="datetimeFigureOut">
              <a:rPr lang="sv-SE" smtClean="0"/>
              <a:t>2023-09-25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E39CC4F-C57D-9D20-5E75-08FD9E41D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76BADCA-A432-3ABF-ABB6-042C82B1B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2ED8A-908F-4B1F-8B1D-0673824B92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170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75C2737-2DFF-8057-B4C9-9789559866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A79FDFD-86BC-34DC-9230-DF3E3061DA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91D0EC9-05A2-57C5-EB61-774AF15FA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5DB75-E499-4CB9-8E37-933507A09EE9}" type="datetimeFigureOut">
              <a:rPr lang="sv-SE" smtClean="0"/>
              <a:t>2023-09-25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493BA54-937F-5B2B-3D89-66DF1A5A1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78705F0-EE8F-082E-3D30-1A3647F29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2ED8A-908F-4B1F-8B1D-0673824B92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0573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2B71E6-DBC7-B249-AA20-0E6B89C3F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6414BDD-713F-DD27-3136-1B626A46EF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590DAB-A329-92B1-18F0-0CD5309D1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5DB75-E499-4CB9-8E37-933507A09EE9}" type="datetimeFigureOut">
              <a:rPr lang="sv-SE" smtClean="0"/>
              <a:t>2023-09-25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DD0667C-CDA7-F47C-8EE7-512817276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D37E37A-815B-5838-32BB-48D7385D8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2ED8A-908F-4B1F-8B1D-0673824B92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88348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E9E7D2F-1CF8-B2FA-FF82-AA791FAE4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8DC1482-3E8C-8759-8A35-F1921CC48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6305F55-19F3-33F2-7479-01C04D86F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5DB75-E499-4CB9-8E37-933507A09EE9}" type="datetimeFigureOut">
              <a:rPr lang="sv-SE" smtClean="0"/>
              <a:t>2023-09-25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FBD1180-20E5-C8F2-4280-370E6DFC2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ED4E172-4698-FC69-0FDC-7C5446314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2ED8A-908F-4B1F-8B1D-0673824B92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1440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5159F8E-99C1-ECBB-646B-D91758FD9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511F007-031A-8A0B-4A12-C070C51E9F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A2042EF-447F-1E8F-8F31-D83701ACA5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9A61A3B-86B8-1F34-FCBE-A7D9141E8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5DB75-E499-4CB9-8E37-933507A09EE9}" type="datetimeFigureOut">
              <a:rPr lang="sv-SE" smtClean="0"/>
              <a:t>2023-09-25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394D9A6-8A99-80B4-7D00-115325C51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7AF50CD-FD9D-56F2-94F1-2C88F47F2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2ED8A-908F-4B1F-8B1D-0673824B92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955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2EB42D8-5F89-E1C3-D601-498395EAC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808D4CB-C920-123A-9581-CFDB1FE346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DBF398F-0006-62B2-D1ED-AD44B75BB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C0384F2-C825-1976-E5EA-CE1B5DD12E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25E8CC5-B33B-8230-5F41-2E48B8C0AB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23E9D7D8-0107-26CB-732B-049738E47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5DB75-E499-4CB9-8E37-933507A09EE9}" type="datetimeFigureOut">
              <a:rPr lang="sv-SE" smtClean="0"/>
              <a:t>2023-09-25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C841E463-FF52-6ED9-D8F7-684C9473C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B71656DF-7A2C-41F0-AE17-38990B55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2ED8A-908F-4B1F-8B1D-0673824B92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6795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DC7A197-0D24-C250-A21A-B68F8838D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E2DF436-1654-039D-1ABD-A4E7D9208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5DB75-E499-4CB9-8E37-933507A09EE9}" type="datetimeFigureOut">
              <a:rPr lang="sv-SE" smtClean="0"/>
              <a:t>2023-09-25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3857648-6534-38AA-AC26-F308B9F39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54E1132-7C14-2063-4953-DC82CB8B9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2ED8A-908F-4B1F-8B1D-0673824B92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6967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BFADA15C-BF36-3023-906B-AF366E2DC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5DB75-E499-4CB9-8E37-933507A09EE9}" type="datetimeFigureOut">
              <a:rPr lang="sv-SE" smtClean="0"/>
              <a:t>2023-09-25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68AE4CA-4FB5-300C-9E83-1F8E50A3A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28B181F-A09B-0F78-7FA0-86D01939A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2ED8A-908F-4B1F-8B1D-0673824B92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683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7D41AAE-BC09-4F96-BF88-A0F36B956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FFE3D2-269B-BEDA-5374-1FF4527C5C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20C1A5-E6B9-16F2-39AF-A2018F825E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1649D16-2163-C00A-682D-45291A36A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5DB75-E499-4CB9-8E37-933507A09EE9}" type="datetimeFigureOut">
              <a:rPr lang="sv-SE" smtClean="0"/>
              <a:t>2023-09-25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871B546-AEAE-A3A6-F612-750D655AE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48913E9-B52A-02AC-5B24-D524ED567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2ED8A-908F-4B1F-8B1D-0673824B92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2898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C886BEF-C7CC-88A0-493F-8B8F9F323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4EA6953F-D56D-86B7-0982-BC96594D1C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815A53A-59E5-391C-584D-2F8663D571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C2435FD-CD4E-0B50-7828-D7E2F47D8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5DB75-E499-4CB9-8E37-933507A09EE9}" type="datetimeFigureOut">
              <a:rPr lang="sv-SE" smtClean="0"/>
              <a:t>2023-09-25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3DE0EE0-3BB6-3AB8-46A5-0486BC113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D9A2AA4-7BAB-F526-5495-C64C679DB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2ED8A-908F-4B1F-8B1D-0673824B92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5949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2FCEAE8E-0396-AF26-BE50-CA8AFE768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B65100D-57AB-A517-5F88-043694F97E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0330849-5E15-C466-7034-8DE3D36FE3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5DB75-E499-4CB9-8E37-933507A09EE9}" type="datetimeFigureOut">
              <a:rPr lang="sv-SE" smtClean="0"/>
              <a:t>2023-09-25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39074A0-B2FC-B278-8C9A-AE18A2C3B0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F19900C-A95B-8A19-8C27-E65706282C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2ED8A-908F-4B1F-8B1D-0673824B92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03337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2CAB123-3342-8FFF-76EB-8813345399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97762" y="640080"/>
            <a:ext cx="6251110" cy="3566160"/>
          </a:xfrm>
        </p:spPr>
        <p:txBody>
          <a:bodyPr anchor="b">
            <a:normAutofit/>
          </a:bodyPr>
          <a:lstStyle/>
          <a:p>
            <a:pPr algn="l"/>
            <a:r>
              <a:rPr lang="sv-SE" sz="5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Forskning i utbildning</a:t>
            </a:r>
            <a:br>
              <a:rPr lang="sv-SE" sz="5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5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Hur forskning integreras i kurser på avancerad nivå (</a:t>
            </a:r>
            <a:r>
              <a:rPr lang="sv-SE" sz="5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fek</a:t>
            </a:r>
            <a:r>
              <a:rPr lang="sv-SE" sz="5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br>
              <a:rPr lang="sv-SE" sz="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v-SE" sz="5000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3CD1E89-9B53-10FF-C19A-F3ED86EC55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97760" y="4636008"/>
            <a:ext cx="6251111" cy="1572768"/>
          </a:xfrm>
        </p:spPr>
        <p:txBody>
          <a:bodyPr>
            <a:normAutofit/>
          </a:bodyPr>
          <a:lstStyle/>
          <a:p>
            <a:pPr algn="l"/>
            <a:r>
              <a:rPr lang="sv-SE" dirty="0"/>
              <a:t>Gun Abrahamsson</a:t>
            </a:r>
          </a:p>
          <a:p>
            <a:pPr algn="l"/>
            <a:r>
              <a:rPr lang="sv-SE" dirty="0"/>
              <a:t>Sven Helin</a:t>
            </a:r>
          </a:p>
          <a:p>
            <a:pPr algn="l"/>
            <a:r>
              <a:rPr lang="sv-SE" dirty="0"/>
              <a:t>Gabriel Linton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034BAC-E2A3-6381-335C-6803680FF73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1037" r="6688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1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440926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6486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5DDE64C-5C76-B49D-F579-19130262A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sv-SE" sz="5400"/>
              <a:t>Vad säger lärarna?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EA37C1E-EE44-6B00-3CF4-75EE05906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r>
              <a:rPr lang="sv-SE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Kurserna har ämnesfokus (begrepp, </a:t>
            </a:r>
            <a:r>
              <a:rPr lang="sv-SE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modeller, teoretiska perspektiv)</a:t>
            </a:r>
            <a:endParaRPr lang="sv-SE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sv-SE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orskningsartiklar används i mycket stor utsträckning </a:t>
            </a:r>
            <a:br>
              <a:rPr lang="sv-SE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fokus på begrepps- och modellförståelse samt praktisk tillämpning inom ämnesområdet</a:t>
            </a:r>
            <a:endParaRPr lang="sv-SE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 är </a:t>
            </a:r>
            <a:r>
              <a:rPr lang="sv-SE" sz="2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</a:t>
            </a:r>
            <a:r>
              <a:rPr lang="sv-SE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fokus på forskningsprocessen</a:t>
            </a:r>
            <a:r>
              <a:rPr lang="sv-SE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/metod</a:t>
            </a:r>
            <a:r>
              <a:rPr lang="sv-SE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(jmf </a:t>
            </a:r>
            <a:r>
              <a:rPr lang="sv-SE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disciplinnära</a:t>
            </a:r>
            <a:r>
              <a:rPr lang="sv-SE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ämnesfokus)</a:t>
            </a:r>
          </a:p>
          <a:p>
            <a:r>
              <a:rPr lang="sv-SE" sz="2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sv-SE" sz="2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ärarrollen</a:t>
            </a:r>
            <a:r>
              <a:rPr lang="sv-SE" sz="2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sv-SE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lärarna </a:t>
            </a:r>
            <a:r>
              <a:rPr lang="sv-SE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vill vara handledare/mentor men upplever att man ofta ’hamnar’ i expertrollen. </a:t>
            </a:r>
            <a:br>
              <a:rPr lang="sv-SE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v-SE" sz="2200" dirty="0"/>
          </a:p>
        </p:txBody>
      </p:sp>
    </p:spTree>
    <p:extLst>
      <p:ext uri="{BB962C8B-B14F-4D97-AF65-F5344CB8AC3E}">
        <p14:creationId xmlns:p14="http://schemas.microsoft.com/office/powerpoint/2010/main" val="14173727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D1B9E17-ED5C-7B95-7A7F-21F5B7622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sv-SE" sz="3400" dirty="0"/>
              <a:t>Kurshandledningar – vad ser vi?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811DD0F-318A-B1A5-C3C3-977707B0D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r>
              <a:rPr lang="sv-SE" sz="2200" dirty="0"/>
              <a:t>Stor mängd forskningsartiklar totalt sett</a:t>
            </a:r>
          </a:p>
          <a:p>
            <a:r>
              <a:rPr lang="sv-SE" sz="2200" dirty="0"/>
              <a:t>Fokus på </a:t>
            </a:r>
            <a:r>
              <a:rPr lang="sv-SE" sz="2200" dirty="0" err="1"/>
              <a:t>case</a:t>
            </a:r>
            <a:r>
              <a:rPr lang="sv-SE" sz="2200" dirty="0"/>
              <a:t> i uppgifterna i flertalet kurser</a:t>
            </a:r>
          </a:p>
          <a:p>
            <a:r>
              <a:rPr lang="sv-SE" sz="2200" dirty="0"/>
              <a:t>Forskare i Örebro som författare på flera kurser men</a:t>
            </a:r>
          </a:p>
          <a:p>
            <a:r>
              <a:rPr lang="sv-SE" sz="2200" dirty="0"/>
              <a:t>…lärarrollen framhålls i dokumenten (inte forskaren)</a:t>
            </a:r>
            <a:br>
              <a:rPr lang="sv-SE" sz="2200" dirty="0"/>
            </a:br>
            <a:r>
              <a:rPr lang="sv-SE" sz="2200" dirty="0"/>
              <a:t>- läraren som sätter agendan, instruerar, vägleder och bedömer</a:t>
            </a:r>
          </a:p>
          <a:p>
            <a:pPr marL="0" indent="0">
              <a:buNone/>
            </a:pPr>
            <a:r>
              <a:rPr lang="sv-SE" sz="2200" dirty="0">
                <a:sym typeface="Wingdings" panose="05000000000000000000" pitchFamily="2" charset="2"/>
              </a:rPr>
              <a:t> </a:t>
            </a:r>
            <a:r>
              <a:rPr lang="sv-SE" sz="2200" dirty="0"/>
              <a:t>Forskningsprocessen synliggörs i liten utsträckning</a:t>
            </a:r>
          </a:p>
        </p:txBody>
      </p:sp>
    </p:spTree>
    <p:extLst>
      <p:ext uri="{BB962C8B-B14F-4D97-AF65-F5344CB8AC3E}">
        <p14:creationId xmlns:p14="http://schemas.microsoft.com/office/powerpoint/2010/main" val="1662078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16AC3602-3348-4F31-9E43-076B03514E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690688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19C5B71-77CE-1D0C-85E4-329E39872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00580"/>
            <a:ext cx="9829800" cy="1089529"/>
          </a:xfrm>
        </p:spPr>
        <p:txBody>
          <a:bodyPr>
            <a:normAutofit/>
          </a:bodyPr>
          <a:lstStyle/>
          <a:p>
            <a:r>
              <a:rPr lang="sv-SE" sz="3600">
                <a:solidFill>
                  <a:srgbClr val="FFFFFF"/>
                </a:solidFill>
              </a:rPr>
              <a:t>Sammanfattande reflektioner</a:t>
            </a:r>
          </a:p>
        </p:txBody>
      </p:sp>
      <p:sp>
        <p:nvSpPr>
          <p:cNvPr id="22" name="Graphic 11">
            <a:extLst>
              <a:ext uri="{FF2B5EF4-FFF2-40B4-BE49-F238E27FC236}">
                <a16:creationId xmlns:a16="http://schemas.microsoft.com/office/drawing/2014/main" id="{394094B0-A6C9-44BE-9042-66EF0612F6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03882" y="591829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Graphic 10">
            <a:extLst>
              <a:ext uri="{FF2B5EF4-FFF2-40B4-BE49-F238E27FC236}">
                <a16:creationId xmlns:a16="http://schemas.microsoft.com/office/drawing/2014/main" id="{64C2CA96-0B16-4AA7-B340-33044D2385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62662" y="821124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" name="Graphic 12">
            <a:extLst>
              <a:ext uri="{FF2B5EF4-FFF2-40B4-BE49-F238E27FC236}">
                <a16:creationId xmlns:a16="http://schemas.microsoft.com/office/drawing/2014/main" id="{1D50D7A8-F1D5-4306-8A9B-DD7A73EB8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88342" y="1336268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aphicFrame>
        <p:nvGraphicFramePr>
          <p:cNvPr id="15" name="Platshållare för innehåll 2">
            <a:extLst>
              <a:ext uri="{FF2B5EF4-FFF2-40B4-BE49-F238E27FC236}">
                <a16:creationId xmlns:a16="http://schemas.microsoft.com/office/drawing/2014/main" id="{3B0C3A07-90A9-B087-C706-F3E56ED9BF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4703776"/>
              </p:ext>
            </p:extLst>
          </p:nvPr>
        </p:nvGraphicFramePr>
        <p:xfrm>
          <a:off x="838200" y="2211233"/>
          <a:ext cx="10515600" cy="39657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6564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F7A47-9652-45CE-A988-8B064E30D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Sammanfattning (forts)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6F071F7-2D29-4607-5410-6D2522A67B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037567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59802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00AF7-CEA3-DD8D-7682-8B6C2A848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Fortsättningsvis i det kollegiala arbetet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7E2FE3-94D8-AE6D-03B8-834A48E62A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Syftet </a:t>
            </a:r>
            <a:r>
              <a:rPr lang="sv-S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 att </a:t>
            </a:r>
            <a:br>
              <a:rPr lang="sv-S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fånga upp erfarenheter</a:t>
            </a:r>
            <a:br>
              <a:rPr lang="sv-S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möjliggöra </a:t>
            </a:r>
            <a:r>
              <a:rPr lang="sv-SE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ett erfarenhetsutbyte </a:t>
            </a:r>
            <a:endParaRPr lang="sv-SE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för att </a:t>
            </a:r>
            <a:r>
              <a:rPr lang="sv-SE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bidra till att forskningsanknytningen tydliggörs och stärks </a:t>
            </a:r>
            <a:r>
              <a:rPr lang="sv-S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kurserna på avancerad nivå. </a:t>
            </a:r>
          </a:p>
          <a:p>
            <a:pPr marL="0" indent="0">
              <a:buNone/>
            </a:pPr>
            <a:r>
              <a:rPr lang="sv-SE" dirty="0">
                <a:sym typeface="Wingdings" panose="05000000000000000000" pitchFamily="2" charset="2"/>
              </a:rPr>
              <a:t> Inför kommande utvecklingsarbete kan </a:t>
            </a:r>
            <a:r>
              <a:rPr lang="sv-SE">
                <a:sym typeface="Wingdings" panose="05000000000000000000" pitchFamily="2" charset="2"/>
              </a:rPr>
              <a:t>kopplingen till forskningsprocessen </a:t>
            </a:r>
            <a:r>
              <a:rPr lang="sv-SE" dirty="0">
                <a:sym typeface="Wingdings" panose="05000000000000000000" pitchFamily="2" charset="2"/>
              </a:rPr>
              <a:t>stärkas t ex genom hur uppgifter designas och forskningsartiklar används</a:t>
            </a:r>
            <a:br>
              <a:rPr lang="sv-SE" dirty="0">
                <a:sym typeface="Wingdings" panose="05000000000000000000" pitchFamily="2" charset="2"/>
              </a:rPr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69363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5AADC0C-421C-7792-381A-9E48FC7ED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sv-SE" sz="4200"/>
              <a:t>Högskolelagen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9E974629-A736-BDB6-E652-2B74E7D183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1613861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6105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D318CC-E2A8-4E27-9548-A047A7899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7EA4F00-A61C-154F-AB69-3702F1221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5" y="1463040"/>
            <a:ext cx="3796306" cy="2690949"/>
          </a:xfrm>
        </p:spPr>
        <p:txBody>
          <a:bodyPr anchor="t">
            <a:normAutofit/>
          </a:bodyPr>
          <a:lstStyle/>
          <a:p>
            <a:r>
              <a:rPr lang="sv-SE" sz="4100" dirty="0"/>
              <a:t>Utgångspunkter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14B560F-9DD7-4302-A60B-EBD3EF59B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67" y="4415246"/>
            <a:ext cx="11982332" cy="2087795"/>
            <a:chOff x="143163" y="5763486"/>
            <a:chExt cx="11982332" cy="739555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37F1C8F-090D-8B22-9A65-CE3441EAB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6218" y="1463039"/>
            <a:ext cx="5542387" cy="4300447"/>
          </a:xfrm>
        </p:spPr>
        <p:txBody>
          <a:bodyPr anchor="t">
            <a:norm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ett tidigare projekt (metodkartläggning 2021) konstateras att det finns </a:t>
            </a:r>
            <a:r>
              <a:rPr lang="sv-SE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vissa l</a:t>
            </a:r>
            <a:r>
              <a:rPr lang="sv-SE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uckor i utbildningen </a:t>
            </a:r>
            <a:r>
              <a:rPr lang="sv-SE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avseende forskningsmetod.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Utbildningsutvärdering ENT: vad kan forskningsanknytning i utbildning vara?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Över tid och i olika kurser och lärarlag har vi utvecklat ’tysta praktiker’ för forskningsanknytning.</a:t>
            </a:r>
            <a:br>
              <a:rPr lang="sv-SE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v-SE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sv-SE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 te x. Tight 2016; </a:t>
            </a:r>
            <a:r>
              <a:rPr lang="sv-SE" sz="1200" dirty="0" err="1">
                <a:solidFill>
                  <a:srgbClr val="29252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Trowler</a:t>
            </a:r>
            <a:r>
              <a:rPr lang="sv-SE" sz="1200" dirty="0">
                <a:solidFill>
                  <a:srgbClr val="29252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&amp; </a:t>
            </a:r>
            <a:r>
              <a:rPr lang="sv-SE" sz="1200" dirty="0" err="1">
                <a:solidFill>
                  <a:srgbClr val="29252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Wareham</a:t>
            </a:r>
            <a:r>
              <a:rPr lang="sv-SE" sz="1200" dirty="0">
                <a:solidFill>
                  <a:srgbClr val="29252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2008)</a:t>
            </a:r>
            <a:br>
              <a:rPr lang="sv-SE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v-SE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971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026B308-0F1D-29E9-7C44-589EE266C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sv-SE" sz="4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sv-SE" sz="4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rågor som utgångspunkt i projektet</a:t>
            </a:r>
            <a:br>
              <a:rPr lang="sv-SE" sz="4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v-SE" sz="480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ABC49AB-0463-B80F-5346-9C2483371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2836190"/>
            <a:ext cx="9941319" cy="3305990"/>
          </a:xfrm>
        </p:spPr>
        <p:txBody>
          <a:bodyPr anchor="ctr">
            <a:norm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2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vad </a:t>
            </a:r>
            <a:r>
              <a:rPr lang="sv-SE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behandlas på (ämnes) kurserna?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2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hur</a:t>
            </a:r>
            <a:r>
              <a:rPr lang="sv-SE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behandlas forskningslitteratur och material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2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sv-SE" sz="2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ilken roll </a:t>
            </a:r>
            <a:r>
              <a:rPr lang="sv-SE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 lärarna respektive studenterna i lärandeprocessen?</a:t>
            </a:r>
          </a:p>
          <a:p>
            <a:pPr marL="0" indent="0">
              <a:buNone/>
            </a:pPr>
            <a:endParaRPr lang="sv-SE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v-SE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Syftet </a:t>
            </a:r>
            <a:r>
              <a:rPr lang="sv-SE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är att utifrån en </a:t>
            </a:r>
            <a:r>
              <a:rPr lang="sv-SE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kartläggning</a:t>
            </a:r>
            <a:r>
              <a:rPr lang="sv-SE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fånga upp olika erfarenheter, styrkor och svagheter i det pedagogiska arbete som bedrivs på kurserna idag, samt möjliggöra </a:t>
            </a:r>
            <a:r>
              <a:rPr lang="sv-SE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ett erfarenhetsutbyte </a:t>
            </a:r>
            <a:r>
              <a:rPr lang="sv-SE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mellan lärare</a:t>
            </a:r>
            <a:r>
              <a:rPr lang="sv-SE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för </a:t>
            </a:r>
            <a:r>
              <a:rPr lang="sv-SE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bidra till att forskningsanknytningen tydliggörs och stärks </a:t>
            </a:r>
            <a:r>
              <a:rPr lang="sv-SE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kurserna på avancerad nivå. </a:t>
            </a:r>
          </a:p>
          <a:p>
            <a:pPr marL="0" indent="0">
              <a:buNone/>
            </a:pPr>
            <a:endParaRPr lang="sv-SE" sz="2200" dirty="0"/>
          </a:p>
        </p:txBody>
      </p:sp>
      <p:cxnSp>
        <p:nvCxnSpPr>
          <p:cNvPr id="22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4919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F1CDB6B2-F46F-8654-3562-3FDB7638F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sv-SE" sz="3400" dirty="0"/>
              <a:t>Vår modell i projektet</a:t>
            </a:r>
            <a:br>
              <a:rPr lang="sv-SE" sz="3400" dirty="0"/>
            </a:br>
            <a:br>
              <a:rPr lang="sv-SE" sz="3400" dirty="0"/>
            </a:br>
            <a:br>
              <a:rPr lang="sv-SE" sz="3400" dirty="0"/>
            </a:br>
            <a:br>
              <a:rPr lang="sv-SE" sz="3400" dirty="0"/>
            </a:br>
            <a:br>
              <a:rPr lang="sv-SE" sz="3400" dirty="0"/>
            </a:br>
            <a:r>
              <a:rPr lang="sv-SE" sz="1600" dirty="0">
                <a:latin typeface="+mn-lt"/>
              </a:rPr>
              <a:t>(se </a:t>
            </a:r>
            <a:r>
              <a:rPr lang="sv-SE" sz="1600" dirty="0" err="1">
                <a:effectLst/>
                <a:latin typeface="+mn-lt"/>
                <a:ea typeface="Calibri" panose="020F0502020204030204" pitchFamily="34" charset="0"/>
              </a:rPr>
              <a:t>Visser‐Wijnveen</a:t>
            </a:r>
            <a:r>
              <a:rPr lang="sv-SE" sz="1600" dirty="0">
                <a:effectLst/>
                <a:latin typeface="+mn-lt"/>
                <a:ea typeface="Calibri" panose="020F0502020204030204" pitchFamily="34" charset="0"/>
              </a:rPr>
              <a:t> et al, 2010 </a:t>
            </a:r>
            <a:r>
              <a:rPr lang="sv-SE" sz="1600" dirty="0" err="1">
                <a:effectLst/>
                <a:latin typeface="+mn-lt"/>
                <a:ea typeface="Calibri" panose="020F0502020204030204" pitchFamily="34" charset="0"/>
              </a:rPr>
              <a:t>mfl</a:t>
            </a:r>
            <a:r>
              <a:rPr lang="sv-SE" sz="1600" dirty="0">
                <a:effectLst/>
                <a:latin typeface="+mn-lt"/>
                <a:ea typeface="Calibri" panose="020F0502020204030204" pitchFamily="34" charset="0"/>
              </a:rPr>
              <a:t>; the research/</a:t>
            </a:r>
            <a:r>
              <a:rPr lang="sv-SE" sz="1600" dirty="0" err="1">
                <a:effectLst/>
                <a:latin typeface="+mn-lt"/>
                <a:ea typeface="Calibri" panose="020F0502020204030204" pitchFamily="34" charset="0"/>
              </a:rPr>
              <a:t>teaching</a:t>
            </a:r>
            <a:r>
              <a:rPr lang="sv-SE" sz="1600" dirty="0">
                <a:effectLst/>
                <a:latin typeface="+mn-lt"/>
                <a:ea typeface="Calibri" panose="020F0502020204030204" pitchFamily="34" charset="0"/>
              </a:rPr>
              <a:t> nexus)</a:t>
            </a:r>
            <a:br>
              <a:rPr lang="sv-SE" sz="3400" dirty="0"/>
            </a:br>
            <a:endParaRPr lang="sv-SE" sz="2400" dirty="0"/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Platshållare för innehåll 2">
            <a:extLst>
              <a:ext uri="{FF2B5EF4-FFF2-40B4-BE49-F238E27FC236}">
                <a16:creationId xmlns:a16="http://schemas.microsoft.com/office/drawing/2014/main" id="{4AACAD08-EF80-2D82-4603-0CEDFD7B03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4913427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6177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3C69395-E147-579C-6027-E84A0502B8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5864907"/>
              </p:ext>
            </p:extLst>
          </p:nvPr>
        </p:nvGraphicFramePr>
        <p:xfrm>
          <a:off x="643467" y="1083250"/>
          <a:ext cx="10905069" cy="42918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8368">
                  <a:extLst>
                    <a:ext uri="{9D8B030D-6E8A-4147-A177-3AD203B41FA5}">
                      <a16:colId xmlns:a16="http://schemas.microsoft.com/office/drawing/2014/main" val="4004529085"/>
                    </a:ext>
                  </a:extLst>
                </a:gridCol>
                <a:gridCol w="1625236">
                  <a:extLst>
                    <a:ext uri="{9D8B030D-6E8A-4147-A177-3AD203B41FA5}">
                      <a16:colId xmlns:a16="http://schemas.microsoft.com/office/drawing/2014/main" val="2893280637"/>
                    </a:ext>
                  </a:extLst>
                </a:gridCol>
                <a:gridCol w="2165280">
                  <a:extLst>
                    <a:ext uri="{9D8B030D-6E8A-4147-A177-3AD203B41FA5}">
                      <a16:colId xmlns:a16="http://schemas.microsoft.com/office/drawing/2014/main" val="980411210"/>
                    </a:ext>
                  </a:extLst>
                </a:gridCol>
                <a:gridCol w="2156775">
                  <a:extLst>
                    <a:ext uri="{9D8B030D-6E8A-4147-A177-3AD203B41FA5}">
                      <a16:colId xmlns:a16="http://schemas.microsoft.com/office/drawing/2014/main" val="3496751253"/>
                    </a:ext>
                  </a:extLst>
                </a:gridCol>
                <a:gridCol w="1711983">
                  <a:extLst>
                    <a:ext uri="{9D8B030D-6E8A-4147-A177-3AD203B41FA5}">
                      <a16:colId xmlns:a16="http://schemas.microsoft.com/office/drawing/2014/main" val="1316734746"/>
                    </a:ext>
                  </a:extLst>
                </a:gridCol>
                <a:gridCol w="1837427">
                  <a:extLst>
                    <a:ext uri="{9D8B030D-6E8A-4147-A177-3AD203B41FA5}">
                      <a16:colId xmlns:a16="http://schemas.microsoft.com/office/drawing/2014/main" val="2726119350"/>
                    </a:ext>
                  </a:extLst>
                </a:gridCol>
              </a:tblGrid>
              <a:tr h="11204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 dirty="0">
                          <a:effectLst/>
                        </a:rPr>
                        <a:t>Tema\Profil</a:t>
                      </a:r>
                      <a:endParaRPr lang="sv-SE" sz="15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467" marR="122467" marT="61233" marB="612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Lära ut; </a:t>
                      </a:r>
                      <a:br>
                        <a:rPr lang="sv-SE" sz="1500" kern="100">
                          <a:effectLst/>
                        </a:rPr>
                      </a:br>
                      <a:r>
                        <a:rPr lang="sv-SE" sz="1500" kern="100">
                          <a:effectLst/>
                        </a:rPr>
                        <a:t>Fokus på forsknings-resultat</a:t>
                      </a: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467" marR="122467" marT="61233" marB="612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Skapa förståelse </a:t>
                      </a:r>
                      <a:br>
                        <a:rPr lang="sv-SE" sz="1500" kern="100">
                          <a:effectLst/>
                        </a:rPr>
                      </a:br>
                      <a:r>
                        <a:rPr lang="sv-SE" sz="1500" kern="100">
                          <a:effectLst/>
                        </a:rPr>
                        <a:t>för forskning</a:t>
                      </a: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467" marR="122467" marT="61233" marB="612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Ge inblick i forskarrollen/</a:t>
                      </a:r>
                      <a:br>
                        <a:rPr lang="sv-SE" sz="1500" kern="100">
                          <a:effectLst/>
                        </a:rPr>
                      </a:br>
                      <a:r>
                        <a:rPr lang="sv-SE" sz="1500" kern="100">
                          <a:effectLst/>
                        </a:rPr>
                        <a:t>forsknings-processen</a:t>
                      </a: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467" marR="122467" marT="61233" marB="612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Stöd i att</a:t>
                      </a:r>
                      <a:br>
                        <a:rPr lang="sv-SE" sz="1500" kern="100">
                          <a:effectLst/>
                        </a:rPr>
                      </a:br>
                      <a:r>
                        <a:rPr lang="sv-SE" sz="1500" kern="100">
                          <a:effectLst/>
                        </a:rPr>
                        <a:t>prova på </a:t>
                      </a:r>
                      <a:br>
                        <a:rPr lang="sv-SE" sz="1500" kern="100">
                          <a:effectLst/>
                        </a:rPr>
                      </a:br>
                      <a:r>
                        <a:rPr lang="sv-SE" sz="1500" kern="100">
                          <a:effectLst/>
                        </a:rPr>
                        <a:t>egen </a:t>
                      </a:r>
                      <a:br>
                        <a:rPr lang="sv-SE" sz="1500" kern="100">
                          <a:effectLst/>
                        </a:rPr>
                      </a:br>
                      <a:r>
                        <a:rPr lang="sv-SE" sz="1500" kern="100">
                          <a:effectLst/>
                        </a:rPr>
                        <a:t>forskning</a:t>
                      </a: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Bidra med egen forskningserfarenhet</a:t>
                      </a: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15274443"/>
                  </a:ext>
                </a:extLst>
              </a:tr>
              <a:tr h="8937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Orientering</a:t>
                      </a: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467" marR="122467" marT="61233" marB="612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Kunskaps-mål, ämnes-fokus</a:t>
                      </a: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467" marR="122467" marT="61233" marB="612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Utforskande om forskning</a:t>
                      </a:r>
                      <a:br>
                        <a:rPr lang="sv-SE" sz="1500" kern="100">
                          <a:effectLst/>
                        </a:rPr>
                      </a:b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467" marR="122467" marT="61233" marB="612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Vad innebär </a:t>
                      </a:r>
                      <a:br>
                        <a:rPr lang="sv-SE" sz="1500" kern="100">
                          <a:effectLst/>
                        </a:rPr>
                      </a:br>
                      <a:r>
                        <a:rPr lang="sv-SE" sz="1500" kern="100">
                          <a:effectLst/>
                        </a:rPr>
                        <a:t>det att vara forskare</a:t>
                      </a: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467" marR="122467" marT="61233" marB="612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Träning i forsknings-metodik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 </a:t>
                      </a: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Stödja framtida forskare</a:t>
                      </a: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251993333"/>
                  </a:ext>
                </a:extLst>
              </a:tr>
              <a:tr h="9979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 Ansats</a:t>
                      </a: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467" marR="122467" marT="61233" marB="612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Presentera  forsknings- bidrag</a:t>
                      </a: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467" marR="122467" marT="61233" marB="612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Läsa om; </a:t>
                      </a:r>
                      <a:br>
                        <a:rPr lang="sv-SE" sz="1500" kern="100">
                          <a:effectLst/>
                        </a:rPr>
                      </a:br>
                      <a:r>
                        <a:rPr lang="sv-SE" sz="1500" kern="100">
                          <a:effectLst/>
                        </a:rPr>
                        <a:t>reflektera över</a:t>
                      </a: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467" marR="122467" marT="61233" marB="612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Möta forskare, </a:t>
                      </a:r>
                      <a:br>
                        <a:rPr lang="sv-SE" sz="1500" kern="100">
                          <a:effectLst/>
                        </a:rPr>
                      </a:br>
                      <a:r>
                        <a:rPr lang="sv-SE" sz="1500" kern="100">
                          <a:effectLst/>
                        </a:rPr>
                        <a:t>få inblick i forsknings-processen</a:t>
                      </a: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467" marR="122467" marT="61233" marB="612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Studera, rapportera och ta del i akademisk verksamhet</a:t>
                      </a: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Studenterna deltar i forskningsprojekt</a:t>
                      </a: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103721557"/>
                  </a:ext>
                </a:extLst>
              </a:tr>
              <a:tr h="8801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 Innehåll</a:t>
                      </a: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467" marR="122467" marT="61233" marB="612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Disciplin-nära innehåll </a:t>
                      </a: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467" marR="122467" marT="61233" marB="612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Hur närma sig/ta sig an forsknings-resultat</a:t>
                      </a: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467" marR="122467" marT="61233" marB="612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Lärarens egen forskning och erfarenheter</a:t>
                      </a: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467" marR="122467" marT="61233" marB="612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Egen</a:t>
                      </a:r>
                      <a:br>
                        <a:rPr lang="sv-SE" sz="1500" kern="100">
                          <a:effectLst/>
                        </a:rPr>
                      </a:br>
                      <a:r>
                        <a:rPr lang="sv-SE" sz="1500" kern="100">
                          <a:effectLst/>
                        </a:rPr>
                        <a:t>pågående</a:t>
                      </a:r>
                      <a:br>
                        <a:rPr lang="sv-SE" sz="1500" kern="100">
                          <a:effectLst/>
                        </a:rPr>
                      </a:br>
                      <a:r>
                        <a:rPr lang="sv-SE" sz="1500" kern="100">
                          <a:effectLst/>
                        </a:rPr>
                        <a:t>forskning</a:t>
                      </a: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Egen</a:t>
                      </a:r>
                      <a:br>
                        <a:rPr lang="sv-SE" sz="1500" kern="100">
                          <a:effectLst/>
                        </a:rPr>
                      </a:br>
                      <a:r>
                        <a:rPr lang="sv-SE" sz="1500" kern="100">
                          <a:effectLst/>
                        </a:rPr>
                        <a:t>pågående</a:t>
                      </a:r>
                      <a:br>
                        <a:rPr lang="sv-SE" sz="1500" kern="100">
                          <a:effectLst/>
                        </a:rPr>
                      </a:br>
                      <a:r>
                        <a:rPr lang="sv-SE" sz="1500" kern="100">
                          <a:effectLst/>
                        </a:rPr>
                        <a:t>forskning</a:t>
                      </a: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79250376"/>
                  </a:ext>
                </a:extLst>
              </a:tr>
              <a:tr h="3996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 dirty="0">
                          <a:effectLst/>
                        </a:rPr>
                        <a:t> Lärarens roll</a:t>
                      </a:r>
                      <a:endParaRPr lang="sv-SE" sz="15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467" marR="122467" marT="61233" marB="612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Expert</a:t>
                      </a: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467" marR="122467" marT="61233" marB="612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 dirty="0">
                          <a:effectLst/>
                        </a:rPr>
                        <a:t>Motivator</a:t>
                      </a:r>
                      <a:endParaRPr lang="sv-SE" sz="15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467" marR="122467" marT="61233" marB="612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 dirty="0">
                          <a:effectLst/>
                        </a:rPr>
                        <a:t>Förebild</a:t>
                      </a:r>
                      <a:endParaRPr lang="sv-SE" sz="15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2467" marR="122467" marT="61233" marB="612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Handledare</a:t>
                      </a: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 dirty="0">
                          <a:effectLst/>
                        </a:rPr>
                        <a:t>Guide/ kollega</a:t>
                      </a:r>
                      <a:endParaRPr lang="sv-SE" sz="15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054174738"/>
                  </a:ext>
                </a:extLst>
              </a:tr>
            </a:tbl>
          </a:graphicData>
        </a:graphic>
      </p:graphicFrame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08C6E129-2A29-B30A-4B18-DBAA526653D0}"/>
              </a:ext>
            </a:extLst>
          </p:cNvPr>
          <p:cNvCxnSpPr>
            <a:cxnSpLocks/>
          </p:cNvCxnSpPr>
          <p:nvPr/>
        </p:nvCxnSpPr>
        <p:spPr>
          <a:xfrm>
            <a:off x="8302428" y="7635875"/>
            <a:ext cx="55087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2237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3C69395-E147-579C-6027-E84A0502B8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5995873"/>
              </p:ext>
            </p:extLst>
          </p:nvPr>
        </p:nvGraphicFramePr>
        <p:xfrm>
          <a:off x="643467" y="1144464"/>
          <a:ext cx="10905068" cy="45690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7057">
                  <a:extLst>
                    <a:ext uri="{9D8B030D-6E8A-4147-A177-3AD203B41FA5}">
                      <a16:colId xmlns:a16="http://schemas.microsoft.com/office/drawing/2014/main" val="4004529085"/>
                    </a:ext>
                  </a:extLst>
                </a:gridCol>
                <a:gridCol w="1694154">
                  <a:extLst>
                    <a:ext uri="{9D8B030D-6E8A-4147-A177-3AD203B41FA5}">
                      <a16:colId xmlns:a16="http://schemas.microsoft.com/office/drawing/2014/main" val="2893280637"/>
                    </a:ext>
                  </a:extLst>
                </a:gridCol>
                <a:gridCol w="2117140">
                  <a:extLst>
                    <a:ext uri="{9D8B030D-6E8A-4147-A177-3AD203B41FA5}">
                      <a16:colId xmlns:a16="http://schemas.microsoft.com/office/drawing/2014/main" val="980411210"/>
                    </a:ext>
                  </a:extLst>
                </a:gridCol>
                <a:gridCol w="2141810">
                  <a:extLst>
                    <a:ext uri="{9D8B030D-6E8A-4147-A177-3AD203B41FA5}">
                      <a16:colId xmlns:a16="http://schemas.microsoft.com/office/drawing/2014/main" val="3496751253"/>
                    </a:ext>
                  </a:extLst>
                </a:gridCol>
                <a:gridCol w="1778331">
                  <a:extLst>
                    <a:ext uri="{9D8B030D-6E8A-4147-A177-3AD203B41FA5}">
                      <a16:colId xmlns:a16="http://schemas.microsoft.com/office/drawing/2014/main" val="1316734746"/>
                    </a:ext>
                  </a:extLst>
                </a:gridCol>
                <a:gridCol w="1796576">
                  <a:extLst>
                    <a:ext uri="{9D8B030D-6E8A-4147-A177-3AD203B41FA5}">
                      <a16:colId xmlns:a16="http://schemas.microsoft.com/office/drawing/2014/main" val="2726119350"/>
                    </a:ext>
                  </a:extLst>
                </a:gridCol>
              </a:tblGrid>
              <a:tr h="11001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Tema\Profil</a:t>
                      </a: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744" marR="119744" marT="59872" marB="5987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Lära ut; </a:t>
                      </a:r>
                      <a:br>
                        <a:rPr lang="sv-SE" sz="1500" kern="100">
                          <a:effectLst/>
                        </a:rPr>
                      </a:br>
                      <a:r>
                        <a:rPr lang="sv-SE" sz="1500" kern="100">
                          <a:effectLst/>
                        </a:rPr>
                        <a:t>Fokus på forsknings-resultat</a:t>
                      </a: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744" marR="119744" marT="59872" marB="5987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Skapa förståelse </a:t>
                      </a:r>
                      <a:br>
                        <a:rPr lang="sv-SE" sz="1500" kern="100">
                          <a:effectLst/>
                        </a:rPr>
                      </a:br>
                      <a:r>
                        <a:rPr lang="sv-SE" sz="1500" kern="100">
                          <a:effectLst/>
                        </a:rPr>
                        <a:t>för forskning</a:t>
                      </a: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744" marR="119744" marT="59872" marB="5987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Ge inblick i forskarrollen/</a:t>
                      </a:r>
                      <a:br>
                        <a:rPr lang="sv-SE" sz="1500" kern="100">
                          <a:effectLst/>
                        </a:rPr>
                      </a:br>
                      <a:r>
                        <a:rPr lang="sv-SE" sz="1500" kern="100">
                          <a:effectLst/>
                        </a:rPr>
                        <a:t>forsknings-processen</a:t>
                      </a: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744" marR="119744" marT="59872" marB="5987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Stöd i att</a:t>
                      </a:r>
                      <a:br>
                        <a:rPr lang="sv-SE" sz="1500" kern="100">
                          <a:effectLst/>
                        </a:rPr>
                      </a:br>
                      <a:r>
                        <a:rPr lang="sv-SE" sz="1500" kern="100">
                          <a:effectLst/>
                        </a:rPr>
                        <a:t>prova på </a:t>
                      </a:r>
                      <a:br>
                        <a:rPr lang="sv-SE" sz="1500" kern="100">
                          <a:effectLst/>
                        </a:rPr>
                      </a:br>
                      <a:r>
                        <a:rPr lang="sv-SE" sz="1500" kern="100">
                          <a:effectLst/>
                        </a:rPr>
                        <a:t>egen </a:t>
                      </a:r>
                      <a:br>
                        <a:rPr lang="sv-SE" sz="1500" kern="100">
                          <a:effectLst/>
                        </a:rPr>
                      </a:br>
                      <a:r>
                        <a:rPr lang="sv-SE" sz="1500" kern="100">
                          <a:effectLst/>
                        </a:rPr>
                        <a:t>forskning</a:t>
                      </a: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Bidra med egen forskningserfarenhet</a:t>
                      </a: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15274443"/>
                  </a:ext>
                </a:extLst>
              </a:tr>
              <a:tr h="8623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Orientering</a:t>
                      </a: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744" marR="119744" marT="59872" marB="5987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Kunskaps-mål, ämnes-fokus</a:t>
                      </a: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744" marR="119744" marT="59872" marB="5987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Utforskande om forskning</a:t>
                      </a:r>
                      <a:br>
                        <a:rPr lang="sv-SE" sz="1500" kern="100">
                          <a:effectLst/>
                        </a:rPr>
                      </a:b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744" marR="119744" marT="59872" marB="5987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Vad innebär </a:t>
                      </a:r>
                      <a:br>
                        <a:rPr lang="sv-SE" sz="1500" kern="100">
                          <a:effectLst/>
                        </a:rPr>
                      </a:br>
                      <a:r>
                        <a:rPr lang="sv-SE" sz="1500" kern="100">
                          <a:effectLst/>
                        </a:rPr>
                        <a:t>det att vara forskare</a:t>
                      </a: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744" marR="119744" marT="59872" marB="5987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Träning i forsknings-metodik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 </a:t>
                      </a: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Stödja framtida forskare</a:t>
                      </a: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251993333"/>
                  </a:ext>
                </a:extLst>
              </a:tr>
              <a:tr h="9803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 Ansats</a:t>
                      </a: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744" marR="119744" marT="59872" marB="5987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Presentera  forsknings- bidrag</a:t>
                      </a: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744" marR="119744" marT="59872" marB="5987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Läsa om; </a:t>
                      </a:r>
                      <a:br>
                        <a:rPr lang="sv-SE" sz="1500" kern="100">
                          <a:effectLst/>
                        </a:rPr>
                      </a:br>
                      <a:r>
                        <a:rPr lang="sv-SE" sz="1500" kern="100">
                          <a:effectLst/>
                        </a:rPr>
                        <a:t>reflektera över</a:t>
                      </a: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744" marR="119744" marT="59872" marB="5987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Möta forskare, </a:t>
                      </a:r>
                      <a:br>
                        <a:rPr lang="sv-SE" sz="1500" kern="100">
                          <a:effectLst/>
                        </a:rPr>
                      </a:br>
                      <a:r>
                        <a:rPr lang="sv-SE" sz="1500" kern="100">
                          <a:effectLst/>
                        </a:rPr>
                        <a:t>få inblick i forsknings-processen</a:t>
                      </a: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744" marR="119744" marT="59872" marB="5987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Studera, rapportera och ta del i akademisk verksamhet</a:t>
                      </a: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Studenterna deltar i forskningsprojekt</a:t>
                      </a: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103721557"/>
                  </a:ext>
                </a:extLst>
              </a:tr>
              <a:tr h="8609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 Innehåll</a:t>
                      </a: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744" marR="119744" marT="59872" marB="5987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Disciplin-nära innehåll </a:t>
                      </a: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744" marR="119744" marT="59872" marB="5987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Hur närma sig/ta sig an forsknings-resultat</a:t>
                      </a: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744" marR="119744" marT="59872" marB="5987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Lärarens egen forskning och erfarenheter</a:t>
                      </a: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744" marR="119744" marT="59872" marB="5987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Egen</a:t>
                      </a:r>
                      <a:br>
                        <a:rPr lang="sv-SE" sz="1500" kern="100">
                          <a:effectLst/>
                        </a:rPr>
                      </a:br>
                      <a:r>
                        <a:rPr lang="sv-SE" sz="1500" kern="100">
                          <a:effectLst/>
                        </a:rPr>
                        <a:t>pågående</a:t>
                      </a:r>
                      <a:br>
                        <a:rPr lang="sv-SE" sz="1500" kern="100">
                          <a:effectLst/>
                        </a:rPr>
                      </a:br>
                      <a:r>
                        <a:rPr lang="sv-SE" sz="1500" kern="100">
                          <a:effectLst/>
                        </a:rPr>
                        <a:t>forskning</a:t>
                      </a: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Egen</a:t>
                      </a:r>
                      <a:br>
                        <a:rPr lang="sv-SE" sz="1500" kern="100">
                          <a:effectLst/>
                        </a:rPr>
                      </a:br>
                      <a:r>
                        <a:rPr lang="sv-SE" sz="1500" kern="100">
                          <a:effectLst/>
                        </a:rPr>
                        <a:t>pågående</a:t>
                      </a:r>
                      <a:br>
                        <a:rPr lang="sv-SE" sz="1500" kern="100">
                          <a:effectLst/>
                        </a:rPr>
                      </a:br>
                      <a:r>
                        <a:rPr lang="sv-SE" sz="1500" kern="100">
                          <a:effectLst/>
                        </a:rPr>
                        <a:t>forskning</a:t>
                      </a: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79250376"/>
                  </a:ext>
                </a:extLst>
              </a:tr>
              <a:tr h="3826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 dirty="0">
                          <a:effectLst/>
                        </a:rPr>
                        <a:t> Lärarens roll</a:t>
                      </a:r>
                      <a:endParaRPr lang="sv-SE" sz="15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744" marR="119744" marT="59872" marB="5987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Expert</a:t>
                      </a: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744" marR="119744" marT="59872" marB="5987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Motivator</a:t>
                      </a: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744" marR="119744" marT="59872" marB="5987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Förebild</a:t>
                      </a: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744" marR="119744" marT="59872" marB="5987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Handledare</a:t>
                      </a: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>
                          <a:effectLst/>
                        </a:rPr>
                        <a:t>Guide/ kollega</a:t>
                      </a:r>
                      <a:endParaRPr lang="sv-SE" sz="15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054174738"/>
                  </a:ext>
                </a:extLst>
              </a:tr>
              <a:tr h="3826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  Studenten</a:t>
                      </a:r>
                      <a:endParaRPr lang="sv-SE" sz="1500" kern="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744" marR="119744" marT="59872" marB="5987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Mottagaren</a:t>
                      </a:r>
                      <a:endParaRPr lang="sv-SE" sz="1500" kern="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744" marR="119744" marT="59872" marB="5987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----------------</a:t>
                      </a:r>
                      <a:endParaRPr lang="sv-SE" sz="1500" kern="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744" marR="119744" marT="59872" marB="5987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----------------</a:t>
                      </a:r>
                      <a:endParaRPr lang="sv-SE" sz="1500" kern="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744" marR="119744" marT="59872" marB="5987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  ----------</a:t>
                      </a:r>
                      <a:endParaRPr lang="sv-SE" sz="1500" kern="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kern="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Medskaparen</a:t>
                      </a:r>
                      <a:endParaRPr lang="sv-SE" sz="1500" kern="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05376504"/>
                  </a:ext>
                </a:extLst>
              </a:tr>
            </a:tbl>
          </a:graphicData>
        </a:graphic>
      </p:graphicFrame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08C6E129-2A29-B30A-4B18-DBAA526653D0}"/>
              </a:ext>
            </a:extLst>
          </p:cNvPr>
          <p:cNvCxnSpPr>
            <a:cxnSpLocks/>
          </p:cNvCxnSpPr>
          <p:nvPr/>
        </p:nvCxnSpPr>
        <p:spPr>
          <a:xfrm>
            <a:off x="8302428" y="7635875"/>
            <a:ext cx="55087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7230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7">
            <a:extLst>
              <a:ext uri="{FF2B5EF4-FFF2-40B4-BE49-F238E27FC236}">
                <a16:creationId xmlns:a16="http://schemas.microsoft.com/office/drawing/2014/main" id="{8B9AA7C6-5E5A-498E-A6DF-A943376E0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9">
            <a:extLst>
              <a:ext uri="{FF2B5EF4-FFF2-40B4-BE49-F238E27FC236}">
                <a16:creationId xmlns:a16="http://schemas.microsoft.com/office/drawing/2014/main" id="{83EAB11A-76F7-48F4-9B4F-5BFDF4BF96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300" y="2385102"/>
            <a:ext cx="574091" cy="2087796"/>
            <a:chOff x="209668" y="2857422"/>
            <a:chExt cx="463662" cy="208779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4D4C416-D5F4-4F6F-A6F1-87A21CD4FC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423947" y="2857422"/>
              <a:ext cx="249383" cy="208779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Connector 11">
              <a:extLst>
                <a:ext uri="{FF2B5EF4-FFF2-40B4-BE49-F238E27FC236}">
                  <a16:creationId xmlns:a16="http://schemas.microsoft.com/office/drawing/2014/main" id="{C6AC1C30-21C6-4BF6-93EE-B211D7A850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209668" y="2857423"/>
              <a:ext cx="1" cy="208779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Rectangle 13">
            <a:extLst>
              <a:ext uri="{FF2B5EF4-FFF2-40B4-BE49-F238E27FC236}">
                <a16:creationId xmlns:a16="http://schemas.microsoft.com/office/drawing/2014/main" id="{81E140AE-0ABF-47C8-BF32-7D2F0CF2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631767"/>
            <a:ext cx="11111729" cy="575240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3405FFC-C3F2-05C3-ED7E-03E7F622D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3618" y="1239927"/>
            <a:ext cx="4008586" cy="4680583"/>
          </a:xfrm>
        </p:spPr>
        <p:txBody>
          <a:bodyPr anchor="ctr">
            <a:normAutofit/>
          </a:bodyPr>
          <a:lstStyle/>
          <a:p>
            <a:r>
              <a:rPr lang="sv-SE" sz="5200"/>
              <a:t>Metod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2F6E39B-01B3-BC14-13E8-BB60A20E6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1923" y="1239927"/>
            <a:ext cx="4971824" cy="4680583"/>
          </a:xfrm>
        </p:spPr>
        <p:txBody>
          <a:bodyPr anchor="ctr">
            <a:normAutofit/>
          </a:bodyPr>
          <a:lstStyle/>
          <a:p>
            <a:r>
              <a:rPr lang="sv-SE" sz="2000" dirty="0"/>
              <a:t>Fokusintervjuer:</a:t>
            </a:r>
            <a:br>
              <a:rPr lang="sv-SE" sz="2000" dirty="0"/>
            </a:br>
            <a:r>
              <a:rPr lang="sv-SE" sz="2000" dirty="0"/>
              <a:t>- kursansvariga lärare (2 grupper, totalt 8 lärare)</a:t>
            </a:r>
            <a:br>
              <a:rPr lang="sv-SE" sz="2000" dirty="0"/>
            </a:br>
            <a:r>
              <a:rPr lang="sv-SE" sz="2000" dirty="0"/>
              <a:t>- studentgrupper (2 grupper, totalt 9 studenter i slutet av utbildningen)</a:t>
            </a:r>
          </a:p>
          <a:p>
            <a:r>
              <a:rPr lang="sv-SE" sz="2000" dirty="0"/>
              <a:t>Dokumentstudier av kurshandledningar och examinationsbeskrivningar</a:t>
            </a:r>
          </a:p>
        </p:txBody>
      </p:sp>
    </p:spTree>
    <p:extLst>
      <p:ext uri="{BB962C8B-B14F-4D97-AF65-F5344CB8AC3E}">
        <p14:creationId xmlns:p14="http://schemas.microsoft.com/office/powerpoint/2010/main" val="3900043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0AA1B9A-6ABD-9BE8-F11E-2746CD71A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sv-SE" sz="5000"/>
              <a:t>Vad säger studenterna?</a:t>
            </a:r>
          </a:p>
        </p:txBody>
      </p:sp>
      <p:sp>
        <p:nvSpPr>
          <p:cNvPr id="27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CE12008-1D6D-0EC0-8794-2AA95C5512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r>
              <a:rPr lang="sv-SE" sz="2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Stort fokus på betydelsen av praktisk relevans (möte med praktiken) för motivation och förståelse av innehåll. </a:t>
            </a:r>
          </a:p>
          <a:p>
            <a:r>
              <a:rPr lang="sv-SE" sz="2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Studenterna uppfattar att utbildningen bygger på teori och modeller (</a:t>
            </a:r>
            <a:r>
              <a:rPr lang="sv-SE" sz="2200" dirty="0">
                <a:latin typeface="Calibri" panose="020F0502020204030204" pitchFamily="34" charset="0"/>
                <a:ea typeface="Times New Roman" panose="02020603050405020304" pitchFamily="18" charset="0"/>
              </a:rPr>
              <a:t>=forskning)</a:t>
            </a:r>
            <a:endParaRPr lang="sv-SE" sz="2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sv-SE" sz="2200" dirty="0">
                <a:latin typeface="Calibri" panose="020F0502020204030204" pitchFamily="34" charset="0"/>
                <a:ea typeface="Times New Roman" panose="02020603050405020304" pitchFamily="18" charset="0"/>
              </a:rPr>
              <a:t>Studenterna ser lärarna som experter eller ’motivatorer’</a:t>
            </a:r>
            <a:endParaRPr lang="sv-SE" sz="2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963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</TotalTime>
  <Words>905</Words>
  <Application>Microsoft Office PowerPoint</Application>
  <PresentationFormat>Widescreen</PresentationFormat>
  <Paragraphs>129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Symbol</vt:lpstr>
      <vt:lpstr>Wingdings</vt:lpstr>
      <vt:lpstr>Office-tema</vt:lpstr>
      <vt:lpstr>Forskning i utbildning Hur forskning integreras i kurser på avancerad nivå (fek) </vt:lpstr>
      <vt:lpstr>Högskolelagen</vt:lpstr>
      <vt:lpstr>Utgångspunkter</vt:lpstr>
      <vt:lpstr>Frågor som utgångspunkt i projektet </vt:lpstr>
      <vt:lpstr>Vår modell i projektet     (se Visser‐Wijnveen et al, 2010 mfl; the research/teaching nexus) </vt:lpstr>
      <vt:lpstr>PowerPoint Presentation</vt:lpstr>
      <vt:lpstr>PowerPoint Presentation</vt:lpstr>
      <vt:lpstr>Metod</vt:lpstr>
      <vt:lpstr>Vad säger studenterna?</vt:lpstr>
      <vt:lpstr>Vad säger lärarna?</vt:lpstr>
      <vt:lpstr>Kurshandledningar – vad ser vi?</vt:lpstr>
      <vt:lpstr>Sammanfattande reflektioner</vt:lpstr>
      <vt:lpstr>Sammanfattning (forts)</vt:lpstr>
      <vt:lpstr>Fortsättningsvis i det kollegiala arbetet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Hur forskning integreras i kurser på avancerad nivå inom företagsekonomi</dc:title>
  <dc:creator>Gun Abrahamsson</dc:creator>
  <cp:lastModifiedBy>Gun Abrahamsson</cp:lastModifiedBy>
  <cp:revision>23</cp:revision>
  <cp:lastPrinted>2023-09-25T12:19:02Z</cp:lastPrinted>
  <dcterms:created xsi:type="dcterms:W3CDTF">2022-11-08T08:33:13Z</dcterms:created>
  <dcterms:modified xsi:type="dcterms:W3CDTF">2023-09-25T12:21:49Z</dcterms:modified>
</cp:coreProperties>
</file>