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293" r:id="rId6"/>
    <p:sldId id="310" r:id="rId7"/>
    <p:sldId id="325" r:id="rId8"/>
    <p:sldId id="330" r:id="rId9"/>
    <p:sldId id="331" r:id="rId10"/>
    <p:sldId id="326" r:id="rId11"/>
    <p:sldId id="307" r:id="rId12"/>
    <p:sldId id="308" r:id="rId13"/>
    <p:sldId id="321" r:id="rId14"/>
    <p:sldId id="319" r:id="rId15"/>
    <p:sldId id="320" r:id="rId16"/>
    <p:sldId id="322" r:id="rId17"/>
    <p:sldId id="317" r:id="rId18"/>
    <p:sldId id="328" r:id="rId19"/>
    <p:sldId id="327" r:id="rId20"/>
    <p:sldId id="323" r:id="rId21"/>
    <p:sldId id="296" r:id="rId22"/>
    <p:sldId id="303" r:id="rId23"/>
  </p:sldIdLst>
  <p:sldSz cx="9144000" cy="6858000" type="screen4x3"/>
  <p:notesSz cx="6888163" cy="100187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590" autoAdjust="0"/>
  </p:normalViewPr>
  <p:slideViewPr>
    <p:cSldViewPr>
      <p:cViewPr varScale="1">
        <p:scale>
          <a:sx n="69" d="100"/>
          <a:sy n="69" d="100"/>
        </p:scale>
        <p:origin x="1224"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2" d="100"/>
          <a:sy n="52" d="100"/>
        </p:scale>
        <p:origin x="-2328" y="-8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nb-NO"/>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496571D5-6D00-4C73-B0F2-EF00155F3328}" type="datetimeFigureOut">
              <a:rPr lang="nb-NO" smtClean="0"/>
              <a:t>19.05.2021</a:t>
            </a:fld>
            <a:endParaRPr lang="nb-NO"/>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nb-NO"/>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nb-NO"/>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5A6993A3-95E8-47D7-BA09-4C4C3C08D125}" type="slidenum">
              <a:rPr lang="nb-NO" smtClean="0"/>
              <a:t>‹#›</a:t>
            </a:fld>
            <a:endParaRPr lang="nb-NO"/>
          </a:p>
        </p:txBody>
      </p:sp>
    </p:spTree>
    <p:extLst>
      <p:ext uri="{BB962C8B-B14F-4D97-AF65-F5344CB8AC3E}">
        <p14:creationId xmlns:p14="http://schemas.microsoft.com/office/powerpoint/2010/main" val="47174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Thanks</a:t>
            </a:r>
            <a:r>
              <a:rPr lang="nb-NO" dirty="0"/>
              <a:t>,</a:t>
            </a:r>
            <a:r>
              <a:rPr lang="nb-NO" baseline="0" dirty="0"/>
              <a:t> Andreas!</a:t>
            </a:r>
          </a:p>
          <a:p>
            <a:r>
              <a:rPr lang="nb-NO" baseline="0" dirty="0"/>
              <a:t>A </a:t>
            </a:r>
            <a:r>
              <a:rPr lang="nb-NO" baseline="0" dirty="0" err="1"/>
              <a:t>pleasure</a:t>
            </a:r>
            <a:r>
              <a:rPr lang="nb-NO" baseline="0" dirty="0"/>
              <a:t> to </a:t>
            </a:r>
            <a:r>
              <a:rPr lang="nb-NO" baseline="0" dirty="0" err="1"/>
              <a:t>join</a:t>
            </a:r>
            <a:r>
              <a:rPr lang="nb-NO" baseline="0" dirty="0"/>
              <a:t> </a:t>
            </a:r>
            <a:r>
              <a:rPr lang="nb-NO" baseline="0" dirty="0" err="1"/>
              <a:t>you</a:t>
            </a:r>
            <a:r>
              <a:rPr lang="nb-NO" baseline="0" dirty="0"/>
              <a:t> in </a:t>
            </a:r>
            <a:r>
              <a:rPr lang="nb-NO" baseline="0" dirty="0" err="1"/>
              <a:t>this</a:t>
            </a:r>
            <a:r>
              <a:rPr lang="nb-NO" baseline="0" dirty="0"/>
              <a:t> seminar.</a:t>
            </a:r>
          </a:p>
          <a:p>
            <a:r>
              <a:rPr lang="nb-NO" baseline="0" dirty="0"/>
              <a:t>I have a </a:t>
            </a:r>
            <a:r>
              <a:rPr lang="nb-NO" baseline="0" dirty="0" err="1"/>
              <a:t>relatively</a:t>
            </a:r>
            <a:r>
              <a:rPr lang="nb-NO" baseline="0" dirty="0"/>
              <a:t> </a:t>
            </a:r>
            <a:r>
              <a:rPr lang="nb-NO" baseline="0" dirty="0" err="1"/>
              <a:t>long</a:t>
            </a:r>
            <a:r>
              <a:rPr lang="nb-NO" baseline="0" dirty="0"/>
              <a:t> </a:t>
            </a:r>
            <a:r>
              <a:rPr lang="nb-NO" baseline="0" dirty="0" err="1"/>
              <a:t>relationship</a:t>
            </a:r>
            <a:r>
              <a:rPr lang="nb-NO" baseline="0" dirty="0"/>
              <a:t> </a:t>
            </a:r>
            <a:r>
              <a:rPr lang="nb-NO" baseline="0" dirty="0" err="1"/>
              <a:t>with</a:t>
            </a:r>
            <a:r>
              <a:rPr lang="nb-NO" baseline="0" dirty="0"/>
              <a:t> </a:t>
            </a:r>
            <a:r>
              <a:rPr lang="nb-NO" baseline="0" dirty="0" err="1"/>
              <a:t>you</a:t>
            </a:r>
            <a:r>
              <a:rPr lang="nb-NO" baseline="0" dirty="0"/>
              <a:t> at Örebro </a:t>
            </a:r>
            <a:r>
              <a:rPr lang="nb-NO" baseline="0" dirty="0" err="1"/>
              <a:t>university</a:t>
            </a:r>
            <a:r>
              <a:rPr lang="nb-NO" baseline="0" dirty="0"/>
              <a:t> – </a:t>
            </a:r>
            <a:r>
              <a:rPr lang="nb-NO" baseline="0" dirty="0" err="1"/>
              <a:t>starting</a:t>
            </a:r>
            <a:r>
              <a:rPr lang="nb-NO" baseline="0" dirty="0"/>
              <a:t> back in 1999 </a:t>
            </a:r>
            <a:r>
              <a:rPr lang="nb-NO" baseline="0" dirty="0" err="1"/>
              <a:t>when</a:t>
            </a:r>
            <a:r>
              <a:rPr lang="nb-NO" baseline="0" dirty="0"/>
              <a:t> I first met Tomas (Englund) at a </a:t>
            </a:r>
            <a:r>
              <a:rPr lang="nb-NO" baseline="0" dirty="0" err="1"/>
              <a:t>conference</a:t>
            </a:r>
            <a:r>
              <a:rPr lang="nb-NO" baseline="0" dirty="0"/>
              <a:t>. </a:t>
            </a:r>
          </a:p>
          <a:p>
            <a:r>
              <a:rPr lang="nb-NO" baseline="0" dirty="0"/>
              <a:t>He </a:t>
            </a:r>
            <a:r>
              <a:rPr lang="nb-NO" baseline="0" dirty="0" err="1"/>
              <a:t>introduced</a:t>
            </a:r>
            <a:r>
              <a:rPr lang="nb-NO" baseline="0" dirty="0"/>
              <a:t> </a:t>
            </a:r>
            <a:r>
              <a:rPr lang="nb-NO" baseline="0" dirty="0" err="1"/>
              <a:t>me</a:t>
            </a:r>
            <a:r>
              <a:rPr lang="nb-NO" baseline="0" dirty="0"/>
              <a:t> to </a:t>
            </a:r>
            <a:r>
              <a:rPr lang="nb-NO" baseline="0" dirty="0" err="1"/>
              <a:t>your</a:t>
            </a:r>
            <a:r>
              <a:rPr lang="nb-NO" baseline="0" dirty="0"/>
              <a:t> </a:t>
            </a:r>
            <a:r>
              <a:rPr lang="nb-NO" baseline="0" dirty="0" err="1"/>
              <a:t>pedagogical</a:t>
            </a:r>
            <a:r>
              <a:rPr lang="nb-NO" baseline="0" dirty="0"/>
              <a:t> </a:t>
            </a:r>
            <a:r>
              <a:rPr lang="nb-NO" baseline="0" dirty="0" err="1"/>
              <a:t>milieu</a:t>
            </a:r>
            <a:r>
              <a:rPr lang="nb-NO" baseline="0" dirty="0"/>
              <a:t> and I </a:t>
            </a:r>
            <a:r>
              <a:rPr lang="nb-NO" baseline="0" dirty="0" err="1"/>
              <a:t>had</a:t>
            </a:r>
            <a:r>
              <a:rPr lang="nb-NO" baseline="0" dirty="0"/>
              <a:t> </a:t>
            </a:r>
            <a:r>
              <a:rPr lang="nb-NO" baseline="0" dirty="0" err="1"/>
              <a:t>the</a:t>
            </a:r>
            <a:r>
              <a:rPr lang="nb-NO" baseline="0" dirty="0"/>
              <a:t> </a:t>
            </a:r>
            <a:r>
              <a:rPr lang="nb-NO" baseline="0" dirty="0" err="1"/>
              <a:t>pleasure</a:t>
            </a:r>
            <a:r>
              <a:rPr lang="nb-NO" baseline="0" dirty="0"/>
              <a:t> as a </a:t>
            </a:r>
            <a:r>
              <a:rPr lang="nb-NO" baseline="0" dirty="0" err="1"/>
              <a:t>doctoral</a:t>
            </a:r>
            <a:r>
              <a:rPr lang="nb-NO" baseline="0" dirty="0"/>
              <a:t> student to </a:t>
            </a:r>
            <a:r>
              <a:rPr lang="nb-NO" baseline="0" dirty="0" err="1"/>
              <a:t>take</a:t>
            </a:r>
            <a:r>
              <a:rPr lang="nb-NO" baseline="0" dirty="0"/>
              <a:t> part in </a:t>
            </a:r>
            <a:r>
              <a:rPr lang="nb-NO" baseline="0" dirty="0" err="1"/>
              <a:t>doctoral</a:t>
            </a:r>
            <a:r>
              <a:rPr lang="nb-NO" baseline="0" dirty="0"/>
              <a:t> </a:t>
            </a:r>
            <a:r>
              <a:rPr lang="nb-NO" baseline="0" dirty="0" err="1"/>
              <a:t>courses</a:t>
            </a:r>
            <a:r>
              <a:rPr lang="nb-NO" baseline="0" dirty="0"/>
              <a:t> and </a:t>
            </a:r>
            <a:r>
              <a:rPr lang="nb-NO" baseline="0" dirty="0" err="1"/>
              <a:t>research</a:t>
            </a:r>
            <a:r>
              <a:rPr lang="nb-NO" baseline="0" dirty="0"/>
              <a:t> seminars </a:t>
            </a:r>
            <a:r>
              <a:rPr lang="nb-NO" baseline="0" dirty="0" err="1"/>
              <a:t>with</a:t>
            </a:r>
            <a:r>
              <a:rPr lang="nb-NO" baseline="0" dirty="0"/>
              <a:t> </a:t>
            </a:r>
            <a:r>
              <a:rPr lang="nb-NO" baseline="0" dirty="0" err="1"/>
              <a:t>many</a:t>
            </a:r>
            <a:r>
              <a:rPr lang="nb-NO" baseline="0" dirty="0"/>
              <a:t> </a:t>
            </a:r>
            <a:r>
              <a:rPr lang="nb-NO" baseline="0" dirty="0" err="1"/>
              <a:t>of</a:t>
            </a:r>
            <a:r>
              <a:rPr lang="nb-NO" baseline="0" dirty="0"/>
              <a:t> </a:t>
            </a:r>
            <a:r>
              <a:rPr lang="nb-NO" baseline="0" dirty="0" err="1"/>
              <a:t>the</a:t>
            </a:r>
            <a:r>
              <a:rPr lang="nb-NO" baseline="0" dirty="0"/>
              <a:t> </a:t>
            </a:r>
            <a:r>
              <a:rPr lang="nb-NO" baseline="0" dirty="0" err="1"/>
              <a:t>people</a:t>
            </a:r>
            <a:r>
              <a:rPr lang="nb-NO" baseline="0" dirty="0"/>
              <a:t> at </a:t>
            </a:r>
            <a:r>
              <a:rPr lang="nb-NO" baseline="0" dirty="0" err="1"/>
              <a:t>your</a:t>
            </a:r>
            <a:r>
              <a:rPr lang="nb-NO" baseline="0" dirty="0"/>
              <a:t> </a:t>
            </a:r>
            <a:r>
              <a:rPr lang="nb-NO" baseline="0" dirty="0" err="1"/>
              <a:t>department</a:t>
            </a:r>
            <a:r>
              <a:rPr lang="nb-NO" baseline="0" dirty="0"/>
              <a:t>.</a:t>
            </a:r>
          </a:p>
          <a:p>
            <a:r>
              <a:rPr lang="nb-NO" baseline="0" dirty="0"/>
              <a:t>Tomas and I have a </a:t>
            </a:r>
            <a:r>
              <a:rPr lang="nb-NO" baseline="0" dirty="0" err="1"/>
              <a:t>long</a:t>
            </a:r>
            <a:r>
              <a:rPr lang="nb-NO" baseline="0" dirty="0"/>
              <a:t> term </a:t>
            </a:r>
            <a:r>
              <a:rPr lang="nb-NO" baseline="0" dirty="0" err="1"/>
              <a:t>research</a:t>
            </a:r>
            <a:r>
              <a:rPr lang="nb-NO" baseline="0" dirty="0"/>
              <a:t> </a:t>
            </a:r>
            <a:r>
              <a:rPr lang="nb-NO" baseline="0" dirty="0" err="1"/>
              <a:t>collaboration</a:t>
            </a:r>
            <a:r>
              <a:rPr lang="nb-NO" baseline="0" dirty="0"/>
              <a:t>, </a:t>
            </a:r>
            <a:r>
              <a:rPr lang="nb-NO" baseline="0" dirty="0" err="1"/>
              <a:t>too</a:t>
            </a:r>
            <a:r>
              <a:rPr lang="nb-NO" baseline="0" dirty="0"/>
              <a:t> </a:t>
            </a:r>
            <a:r>
              <a:rPr lang="nb-NO" baseline="0" dirty="0" err="1"/>
              <a:t>which</a:t>
            </a:r>
            <a:r>
              <a:rPr lang="nb-NO" baseline="0" dirty="0"/>
              <a:t> </a:t>
            </a:r>
            <a:r>
              <a:rPr lang="nb-NO" baseline="0" dirty="0" err="1"/>
              <a:t>also</a:t>
            </a:r>
            <a:r>
              <a:rPr lang="nb-NO" baseline="0" dirty="0"/>
              <a:t> </a:t>
            </a:r>
            <a:r>
              <a:rPr lang="nb-NO" baseline="0" dirty="0" err="1"/>
              <a:t>brought</a:t>
            </a:r>
            <a:r>
              <a:rPr lang="nb-NO" baseline="0" dirty="0"/>
              <a:t> </a:t>
            </a:r>
            <a:r>
              <a:rPr lang="nb-NO" baseline="0" dirty="0" err="1"/>
              <a:t>me</a:t>
            </a:r>
            <a:r>
              <a:rPr lang="nb-NO" baseline="0" dirty="0"/>
              <a:t> in </a:t>
            </a:r>
            <a:r>
              <a:rPr lang="nb-NO" baseline="0" dirty="0" err="1"/>
              <a:t>contact</a:t>
            </a:r>
            <a:r>
              <a:rPr lang="nb-NO" baseline="0" dirty="0"/>
              <a:t> </a:t>
            </a:r>
            <a:r>
              <a:rPr lang="nb-NO" baseline="0" dirty="0" err="1"/>
              <a:t>with</a:t>
            </a:r>
            <a:r>
              <a:rPr lang="nb-NO" baseline="0" dirty="0"/>
              <a:t> Emma (Arneback) and more </a:t>
            </a:r>
            <a:r>
              <a:rPr lang="nb-NO" baseline="0" dirty="0" err="1"/>
              <a:t>recently</a:t>
            </a:r>
            <a:r>
              <a:rPr lang="nb-NO" baseline="0" dirty="0"/>
              <a:t> </a:t>
            </a:r>
            <a:r>
              <a:rPr lang="nb-NO" baseline="0" dirty="0" err="1"/>
              <a:t>you</a:t>
            </a:r>
            <a:r>
              <a:rPr lang="nb-NO" baseline="0" dirty="0"/>
              <a:t>, Andreas and Kristin (</a:t>
            </a:r>
            <a:r>
              <a:rPr lang="nb-NO" baseline="0" dirty="0" err="1"/>
              <a:t>Ewins</a:t>
            </a:r>
            <a:r>
              <a:rPr lang="nb-NO" baseline="0" dirty="0"/>
              <a:t>)</a:t>
            </a:r>
          </a:p>
          <a:p>
            <a:r>
              <a:rPr lang="nb-NO" baseline="0" dirty="0"/>
              <a:t>I am </a:t>
            </a:r>
            <a:r>
              <a:rPr lang="nb-NO" baseline="0" dirty="0" err="1"/>
              <a:t>currently</a:t>
            </a:r>
            <a:r>
              <a:rPr lang="nb-NO" baseline="0" dirty="0"/>
              <a:t> </a:t>
            </a:r>
            <a:r>
              <a:rPr lang="nb-NO" baseline="0" dirty="0" err="1"/>
              <a:t>hired</a:t>
            </a:r>
            <a:r>
              <a:rPr lang="nb-NO" baseline="0" dirty="0"/>
              <a:t> as a </a:t>
            </a:r>
            <a:r>
              <a:rPr lang="nb-NO" baseline="0" dirty="0" err="1"/>
              <a:t>guest</a:t>
            </a:r>
            <a:r>
              <a:rPr lang="nb-NO" baseline="0" dirty="0"/>
              <a:t> professor at </a:t>
            </a:r>
            <a:r>
              <a:rPr lang="nb-NO" baseline="0" dirty="0" err="1"/>
              <a:t>your</a:t>
            </a:r>
            <a:r>
              <a:rPr lang="nb-NO" baseline="0" dirty="0"/>
              <a:t> </a:t>
            </a:r>
            <a:r>
              <a:rPr lang="nb-NO" baseline="0" dirty="0" err="1"/>
              <a:t>university</a:t>
            </a:r>
            <a:r>
              <a:rPr lang="nb-NO" baseline="0" dirty="0"/>
              <a:t>– </a:t>
            </a:r>
            <a:r>
              <a:rPr lang="nb-NO" baseline="0" dirty="0" err="1"/>
              <a:t>with</a:t>
            </a:r>
            <a:r>
              <a:rPr lang="nb-NO" baseline="0" dirty="0"/>
              <a:t> </a:t>
            </a:r>
            <a:r>
              <a:rPr lang="nb-NO" baseline="0" dirty="0" err="1"/>
              <a:t>affiliation</a:t>
            </a:r>
            <a:r>
              <a:rPr lang="nb-NO" baseline="0" dirty="0"/>
              <a:t> to </a:t>
            </a:r>
            <a:r>
              <a:rPr lang="nb-NO" baseline="0" dirty="0" err="1"/>
              <a:t>the</a:t>
            </a:r>
            <a:r>
              <a:rPr lang="nb-NO" baseline="0" dirty="0"/>
              <a:t> Centrum for </a:t>
            </a:r>
            <a:r>
              <a:rPr lang="nb-NO" baseline="0" dirty="0" err="1"/>
              <a:t>högskolepedagogikk</a:t>
            </a:r>
            <a:r>
              <a:rPr lang="nb-NO" baseline="0" dirty="0"/>
              <a:t> led by Kristin– and I am </a:t>
            </a:r>
            <a:r>
              <a:rPr lang="nb-NO" baseline="0" dirty="0" err="1"/>
              <a:t>really</a:t>
            </a:r>
            <a:r>
              <a:rPr lang="nb-NO" baseline="0" dirty="0"/>
              <a:t> </a:t>
            </a:r>
            <a:r>
              <a:rPr lang="nb-NO" baseline="0" dirty="0" err="1"/>
              <a:t>grateful</a:t>
            </a:r>
            <a:r>
              <a:rPr lang="nb-NO" baseline="0" dirty="0"/>
              <a:t> for </a:t>
            </a:r>
            <a:r>
              <a:rPr lang="nb-NO" baseline="0" dirty="0" err="1"/>
              <a:t>maintaining</a:t>
            </a:r>
            <a:r>
              <a:rPr lang="nb-NO" baseline="0" dirty="0"/>
              <a:t> </a:t>
            </a:r>
            <a:r>
              <a:rPr lang="nb-NO" baseline="0" dirty="0" err="1"/>
              <a:t>the</a:t>
            </a:r>
            <a:r>
              <a:rPr lang="nb-NO" baseline="0" dirty="0"/>
              <a:t> </a:t>
            </a:r>
            <a:r>
              <a:rPr lang="nb-NO" baseline="0" dirty="0" err="1"/>
              <a:t>collaboartion</a:t>
            </a:r>
            <a:r>
              <a:rPr lang="nb-NO" baseline="0" dirty="0"/>
              <a:t> </a:t>
            </a:r>
            <a:r>
              <a:rPr lang="nb-NO" baseline="0" dirty="0" err="1"/>
              <a:t>with</a:t>
            </a:r>
            <a:r>
              <a:rPr lang="nb-NO" baseline="0" dirty="0"/>
              <a:t> </a:t>
            </a:r>
            <a:r>
              <a:rPr lang="nb-NO" baseline="0" dirty="0" err="1"/>
              <a:t>your</a:t>
            </a:r>
            <a:r>
              <a:rPr lang="nb-NO" baseline="0" dirty="0"/>
              <a:t> </a:t>
            </a:r>
            <a:r>
              <a:rPr lang="nb-NO" baseline="0" dirty="0" err="1"/>
              <a:t>institution</a:t>
            </a:r>
            <a:r>
              <a:rPr lang="nb-NO" baseline="0" dirty="0"/>
              <a:t>.  So </a:t>
            </a:r>
            <a:r>
              <a:rPr lang="nb-NO" baseline="0" dirty="0" err="1"/>
              <a:t>thank</a:t>
            </a:r>
            <a:r>
              <a:rPr lang="nb-NO" baseline="0" dirty="0"/>
              <a:t> </a:t>
            </a:r>
            <a:r>
              <a:rPr lang="nb-NO" baseline="0" dirty="0" err="1"/>
              <a:t>you</a:t>
            </a:r>
            <a:r>
              <a:rPr lang="nb-NO" baseline="0" dirty="0"/>
              <a:t> for </a:t>
            </a:r>
            <a:r>
              <a:rPr lang="nb-NO" baseline="0" dirty="0" err="1"/>
              <a:t>inviting</a:t>
            </a:r>
            <a:r>
              <a:rPr lang="nb-NO" baseline="0" dirty="0"/>
              <a:t> </a:t>
            </a:r>
            <a:r>
              <a:rPr lang="nb-NO" baseline="0" dirty="0" err="1"/>
              <a:t>me</a:t>
            </a:r>
            <a:r>
              <a:rPr lang="nb-NO" baseline="0" dirty="0"/>
              <a:t> to </a:t>
            </a:r>
            <a:r>
              <a:rPr lang="nb-NO" baseline="0" dirty="0" err="1"/>
              <a:t>the</a:t>
            </a:r>
            <a:r>
              <a:rPr lang="nb-NO" baseline="0" dirty="0"/>
              <a:t> seminar, </a:t>
            </a:r>
            <a:r>
              <a:rPr lang="nb-NO" baseline="0" dirty="0" err="1"/>
              <a:t>too</a:t>
            </a:r>
            <a:r>
              <a:rPr lang="nb-NO" baseline="0" dirty="0"/>
              <a:t> and </a:t>
            </a:r>
            <a:r>
              <a:rPr lang="nb-NO" baseline="0" dirty="0" err="1"/>
              <a:t>getting</a:t>
            </a:r>
            <a:r>
              <a:rPr lang="nb-NO" baseline="0" dirty="0"/>
              <a:t> </a:t>
            </a:r>
            <a:r>
              <a:rPr lang="nb-NO" baseline="0" dirty="0" err="1"/>
              <a:t>the</a:t>
            </a:r>
            <a:r>
              <a:rPr lang="nb-NO" baseline="0" dirty="0"/>
              <a:t> </a:t>
            </a:r>
            <a:r>
              <a:rPr lang="nb-NO" baseline="0" dirty="0" err="1"/>
              <a:t>chance</a:t>
            </a:r>
            <a:r>
              <a:rPr lang="nb-NO" baseline="0" dirty="0"/>
              <a:t> to talk </a:t>
            </a:r>
            <a:r>
              <a:rPr lang="nb-NO" baseline="0" dirty="0" err="1"/>
              <a:t>about</a:t>
            </a:r>
            <a:r>
              <a:rPr lang="nb-NO" baseline="0" dirty="0"/>
              <a:t> </a:t>
            </a:r>
            <a:r>
              <a:rPr lang="nb-NO" baseline="0" dirty="0" err="1"/>
              <a:t>research</a:t>
            </a:r>
            <a:r>
              <a:rPr lang="nb-NO" baseline="0" dirty="0"/>
              <a:t> in HE and in </a:t>
            </a:r>
            <a:r>
              <a:rPr lang="nb-NO" baseline="0" dirty="0" err="1"/>
              <a:t>particular</a:t>
            </a:r>
            <a:r>
              <a:rPr lang="nb-NO" baseline="0" dirty="0"/>
              <a:t> </a:t>
            </a:r>
            <a:r>
              <a:rPr lang="nb-NO" baseline="0" dirty="0" err="1"/>
              <a:t>with</a:t>
            </a:r>
            <a:r>
              <a:rPr lang="nb-NO" baseline="0" dirty="0"/>
              <a:t> </a:t>
            </a:r>
            <a:r>
              <a:rPr lang="nb-NO" baseline="0" dirty="0" err="1"/>
              <a:t>perspectives</a:t>
            </a:r>
            <a:r>
              <a:rPr lang="nb-NO" baseline="0" dirty="0"/>
              <a:t> from </a:t>
            </a:r>
            <a:r>
              <a:rPr lang="nb-NO" baseline="0" dirty="0" err="1"/>
              <a:t>the</a:t>
            </a:r>
            <a:r>
              <a:rPr lang="nb-NO" baseline="0" dirty="0"/>
              <a:t> book.</a:t>
            </a:r>
          </a:p>
          <a:p>
            <a:endParaRPr lang="nb-NO" baseline="0" dirty="0"/>
          </a:p>
          <a:p>
            <a:r>
              <a:rPr lang="nb-NO" baseline="0" dirty="0"/>
              <a:t>As Andreas </a:t>
            </a:r>
            <a:r>
              <a:rPr lang="nb-NO" baseline="0" dirty="0" err="1"/>
              <a:t>introduced</a:t>
            </a:r>
            <a:r>
              <a:rPr lang="nb-NO" baseline="0" dirty="0"/>
              <a:t>…. The book is a </a:t>
            </a:r>
            <a:r>
              <a:rPr lang="nb-NO" baseline="0" dirty="0" err="1"/>
              <a:t>result</a:t>
            </a:r>
            <a:r>
              <a:rPr lang="nb-NO" baseline="0" dirty="0"/>
              <a:t> </a:t>
            </a:r>
            <a:r>
              <a:rPr lang="nb-NO" baseline="0" dirty="0" err="1"/>
              <a:t>of</a:t>
            </a:r>
            <a:r>
              <a:rPr lang="nb-NO" baseline="0" dirty="0"/>
              <a:t>…..</a:t>
            </a:r>
          </a:p>
          <a:p>
            <a:endParaRPr lang="nb-NO" baseline="0" dirty="0"/>
          </a:p>
          <a:p>
            <a:endParaRPr lang="nb-NO" baseline="0" dirty="0"/>
          </a:p>
        </p:txBody>
      </p:sp>
      <p:sp>
        <p:nvSpPr>
          <p:cNvPr id="4" name="Slide Number Placeholder 3"/>
          <p:cNvSpPr>
            <a:spLocks noGrp="1"/>
          </p:cNvSpPr>
          <p:nvPr>
            <p:ph type="sldNum" sz="quarter" idx="10"/>
          </p:nvPr>
        </p:nvSpPr>
        <p:spPr/>
        <p:txBody>
          <a:bodyPr/>
          <a:lstStyle/>
          <a:p>
            <a:fld id="{5A6993A3-95E8-47D7-BA09-4C4C3C08D125}" type="slidenum">
              <a:rPr lang="nb-NO" smtClean="0">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310386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A6993A3-95E8-47D7-BA09-4C4C3C08D125}" type="slidenum">
              <a:rPr lang="nb-NO" smtClean="0"/>
              <a:t>15</a:t>
            </a:fld>
            <a:endParaRPr lang="nb-NO"/>
          </a:p>
        </p:txBody>
      </p:sp>
    </p:spTree>
    <p:extLst>
      <p:ext uri="{BB962C8B-B14F-4D97-AF65-F5344CB8AC3E}">
        <p14:creationId xmlns:p14="http://schemas.microsoft.com/office/powerpoint/2010/main" val="2787055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And</a:t>
            </a:r>
            <a:r>
              <a:rPr lang="nb-NO" baseline="0" dirty="0"/>
              <a:t> </a:t>
            </a:r>
            <a:r>
              <a:rPr lang="nb-NO" baseline="0" dirty="0" err="1"/>
              <a:t>here</a:t>
            </a:r>
            <a:r>
              <a:rPr lang="nb-NO" baseline="0" dirty="0"/>
              <a:t> is </a:t>
            </a:r>
            <a:r>
              <a:rPr lang="nb-NO" baseline="0" dirty="0" err="1"/>
              <a:t>the</a:t>
            </a:r>
            <a:r>
              <a:rPr lang="nb-NO" baseline="0" dirty="0"/>
              <a:t> book  - A </a:t>
            </a:r>
            <a:r>
              <a:rPr lang="nb-NO" baseline="0" dirty="0" err="1"/>
              <a:t>highly</a:t>
            </a:r>
            <a:r>
              <a:rPr lang="nb-NO" baseline="0" dirty="0"/>
              <a:t> </a:t>
            </a:r>
            <a:r>
              <a:rPr lang="nb-NO" baseline="0" dirty="0" err="1"/>
              <a:t>collaborative</a:t>
            </a:r>
            <a:r>
              <a:rPr lang="nb-NO" baseline="0" dirty="0"/>
              <a:t> </a:t>
            </a:r>
            <a:r>
              <a:rPr lang="nb-NO" baseline="0" dirty="0" err="1"/>
              <a:t>project</a:t>
            </a:r>
            <a:r>
              <a:rPr lang="nb-NO" baseline="0" dirty="0"/>
              <a:t> in </a:t>
            </a:r>
            <a:r>
              <a:rPr lang="nb-NO" baseline="0" dirty="0" err="1"/>
              <a:t>which</a:t>
            </a:r>
            <a:r>
              <a:rPr lang="nb-NO" baseline="0" dirty="0"/>
              <a:t> all </a:t>
            </a:r>
            <a:r>
              <a:rPr lang="nb-NO" baseline="0" dirty="0" err="1"/>
              <a:t>project</a:t>
            </a:r>
            <a:r>
              <a:rPr lang="nb-NO" baseline="0" dirty="0"/>
              <a:t> </a:t>
            </a:r>
            <a:r>
              <a:rPr lang="nb-NO" baseline="0" dirty="0" err="1"/>
              <a:t>members</a:t>
            </a:r>
            <a:r>
              <a:rPr lang="nb-NO" baseline="0" dirty="0"/>
              <a:t> have </a:t>
            </a:r>
            <a:r>
              <a:rPr lang="nb-NO" baseline="0" dirty="0" err="1"/>
              <a:t>taken</a:t>
            </a:r>
            <a:r>
              <a:rPr lang="nb-NO" baseline="0" dirty="0"/>
              <a:t> </a:t>
            </a:r>
            <a:r>
              <a:rPr lang="nb-NO" baseline="0" dirty="0" err="1"/>
              <a:t>place</a:t>
            </a:r>
            <a:r>
              <a:rPr lang="nb-NO" baseline="0" dirty="0"/>
              <a:t>.</a:t>
            </a:r>
          </a:p>
          <a:p>
            <a:r>
              <a:rPr lang="nb-NO" baseline="0" dirty="0"/>
              <a:t>It </a:t>
            </a:r>
            <a:r>
              <a:rPr lang="nb-NO" baseline="0" dirty="0" err="1"/>
              <a:t>consists</a:t>
            </a:r>
            <a:r>
              <a:rPr lang="nb-NO" baseline="0" dirty="0"/>
              <a:t> </a:t>
            </a:r>
            <a:r>
              <a:rPr lang="nb-NO" baseline="0" dirty="0" err="1"/>
              <a:t>of</a:t>
            </a:r>
            <a:r>
              <a:rPr lang="nb-NO" baseline="0" dirty="0"/>
              <a:t> </a:t>
            </a:r>
            <a:r>
              <a:rPr lang="nb-NO" baseline="0" dirty="0" err="1"/>
              <a:t>three</a:t>
            </a:r>
            <a:r>
              <a:rPr lang="nb-NO" baseline="0" dirty="0"/>
              <a:t> parts and </a:t>
            </a:r>
            <a:r>
              <a:rPr lang="nb-NO" baseline="0" dirty="0" err="1"/>
              <a:t>with</a:t>
            </a:r>
            <a:r>
              <a:rPr lang="nb-NO" baseline="0" dirty="0"/>
              <a:t> a </a:t>
            </a:r>
            <a:r>
              <a:rPr lang="nb-NO" baseline="0" dirty="0" err="1"/>
              <a:t>Foreword</a:t>
            </a:r>
            <a:r>
              <a:rPr lang="nb-NO" baseline="0" dirty="0"/>
              <a:t> by Ronald Barnett </a:t>
            </a:r>
            <a:r>
              <a:rPr lang="nb-NO" baseline="0" dirty="0" err="1"/>
              <a:t>who</a:t>
            </a:r>
            <a:r>
              <a:rPr lang="nb-NO" baseline="0" dirty="0"/>
              <a:t> is a </a:t>
            </a:r>
            <a:r>
              <a:rPr lang="nb-NO" baseline="0" dirty="0" err="1"/>
              <a:t>well</a:t>
            </a:r>
            <a:r>
              <a:rPr lang="nb-NO" baseline="0" dirty="0"/>
              <a:t> </a:t>
            </a:r>
            <a:r>
              <a:rPr lang="nb-NO" baseline="0" dirty="0" err="1"/>
              <a:t>known</a:t>
            </a:r>
            <a:r>
              <a:rPr lang="nb-NO" baseline="0" dirty="0"/>
              <a:t> </a:t>
            </a:r>
            <a:r>
              <a:rPr lang="nb-NO" baseline="0" dirty="0" err="1"/>
              <a:t>researcher</a:t>
            </a:r>
            <a:r>
              <a:rPr lang="nb-NO" baseline="0" dirty="0"/>
              <a:t> in HE.</a:t>
            </a:r>
          </a:p>
          <a:p>
            <a:r>
              <a:rPr lang="nb-NO" baseline="0" dirty="0"/>
              <a:t>As </a:t>
            </a:r>
            <a:r>
              <a:rPr lang="nb-NO" baseline="0" dirty="0" err="1"/>
              <a:t>you</a:t>
            </a:r>
            <a:r>
              <a:rPr lang="nb-NO" baseline="0" dirty="0"/>
              <a:t> </a:t>
            </a:r>
            <a:r>
              <a:rPr lang="nb-NO" baseline="0" dirty="0" err="1"/>
              <a:t>will</a:t>
            </a:r>
            <a:r>
              <a:rPr lang="nb-NO" baseline="0" dirty="0"/>
              <a:t> </a:t>
            </a:r>
            <a:r>
              <a:rPr lang="nb-NO" baseline="0" dirty="0" err="1"/>
              <a:t>see</a:t>
            </a:r>
            <a:r>
              <a:rPr lang="nb-NO" baseline="0" dirty="0"/>
              <a:t> from </a:t>
            </a:r>
            <a:r>
              <a:rPr lang="nb-NO" baseline="0" dirty="0" err="1"/>
              <a:t>the</a:t>
            </a:r>
            <a:r>
              <a:rPr lang="nb-NO" baseline="0" dirty="0"/>
              <a:t> </a:t>
            </a:r>
            <a:r>
              <a:rPr lang="nb-NO" baseline="0" dirty="0" err="1"/>
              <a:t>title</a:t>
            </a:r>
            <a:r>
              <a:rPr lang="nb-NO" baseline="0" dirty="0"/>
              <a:t>, it has a </a:t>
            </a:r>
            <a:r>
              <a:rPr lang="nb-NO" baseline="0" dirty="0" err="1"/>
              <a:t>specific</a:t>
            </a:r>
            <a:r>
              <a:rPr lang="nb-NO" baseline="0" dirty="0"/>
              <a:t> </a:t>
            </a:r>
            <a:r>
              <a:rPr lang="nb-NO" baseline="0" dirty="0" err="1"/>
              <a:t>normatinve</a:t>
            </a:r>
            <a:r>
              <a:rPr lang="nb-NO" baseline="0" dirty="0"/>
              <a:t> </a:t>
            </a:r>
            <a:r>
              <a:rPr lang="nb-NO" baseline="0" dirty="0" err="1"/>
              <a:t>orientation</a:t>
            </a:r>
            <a:r>
              <a:rPr lang="nb-NO" baseline="0" dirty="0"/>
              <a:t>; </a:t>
            </a:r>
            <a:r>
              <a:rPr lang="nb-NO" baseline="0" dirty="0" err="1"/>
              <a:t>namley</a:t>
            </a:r>
            <a:r>
              <a:rPr lang="nb-NO" baseline="0" dirty="0"/>
              <a:t> to  lead </a:t>
            </a:r>
            <a:r>
              <a:rPr lang="nb-NO" baseline="0" dirty="0" err="1"/>
              <a:t>higher</a:t>
            </a:r>
            <a:r>
              <a:rPr lang="nb-NO" baseline="0" dirty="0"/>
              <a:t> as and for </a:t>
            </a:r>
            <a:r>
              <a:rPr lang="nb-NO" baseline="0" dirty="0" err="1"/>
              <a:t>public</a:t>
            </a:r>
            <a:r>
              <a:rPr lang="nb-NO" baseline="0" dirty="0"/>
              <a:t> </a:t>
            </a:r>
            <a:r>
              <a:rPr lang="nb-NO" baseline="0" dirty="0" err="1"/>
              <a:t>good</a:t>
            </a:r>
            <a:r>
              <a:rPr lang="nb-NO" baseline="0" dirty="0"/>
              <a:t> – </a:t>
            </a:r>
            <a:r>
              <a:rPr lang="nb-NO" baseline="0" dirty="0" err="1"/>
              <a:t>with</a:t>
            </a:r>
            <a:r>
              <a:rPr lang="nb-NO" baseline="0" dirty="0"/>
              <a:t> an </a:t>
            </a:r>
            <a:r>
              <a:rPr lang="nb-NO" baseline="0" dirty="0" err="1"/>
              <a:t>emphasis</a:t>
            </a:r>
            <a:r>
              <a:rPr lang="nb-NO" baseline="0" dirty="0"/>
              <a:t> </a:t>
            </a:r>
            <a:r>
              <a:rPr lang="nb-NO" baseline="0" dirty="0" err="1"/>
              <a:t>on</a:t>
            </a:r>
            <a:r>
              <a:rPr lang="nb-NO" baseline="0" dirty="0"/>
              <a:t> </a:t>
            </a:r>
            <a:r>
              <a:rPr lang="nb-NO" baseline="0" dirty="0" err="1"/>
              <a:t>the</a:t>
            </a:r>
            <a:r>
              <a:rPr lang="nb-NO" baseline="0" dirty="0"/>
              <a:t> </a:t>
            </a:r>
            <a:r>
              <a:rPr lang="nb-NO" i="1" baseline="0" dirty="0" err="1"/>
              <a:t>education</a:t>
            </a:r>
            <a:r>
              <a:rPr lang="nb-NO" i="1" baseline="0" dirty="0"/>
              <a:t> part </a:t>
            </a:r>
            <a:r>
              <a:rPr lang="nb-NO" i="1" baseline="0" dirty="0" err="1"/>
              <a:t>of</a:t>
            </a:r>
            <a:r>
              <a:rPr lang="nb-NO" i="1" baseline="0" dirty="0"/>
              <a:t> HE .</a:t>
            </a:r>
            <a:r>
              <a:rPr lang="nb-NO" i="0" baseline="0" dirty="0"/>
              <a:t> To </a:t>
            </a:r>
            <a:r>
              <a:rPr lang="nb-NO" i="0" baseline="0" dirty="0" err="1"/>
              <a:t>investigate</a:t>
            </a:r>
            <a:r>
              <a:rPr lang="nb-NO" i="0" baseline="0" dirty="0"/>
              <a:t> </a:t>
            </a:r>
            <a:r>
              <a:rPr lang="nb-NO" i="0" baseline="0" dirty="0" err="1"/>
              <a:t>how</a:t>
            </a:r>
            <a:r>
              <a:rPr lang="nb-NO" i="0" baseline="0" dirty="0"/>
              <a:t> </a:t>
            </a:r>
            <a:r>
              <a:rPr lang="nb-NO" i="0" baseline="0" dirty="0" err="1"/>
              <a:t>we</a:t>
            </a:r>
            <a:r>
              <a:rPr lang="nb-NO" i="0" baseline="0" dirty="0"/>
              <a:t> </a:t>
            </a:r>
            <a:r>
              <a:rPr lang="nb-NO" i="0" baseline="0" dirty="0" err="1"/>
              <a:t>may</a:t>
            </a:r>
            <a:r>
              <a:rPr lang="nb-NO" i="0" baseline="0" dirty="0"/>
              <a:t> </a:t>
            </a:r>
            <a:r>
              <a:rPr lang="nb-NO" i="0" baseline="0" dirty="0" err="1"/>
              <a:t>provide</a:t>
            </a:r>
            <a:r>
              <a:rPr lang="nb-NO" i="0" baseline="0" dirty="0"/>
              <a:t> </a:t>
            </a:r>
            <a:r>
              <a:rPr lang="nb-NO" i="0" baseline="0" dirty="0" err="1"/>
              <a:t>teaching</a:t>
            </a:r>
            <a:r>
              <a:rPr lang="nb-NO" i="0" baseline="0" dirty="0"/>
              <a:t> </a:t>
            </a:r>
            <a:r>
              <a:rPr lang="nb-NO" i="0" baseline="0" dirty="0" err="1"/>
              <a:t>that</a:t>
            </a:r>
            <a:r>
              <a:rPr lang="nb-NO" i="0" baseline="0" dirty="0"/>
              <a:t> is a </a:t>
            </a:r>
            <a:r>
              <a:rPr lang="nb-NO" i="0" baseline="0" dirty="0" err="1"/>
              <a:t>public</a:t>
            </a:r>
            <a:r>
              <a:rPr lang="nb-NO" i="0" baseline="0" dirty="0"/>
              <a:t> </a:t>
            </a:r>
            <a:r>
              <a:rPr lang="nb-NO" i="0" baseline="0" dirty="0" err="1"/>
              <a:t>good</a:t>
            </a:r>
            <a:r>
              <a:rPr lang="nb-NO" i="0" baseline="0" dirty="0"/>
              <a:t> for all students and  </a:t>
            </a:r>
            <a:r>
              <a:rPr lang="nb-NO" i="0" baseline="0" dirty="0" err="1"/>
              <a:t>public</a:t>
            </a:r>
            <a:r>
              <a:rPr lang="nb-NO" i="0" baseline="0" dirty="0"/>
              <a:t> and </a:t>
            </a:r>
            <a:r>
              <a:rPr lang="nb-NO" i="0" baseline="0" dirty="0" err="1"/>
              <a:t>that</a:t>
            </a:r>
            <a:r>
              <a:rPr lang="nb-NO" i="0" baseline="0" dirty="0"/>
              <a:t> students </a:t>
            </a:r>
            <a:r>
              <a:rPr lang="nb-NO" i="0" baseline="0" dirty="0" err="1"/>
              <a:t>learn</a:t>
            </a:r>
            <a:r>
              <a:rPr lang="nb-NO" i="0" baseline="0" dirty="0"/>
              <a:t> </a:t>
            </a:r>
            <a:r>
              <a:rPr lang="nb-NO" i="0" baseline="0" dirty="0" err="1"/>
              <a:t>how</a:t>
            </a:r>
            <a:r>
              <a:rPr lang="nb-NO" i="0" baseline="0" dirty="0"/>
              <a:t> to </a:t>
            </a:r>
            <a:r>
              <a:rPr lang="nb-NO" i="0" baseline="0" dirty="0" err="1"/>
              <a:t>contribute</a:t>
            </a:r>
            <a:r>
              <a:rPr lang="nb-NO" i="0" baseline="0" dirty="0"/>
              <a:t> to </a:t>
            </a:r>
            <a:r>
              <a:rPr lang="nb-NO" i="0" baseline="0" dirty="0" err="1"/>
              <a:t>the</a:t>
            </a:r>
            <a:r>
              <a:rPr lang="nb-NO" i="0" baseline="0" dirty="0"/>
              <a:t> </a:t>
            </a:r>
            <a:r>
              <a:rPr lang="nb-NO" i="0" baseline="0" dirty="0" err="1"/>
              <a:t>public</a:t>
            </a:r>
            <a:r>
              <a:rPr lang="nb-NO" i="0" baseline="0" dirty="0"/>
              <a:t> </a:t>
            </a:r>
            <a:r>
              <a:rPr lang="nb-NO" i="0" baseline="0" dirty="0" err="1"/>
              <a:t>good</a:t>
            </a:r>
            <a:r>
              <a:rPr lang="nb-NO" i="0" baseline="0" dirty="0"/>
              <a:t>.</a:t>
            </a:r>
          </a:p>
          <a:p>
            <a:r>
              <a:rPr lang="nb-NO" i="0" baseline="0" dirty="0" err="1"/>
              <a:t>However</a:t>
            </a:r>
            <a:r>
              <a:rPr lang="nb-NO" i="0" baseline="0" dirty="0"/>
              <a:t>, as </a:t>
            </a:r>
            <a:r>
              <a:rPr lang="nb-NO" i="0" baseline="0" dirty="0" err="1"/>
              <a:t>you</a:t>
            </a:r>
            <a:r>
              <a:rPr lang="nb-NO" i="0" baseline="0" dirty="0"/>
              <a:t> </a:t>
            </a:r>
            <a:r>
              <a:rPr lang="nb-NO" i="0" baseline="0" dirty="0" err="1"/>
              <a:t>will</a:t>
            </a:r>
            <a:r>
              <a:rPr lang="nb-NO" i="0" baseline="0" dirty="0"/>
              <a:t> </a:t>
            </a:r>
            <a:r>
              <a:rPr lang="nb-NO" i="0" baseline="0" dirty="0" err="1"/>
              <a:t>know</a:t>
            </a:r>
            <a:r>
              <a:rPr lang="nb-NO" i="0" baseline="0" dirty="0"/>
              <a:t> from </a:t>
            </a:r>
            <a:r>
              <a:rPr lang="nb-NO" i="0" baseline="0" dirty="0" err="1"/>
              <a:t>the</a:t>
            </a:r>
            <a:r>
              <a:rPr lang="nb-NO" i="0" baseline="0" dirty="0"/>
              <a:t> </a:t>
            </a:r>
            <a:r>
              <a:rPr lang="nb-NO" i="0" baseline="0" dirty="0" err="1"/>
              <a:t>reading</a:t>
            </a:r>
            <a:r>
              <a:rPr lang="nb-NO" i="0" baseline="0" dirty="0"/>
              <a:t> for </a:t>
            </a:r>
            <a:r>
              <a:rPr lang="nb-NO" i="0" baseline="0" dirty="0" err="1"/>
              <a:t>today</a:t>
            </a:r>
            <a:r>
              <a:rPr lang="nb-NO" i="0" baseline="0" dirty="0"/>
              <a:t>, </a:t>
            </a:r>
            <a:r>
              <a:rPr lang="nb-NO" i="0" baseline="0" dirty="0" err="1"/>
              <a:t>chapter</a:t>
            </a:r>
            <a:r>
              <a:rPr lang="nb-NO" i="0" baseline="0" dirty="0"/>
              <a:t> </a:t>
            </a:r>
            <a:r>
              <a:rPr lang="nb-NO" i="0" baseline="0" dirty="0" err="1"/>
              <a:t>three</a:t>
            </a:r>
            <a:r>
              <a:rPr lang="nb-NO" i="0" baseline="0" dirty="0"/>
              <a:t> by Tomas and Andreas ; PG is not a </a:t>
            </a:r>
            <a:r>
              <a:rPr lang="nb-NO" i="0" baseline="0" dirty="0" err="1"/>
              <a:t>strait</a:t>
            </a:r>
            <a:r>
              <a:rPr lang="nb-NO" i="0" baseline="0" dirty="0"/>
              <a:t> forward </a:t>
            </a:r>
            <a:r>
              <a:rPr lang="nb-NO" i="0" baseline="0" dirty="0" err="1"/>
              <a:t>concept</a:t>
            </a:r>
            <a:r>
              <a:rPr lang="nb-NO" i="0" baseline="0" dirty="0"/>
              <a:t>, and </a:t>
            </a:r>
            <a:r>
              <a:rPr lang="nb-NO" i="0" baseline="0" dirty="0" err="1"/>
              <a:t>we</a:t>
            </a:r>
            <a:r>
              <a:rPr lang="nb-NO" i="0" baseline="0" dirty="0"/>
              <a:t> have </a:t>
            </a:r>
            <a:r>
              <a:rPr lang="nb-NO" i="0" baseline="0" dirty="0" err="1"/>
              <a:t>throughout</a:t>
            </a:r>
            <a:r>
              <a:rPr lang="nb-NO" i="0" baseline="0" dirty="0"/>
              <a:t> </a:t>
            </a:r>
            <a:r>
              <a:rPr lang="nb-NO" i="0" baseline="0" dirty="0" err="1"/>
              <a:t>the</a:t>
            </a:r>
            <a:r>
              <a:rPr lang="nb-NO" i="0" baseline="0" dirty="0"/>
              <a:t> </a:t>
            </a:r>
            <a:r>
              <a:rPr lang="nb-NO" i="0" baseline="0" dirty="0" err="1"/>
              <a:t>work</a:t>
            </a:r>
            <a:r>
              <a:rPr lang="nb-NO" i="0" baseline="0" dirty="0"/>
              <a:t> </a:t>
            </a:r>
            <a:r>
              <a:rPr lang="nb-NO" i="0" baseline="0" dirty="0" err="1"/>
              <a:t>withing</a:t>
            </a:r>
            <a:r>
              <a:rPr lang="nb-NO" i="0" baseline="0" dirty="0"/>
              <a:t> </a:t>
            </a:r>
            <a:r>
              <a:rPr lang="nb-NO" i="0" baseline="0" dirty="0" err="1"/>
              <a:t>the</a:t>
            </a:r>
            <a:r>
              <a:rPr lang="nb-NO" i="0" baseline="0" dirty="0"/>
              <a:t> </a:t>
            </a:r>
            <a:r>
              <a:rPr lang="nb-NO" i="0" baseline="0" dirty="0" err="1"/>
              <a:t>project</a:t>
            </a:r>
            <a:r>
              <a:rPr lang="nb-NO" i="0" baseline="0" dirty="0"/>
              <a:t> and </a:t>
            </a:r>
            <a:r>
              <a:rPr lang="nb-NO" i="0" baseline="0" dirty="0" err="1"/>
              <a:t>with</a:t>
            </a:r>
            <a:r>
              <a:rPr lang="nb-NO" i="0" baseline="0" dirty="0"/>
              <a:t> </a:t>
            </a:r>
            <a:r>
              <a:rPr lang="nb-NO" i="0" baseline="0" dirty="0" err="1"/>
              <a:t>the</a:t>
            </a:r>
            <a:r>
              <a:rPr lang="nb-NO" i="0" baseline="0" dirty="0"/>
              <a:t> book </a:t>
            </a:r>
            <a:r>
              <a:rPr lang="nb-NO" i="0" baseline="0" dirty="0" err="1"/>
              <a:t>learned</a:t>
            </a:r>
            <a:r>
              <a:rPr lang="nb-NO" i="0" baseline="0" dirty="0"/>
              <a:t> </a:t>
            </a:r>
            <a:r>
              <a:rPr lang="nb-NO" i="0" baseline="0" dirty="0" err="1"/>
              <a:t>how</a:t>
            </a:r>
            <a:r>
              <a:rPr lang="nb-NO" i="0" baseline="0" dirty="0"/>
              <a:t> it is a </a:t>
            </a:r>
            <a:r>
              <a:rPr lang="nb-NO" i="0" baseline="0" dirty="0" err="1"/>
              <a:t>concept</a:t>
            </a:r>
            <a:r>
              <a:rPr lang="nb-NO" i="0" baseline="0" dirty="0"/>
              <a:t> </a:t>
            </a:r>
            <a:r>
              <a:rPr lang="nb-NO" i="0" baseline="0" dirty="0" err="1"/>
              <a:t>that</a:t>
            </a:r>
            <a:r>
              <a:rPr lang="nb-NO" i="0" baseline="0" dirty="0"/>
              <a:t> </a:t>
            </a:r>
            <a:r>
              <a:rPr lang="nb-NO" i="0" baseline="0" dirty="0" err="1"/>
              <a:t>also</a:t>
            </a:r>
            <a:r>
              <a:rPr lang="nb-NO" i="0" baseline="0" dirty="0"/>
              <a:t> </a:t>
            </a:r>
            <a:r>
              <a:rPr lang="nb-NO" i="0" baseline="0" dirty="0" err="1"/>
              <a:t>requires</a:t>
            </a:r>
            <a:r>
              <a:rPr lang="nb-NO" i="0" baseline="0" dirty="0"/>
              <a:t> </a:t>
            </a:r>
            <a:r>
              <a:rPr lang="nb-NO" i="0" baseline="0" dirty="0" err="1"/>
              <a:t>deliberation</a:t>
            </a:r>
            <a:r>
              <a:rPr lang="nb-NO" i="0" baseline="0" dirty="0"/>
              <a:t>  - </a:t>
            </a:r>
            <a:r>
              <a:rPr lang="nb-NO" i="0" baseline="0" dirty="0" err="1"/>
              <a:t>nothing</a:t>
            </a:r>
            <a:r>
              <a:rPr lang="nb-NO" i="0" baseline="0" dirty="0"/>
              <a:t> </a:t>
            </a:r>
            <a:r>
              <a:rPr lang="nb-NO" i="0" baseline="0" dirty="0" err="1"/>
              <a:t>can</a:t>
            </a:r>
            <a:r>
              <a:rPr lang="nb-NO" i="0" baseline="0" dirty="0"/>
              <a:t> be </a:t>
            </a:r>
            <a:r>
              <a:rPr lang="nb-NO" i="0" baseline="0" dirty="0" err="1"/>
              <a:t>taken</a:t>
            </a:r>
            <a:r>
              <a:rPr lang="nb-NO" i="0" baseline="0" dirty="0"/>
              <a:t> for </a:t>
            </a:r>
            <a:r>
              <a:rPr lang="nb-NO" i="0" baseline="0" dirty="0" err="1"/>
              <a:t>granted</a:t>
            </a:r>
            <a:r>
              <a:rPr lang="nb-NO" i="0" baseline="0" dirty="0"/>
              <a:t> – </a:t>
            </a:r>
            <a:r>
              <a:rPr lang="nb-NO" i="0" baseline="0" dirty="0" err="1"/>
              <a:t>particularly</a:t>
            </a:r>
            <a:r>
              <a:rPr lang="nb-NO" i="0" baseline="0" dirty="0"/>
              <a:t> not in </a:t>
            </a:r>
            <a:r>
              <a:rPr lang="nb-NO" i="0" baseline="0" dirty="0" err="1"/>
              <a:t>multicultural</a:t>
            </a:r>
            <a:r>
              <a:rPr lang="nb-NO" i="0" baseline="0" dirty="0"/>
              <a:t> </a:t>
            </a:r>
            <a:r>
              <a:rPr lang="nb-NO" i="0" baseline="0" dirty="0" err="1"/>
              <a:t>context</a:t>
            </a:r>
            <a:r>
              <a:rPr lang="nb-NO" i="0" baseline="0" dirty="0"/>
              <a:t> like </a:t>
            </a:r>
            <a:r>
              <a:rPr lang="nb-NO" i="0" baseline="0" dirty="0" err="1"/>
              <a:t>the</a:t>
            </a:r>
            <a:r>
              <a:rPr lang="nb-NO" i="0" baseline="0" dirty="0"/>
              <a:t> 21 </a:t>
            </a:r>
            <a:r>
              <a:rPr lang="nb-NO" i="0" baseline="0" dirty="0" err="1"/>
              <a:t>st</a:t>
            </a:r>
            <a:r>
              <a:rPr lang="nb-NO" i="0" baseline="0" dirty="0"/>
              <a:t> </a:t>
            </a:r>
            <a:r>
              <a:rPr lang="nb-NO" i="0" baseline="0" dirty="0" err="1"/>
              <a:t>century’s</a:t>
            </a:r>
            <a:r>
              <a:rPr lang="nb-NO" i="0" baseline="0" dirty="0"/>
              <a:t> </a:t>
            </a:r>
            <a:r>
              <a:rPr lang="nb-NO" i="0" baseline="0" dirty="0" err="1"/>
              <a:t>westeren</a:t>
            </a:r>
            <a:r>
              <a:rPr lang="nb-NO" i="0" baseline="0" dirty="0"/>
              <a:t> </a:t>
            </a:r>
            <a:r>
              <a:rPr lang="nb-NO" i="0" baseline="0" dirty="0" err="1"/>
              <a:t>democarcies</a:t>
            </a:r>
            <a:r>
              <a:rPr lang="nb-NO" i="0" baseline="0" dirty="0"/>
              <a:t>…</a:t>
            </a:r>
            <a:endParaRPr lang="nb-NO" i="1" dirty="0"/>
          </a:p>
        </p:txBody>
      </p:sp>
      <p:sp>
        <p:nvSpPr>
          <p:cNvPr id="4" name="Slide Number Placeholder 3"/>
          <p:cNvSpPr>
            <a:spLocks noGrp="1"/>
          </p:cNvSpPr>
          <p:nvPr>
            <p:ph type="sldNum" sz="quarter" idx="10"/>
          </p:nvPr>
        </p:nvSpPr>
        <p:spPr/>
        <p:txBody>
          <a:bodyPr/>
          <a:lstStyle/>
          <a:p>
            <a:fld id="{5A6993A3-95E8-47D7-BA09-4C4C3C08D125}" type="slidenum">
              <a:rPr lang="nb-NO" smtClean="0"/>
              <a:t>16</a:t>
            </a:fld>
            <a:endParaRPr lang="nb-NO"/>
          </a:p>
        </p:txBody>
      </p:sp>
    </p:spTree>
    <p:extLst>
      <p:ext uri="{BB962C8B-B14F-4D97-AF65-F5344CB8AC3E}">
        <p14:creationId xmlns:p14="http://schemas.microsoft.com/office/powerpoint/2010/main" val="245717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SO</a:t>
            </a:r>
            <a:r>
              <a:rPr lang="nb-NO" baseline="0" dirty="0"/>
              <a:t>; </a:t>
            </a:r>
            <a:r>
              <a:rPr lang="nb-NO" baseline="0" dirty="0" err="1"/>
              <a:t>starting</a:t>
            </a:r>
            <a:r>
              <a:rPr lang="nb-NO" baseline="0" dirty="0"/>
              <a:t> </a:t>
            </a:r>
            <a:r>
              <a:rPr lang="nb-NO" baseline="0" dirty="0" err="1"/>
              <a:t>out</a:t>
            </a:r>
            <a:r>
              <a:rPr lang="nb-NO" baseline="0" dirty="0"/>
              <a:t> from </a:t>
            </a:r>
            <a:r>
              <a:rPr lang="nb-NO" baseline="0" dirty="0" err="1"/>
              <a:t>the</a:t>
            </a:r>
            <a:r>
              <a:rPr lang="nb-NO" baseline="0" dirty="0"/>
              <a:t> </a:t>
            </a:r>
            <a:r>
              <a:rPr lang="nb-NO" baseline="0" dirty="0" err="1"/>
              <a:t>perspectives</a:t>
            </a:r>
            <a:r>
              <a:rPr lang="nb-NO" baseline="0" dirty="0"/>
              <a:t>  </a:t>
            </a:r>
            <a:r>
              <a:rPr lang="nb-NO" baseline="0" dirty="0" err="1"/>
              <a:t>on</a:t>
            </a:r>
            <a:r>
              <a:rPr lang="nb-NO" baseline="0" dirty="0"/>
              <a:t> DC </a:t>
            </a:r>
            <a:r>
              <a:rPr lang="nb-NO" baseline="0" dirty="0" err="1"/>
              <a:t>that</a:t>
            </a:r>
            <a:r>
              <a:rPr lang="nb-NO" baseline="0" dirty="0"/>
              <a:t>  Tomas </a:t>
            </a:r>
            <a:r>
              <a:rPr lang="nb-NO" baseline="0" dirty="0" err="1"/>
              <a:t>developed</a:t>
            </a:r>
            <a:r>
              <a:rPr lang="nb-NO" baseline="0" dirty="0"/>
              <a:t> </a:t>
            </a:r>
            <a:r>
              <a:rPr lang="nb-NO" baseline="0" dirty="0" err="1"/>
              <a:t>some</a:t>
            </a:r>
            <a:r>
              <a:rPr lang="nb-NO" baseline="0" dirty="0"/>
              <a:t> </a:t>
            </a:r>
            <a:r>
              <a:rPr lang="nb-NO" baseline="0" dirty="0" err="1"/>
              <a:t>years</a:t>
            </a:r>
            <a:r>
              <a:rPr lang="nb-NO" baseline="0" dirty="0"/>
              <a:t> </a:t>
            </a:r>
            <a:r>
              <a:rPr lang="nb-NO" baseline="0" dirty="0" err="1"/>
              <a:t>ago</a:t>
            </a:r>
            <a:r>
              <a:rPr lang="nb-NO" baseline="0" dirty="0"/>
              <a:t>, I </a:t>
            </a:r>
            <a:r>
              <a:rPr lang="nb-NO" baseline="0" dirty="0" err="1"/>
              <a:t>think</a:t>
            </a:r>
            <a:r>
              <a:rPr lang="nb-NO" baseline="0" dirty="0"/>
              <a:t> </a:t>
            </a:r>
            <a:r>
              <a:rPr lang="nb-NO" baseline="0" dirty="0" err="1"/>
              <a:t>our</a:t>
            </a:r>
            <a:r>
              <a:rPr lang="nb-NO" baseline="0" dirty="0"/>
              <a:t> </a:t>
            </a:r>
            <a:r>
              <a:rPr lang="nb-NO" baseline="0" dirty="0" err="1"/>
              <a:t>projcet</a:t>
            </a:r>
            <a:r>
              <a:rPr lang="nb-NO" baseline="0" dirty="0"/>
              <a:t> has </a:t>
            </a:r>
            <a:r>
              <a:rPr lang="nb-NO" baseline="0" dirty="0" err="1"/>
              <a:t>demonstarted</a:t>
            </a:r>
            <a:r>
              <a:rPr lang="nb-NO" baseline="0" dirty="0"/>
              <a:t> </a:t>
            </a:r>
            <a:r>
              <a:rPr lang="nb-NO" baseline="0" dirty="0" err="1"/>
              <a:t>how</a:t>
            </a:r>
            <a:r>
              <a:rPr lang="nb-NO" baseline="0" dirty="0"/>
              <a:t> to</a:t>
            </a:r>
          </a:p>
          <a:p>
            <a:endParaRPr lang="nb-NO" baseline="0" dirty="0"/>
          </a:p>
          <a:p>
            <a:endParaRPr lang="nb-NO" dirty="0"/>
          </a:p>
        </p:txBody>
      </p:sp>
      <p:sp>
        <p:nvSpPr>
          <p:cNvPr id="4" name="Slide Number Placeholder 3"/>
          <p:cNvSpPr>
            <a:spLocks noGrp="1"/>
          </p:cNvSpPr>
          <p:nvPr>
            <p:ph type="sldNum" sz="quarter" idx="10"/>
          </p:nvPr>
        </p:nvSpPr>
        <p:spPr/>
        <p:txBody>
          <a:bodyPr/>
          <a:lstStyle/>
          <a:p>
            <a:fld id="{5A6993A3-95E8-47D7-BA09-4C4C3C08D125}" type="slidenum">
              <a:rPr lang="nb-NO" smtClean="0"/>
              <a:t>17</a:t>
            </a:fld>
            <a:endParaRPr lang="nb-NO"/>
          </a:p>
        </p:txBody>
      </p:sp>
    </p:spTree>
    <p:extLst>
      <p:ext uri="{BB962C8B-B14F-4D97-AF65-F5344CB8AC3E}">
        <p14:creationId xmlns:p14="http://schemas.microsoft.com/office/powerpoint/2010/main" val="322067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A6993A3-95E8-47D7-BA09-4C4C3C08D125}" type="slidenum">
              <a:rPr lang="nb-NO" smtClean="0"/>
              <a:t>18</a:t>
            </a:fld>
            <a:endParaRPr lang="nb-NO"/>
          </a:p>
        </p:txBody>
      </p:sp>
    </p:spTree>
    <p:extLst>
      <p:ext uri="{BB962C8B-B14F-4D97-AF65-F5344CB8AC3E}">
        <p14:creationId xmlns:p14="http://schemas.microsoft.com/office/powerpoint/2010/main" val="149681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A6993A3-95E8-47D7-BA09-4C4C3C08D125}" type="slidenum">
              <a:rPr lang="nb-NO" smtClean="0"/>
              <a:t>2</a:t>
            </a:fld>
            <a:endParaRPr lang="nb-NO"/>
          </a:p>
        </p:txBody>
      </p:sp>
    </p:spTree>
    <p:extLst>
      <p:ext uri="{BB962C8B-B14F-4D97-AF65-F5344CB8AC3E}">
        <p14:creationId xmlns:p14="http://schemas.microsoft.com/office/powerpoint/2010/main" val="31450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And</a:t>
            </a:r>
            <a:r>
              <a:rPr lang="nb-NO" baseline="0" dirty="0"/>
              <a:t> </a:t>
            </a:r>
            <a:r>
              <a:rPr lang="nb-NO" baseline="0" dirty="0" err="1"/>
              <a:t>here</a:t>
            </a:r>
            <a:r>
              <a:rPr lang="nb-NO" baseline="0" dirty="0"/>
              <a:t> is </a:t>
            </a:r>
            <a:r>
              <a:rPr lang="nb-NO" baseline="0" dirty="0" err="1"/>
              <a:t>the</a:t>
            </a:r>
            <a:r>
              <a:rPr lang="nb-NO" baseline="0" dirty="0"/>
              <a:t> book  - A </a:t>
            </a:r>
            <a:r>
              <a:rPr lang="nb-NO" baseline="0" dirty="0" err="1"/>
              <a:t>highly</a:t>
            </a:r>
            <a:r>
              <a:rPr lang="nb-NO" baseline="0" dirty="0"/>
              <a:t> </a:t>
            </a:r>
            <a:r>
              <a:rPr lang="nb-NO" baseline="0" dirty="0" err="1"/>
              <a:t>collaborative</a:t>
            </a:r>
            <a:r>
              <a:rPr lang="nb-NO" baseline="0" dirty="0"/>
              <a:t> </a:t>
            </a:r>
            <a:r>
              <a:rPr lang="nb-NO" baseline="0" dirty="0" err="1"/>
              <a:t>project</a:t>
            </a:r>
            <a:r>
              <a:rPr lang="nb-NO" baseline="0" dirty="0"/>
              <a:t> in </a:t>
            </a:r>
            <a:r>
              <a:rPr lang="nb-NO" baseline="0" dirty="0" err="1"/>
              <a:t>which</a:t>
            </a:r>
            <a:r>
              <a:rPr lang="nb-NO" baseline="0" dirty="0"/>
              <a:t> all </a:t>
            </a:r>
            <a:r>
              <a:rPr lang="nb-NO" baseline="0" dirty="0" err="1"/>
              <a:t>project</a:t>
            </a:r>
            <a:r>
              <a:rPr lang="nb-NO" baseline="0" dirty="0"/>
              <a:t> </a:t>
            </a:r>
            <a:r>
              <a:rPr lang="nb-NO" baseline="0" dirty="0" err="1"/>
              <a:t>members</a:t>
            </a:r>
            <a:r>
              <a:rPr lang="nb-NO" baseline="0" dirty="0"/>
              <a:t> have </a:t>
            </a:r>
            <a:r>
              <a:rPr lang="nb-NO" baseline="0" dirty="0" err="1"/>
              <a:t>taken</a:t>
            </a:r>
            <a:r>
              <a:rPr lang="nb-NO" baseline="0" dirty="0"/>
              <a:t> </a:t>
            </a:r>
            <a:r>
              <a:rPr lang="nb-NO" baseline="0" dirty="0" err="1"/>
              <a:t>place</a:t>
            </a:r>
            <a:r>
              <a:rPr lang="nb-NO" baseline="0" dirty="0"/>
              <a:t>.</a:t>
            </a:r>
          </a:p>
          <a:p>
            <a:r>
              <a:rPr lang="nb-NO" baseline="0" dirty="0"/>
              <a:t>It </a:t>
            </a:r>
            <a:r>
              <a:rPr lang="nb-NO" baseline="0" dirty="0" err="1"/>
              <a:t>consists</a:t>
            </a:r>
            <a:r>
              <a:rPr lang="nb-NO" baseline="0" dirty="0"/>
              <a:t> </a:t>
            </a:r>
            <a:r>
              <a:rPr lang="nb-NO" baseline="0" dirty="0" err="1"/>
              <a:t>of</a:t>
            </a:r>
            <a:r>
              <a:rPr lang="nb-NO" baseline="0" dirty="0"/>
              <a:t> </a:t>
            </a:r>
            <a:r>
              <a:rPr lang="nb-NO" baseline="0" dirty="0" err="1"/>
              <a:t>three</a:t>
            </a:r>
            <a:r>
              <a:rPr lang="nb-NO" baseline="0" dirty="0"/>
              <a:t> parts and </a:t>
            </a:r>
            <a:r>
              <a:rPr lang="nb-NO" baseline="0" dirty="0" err="1"/>
              <a:t>with</a:t>
            </a:r>
            <a:r>
              <a:rPr lang="nb-NO" baseline="0" dirty="0"/>
              <a:t> a </a:t>
            </a:r>
            <a:r>
              <a:rPr lang="nb-NO" baseline="0" dirty="0" err="1"/>
              <a:t>Foreword</a:t>
            </a:r>
            <a:r>
              <a:rPr lang="nb-NO" baseline="0" dirty="0"/>
              <a:t> by Ronald Barnett </a:t>
            </a:r>
            <a:r>
              <a:rPr lang="nb-NO" baseline="0" dirty="0" err="1"/>
              <a:t>who</a:t>
            </a:r>
            <a:r>
              <a:rPr lang="nb-NO" baseline="0" dirty="0"/>
              <a:t> is a </a:t>
            </a:r>
            <a:r>
              <a:rPr lang="nb-NO" baseline="0" dirty="0" err="1"/>
              <a:t>well</a:t>
            </a:r>
            <a:r>
              <a:rPr lang="nb-NO" baseline="0" dirty="0"/>
              <a:t> </a:t>
            </a:r>
            <a:r>
              <a:rPr lang="nb-NO" baseline="0" dirty="0" err="1"/>
              <a:t>known</a:t>
            </a:r>
            <a:r>
              <a:rPr lang="nb-NO" baseline="0" dirty="0"/>
              <a:t> </a:t>
            </a:r>
            <a:r>
              <a:rPr lang="nb-NO" baseline="0" dirty="0" err="1"/>
              <a:t>researcher</a:t>
            </a:r>
            <a:r>
              <a:rPr lang="nb-NO" baseline="0" dirty="0"/>
              <a:t> in HE.</a:t>
            </a:r>
          </a:p>
          <a:p>
            <a:r>
              <a:rPr lang="nb-NO" baseline="0" dirty="0"/>
              <a:t>As </a:t>
            </a:r>
            <a:r>
              <a:rPr lang="nb-NO" baseline="0" dirty="0" err="1"/>
              <a:t>you</a:t>
            </a:r>
            <a:r>
              <a:rPr lang="nb-NO" baseline="0" dirty="0"/>
              <a:t> </a:t>
            </a:r>
            <a:r>
              <a:rPr lang="nb-NO" baseline="0" dirty="0" err="1"/>
              <a:t>will</a:t>
            </a:r>
            <a:r>
              <a:rPr lang="nb-NO" baseline="0" dirty="0"/>
              <a:t> </a:t>
            </a:r>
            <a:r>
              <a:rPr lang="nb-NO" baseline="0" dirty="0" err="1"/>
              <a:t>see</a:t>
            </a:r>
            <a:r>
              <a:rPr lang="nb-NO" baseline="0" dirty="0"/>
              <a:t> from </a:t>
            </a:r>
            <a:r>
              <a:rPr lang="nb-NO" baseline="0" dirty="0" err="1"/>
              <a:t>the</a:t>
            </a:r>
            <a:r>
              <a:rPr lang="nb-NO" baseline="0" dirty="0"/>
              <a:t> </a:t>
            </a:r>
            <a:r>
              <a:rPr lang="nb-NO" baseline="0" dirty="0" err="1"/>
              <a:t>title</a:t>
            </a:r>
            <a:r>
              <a:rPr lang="nb-NO" baseline="0" dirty="0"/>
              <a:t>, it has a </a:t>
            </a:r>
            <a:r>
              <a:rPr lang="nb-NO" baseline="0" dirty="0" err="1"/>
              <a:t>specific</a:t>
            </a:r>
            <a:r>
              <a:rPr lang="nb-NO" baseline="0" dirty="0"/>
              <a:t> </a:t>
            </a:r>
            <a:r>
              <a:rPr lang="nb-NO" baseline="0" dirty="0" err="1"/>
              <a:t>normatinve</a:t>
            </a:r>
            <a:r>
              <a:rPr lang="nb-NO" baseline="0" dirty="0"/>
              <a:t> </a:t>
            </a:r>
            <a:r>
              <a:rPr lang="nb-NO" baseline="0" dirty="0" err="1"/>
              <a:t>orientation</a:t>
            </a:r>
            <a:r>
              <a:rPr lang="nb-NO" baseline="0" dirty="0"/>
              <a:t>; </a:t>
            </a:r>
            <a:r>
              <a:rPr lang="nb-NO" baseline="0" dirty="0" err="1"/>
              <a:t>namley</a:t>
            </a:r>
            <a:r>
              <a:rPr lang="nb-NO" baseline="0" dirty="0"/>
              <a:t> to  lead </a:t>
            </a:r>
            <a:r>
              <a:rPr lang="nb-NO" baseline="0" dirty="0" err="1"/>
              <a:t>higher</a:t>
            </a:r>
            <a:r>
              <a:rPr lang="nb-NO" baseline="0" dirty="0"/>
              <a:t> as and for </a:t>
            </a:r>
            <a:r>
              <a:rPr lang="nb-NO" baseline="0" dirty="0" err="1"/>
              <a:t>public</a:t>
            </a:r>
            <a:r>
              <a:rPr lang="nb-NO" baseline="0" dirty="0"/>
              <a:t> </a:t>
            </a:r>
            <a:r>
              <a:rPr lang="nb-NO" baseline="0" dirty="0" err="1"/>
              <a:t>good</a:t>
            </a:r>
            <a:r>
              <a:rPr lang="nb-NO" baseline="0" dirty="0"/>
              <a:t> – </a:t>
            </a:r>
            <a:r>
              <a:rPr lang="nb-NO" baseline="0" dirty="0" err="1"/>
              <a:t>with</a:t>
            </a:r>
            <a:r>
              <a:rPr lang="nb-NO" baseline="0" dirty="0"/>
              <a:t> an </a:t>
            </a:r>
            <a:r>
              <a:rPr lang="nb-NO" baseline="0" dirty="0" err="1"/>
              <a:t>emphasis</a:t>
            </a:r>
            <a:r>
              <a:rPr lang="nb-NO" baseline="0" dirty="0"/>
              <a:t> </a:t>
            </a:r>
            <a:r>
              <a:rPr lang="nb-NO" baseline="0" dirty="0" err="1"/>
              <a:t>on</a:t>
            </a:r>
            <a:r>
              <a:rPr lang="nb-NO" baseline="0" dirty="0"/>
              <a:t> </a:t>
            </a:r>
            <a:r>
              <a:rPr lang="nb-NO" baseline="0" dirty="0" err="1"/>
              <a:t>the</a:t>
            </a:r>
            <a:r>
              <a:rPr lang="nb-NO" baseline="0" dirty="0"/>
              <a:t> </a:t>
            </a:r>
            <a:r>
              <a:rPr lang="nb-NO" i="1" baseline="0" dirty="0" err="1"/>
              <a:t>education</a:t>
            </a:r>
            <a:r>
              <a:rPr lang="nb-NO" i="1" baseline="0" dirty="0"/>
              <a:t> part </a:t>
            </a:r>
            <a:r>
              <a:rPr lang="nb-NO" i="1" baseline="0" dirty="0" err="1"/>
              <a:t>of</a:t>
            </a:r>
            <a:r>
              <a:rPr lang="nb-NO" i="1" baseline="0" dirty="0"/>
              <a:t> HE .</a:t>
            </a:r>
            <a:r>
              <a:rPr lang="nb-NO" i="0" baseline="0" dirty="0"/>
              <a:t> To </a:t>
            </a:r>
            <a:r>
              <a:rPr lang="nb-NO" i="0" baseline="0" dirty="0" err="1"/>
              <a:t>investigate</a:t>
            </a:r>
            <a:r>
              <a:rPr lang="nb-NO" i="0" baseline="0" dirty="0"/>
              <a:t> </a:t>
            </a:r>
            <a:r>
              <a:rPr lang="nb-NO" i="0" baseline="0" dirty="0" err="1"/>
              <a:t>how</a:t>
            </a:r>
            <a:r>
              <a:rPr lang="nb-NO" i="0" baseline="0" dirty="0"/>
              <a:t> </a:t>
            </a:r>
            <a:r>
              <a:rPr lang="nb-NO" i="0" baseline="0" dirty="0" err="1"/>
              <a:t>we</a:t>
            </a:r>
            <a:r>
              <a:rPr lang="nb-NO" i="0" baseline="0" dirty="0"/>
              <a:t> </a:t>
            </a:r>
            <a:r>
              <a:rPr lang="nb-NO" i="0" baseline="0" dirty="0" err="1"/>
              <a:t>may</a:t>
            </a:r>
            <a:r>
              <a:rPr lang="nb-NO" i="0" baseline="0" dirty="0"/>
              <a:t> </a:t>
            </a:r>
            <a:r>
              <a:rPr lang="nb-NO" i="0" baseline="0" dirty="0" err="1"/>
              <a:t>provide</a:t>
            </a:r>
            <a:r>
              <a:rPr lang="nb-NO" i="0" baseline="0" dirty="0"/>
              <a:t> </a:t>
            </a:r>
            <a:r>
              <a:rPr lang="nb-NO" i="0" baseline="0" dirty="0" err="1"/>
              <a:t>teaching</a:t>
            </a:r>
            <a:r>
              <a:rPr lang="nb-NO" i="0" baseline="0" dirty="0"/>
              <a:t> </a:t>
            </a:r>
            <a:r>
              <a:rPr lang="nb-NO" i="0" baseline="0" dirty="0" err="1"/>
              <a:t>that</a:t>
            </a:r>
            <a:r>
              <a:rPr lang="nb-NO" i="0" baseline="0" dirty="0"/>
              <a:t> is a </a:t>
            </a:r>
            <a:r>
              <a:rPr lang="nb-NO" i="0" baseline="0" dirty="0" err="1"/>
              <a:t>public</a:t>
            </a:r>
            <a:r>
              <a:rPr lang="nb-NO" i="0" baseline="0" dirty="0"/>
              <a:t> </a:t>
            </a:r>
            <a:r>
              <a:rPr lang="nb-NO" i="0" baseline="0" dirty="0" err="1"/>
              <a:t>good</a:t>
            </a:r>
            <a:r>
              <a:rPr lang="nb-NO" i="0" baseline="0" dirty="0"/>
              <a:t> for all students and  </a:t>
            </a:r>
            <a:r>
              <a:rPr lang="nb-NO" i="0" baseline="0" dirty="0" err="1"/>
              <a:t>public</a:t>
            </a:r>
            <a:r>
              <a:rPr lang="nb-NO" i="0" baseline="0" dirty="0"/>
              <a:t> and </a:t>
            </a:r>
            <a:r>
              <a:rPr lang="nb-NO" i="0" baseline="0" dirty="0" err="1"/>
              <a:t>that</a:t>
            </a:r>
            <a:r>
              <a:rPr lang="nb-NO" i="0" baseline="0" dirty="0"/>
              <a:t> students </a:t>
            </a:r>
            <a:r>
              <a:rPr lang="nb-NO" i="0" baseline="0" dirty="0" err="1"/>
              <a:t>learn</a:t>
            </a:r>
            <a:r>
              <a:rPr lang="nb-NO" i="0" baseline="0" dirty="0"/>
              <a:t> </a:t>
            </a:r>
            <a:r>
              <a:rPr lang="nb-NO" i="0" baseline="0" dirty="0" err="1"/>
              <a:t>how</a:t>
            </a:r>
            <a:r>
              <a:rPr lang="nb-NO" i="0" baseline="0" dirty="0"/>
              <a:t> to </a:t>
            </a:r>
            <a:r>
              <a:rPr lang="nb-NO" i="0" baseline="0" dirty="0" err="1"/>
              <a:t>contribute</a:t>
            </a:r>
            <a:r>
              <a:rPr lang="nb-NO" i="0" baseline="0" dirty="0"/>
              <a:t> to </a:t>
            </a:r>
            <a:r>
              <a:rPr lang="nb-NO" i="0" baseline="0" dirty="0" err="1"/>
              <a:t>the</a:t>
            </a:r>
            <a:r>
              <a:rPr lang="nb-NO" i="0" baseline="0" dirty="0"/>
              <a:t> </a:t>
            </a:r>
            <a:r>
              <a:rPr lang="nb-NO" i="0" baseline="0" dirty="0" err="1"/>
              <a:t>public</a:t>
            </a:r>
            <a:r>
              <a:rPr lang="nb-NO" i="0" baseline="0" dirty="0"/>
              <a:t> </a:t>
            </a:r>
            <a:r>
              <a:rPr lang="nb-NO" i="0" baseline="0" dirty="0" err="1"/>
              <a:t>good</a:t>
            </a:r>
            <a:r>
              <a:rPr lang="nb-NO" i="0" baseline="0" dirty="0"/>
              <a:t>.</a:t>
            </a:r>
          </a:p>
          <a:p>
            <a:r>
              <a:rPr lang="nb-NO" i="0" baseline="0" dirty="0" err="1"/>
              <a:t>However</a:t>
            </a:r>
            <a:r>
              <a:rPr lang="nb-NO" i="0" baseline="0" dirty="0"/>
              <a:t>, as </a:t>
            </a:r>
            <a:r>
              <a:rPr lang="nb-NO" i="0" baseline="0" dirty="0" err="1"/>
              <a:t>you</a:t>
            </a:r>
            <a:r>
              <a:rPr lang="nb-NO" i="0" baseline="0" dirty="0"/>
              <a:t> </a:t>
            </a:r>
            <a:r>
              <a:rPr lang="nb-NO" i="0" baseline="0" dirty="0" err="1"/>
              <a:t>will</a:t>
            </a:r>
            <a:r>
              <a:rPr lang="nb-NO" i="0" baseline="0" dirty="0"/>
              <a:t> </a:t>
            </a:r>
            <a:r>
              <a:rPr lang="nb-NO" i="0" baseline="0" dirty="0" err="1"/>
              <a:t>know</a:t>
            </a:r>
            <a:r>
              <a:rPr lang="nb-NO" i="0" baseline="0" dirty="0"/>
              <a:t> from </a:t>
            </a:r>
            <a:r>
              <a:rPr lang="nb-NO" i="0" baseline="0" dirty="0" err="1"/>
              <a:t>the</a:t>
            </a:r>
            <a:r>
              <a:rPr lang="nb-NO" i="0" baseline="0" dirty="0"/>
              <a:t> </a:t>
            </a:r>
            <a:r>
              <a:rPr lang="nb-NO" i="0" baseline="0" dirty="0" err="1"/>
              <a:t>reading</a:t>
            </a:r>
            <a:r>
              <a:rPr lang="nb-NO" i="0" baseline="0" dirty="0"/>
              <a:t> for </a:t>
            </a:r>
            <a:r>
              <a:rPr lang="nb-NO" i="0" baseline="0" dirty="0" err="1"/>
              <a:t>today</a:t>
            </a:r>
            <a:r>
              <a:rPr lang="nb-NO" i="0" baseline="0" dirty="0"/>
              <a:t>, </a:t>
            </a:r>
            <a:r>
              <a:rPr lang="nb-NO" i="0" baseline="0" dirty="0" err="1"/>
              <a:t>chapter</a:t>
            </a:r>
            <a:r>
              <a:rPr lang="nb-NO" i="0" baseline="0" dirty="0"/>
              <a:t> </a:t>
            </a:r>
            <a:r>
              <a:rPr lang="nb-NO" i="0" baseline="0" dirty="0" err="1"/>
              <a:t>three</a:t>
            </a:r>
            <a:r>
              <a:rPr lang="nb-NO" i="0" baseline="0" dirty="0"/>
              <a:t> by Tomas and Andreas ; PG is not a </a:t>
            </a:r>
            <a:r>
              <a:rPr lang="nb-NO" i="0" baseline="0" dirty="0" err="1"/>
              <a:t>strait</a:t>
            </a:r>
            <a:r>
              <a:rPr lang="nb-NO" i="0" baseline="0" dirty="0"/>
              <a:t> forward </a:t>
            </a:r>
            <a:r>
              <a:rPr lang="nb-NO" i="0" baseline="0" dirty="0" err="1"/>
              <a:t>concept</a:t>
            </a:r>
            <a:r>
              <a:rPr lang="nb-NO" i="0" baseline="0" dirty="0"/>
              <a:t>, and </a:t>
            </a:r>
            <a:r>
              <a:rPr lang="nb-NO" i="0" baseline="0" dirty="0" err="1"/>
              <a:t>we</a:t>
            </a:r>
            <a:r>
              <a:rPr lang="nb-NO" i="0" baseline="0" dirty="0"/>
              <a:t> have </a:t>
            </a:r>
            <a:r>
              <a:rPr lang="nb-NO" i="0" baseline="0" dirty="0" err="1"/>
              <a:t>throughout</a:t>
            </a:r>
            <a:r>
              <a:rPr lang="nb-NO" i="0" baseline="0" dirty="0"/>
              <a:t> </a:t>
            </a:r>
            <a:r>
              <a:rPr lang="nb-NO" i="0" baseline="0" dirty="0" err="1"/>
              <a:t>the</a:t>
            </a:r>
            <a:r>
              <a:rPr lang="nb-NO" i="0" baseline="0" dirty="0"/>
              <a:t> </a:t>
            </a:r>
            <a:r>
              <a:rPr lang="nb-NO" i="0" baseline="0" dirty="0" err="1"/>
              <a:t>work</a:t>
            </a:r>
            <a:r>
              <a:rPr lang="nb-NO" i="0" baseline="0" dirty="0"/>
              <a:t> </a:t>
            </a:r>
            <a:r>
              <a:rPr lang="nb-NO" i="0" baseline="0" dirty="0" err="1"/>
              <a:t>withing</a:t>
            </a:r>
            <a:r>
              <a:rPr lang="nb-NO" i="0" baseline="0" dirty="0"/>
              <a:t> </a:t>
            </a:r>
            <a:r>
              <a:rPr lang="nb-NO" i="0" baseline="0" dirty="0" err="1"/>
              <a:t>the</a:t>
            </a:r>
            <a:r>
              <a:rPr lang="nb-NO" i="0" baseline="0" dirty="0"/>
              <a:t> </a:t>
            </a:r>
            <a:r>
              <a:rPr lang="nb-NO" i="0" baseline="0" dirty="0" err="1"/>
              <a:t>project</a:t>
            </a:r>
            <a:r>
              <a:rPr lang="nb-NO" i="0" baseline="0" dirty="0"/>
              <a:t> and </a:t>
            </a:r>
            <a:r>
              <a:rPr lang="nb-NO" i="0" baseline="0" dirty="0" err="1"/>
              <a:t>with</a:t>
            </a:r>
            <a:r>
              <a:rPr lang="nb-NO" i="0" baseline="0" dirty="0"/>
              <a:t> </a:t>
            </a:r>
            <a:r>
              <a:rPr lang="nb-NO" i="0" baseline="0" dirty="0" err="1"/>
              <a:t>the</a:t>
            </a:r>
            <a:r>
              <a:rPr lang="nb-NO" i="0" baseline="0" dirty="0"/>
              <a:t> book </a:t>
            </a:r>
            <a:r>
              <a:rPr lang="nb-NO" i="0" baseline="0" dirty="0" err="1"/>
              <a:t>learned</a:t>
            </a:r>
            <a:r>
              <a:rPr lang="nb-NO" i="0" baseline="0" dirty="0"/>
              <a:t> </a:t>
            </a:r>
            <a:r>
              <a:rPr lang="nb-NO" i="0" baseline="0" dirty="0" err="1"/>
              <a:t>how</a:t>
            </a:r>
            <a:r>
              <a:rPr lang="nb-NO" i="0" baseline="0" dirty="0"/>
              <a:t> it is a </a:t>
            </a:r>
            <a:r>
              <a:rPr lang="nb-NO" i="0" baseline="0" dirty="0" err="1"/>
              <a:t>concept</a:t>
            </a:r>
            <a:r>
              <a:rPr lang="nb-NO" i="0" baseline="0" dirty="0"/>
              <a:t> </a:t>
            </a:r>
            <a:r>
              <a:rPr lang="nb-NO" i="0" baseline="0" dirty="0" err="1"/>
              <a:t>that</a:t>
            </a:r>
            <a:r>
              <a:rPr lang="nb-NO" i="0" baseline="0" dirty="0"/>
              <a:t> </a:t>
            </a:r>
            <a:r>
              <a:rPr lang="nb-NO" i="0" baseline="0" dirty="0" err="1"/>
              <a:t>also</a:t>
            </a:r>
            <a:r>
              <a:rPr lang="nb-NO" i="0" baseline="0" dirty="0"/>
              <a:t> </a:t>
            </a:r>
            <a:r>
              <a:rPr lang="nb-NO" i="0" baseline="0" dirty="0" err="1"/>
              <a:t>requires</a:t>
            </a:r>
            <a:r>
              <a:rPr lang="nb-NO" i="0" baseline="0" dirty="0"/>
              <a:t> </a:t>
            </a:r>
            <a:r>
              <a:rPr lang="nb-NO" i="0" baseline="0" dirty="0" err="1"/>
              <a:t>deliberation</a:t>
            </a:r>
            <a:r>
              <a:rPr lang="nb-NO" i="0" baseline="0" dirty="0"/>
              <a:t>  - </a:t>
            </a:r>
            <a:r>
              <a:rPr lang="nb-NO" i="0" baseline="0" dirty="0" err="1"/>
              <a:t>nothing</a:t>
            </a:r>
            <a:r>
              <a:rPr lang="nb-NO" i="0" baseline="0" dirty="0"/>
              <a:t> </a:t>
            </a:r>
            <a:r>
              <a:rPr lang="nb-NO" i="0" baseline="0" dirty="0" err="1"/>
              <a:t>can</a:t>
            </a:r>
            <a:r>
              <a:rPr lang="nb-NO" i="0" baseline="0" dirty="0"/>
              <a:t> be </a:t>
            </a:r>
            <a:r>
              <a:rPr lang="nb-NO" i="0" baseline="0" dirty="0" err="1"/>
              <a:t>taken</a:t>
            </a:r>
            <a:r>
              <a:rPr lang="nb-NO" i="0" baseline="0" dirty="0"/>
              <a:t> for </a:t>
            </a:r>
            <a:r>
              <a:rPr lang="nb-NO" i="0" baseline="0" dirty="0" err="1"/>
              <a:t>granted</a:t>
            </a:r>
            <a:r>
              <a:rPr lang="nb-NO" i="0" baseline="0" dirty="0"/>
              <a:t> – </a:t>
            </a:r>
            <a:r>
              <a:rPr lang="nb-NO" i="0" baseline="0" dirty="0" err="1"/>
              <a:t>particularly</a:t>
            </a:r>
            <a:r>
              <a:rPr lang="nb-NO" i="0" baseline="0" dirty="0"/>
              <a:t> not in </a:t>
            </a:r>
            <a:r>
              <a:rPr lang="nb-NO" i="0" baseline="0" dirty="0" err="1"/>
              <a:t>multicultural</a:t>
            </a:r>
            <a:r>
              <a:rPr lang="nb-NO" i="0" baseline="0" dirty="0"/>
              <a:t> </a:t>
            </a:r>
            <a:r>
              <a:rPr lang="nb-NO" i="0" baseline="0" dirty="0" err="1"/>
              <a:t>context</a:t>
            </a:r>
            <a:r>
              <a:rPr lang="nb-NO" i="0" baseline="0" dirty="0"/>
              <a:t> like </a:t>
            </a:r>
            <a:r>
              <a:rPr lang="nb-NO" i="0" baseline="0" dirty="0" err="1"/>
              <a:t>the</a:t>
            </a:r>
            <a:r>
              <a:rPr lang="nb-NO" i="0" baseline="0" dirty="0"/>
              <a:t> 21 </a:t>
            </a:r>
            <a:r>
              <a:rPr lang="nb-NO" i="0" baseline="0" dirty="0" err="1"/>
              <a:t>st</a:t>
            </a:r>
            <a:r>
              <a:rPr lang="nb-NO" i="0" baseline="0" dirty="0"/>
              <a:t> </a:t>
            </a:r>
            <a:r>
              <a:rPr lang="nb-NO" i="0" baseline="0" dirty="0" err="1"/>
              <a:t>century’s</a:t>
            </a:r>
            <a:r>
              <a:rPr lang="nb-NO" i="0" baseline="0" dirty="0"/>
              <a:t> </a:t>
            </a:r>
            <a:r>
              <a:rPr lang="nb-NO" i="0" baseline="0" dirty="0" err="1"/>
              <a:t>westeren</a:t>
            </a:r>
            <a:r>
              <a:rPr lang="nb-NO" i="0" baseline="0" dirty="0"/>
              <a:t> </a:t>
            </a:r>
            <a:r>
              <a:rPr lang="nb-NO" i="0" baseline="0" dirty="0" err="1"/>
              <a:t>democarcies</a:t>
            </a:r>
            <a:r>
              <a:rPr lang="nb-NO" i="0" baseline="0" dirty="0"/>
              <a:t>…</a:t>
            </a:r>
            <a:endParaRPr lang="nb-NO" i="1" dirty="0"/>
          </a:p>
        </p:txBody>
      </p:sp>
      <p:sp>
        <p:nvSpPr>
          <p:cNvPr id="4" name="Slide Number Placeholder 3"/>
          <p:cNvSpPr>
            <a:spLocks noGrp="1"/>
          </p:cNvSpPr>
          <p:nvPr>
            <p:ph type="sldNum" sz="quarter" idx="10"/>
          </p:nvPr>
        </p:nvSpPr>
        <p:spPr/>
        <p:txBody>
          <a:bodyPr/>
          <a:lstStyle/>
          <a:p>
            <a:fld id="{5A6993A3-95E8-47D7-BA09-4C4C3C08D125}" type="slidenum">
              <a:rPr lang="nb-NO" smtClean="0"/>
              <a:t>6</a:t>
            </a:fld>
            <a:endParaRPr lang="nb-NO"/>
          </a:p>
        </p:txBody>
      </p:sp>
    </p:spTree>
    <p:extLst>
      <p:ext uri="{BB962C8B-B14F-4D97-AF65-F5344CB8AC3E}">
        <p14:creationId xmlns:p14="http://schemas.microsoft.com/office/powerpoint/2010/main" val="57995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Just to </a:t>
            </a:r>
            <a:r>
              <a:rPr lang="nb-NO" dirty="0" err="1"/>
              <a:t>provide</a:t>
            </a:r>
            <a:r>
              <a:rPr lang="nb-NO" dirty="0"/>
              <a:t> </a:t>
            </a:r>
            <a:r>
              <a:rPr lang="nb-NO" dirty="0" err="1"/>
              <a:t>some</a:t>
            </a:r>
            <a:r>
              <a:rPr lang="nb-NO" dirty="0"/>
              <a:t> overall </a:t>
            </a:r>
            <a:r>
              <a:rPr lang="nb-NO" dirty="0" err="1"/>
              <a:t>snap</a:t>
            </a:r>
            <a:r>
              <a:rPr lang="nb-NO" baseline="0" dirty="0"/>
              <a:t> </a:t>
            </a:r>
            <a:r>
              <a:rPr lang="nb-NO" baseline="0" dirty="0" err="1"/>
              <a:t>shot</a:t>
            </a:r>
            <a:r>
              <a:rPr lang="nb-NO" baseline="0" dirty="0"/>
              <a:t> </a:t>
            </a:r>
            <a:r>
              <a:rPr lang="nb-NO" baseline="0" dirty="0" err="1"/>
              <a:t>on</a:t>
            </a:r>
            <a:r>
              <a:rPr lang="nb-NO" baseline="0" dirty="0"/>
              <a:t> </a:t>
            </a:r>
            <a:r>
              <a:rPr lang="nb-NO" baseline="0" dirty="0" err="1"/>
              <a:t>what</a:t>
            </a:r>
            <a:r>
              <a:rPr lang="nb-NO" baseline="0" dirty="0"/>
              <a:t> </a:t>
            </a:r>
            <a:r>
              <a:rPr lang="nb-NO" baseline="0" dirty="0" err="1"/>
              <a:t>this</a:t>
            </a:r>
            <a:r>
              <a:rPr lang="nb-NO" baseline="0" dirty="0"/>
              <a:t> book i </a:t>
            </a:r>
            <a:r>
              <a:rPr lang="nb-NO" baseline="0" dirty="0" err="1"/>
              <a:t>sabout</a:t>
            </a:r>
            <a:r>
              <a:rPr lang="nb-NO" baseline="0" dirty="0"/>
              <a:t>:</a:t>
            </a:r>
            <a:br>
              <a:rPr lang="nb-NO" baseline="0" dirty="0"/>
            </a:br>
            <a:r>
              <a:rPr lang="nb-NO" dirty="0"/>
              <a:t>The first</a:t>
            </a:r>
            <a:r>
              <a:rPr lang="nb-NO" baseline="0" dirty="0"/>
              <a:t> part </a:t>
            </a:r>
            <a:r>
              <a:rPr lang="nb-NO" baseline="0" dirty="0" err="1"/>
              <a:t>states</a:t>
            </a:r>
            <a:r>
              <a:rPr lang="nb-NO" baseline="0" dirty="0"/>
              <a:t> </a:t>
            </a:r>
            <a:r>
              <a:rPr lang="nb-NO" baseline="0" dirty="0" err="1"/>
              <a:t>the</a:t>
            </a:r>
            <a:r>
              <a:rPr lang="nb-NO" baseline="0" dirty="0"/>
              <a:t> problem, present </a:t>
            </a:r>
            <a:r>
              <a:rPr lang="nb-NO" baseline="0" dirty="0" err="1"/>
              <a:t>the</a:t>
            </a:r>
            <a:r>
              <a:rPr lang="nb-NO" baseline="0" dirty="0"/>
              <a:t> </a:t>
            </a:r>
            <a:r>
              <a:rPr lang="nb-NO" baseline="0" dirty="0" err="1"/>
              <a:t>structure</a:t>
            </a:r>
            <a:r>
              <a:rPr lang="nb-NO" baseline="0" dirty="0"/>
              <a:t> </a:t>
            </a:r>
            <a:r>
              <a:rPr lang="nb-NO" baseline="0" dirty="0" err="1"/>
              <a:t>of</a:t>
            </a:r>
            <a:r>
              <a:rPr lang="nb-NO" baseline="0" dirty="0"/>
              <a:t> </a:t>
            </a:r>
            <a:r>
              <a:rPr lang="nb-NO" baseline="0" dirty="0" err="1"/>
              <a:t>the</a:t>
            </a:r>
            <a:r>
              <a:rPr lang="nb-NO" baseline="0" dirty="0"/>
              <a:t> book and present </a:t>
            </a:r>
            <a:r>
              <a:rPr lang="nb-NO" baseline="0" dirty="0" err="1"/>
              <a:t>the</a:t>
            </a:r>
            <a:r>
              <a:rPr lang="nb-NO" baseline="0" dirty="0"/>
              <a:t> </a:t>
            </a:r>
            <a:r>
              <a:rPr lang="nb-NO" baseline="0" dirty="0" err="1"/>
              <a:t>concepts</a:t>
            </a:r>
            <a:r>
              <a:rPr lang="nb-NO" baseline="0" dirty="0"/>
              <a:t> </a:t>
            </a:r>
            <a:r>
              <a:rPr lang="nb-NO" baseline="0" dirty="0" err="1"/>
              <a:t>framing</a:t>
            </a:r>
            <a:r>
              <a:rPr lang="nb-NO" baseline="0" dirty="0"/>
              <a:t> all </a:t>
            </a:r>
            <a:r>
              <a:rPr lang="nb-NO" baseline="0" dirty="0" err="1"/>
              <a:t>chapters</a:t>
            </a:r>
            <a:r>
              <a:rPr lang="nb-NO" baseline="0" dirty="0"/>
              <a:t> – and </a:t>
            </a:r>
            <a:r>
              <a:rPr lang="nb-NO" baseline="0" dirty="0" err="1"/>
              <a:t>which</a:t>
            </a:r>
            <a:r>
              <a:rPr lang="nb-NO" baseline="0" dirty="0"/>
              <a:t> </a:t>
            </a:r>
            <a:r>
              <a:rPr lang="nb-NO" baseline="0" dirty="0" err="1"/>
              <a:t>we</a:t>
            </a:r>
            <a:r>
              <a:rPr lang="nb-NO" baseline="0" dirty="0"/>
              <a:t> </a:t>
            </a:r>
            <a:r>
              <a:rPr lang="nb-NO" baseline="0" dirty="0" err="1"/>
              <a:t>will</a:t>
            </a:r>
            <a:r>
              <a:rPr lang="nb-NO" baseline="0" dirty="0"/>
              <a:t> </a:t>
            </a:r>
            <a:r>
              <a:rPr lang="nb-NO" baseline="0" dirty="0" err="1"/>
              <a:t>come</a:t>
            </a:r>
            <a:r>
              <a:rPr lang="nb-NO" baseline="0" dirty="0"/>
              <a:t> back to </a:t>
            </a:r>
            <a:r>
              <a:rPr lang="nb-NO" baseline="0" dirty="0" err="1"/>
              <a:t>today</a:t>
            </a:r>
            <a:endParaRPr lang="nb-NO" dirty="0"/>
          </a:p>
        </p:txBody>
      </p:sp>
      <p:sp>
        <p:nvSpPr>
          <p:cNvPr id="4" name="Slide Number Placeholder 3"/>
          <p:cNvSpPr>
            <a:spLocks noGrp="1"/>
          </p:cNvSpPr>
          <p:nvPr>
            <p:ph type="sldNum" sz="quarter" idx="10"/>
          </p:nvPr>
        </p:nvSpPr>
        <p:spPr/>
        <p:txBody>
          <a:bodyPr/>
          <a:lstStyle/>
          <a:p>
            <a:fld id="{5A6993A3-95E8-47D7-BA09-4C4C3C08D125}" type="slidenum">
              <a:rPr lang="nb-NO" smtClean="0"/>
              <a:t>7</a:t>
            </a:fld>
            <a:endParaRPr lang="nb-NO"/>
          </a:p>
        </p:txBody>
      </p:sp>
    </p:spTree>
    <p:extLst>
      <p:ext uri="{BB962C8B-B14F-4D97-AF65-F5344CB8AC3E}">
        <p14:creationId xmlns:p14="http://schemas.microsoft.com/office/powerpoint/2010/main" val="450876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In </a:t>
            </a:r>
            <a:r>
              <a:rPr lang="nb-NO" dirty="0" err="1"/>
              <a:t>chapter</a:t>
            </a:r>
            <a:r>
              <a:rPr lang="nb-NO" baseline="0" dirty="0"/>
              <a:t> 5 </a:t>
            </a:r>
            <a:r>
              <a:rPr lang="nb-NO" baseline="0" dirty="0" err="1"/>
              <a:t>we</a:t>
            </a:r>
            <a:r>
              <a:rPr lang="nb-NO" baseline="0" dirty="0"/>
              <a:t> present </a:t>
            </a:r>
            <a:r>
              <a:rPr lang="nb-NO" baseline="0" dirty="0" err="1"/>
              <a:t>the</a:t>
            </a:r>
            <a:r>
              <a:rPr lang="nb-NO" baseline="0" dirty="0"/>
              <a:t> </a:t>
            </a:r>
            <a:r>
              <a:rPr lang="nb-NO" baseline="0" dirty="0" err="1"/>
              <a:t>shared</a:t>
            </a:r>
            <a:r>
              <a:rPr lang="nb-NO" baseline="0" dirty="0"/>
              <a:t> </a:t>
            </a:r>
            <a:r>
              <a:rPr lang="nb-NO" baseline="0" dirty="0" err="1"/>
              <a:t>method</a:t>
            </a:r>
            <a:r>
              <a:rPr lang="nb-NO" baseline="0" dirty="0"/>
              <a:t>: AND </a:t>
            </a:r>
            <a:r>
              <a:rPr lang="nb-NO" baseline="0" dirty="0" err="1"/>
              <a:t>one</a:t>
            </a:r>
            <a:r>
              <a:rPr lang="nb-NO" baseline="0" dirty="0"/>
              <a:t> </a:t>
            </a:r>
            <a:r>
              <a:rPr lang="nb-NO" baseline="0" dirty="0" err="1"/>
              <a:t>of</a:t>
            </a:r>
            <a:r>
              <a:rPr lang="nb-NO" baseline="0" dirty="0"/>
              <a:t> </a:t>
            </a:r>
            <a:r>
              <a:rPr lang="nb-NO" baseline="0" dirty="0" err="1"/>
              <a:t>the</a:t>
            </a:r>
            <a:r>
              <a:rPr lang="nb-NO" baseline="0" dirty="0"/>
              <a:t> </a:t>
            </a:r>
            <a:r>
              <a:rPr lang="nb-NO" baseline="0" dirty="0" err="1"/>
              <a:t>main</a:t>
            </a:r>
            <a:r>
              <a:rPr lang="nb-NO" baseline="0" dirty="0"/>
              <a:t> </a:t>
            </a:r>
            <a:r>
              <a:rPr lang="nb-NO" baseline="0" dirty="0" err="1"/>
              <a:t>aims</a:t>
            </a:r>
            <a:r>
              <a:rPr lang="nb-NO" baseline="0" dirty="0"/>
              <a:t> </a:t>
            </a:r>
            <a:r>
              <a:rPr lang="nb-NO" baseline="0" dirty="0" err="1"/>
              <a:t>of</a:t>
            </a:r>
            <a:r>
              <a:rPr lang="nb-NO" baseline="0" dirty="0"/>
              <a:t> </a:t>
            </a:r>
            <a:r>
              <a:rPr lang="nb-NO" baseline="0" dirty="0" err="1"/>
              <a:t>the</a:t>
            </a:r>
            <a:r>
              <a:rPr lang="nb-NO" baseline="0" dirty="0"/>
              <a:t> </a:t>
            </a:r>
            <a:r>
              <a:rPr lang="nb-NO" baseline="0" dirty="0" err="1"/>
              <a:t>Formation</a:t>
            </a:r>
            <a:r>
              <a:rPr lang="nb-NO" baseline="0" dirty="0"/>
              <a:t> </a:t>
            </a:r>
            <a:r>
              <a:rPr lang="nb-NO" baseline="0" dirty="0" err="1"/>
              <a:t>project</a:t>
            </a:r>
            <a:r>
              <a:rPr lang="nb-NO" baseline="0" dirty="0"/>
              <a:t> </a:t>
            </a:r>
            <a:r>
              <a:rPr lang="nb-NO" baseline="0" dirty="0" err="1"/>
              <a:t>was</a:t>
            </a:r>
            <a:r>
              <a:rPr lang="nb-NO" baseline="0" dirty="0"/>
              <a:t> to </a:t>
            </a:r>
            <a:r>
              <a:rPr lang="nb-NO" baseline="0" dirty="0" err="1"/>
              <a:t>develop</a:t>
            </a:r>
            <a:r>
              <a:rPr lang="nb-NO" baseline="0" dirty="0"/>
              <a:t> </a:t>
            </a:r>
            <a:r>
              <a:rPr lang="nb-NO" baseline="0" dirty="0" err="1"/>
              <a:t>Deliberative</a:t>
            </a:r>
            <a:r>
              <a:rPr lang="nb-NO" baseline="0" dirty="0"/>
              <a:t> </a:t>
            </a:r>
            <a:r>
              <a:rPr lang="nb-NO" baseline="0" dirty="0" err="1"/>
              <a:t>Communication</a:t>
            </a:r>
            <a:r>
              <a:rPr lang="nb-NO" baseline="0" dirty="0"/>
              <a:t> </a:t>
            </a:r>
            <a:r>
              <a:rPr lang="nb-NO" baseline="0" dirty="0" err="1"/>
              <a:t>both</a:t>
            </a:r>
            <a:r>
              <a:rPr lang="nb-NO" baseline="0" dirty="0"/>
              <a:t> as a </a:t>
            </a:r>
            <a:r>
              <a:rPr lang="nb-NO" baseline="0" dirty="0" err="1"/>
              <a:t>reserach</a:t>
            </a:r>
            <a:r>
              <a:rPr lang="nb-NO" baseline="0" dirty="0"/>
              <a:t> </a:t>
            </a:r>
            <a:r>
              <a:rPr lang="nb-NO" baseline="0" dirty="0" err="1"/>
              <a:t>method</a:t>
            </a:r>
            <a:r>
              <a:rPr lang="nb-NO" baseline="0" dirty="0"/>
              <a:t> and as a </a:t>
            </a:r>
            <a:r>
              <a:rPr lang="nb-NO" baseline="0" dirty="0" err="1"/>
              <a:t>Praxis</a:t>
            </a:r>
            <a:r>
              <a:rPr lang="nb-NO" baseline="0" dirty="0"/>
              <a:t> – by </a:t>
            </a:r>
            <a:r>
              <a:rPr lang="nb-NO" baseline="0" dirty="0" err="1"/>
              <a:t>which</a:t>
            </a:r>
            <a:r>
              <a:rPr lang="nb-NO" baseline="0" dirty="0"/>
              <a:t> </a:t>
            </a:r>
            <a:r>
              <a:rPr lang="nb-NO" baseline="0" dirty="0" err="1"/>
              <a:t>we</a:t>
            </a:r>
            <a:r>
              <a:rPr lang="nb-NO" baseline="0" dirty="0"/>
              <a:t> </a:t>
            </a:r>
            <a:r>
              <a:rPr lang="nb-NO" baseline="0" dirty="0" err="1"/>
              <a:t>mean</a:t>
            </a:r>
            <a:r>
              <a:rPr lang="nb-NO" baseline="0" dirty="0"/>
              <a:t> a </a:t>
            </a:r>
            <a:r>
              <a:rPr lang="nb-NO" baseline="0" dirty="0" err="1"/>
              <a:t>way</a:t>
            </a:r>
            <a:r>
              <a:rPr lang="nb-NO" baseline="0" dirty="0"/>
              <a:t> to </a:t>
            </a:r>
            <a:r>
              <a:rPr lang="nb-NO" baseline="0" dirty="0" err="1"/>
              <a:t>critically</a:t>
            </a:r>
            <a:r>
              <a:rPr lang="nb-NO" baseline="0" dirty="0"/>
              <a:t> </a:t>
            </a:r>
            <a:r>
              <a:rPr lang="nb-NO" baseline="0" dirty="0" err="1"/>
              <a:t>invest</a:t>
            </a:r>
            <a:r>
              <a:rPr lang="nb-NO" baseline="0" dirty="0"/>
              <a:t> </a:t>
            </a:r>
            <a:r>
              <a:rPr lang="nb-NO" baseline="0" dirty="0" err="1"/>
              <a:t>the</a:t>
            </a:r>
            <a:r>
              <a:rPr lang="nb-NO" baseline="0" dirty="0"/>
              <a:t> </a:t>
            </a:r>
            <a:r>
              <a:rPr lang="nb-NO" baseline="0" dirty="0" err="1"/>
              <a:t>values</a:t>
            </a:r>
            <a:r>
              <a:rPr lang="nb-NO" baseline="0" dirty="0"/>
              <a:t> and </a:t>
            </a:r>
            <a:r>
              <a:rPr lang="nb-NO" baseline="0" dirty="0" err="1"/>
              <a:t>commitments</a:t>
            </a:r>
            <a:r>
              <a:rPr lang="nb-NO" baseline="0" dirty="0"/>
              <a:t> </a:t>
            </a:r>
            <a:r>
              <a:rPr lang="nb-NO" baseline="0" dirty="0" err="1"/>
              <a:t>embedded</a:t>
            </a:r>
            <a:r>
              <a:rPr lang="nb-NO" baseline="0" dirty="0"/>
              <a:t> in </a:t>
            </a:r>
            <a:r>
              <a:rPr lang="nb-NO" baseline="0" dirty="0" err="1"/>
              <a:t>our</a:t>
            </a:r>
            <a:r>
              <a:rPr lang="nb-NO" baseline="0" dirty="0"/>
              <a:t> </a:t>
            </a:r>
            <a:r>
              <a:rPr lang="nb-NO" baseline="0" dirty="0" err="1"/>
              <a:t>practices</a:t>
            </a:r>
            <a:r>
              <a:rPr lang="nb-NO" baseline="0" dirty="0"/>
              <a:t>. </a:t>
            </a:r>
          </a:p>
          <a:p>
            <a:endParaRPr lang="nb-NO" baseline="0" dirty="0"/>
          </a:p>
          <a:p>
            <a:r>
              <a:rPr lang="nb-NO" baseline="0" dirty="0"/>
              <a:t>The </a:t>
            </a:r>
            <a:r>
              <a:rPr lang="nb-NO" baseline="0" dirty="0" err="1"/>
              <a:t>next</a:t>
            </a:r>
            <a:r>
              <a:rPr lang="nb-NO" baseline="0" dirty="0"/>
              <a:t> </a:t>
            </a:r>
            <a:r>
              <a:rPr lang="nb-NO" baseline="0" dirty="0" err="1"/>
              <a:t>five</a:t>
            </a:r>
            <a:r>
              <a:rPr lang="nb-NO" baseline="0" dirty="0"/>
              <a:t> </a:t>
            </a:r>
            <a:r>
              <a:rPr lang="nb-NO" baseline="0" dirty="0" err="1"/>
              <a:t>chapter</a:t>
            </a:r>
            <a:r>
              <a:rPr lang="nb-NO" baseline="0" dirty="0"/>
              <a:t> present </a:t>
            </a:r>
            <a:r>
              <a:rPr lang="nb-NO" baseline="0" dirty="0" err="1"/>
              <a:t>the</a:t>
            </a:r>
            <a:r>
              <a:rPr lang="nb-NO" baseline="0" dirty="0"/>
              <a:t> </a:t>
            </a:r>
            <a:r>
              <a:rPr lang="nb-NO" baseline="0" dirty="0" err="1"/>
              <a:t>interventions</a:t>
            </a:r>
            <a:r>
              <a:rPr lang="nb-NO" baseline="0" dirty="0"/>
              <a:t> – </a:t>
            </a:r>
            <a:r>
              <a:rPr lang="nb-NO" baseline="0" dirty="0" err="1"/>
              <a:t>which</a:t>
            </a:r>
            <a:r>
              <a:rPr lang="nb-NO" baseline="0" dirty="0"/>
              <a:t> Andreas and Kristin </a:t>
            </a:r>
            <a:r>
              <a:rPr lang="nb-NO" baseline="0" dirty="0" err="1"/>
              <a:t>will</a:t>
            </a:r>
            <a:r>
              <a:rPr lang="nb-NO" baseline="0" dirty="0"/>
              <a:t> </a:t>
            </a:r>
            <a:r>
              <a:rPr lang="nb-NO" baseline="0" dirty="0" err="1"/>
              <a:t>come</a:t>
            </a:r>
            <a:r>
              <a:rPr lang="nb-NO" baseline="0" dirty="0"/>
              <a:t> back to, </a:t>
            </a:r>
            <a:r>
              <a:rPr lang="nb-NO" baseline="0" dirty="0" err="1"/>
              <a:t>deal</a:t>
            </a:r>
            <a:r>
              <a:rPr lang="nb-NO" baseline="0" dirty="0"/>
              <a:t> </a:t>
            </a:r>
            <a:r>
              <a:rPr lang="nb-NO" baseline="0" dirty="0" err="1"/>
              <a:t>with</a:t>
            </a:r>
            <a:r>
              <a:rPr lang="nb-NO" baseline="0" dirty="0"/>
              <a:t> </a:t>
            </a:r>
            <a:r>
              <a:rPr lang="nb-NO" baseline="0" dirty="0" err="1"/>
              <a:t>how</a:t>
            </a:r>
            <a:r>
              <a:rPr lang="nb-NO" baseline="0" dirty="0"/>
              <a:t> </a:t>
            </a:r>
            <a:r>
              <a:rPr lang="nb-NO" baseline="0" dirty="0" err="1"/>
              <a:t>Academic</a:t>
            </a:r>
            <a:r>
              <a:rPr lang="nb-NO" baseline="0" dirty="0"/>
              <a:t> Developers </a:t>
            </a:r>
            <a:r>
              <a:rPr lang="nb-NO" baseline="0" dirty="0" err="1"/>
              <a:t>try</a:t>
            </a:r>
            <a:r>
              <a:rPr lang="nb-NO" baseline="0" dirty="0"/>
              <a:t> to live </a:t>
            </a:r>
            <a:r>
              <a:rPr lang="nb-NO" baseline="0" dirty="0" err="1"/>
              <a:t>out</a:t>
            </a:r>
            <a:r>
              <a:rPr lang="nb-NO" baseline="0" dirty="0"/>
              <a:t> </a:t>
            </a:r>
            <a:r>
              <a:rPr lang="nb-NO" baseline="0" dirty="0" err="1"/>
              <a:t>the</a:t>
            </a:r>
            <a:r>
              <a:rPr lang="nb-NO" baseline="0" dirty="0"/>
              <a:t> ideals </a:t>
            </a:r>
            <a:r>
              <a:rPr lang="nb-NO" baseline="0" dirty="0" err="1"/>
              <a:t>of</a:t>
            </a:r>
            <a:r>
              <a:rPr lang="nb-NO" baseline="0" dirty="0"/>
              <a:t> </a:t>
            </a:r>
            <a:r>
              <a:rPr lang="nb-NO" baseline="0" dirty="0" err="1"/>
              <a:t>deliberative</a:t>
            </a:r>
            <a:r>
              <a:rPr lang="nb-NO" baseline="0" dirty="0"/>
              <a:t> </a:t>
            </a:r>
            <a:r>
              <a:rPr lang="nb-NO" baseline="0" dirty="0" err="1"/>
              <a:t>communication</a:t>
            </a:r>
            <a:r>
              <a:rPr lang="nb-NO" baseline="0" dirty="0"/>
              <a:t> (</a:t>
            </a:r>
            <a:r>
              <a:rPr lang="nb-NO" baseline="0" dirty="0" err="1"/>
              <a:t>which</a:t>
            </a:r>
            <a:r>
              <a:rPr lang="nb-NO" baseline="0" dirty="0"/>
              <a:t> Tomas </a:t>
            </a:r>
            <a:r>
              <a:rPr lang="nb-NO" baseline="0" dirty="0" err="1"/>
              <a:t>will</a:t>
            </a:r>
            <a:r>
              <a:rPr lang="nb-NO" baseline="0" dirty="0"/>
              <a:t> present) in </a:t>
            </a:r>
            <a:r>
              <a:rPr lang="nb-NO" baseline="0" dirty="0" err="1"/>
              <a:t>practice</a:t>
            </a:r>
            <a:r>
              <a:rPr lang="nb-NO" baseline="0" dirty="0"/>
              <a:t> </a:t>
            </a:r>
            <a:r>
              <a:rPr lang="nb-NO" baseline="0" dirty="0" err="1"/>
              <a:t>when</a:t>
            </a:r>
            <a:r>
              <a:rPr lang="nb-NO" baseline="0" dirty="0"/>
              <a:t> </a:t>
            </a:r>
            <a:r>
              <a:rPr lang="nb-NO" baseline="0" dirty="0" err="1"/>
              <a:t>they</a:t>
            </a:r>
            <a:r>
              <a:rPr lang="nb-NO" baseline="0" dirty="0"/>
              <a:t> lead and </a:t>
            </a:r>
            <a:r>
              <a:rPr lang="nb-NO" baseline="0" dirty="0" err="1"/>
              <a:t>teach</a:t>
            </a:r>
            <a:r>
              <a:rPr lang="nb-NO" baseline="0" dirty="0"/>
              <a:t> in </a:t>
            </a:r>
            <a:r>
              <a:rPr lang="nb-NO" baseline="0" dirty="0" err="1"/>
              <a:t>differnet</a:t>
            </a:r>
            <a:r>
              <a:rPr lang="nb-NO" baseline="0" dirty="0"/>
              <a:t> </a:t>
            </a:r>
            <a:r>
              <a:rPr lang="nb-NO" baseline="0" dirty="0" err="1"/>
              <a:t>academic</a:t>
            </a:r>
            <a:r>
              <a:rPr lang="nb-NO" baseline="0" dirty="0"/>
              <a:t> </a:t>
            </a:r>
            <a:r>
              <a:rPr lang="nb-NO" baseline="0" dirty="0" err="1"/>
              <a:t>development</a:t>
            </a:r>
            <a:r>
              <a:rPr lang="nb-NO" baseline="0" dirty="0"/>
              <a:t> </a:t>
            </a:r>
            <a:r>
              <a:rPr lang="nb-NO" baseline="0" dirty="0" err="1"/>
              <a:t>courses</a:t>
            </a:r>
            <a:r>
              <a:rPr lang="nb-NO" baseline="0" dirty="0"/>
              <a:t>.   THIS part reports </a:t>
            </a:r>
            <a:r>
              <a:rPr lang="nb-NO" baseline="0" dirty="0" err="1"/>
              <a:t>on</a:t>
            </a:r>
            <a:r>
              <a:rPr lang="nb-NO" baseline="0" dirty="0"/>
              <a:t> </a:t>
            </a:r>
            <a:r>
              <a:rPr lang="nb-NO" baseline="0" dirty="0" err="1"/>
              <a:t>the</a:t>
            </a:r>
            <a:r>
              <a:rPr lang="nb-NO" baseline="0" dirty="0"/>
              <a:t> studies </a:t>
            </a:r>
            <a:r>
              <a:rPr lang="nb-NO" baseline="0" dirty="0" err="1"/>
              <a:t>of</a:t>
            </a:r>
            <a:r>
              <a:rPr lang="nb-NO" baseline="0" dirty="0"/>
              <a:t> REAL </a:t>
            </a:r>
            <a:r>
              <a:rPr lang="nb-NO" baseline="0" dirty="0" err="1"/>
              <a:t>practices</a:t>
            </a:r>
            <a:r>
              <a:rPr lang="nb-NO" baseline="0" dirty="0"/>
              <a:t> in HE…</a:t>
            </a:r>
            <a:endParaRPr lang="nb-NO" dirty="0"/>
          </a:p>
        </p:txBody>
      </p:sp>
      <p:sp>
        <p:nvSpPr>
          <p:cNvPr id="4" name="Slide Number Placeholder 3"/>
          <p:cNvSpPr>
            <a:spLocks noGrp="1"/>
          </p:cNvSpPr>
          <p:nvPr>
            <p:ph type="sldNum" sz="quarter" idx="10"/>
          </p:nvPr>
        </p:nvSpPr>
        <p:spPr/>
        <p:txBody>
          <a:bodyPr/>
          <a:lstStyle/>
          <a:p>
            <a:fld id="{5A6993A3-95E8-47D7-BA09-4C4C3C08D125}" type="slidenum">
              <a:rPr lang="nb-NO" smtClean="0"/>
              <a:t>8</a:t>
            </a:fld>
            <a:endParaRPr lang="nb-NO"/>
          </a:p>
        </p:txBody>
      </p:sp>
    </p:spTree>
    <p:extLst>
      <p:ext uri="{BB962C8B-B14F-4D97-AF65-F5344CB8AC3E}">
        <p14:creationId xmlns:p14="http://schemas.microsoft.com/office/powerpoint/2010/main" val="25111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The</a:t>
            </a:r>
            <a:r>
              <a:rPr lang="nb-NO" baseline="0" dirty="0"/>
              <a:t> </a:t>
            </a:r>
            <a:r>
              <a:rPr lang="nb-NO" baseline="0" dirty="0" err="1"/>
              <a:t>title</a:t>
            </a:r>
            <a:r>
              <a:rPr lang="nb-NO" baseline="0" dirty="0"/>
              <a:t> </a:t>
            </a:r>
            <a:r>
              <a:rPr lang="nb-NO" baseline="0" dirty="0" err="1"/>
              <a:t>of</a:t>
            </a:r>
            <a:r>
              <a:rPr lang="nb-NO" baseline="0" dirty="0"/>
              <a:t> </a:t>
            </a:r>
            <a:r>
              <a:rPr lang="nb-NO" baseline="0" dirty="0" err="1"/>
              <a:t>this</a:t>
            </a:r>
            <a:r>
              <a:rPr lang="nb-NO" baseline="0" dirty="0"/>
              <a:t> </a:t>
            </a:r>
            <a:r>
              <a:rPr lang="nb-NO" baseline="0" dirty="0" err="1"/>
              <a:t>chapter</a:t>
            </a:r>
            <a:r>
              <a:rPr lang="nb-NO" baseline="0" dirty="0"/>
              <a:t> </a:t>
            </a:r>
            <a:r>
              <a:rPr lang="nb-NO" baseline="0" dirty="0" err="1"/>
              <a:t>that</a:t>
            </a:r>
            <a:r>
              <a:rPr lang="nb-NO" baseline="0" dirty="0"/>
              <a:t> </a:t>
            </a:r>
            <a:r>
              <a:rPr lang="nb-NO" baseline="0" dirty="0" err="1"/>
              <a:t>you</a:t>
            </a:r>
            <a:r>
              <a:rPr lang="nb-NO" baseline="0" dirty="0"/>
              <a:t> </a:t>
            </a:r>
            <a:r>
              <a:rPr lang="nb-NO" baseline="0" dirty="0" err="1"/>
              <a:t>also</a:t>
            </a:r>
            <a:r>
              <a:rPr lang="nb-NO" baseline="0" dirty="0"/>
              <a:t> have </a:t>
            </a:r>
            <a:r>
              <a:rPr lang="nb-NO" baseline="0" dirty="0" err="1"/>
              <a:t>read</a:t>
            </a:r>
            <a:r>
              <a:rPr lang="nb-NO" baseline="0" dirty="0"/>
              <a:t> </a:t>
            </a:r>
            <a:r>
              <a:rPr lang="nb-NO" baseline="0" dirty="0" err="1"/>
              <a:t>maintain</a:t>
            </a:r>
            <a:r>
              <a:rPr lang="nb-NO" baseline="0" dirty="0"/>
              <a:t> </a:t>
            </a:r>
            <a:r>
              <a:rPr lang="nb-NO" baseline="0" dirty="0" err="1"/>
              <a:t>the</a:t>
            </a:r>
            <a:r>
              <a:rPr lang="nb-NO" baseline="0" dirty="0"/>
              <a:t> </a:t>
            </a:r>
            <a:r>
              <a:rPr lang="nb-NO" baseline="0" dirty="0" err="1"/>
              <a:t>focus</a:t>
            </a:r>
            <a:r>
              <a:rPr lang="nb-NO" baseline="0" dirty="0"/>
              <a:t> </a:t>
            </a:r>
            <a:r>
              <a:rPr lang="nb-NO" baseline="0" dirty="0" err="1"/>
              <a:t>on</a:t>
            </a:r>
            <a:r>
              <a:rPr lang="nb-NO" baseline="0" dirty="0"/>
              <a:t> EDUCATION as  (</a:t>
            </a:r>
            <a:r>
              <a:rPr lang="nb-NO" baseline="0" dirty="0" err="1"/>
              <a:t>Rekindle</a:t>
            </a:r>
            <a:r>
              <a:rPr lang="nb-NO" baseline="0" dirty="0"/>
              <a:t> </a:t>
            </a:r>
            <a:r>
              <a:rPr lang="nb-NO" baseline="0" dirty="0" err="1"/>
              <a:t>means</a:t>
            </a:r>
            <a:r>
              <a:rPr lang="nb-NO" baseline="0" dirty="0"/>
              <a:t> to </a:t>
            </a:r>
            <a:r>
              <a:rPr lang="nb-NO" baseline="0" dirty="0" err="1"/>
              <a:t>light</a:t>
            </a:r>
            <a:r>
              <a:rPr lang="nb-NO" baseline="0" dirty="0"/>
              <a:t> up </a:t>
            </a:r>
            <a:r>
              <a:rPr lang="nb-NO" baseline="0" dirty="0" err="1"/>
              <a:t>again</a:t>
            </a:r>
            <a:r>
              <a:rPr lang="nb-NO" baseline="0" dirty="0"/>
              <a:t> – or </a:t>
            </a:r>
            <a:r>
              <a:rPr lang="nb-NO" baseline="0" dirty="0" err="1"/>
              <a:t>what</a:t>
            </a:r>
            <a:r>
              <a:rPr lang="nb-NO" baseline="0" dirty="0"/>
              <a:t> </a:t>
            </a:r>
            <a:r>
              <a:rPr lang="nb-NO" baseline="0" dirty="0" err="1"/>
              <a:t>would</a:t>
            </a:r>
            <a:r>
              <a:rPr lang="nb-NO" baseline="0" dirty="0"/>
              <a:t> </a:t>
            </a:r>
            <a:r>
              <a:rPr lang="nb-NO" baseline="0" dirty="0" err="1"/>
              <a:t>you</a:t>
            </a:r>
            <a:r>
              <a:rPr lang="nb-NO" baseline="0" dirty="0"/>
              <a:t> </a:t>
            </a:r>
            <a:r>
              <a:rPr lang="nb-NO" baseline="0" dirty="0" err="1"/>
              <a:t>say</a:t>
            </a:r>
            <a:r>
              <a:rPr lang="nb-NO" baseline="0" dirty="0"/>
              <a:t> in </a:t>
            </a:r>
            <a:r>
              <a:rPr lang="nb-NO" baseline="0" dirty="0" err="1"/>
              <a:t>Swedis</a:t>
            </a:r>
            <a:r>
              <a:rPr lang="nb-NO" baseline="0" dirty="0"/>
              <a:t>, Kristin?)  IN </a:t>
            </a:r>
            <a:r>
              <a:rPr lang="nb-NO" baseline="0" dirty="0" err="1"/>
              <a:t>this</a:t>
            </a:r>
            <a:r>
              <a:rPr lang="nb-NO" baseline="0" dirty="0"/>
              <a:t> </a:t>
            </a:r>
            <a:r>
              <a:rPr lang="nb-NO" baseline="0" dirty="0" err="1"/>
              <a:t>chapter</a:t>
            </a:r>
            <a:r>
              <a:rPr lang="nb-NO" baseline="0" dirty="0"/>
              <a:t> </a:t>
            </a:r>
            <a:r>
              <a:rPr lang="nb-NO" baseline="0" dirty="0" err="1"/>
              <a:t>we</a:t>
            </a:r>
            <a:r>
              <a:rPr lang="nb-NO" baseline="0" dirty="0"/>
              <a:t> </a:t>
            </a:r>
            <a:r>
              <a:rPr lang="nb-NO" baseline="0" dirty="0" err="1"/>
              <a:t>aim</a:t>
            </a:r>
            <a:r>
              <a:rPr lang="nb-NO" baseline="0" dirty="0"/>
              <a:t> at </a:t>
            </a:r>
            <a:r>
              <a:rPr lang="nb-NO" baseline="0" dirty="0" err="1"/>
              <a:t>illustarting</a:t>
            </a:r>
            <a:r>
              <a:rPr lang="nb-NO" baseline="0" dirty="0"/>
              <a:t> </a:t>
            </a:r>
            <a:r>
              <a:rPr lang="nb-NO" baseline="0" dirty="0" err="1"/>
              <a:t>how</a:t>
            </a:r>
            <a:r>
              <a:rPr lang="nb-NO" baseline="0" dirty="0"/>
              <a:t> </a:t>
            </a:r>
            <a:r>
              <a:rPr lang="nb-NO" baseline="0" dirty="0" err="1"/>
              <a:t>the</a:t>
            </a:r>
            <a:r>
              <a:rPr lang="nb-NO" baseline="0" dirty="0"/>
              <a:t> </a:t>
            </a:r>
            <a:r>
              <a:rPr lang="nb-NO" baseline="0" dirty="0" err="1"/>
              <a:t>theories</a:t>
            </a:r>
            <a:r>
              <a:rPr lang="nb-NO" baseline="0" dirty="0"/>
              <a:t> and </a:t>
            </a:r>
            <a:r>
              <a:rPr lang="nb-NO" baseline="0" dirty="0" err="1"/>
              <a:t>perspectives</a:t>
            </a:r>
            <a:r>
              <a:rPr lang="nb-NO" baseline="0" dirty="0"/>
              <a:t> </a:t>
            </a:r>
            <a:r>
              <a:rPr lang="nb-NO" baseline="0" dirty="0" err="1"/>
              <a:t>that</a:t>
            </a:r>
            <a:r>
              <a:rPr lang="nb-NO" baseline="0" dirty="0"/>
              <a:t> </a:t>
            </a:r>
            <a:r>
              <a:rPr lang="nb-NO" baseline="0" dirty="0" err="1"/>
              <a:t>we</a:t>
            </a:r>
            <a:r>
              <a:rPr lang="nb-NO" baseline="0" dirty="0"/>
              <a:t> </a:t>
            </a:r>
            <a:r>
              <a:rPr lang="nb-NO" baseline="0" dirty="0" err="1"/>
              <a:t>started</a:t>
            </a:r>
            <a:r>
              <a:rPr lang="nb-NO" baseline="0" dirty="0"/>
              <a:t> </a:t>
            </a:r>
            <a:r>
              <a:rPr lang="nb-NO" baseline="0" dirty="0" err="1"/>
              <a:t>out</a:t>
            </a:r>
            <a:r>
              <a:rPr lang="nb-NO" baseline="0" dirty="0"/>
              <a:t> </a:t>
            </a:r>
            <a:r>
              <a:rPr lang="nb-NO" baseline="0" dirty="0" err="1"/>
              <a:t>with</a:t>
            </a:r>
            <a:r>
              <a:rPr lang="nb-NO" baseline="0" dirty="0"/>
              <a:t> – and in </a:t>
            </a:r>
            <a:r>
              <a:rPr lang="nb-NO" baseline="0" dirty="0" err="1"/>
              <a:t>particular</a:t>
            </a:r>
            <a:r>
              <a:rPr lang="nb-NO" baseline="0" dirty="0"/>
              <a:t> </a:t>
            </a:r>
            <a:r>
              <a:rPr lang="nb-NO" baseline="0" dirty="0" err="1"/>
              <a:t>how</a:t>
            </a:r>
            <a:r>
              <a:rPr lang="nb-NO" baseline="0" dirty="0"/>
              <a:t> </a:t>
            </a:r>
            <a:r>
              <a:rPr lang="nb-NO" baseline="0" dirty="0" err="1"/>
              <a:t>the</a:t>
            </a:r>
            <a:r>
              <a:rPr lang="nb-NO" baseline="0" dirty="0"/>
              <a:t> </a:t>
            </a:r>
            <a:r>
              <a:rPr lang="nb-NO" baseline="0" dirty="0" err="1"/>
              <a:t>priniciples</a:t>
            </a:r>
            <a:r>
              <a:rPr lang="nb-NO" baseline="0" dirty="0"/>
              <a:t> </a:t>
            </a:r>
            <a:r>
              <a:rPr lang="nb-NO" baseline="0" dirty="0" err="1"/>
              <a:t>of</a:t>
            </a:r>
            <a:r>
              <a:rPr lang="nb-NO" baseline="0" dirty="0"/>
              <a:t> DC have </a:t>
            </a:r>
            <a:r>
              <a:rPr lang="nb-NO" baseline="0" dirty="0" err="1"/>
              <a:t>helped</a:t>
            </a:r>
            <a:r>
              <a:rPr lang="nb-NO" baseline="0" dirty="0"/>
              <a:t> up </a:t>
            </a:r>
            <a:r>
              <a:rPr lang="nb-NO" baseline="0" dirty="0" err="1"/>
              <a:t>see</a:t>
            </a:r>
            <a:r>
              <a:rPr lang="nb-NO" baseline="0" dirty="0"/>
              <a:t> </a:t>
            </a:r>
            <a:r>
              <a:rPr lang="nb-NO" baseline="0" dirty="0" err="1"/>
              <a:t>how</a:t>
            </a:r>
            <a:r>
              <a:rPr lang="nb-NO" baseline="0" dirty="0"/>
              <a:t> </a:t>
            </a:r>
            <a:r>
              <a:rPr lang="nb-NO" baseline="0" dirty="0" err="1"/>
              <a:t>they</a:t>
            </a:r>
            <a:r>
              <a:rPr lang="nb-NO" baseline="0" dirty="0"/>
              <a:t> </a:t>
            </a:r>
            <a:r>
              <a:rPr lang="nb-NO" baseline="0" dirty="0" err="1"/>
              <a:t>reqiures</a:t>
            </a:r>
            <a:r>
              <a:rPr lang="nb-NO" baseline="0" dirty="0"/>
              <a:t> a DA and </a:t>
            </a:r>
            <a:r>
              <a:rPr lang="nb-NO" baseline="0" dirty="0" err="1"/>
              <a:t>are</a:t>
            </a:r>
            <a:r>
              <a:rPr lang="nb-NO" baseline="0" dirty="0"/>
              <a:t> </a:t>
            </a:r>
            <a:r>
              <a:rPr lang="nb-NO" baseline="0" dirty="0" err="1"/>
              <a:t>useful</a:t>
            </a:r>
            <a:r>
              <a:rPr lang="nb-NO" baseline="0" dirty="0"/>
              <a:t> </a:t>
            </a:r>
            <a:r>
              <a:rPr lang="nb-NO" baseline="0" dirty="0" err="1"/>
              <a:t>also</a:t>
            </a:r>
            <a:r>
              <a:rPr lang="nb-NO" baseline="0" dirty="0"/>
              <a:t> in </a:t>
            </a:r>
            <a:r>
              <a:rPr lang="nb-NO" baseline="0" dirty="0" err="1"/>
              <a:t>the</a:t>
            </a:r>
            <a:r>
              <a:rPr lang="nb-NO" baseline="0" dirty="0"/>
              <a:t> </a:t>
            </a:r>
            <a:r>
              <a:rPr lang="nb-NO" baseline="0" dirty="0" err="1"/>
              <a:t>context</a:t>
            </a:r>
            <a:r>
              <a:rPr lang="nb-NO" baseline="0" dirty="0"/>
              <a:t> </a:t>
            </a:r>
            <a:r>
              <a:rPr lang="nb-NO" baseline="0" dirty="0" err="1"/>
              <a:t>of</a:t>
            </a:r>
            <a:r>
              <a:rPr lang="nb-NO" baseline="0" dirty="0"/>
              <a:t> </a:t>
            </a:r>
            <a:r>
              <a:rPr lang="nb-NO" baseline="0" dirty="0" err="1"/>
              <a:t>leadership</a:t>
            </a:r>
            <a:r>
              <a:rPr lang="nb-NO" baseline="0" dirty="0"/>
              <a:t>.</a:t>
            </a:r>
          </a:p>
          <a:p>
            <a:endParaRPr lang="nb-NO" baseline="0" dirty="0"/>
          </a:p>
          <a:p>
            <a:r>
              <a:rPr lang="nb-NO" baseline="0" dirty="0"/>
              <a:t>AND </a:t>
            </a:r>
            <a:r>
              <a:rPr lang="nb-NO" baseline="0" dirty="0" err="1"/>
              <a:t>that</a:t>
            </a:r>
            <a:r>
              <a:rPr lang="nb-NO" baseline="0" dirty="0"/>
              <a:t> is </a:t>
            </a:r>
            <a:r>
              <a:rPr lang="nb-NO" baseline="0" dirty="0" err="1"/>
              <a:t>something</a:t>
            </a:r>
            <a:r>
              <a:rPr lang="nb-NO" baseline="0" dirty="0"/>
              <a:t> </a:t>
            </a:r>
            <a:r>
              <a:rPr lang="nb-NO" baseline="0" dirty="0" err="1"/>
              <a:t>we</a:t>
            </a:r>
            <a:r>
              <a:rPr lang="nb-NO" baseline="0" dirty="0"/>
              <a:t> </a:t>
            </a:r>
            <a:r>
              <a:rPr lang="nb-NO" baseline="0" dirty="0" err="1"/>
              <a:t>will</a:t>
            </a:r>
            <a:r>
              <a:rPr lang="nb-NO" baseline="0" dirty="0"/>
              <a:t> </a:t>
            </a:r>
            <a:r>
              <a:rPr lang="nb-NO" baseline="0" dirty="0" err="1"/>
              <a:t>come</a:t>
            </a:r>
            <a:r>
              <a:rPr lang="nb-NO" baseline="0" dirty="0"/>
              <a:t> back to </a:t>
            </a:r>
            <a:r>
              <a:rPr lang="nb-NO" baseline="0" dirty="0" err="1"/>
              <a:t>after</a:t>
            </a:r>
            <a:r>
              <a:rPr lang="nb-NO" baseline="0" dirty="0"/>
              <a:t> Tomas has </a:t>
            </a:r>
            <a:r>
              <a:rPr lang="nb-NO" baseline="0" dirty="0" err="1"/>
              <a:t>presented</a:t>
            </a:r>
            <a:r>
              <a:rPr lang="nb-NO" baseline="0" dirty="0"/>
              <a:t> more </a:t>
            </a:r>
            <a:r>
              <a:rPr lang="nb-NO" baseline="0" dirty="0" err="1"/>
              <a:t>of</a:t>
            </a:r>
            <a:r>
              <a:rPr lang="nb-NO" baseline="0" dirty="0"/>
              <a:t> PG and DC – </a:t>
            </a:r>
            <a:r>
              <a:rPr lang="nb-NO" baseline="0" dirty="0" err="1"/>
              <a:t>core</a:t>
            </a:r>
            <a:r>
              <a:rPr lang="nb-NO" baseline="0" dirty="0"/>
              <a:t> </a:t>
            </a:r>
            <a:r>
              <a:rPr lang="nb-NO" baseline="0" dirty="0" err="1"/>
              <a:t>concepts</a:t>
            </a:r>
            <a:r>
              <a:rPr lang="nb-NO" baseline="0" dirty="0"/>
              <a:t> in </a:t>
            </a:r>
            <a:r>
              <a:rPr lang="nb-NO" baseline="0" dirty="0" err="1"/>
              <a:t>the</a:t>
            </a:r>
            <a:r>
              <a:rPr lang="nb-NO" baseline="0" dirty="0"/>
              <a:t> </a:t>
            </a:r>
            <a:r>
              <a:rPr lang="nb-NO" baseline="0" dirty="0" err="1"/>
              <a:t>project</a:t>
            </a:r>
            <a:r>
              <a:rPr lang="nb-NO" baseline="0" dirty="0"/>
              <a:t>….</a:t>
            </a:r>
          </a:p>
        </p:txBody>
      </p:sp>
      <p:sp>
        <p:nvSpPr>
          <p:cNvPr id="4" name="Slide Number Placeholder 3"/>
          <p:cNvSpPr>
            <a:spLocks noGrp="1"/>
          </p:cNvSpPr>
          <p:nvPr>
            <p:ph type="sldNum" sz="quarter" idx="10"/>
          </p:nvPr>
        </p:nvSpPr>
        <p:spPr/>
        <p:txBody>
          <a:bodyPr/>
          <a:lstStyle/>
          <a:p>
            <a:fld id="{5A6993A3-95E8-47D7-BA09-4C4C3C08D125}" type="slidenum">
              <a:rPr lang="nb-NO" smtClean="0"/>
              <a:t>9</a:t>
            </a:fld>
            <a:endParaRPr lang="nb-NO"/>
          </a:p>
        </p:txBody>
      </p:sp>
    </p:spTree>
    <p:extLst>
      <p:ext uri="{BB962C8B-B14F-4D97-AF65-F5344CB8AC3E}">
        <p14:creationId xmlns:p14="http://schemas.microsoft.com/office/powerpoint/2010/main" val="173685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A6993A3-95E8-47D7-BA09-4C4C3C08D125}" type="slidenum">
              <a:rPr lang="nb-NO" smtClean="0"/>
              <a:t>10</a:t>
            </a:fld>
            <a:endParaRPr lang="nb-NO"/>
          </a:p>
        </p:txBody>
      </p:sp>
    </p:spTree>
    <p:extLst>
      <p:ext uri="{BB962C8B-B14F-4D97-AF65-F5344CB8AC3E}">
        <p14:creationId xmlns:p14="http://schemas.microsoft.com/office/powerpoint/2010/main" val="40595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A6993A3-95E8-47D7-BA09-4C4C3C08D125}" type="slidenum">
              <a:rPr lang="nb-NO" smtClean="0"/>
              <a:t>11</a:t>
            </a:fld>
            <a:endParaRPr lang="nb-NO"/>
          </a:p>
        </p:txBody>
      </p:sp>
    </p:spTree>
    <p:extLst>
      <p:ext uri="{BB962C8B-B14F-4D97-AF65-F5344CB8AC3E}">
        <p14:creationId xmlns:p14="http://schemas.microsoft.com/office/powerpoint/2010/main" val="3226207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A6993A3-95E8-47D7-BA09-4C4C3C08D125}" type="slidenum">
              <a:rPr lang="nb-NO" smtClean="0"/>
              <a:t>13</a:t>
            </a:fld>
            <a:endParaRPr lang="nb-NO"/>
          </a:p>
        </p:txBody>
      </p:sp>
    </p:spTree>
    <p:extLst>
      <p:ext uri="{BB962C8B-B14F-4D97-AF65-F5344CB8AC3E}">
        <p14:creationId xmlns:p14="http://schemas.microsoft.com/office/powerpoint/2010/main" val="209391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35391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01726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236368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Tree>
    <p:extLst>
      <p:ext uri="{BB962C8B-B14F-4D97-AF65-F5344CB8AC3E}">
        <p14:creationId xmlns:p14="http://schemas.microsoft.com/office/powerpoint/2010/main" val="100933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61522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333419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846447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171519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02245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159324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49096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605435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96782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39085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94928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35043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362095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5834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nb-NO"/>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237403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18682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138244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8741C9-2B36-49E1-8CFF-684F4348AAD4}" type="datetimeFigureOut">
              <a:rPr lang="nb-NO" smtClean="0">
                <a:solidFill>
                  <a:prstClr val="black"/>
                </a:solidFill>
              </a:rPr>
              <a:pPr/>
              <a:t>19.05.2021</a:t>
            </a:fld>
            <a:endParaRPr lang="nb-NO">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nb-NO">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4B2E34-0EAB-489B-8D4A-29E39B65E04E}" type="slidenum">
              <a:rPr lang="nb-NO" smtClean="0">
                <a:solidFill>
                  <a:prstClr val="black"/>
                </a:solidFill>
              </a:rPr>
              <a:pPr/>
              <a:t>‹#›</a:t>
            </a:fld>
            <a:endParaRPr lang="nb-NO">
              <a:solidFill>
                <a:prstClr val="black"/>
              </a:solidFill>
            </a:endParaRPr>
          </a:p>
        </p:txBody>
      </p:sp>
    </p:spTree>
    <p:extLst>
      <p:ext uri="{BB962C8B-B14F-4D97-AF65-F5344CB8AC3E}">
        <p14:creationId xmlns:p14="http://schemas.microsoft.com/office/powerpoint/2010/main" val="405539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416216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2632382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5416"/>
            <a:ext cx="9342240" cy="7173416"/>
          </a:xfrm>
          <a:prstGeom prst="rect">
            <a:avLst/>
          </a:prstGeom>
        </p:spPr>
      </p:pic>
      <p:sp>
        <p:nvSpPr>
          <p:cNvPr id="2" name="Title 1"/>
          <p:cNvSpPr>
            <a:spLocks noGrp="1"/>
          </p:cNvSpPr>
          <p:nvPr>
            <p:ph type="ctrTitle"/>
          </p:nvPr>
        </p:nvSpPr>
        <p:spPr>
          <a:xfrm>
            <a:off x="251520" y="2348880"/>
            <a:ext cx="7772400" cy="1470025"/>
          </a:xfrm>
        </p:spPr>
        <p:txBody>
          <a:bodyPr/>
          <a:lstStyle/>
          <a:p>
            <a:pPr algn="l"/>
            <a:r>
              <a:rPr lang="nb-NO" dirty="0"/>
              <a:t> </a:t>
            </a:r>
            <a:br>
              <a:rPr lang="nb-NO" dirty="0"/>
            </a:br>
            <a:endParaRPr lang="nb-NO"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980728"/>
            <a:ext cx="1755652" cy="323089"/>
          </a:xfrm>
          <a:prstGeom prst="rect">
            <a:avLst/>
          </a:prstGeom>
        </p:spPr>
      </p:pic>
      <p:sp>
        <p:nvSpPr>
          <p:cNvPr id="3" name="TekstSylinder 2"/>
          <p:cNvSpPr txBox="1"/>
          <p:nvPr/>
        </p:nvSpPr>
        <p:spPr>
          <a:xfrm>
            <a:off x="693653" y="2996952"/>
            <a:ext cx="7344816" cy="369332"/>
          </a:xfrm>
          <a:prstGeom prst="rect">
            <a:avLst/>
          </a:prstGeom>
          <a:noFill/>
        </p:spPr>
        <p:txBody>
          <a:bodyPr wrap="square" rtlCol="0">
            <a:spAutoFit/>
          </a:bodyPr>
          <a:lstStyle/>
          <a:p>
            <a:pPr algn="ctr"/>
            <a:endParaRPr lang="nb-NO" dirty="0">
              <a:solidFill>
                <a:prstClr val="black"/>
              </a:solidFill>
            </a:endParaRPr>
          </a:p>
        </p:txBody>
      </p:sp>
      <p:sp>
        <p:nvSpPr>
          <p:cNvPr id="7" name="Rectangle 6"/>
          <p:cNvSpPr/>
          <p:nvPr/>
        </p:nvSpPr>
        <p:spPr>
          <a:xfrm>
            <a:off x="395536" y="2690336"/>
            <a:ext cx="8236372" cy="4154984"/>
          </a:xfrm>
          <a:prstGeom prst="rect">
            <a:avLst/>
          </a:prstGeom>
        </p:spPr>
        <p:txBody>
          <a:bodyPr wrap="square">
            <a:spAutoFit/>
          </a:bodyPr>
          <a:lstStyle/>
          <a:p>
            <a:pPr algn="ctr"/>
            <a:endParaRPr lang="nb-NO" sz="1600" dirty="0">
              <a:solidFill>
                <a:prstClr val="black"/>
              </a:solidFill>
            </a:endParaRPr>
          </a:p>
          <a:p>
            <a:pPr algn="ctr"/>
            <a:endParaRPr lang="nb-NO" sz="2400" dirty="0">
              <a:solidFill>
                <a:prstClr val="black"/>
              </a:solidFill>
            </a:endParaRPr>
          </a:p>
          <a:p>
            <a:pPr algn="ctr"/>
            <a:r>
              <a:rPr lang="en-US" sz="2400" b="1" dirty="0">
                <a:solidFill>
                  <a:prstClr val="black"/>
                </a:solidFill>
              </a:rPr>
              <a:t>LEADING HIGHER EDUCATION AS AND FOR PUBLIC GOOD: REKINDLING EDUCATION AS PRAXIS</a:t>
            </a:r>
          </a:p>
          <a:p>
            <a:pPr algn="ctr"/>
            <a:endParaRPr lang="nb-NO" sz="2400" dirty="0">
              <a:solidFill>
                <a:prstClr val="black"/>
              </a:solidFill>
            </a:endParaRPr>
          </a:p>
          <a:p>
            <a:pPr algn="ctr"/>
            <a:r>
              <a:rPr lang="nb-NO" sz="2400" dirty="0">
                <a:solidFill>
                  <a:prstClr val="black"/>
                </a:solidFill>
              </a:rPr>
              <a:t>Presentation at </a:t>
            </a:r>
            <a:r>
              <a:rPr lang="sv-SE" sz="2400" dirty="0">
                <a:solidFill>
                  <a:prstClr val="black"/>
                </a:solidFill>
              </a:rPr>
              <a:t>research </a:t>
            </a:r>
            <a:r>
              <a:rPr lang="sv-SE" sz="2400" dirty="0" err="1">
                <a:solidFill>
                  <a:prstClr val="black"/>
                </a:solidFill>
              </a:rPr>
              <a:t>seminar</a:t>
            </a:r>
            <a:r>
              <a:rPr lang="sv-SE" sz="2400" dirty="0">
                <a:solidFill>
                  <a:prstClr val="black"/>
                </a:solidFill>
              </a:rPr>
              <a:t> for Utbildning och Demokrati, </a:t>
            </a:r>
            <a:r>
              <a:rPr lang="sv-SE" sz="2400" dirty="0" smtClean="0">
                <a:solidFill>
                  <a:prstClr val="black"/>
                </a:solidFill>
              </a:rPr>
              <a:t>20 May 2021 14.15-15.15</a:t>
            </a:r>
            <a:endParaRPr lang="sv-SE" sz="2400" dirty="0">
              <a:solidFill>
                <a:prstClr val="black"/>
              </a:solidFill>
            </a:endParaRPr>
          </a:p>
          <a:p>
            <a:pPr algn="ctr"/>
            <a:r>
              <a:rPr lang="nb-NO" sz="2400" dirty="0" smtClean="0">
                <a:solidFill>
                  <a:prstClr val="black"/>
                </a:solidFill>
              </a:rPr>
              <a:t>Molly Sutphen, Tone  </a:t>
            </a:r>
            <a:r>
              <a:rPr lang="nb-NO" sz="2400" dirty="0">
                <a:solidFill>
                  <a:prstClr val="black"/>
                </a:solidFill>
              </a:rPr>
              <a:t>Dyrdal </a:t>
            </a:r>
            <a:r>
              <a:rPr lang="nb-NO" sz="2400" dirty="0" smtClean="0">
                <a:solidFill>
                  <a:prstClr val="black"/>
                </a:solidFill>
              </a:rPr>
              <a:t>Solbrekke, Tomas </a:t>
            </a:r>
            <a:r>
              <a:rPr lang="nb-NO" sz="2400" dirty="0" smtClean="0">
                <a:solidFill>
                  <a:prstClr val="black"/>
                </a:solidFill>
              </a:rPr>
              <a:t>Englund, and Ciaran </a:t>
            </a:r>
            <a:r>
              <a:rPr lang="nb-NO" sz="2400" dirty="0" err="1" smtClean="0">
                <a:solidFill>
                  <a:prstClr val="black"/>
                </a:solidFill>
              </a:rPr>
              <a:t>Sugure</a:t>
            </a:r>
            <a:endParaRPr lang="en-GB" sz="2400" dirty="0">
              <a:solidFill>
                <a:prstClr val="black"/>
              </a:solidFill>
            </a:endParaRPr>
          </a:p>
          <a:p>
            <a:r>
              <a:rPr lang="en-GB" sz="2800" dirty="0">
                <a:solidFill>
                  <a:prstClr val="black"/>
                </a:solidFill>
              </a:rPr>
              <a:t/>
            </a:r>
            <a:br>
              <a:rPr lang="en-GB" sz="2800" dirty="0">
                <a:solidFill>
                  <a:prstClr val="black"/>
                </a:solidFill>
              </a:rPr>
            </a:br>
            <a:endParaRPr lang="nb-NO" sz="2800" dirty="0">
              <a:solidFill>
                <a:prstClr val="black"/>
              </a:solidFill>
            </a:endParaRPr>
          </a:p>
        </p:txBody>
      </p:sp>
    </p:spTree>
    <p:extLst>
      <p:ext uri="{BB962C8B-B14F-4D97-AF65-F5344CB8AC3E}">
        <p14:creationId xmlns:p14="http://schemas.microsoft.com/office/powerpoint/2010/main" val="962715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sz="4000" b="1" dirty="0" smtClean="0"/>
              <a:t>Methods to </a:t>
            </a:r>
            <a:r>
              <a:rPr lang="nb-NO" sz="4000" b="1" dirty="0" err="1" smtClean="0"/>
              <a:t>study</a:t>
            </a:r>
            <a:r>
              <a:rPr lang="nb-NO" sz="4000" b="1" dirty="0" smtClean="0"/>
              <a:t> </a:t>
            </a:r>
            <a:r>
              <a:rPr lang="nb-NO" sz="4000" b="1" dirty="0" err="1" smtClean="0"/>
              <a:t>ourselves</a:t>
            </a:r>
            <a:endParaRPr lang="nb-NO" sz="4000" b="1" dirty="0"/>
          </a:p>
        </p:txBody>
      </p:sp>
      <p:sp>
        <p:nvSpPr>
          <p:cNvPr id="3" name="Content Placeholder 2"/>
          <p:cNvSpPr>
            <a:spLocks noGrp="1"/>
          </p:cNvSpPr>
          <p:nvPr>
            <p:ph idx="1"/>
          </p:nvPr>
        </p:nvSpPr>
        <p:spPr>
          <a:xfrm>
            <a:off x="457200" y="1417638"/>
            <a:ext cx="8229600" cy="4708525"/>
          </a:xfrm>
        </p:spPr>
        <p:txBody>
          <a:bodyPr/>
          <a:lstStyle/>
          <a:p>
            <a:r>
              <a:rPr lang="nb-NO" sz="2800" dirty="0" smtClean="0"/>
              <a:t>Insider—outsider </a:t>
            </a:r>
            <a:r>
              <a:rPr lang="nb-NO" sz="2800" dirty="0" err="1" smtClean="0"/>
              <a:t>research</a:t>
            </a:r>
            <a:endParaRPr lang="nb-NO" sz="2800" dirty="0" smtClean="0"/>
          </a:p>
          <a:p>
            <a:r>
              <a:rPr lang="nb-NO" sz="2800" dirty="0" err="1" smtClean="0"/>
              <a:t>Abductive</a:t>
            </a:r>
            <a:r>
              <a:rPr lang="nb-NO" sz="2800" dirty="0" smtClean="0"/>
              <a:t>, iterative </a:t>
            </a:r>
            <a:r>
              <a:rPr lang="nb-NO" sz="2800" dirty="0" err="1" smtClean="0"/>
              <a:t>approach</a:t>
            </a:r>
            <a:endParaRPr lang="nb-NO" sz="2800" dirty="0" smtClean="0"/>
          </a:p>
          <a:p>
            <a:r>
              <a:rPr lang="nb-NO" sz="2800" dirty="0" err="1" smtClean="0"/>
              <a:t>Researchers</a:t>
            </a:r>
            <a:r>
              <a:rPr lang="nb-NO" sz="2800" dirty="0" smtClean="0"/>
              <a:t> </a:t>
            </a:r>
            <a:r>
              <a:rPr lang="nb-NO" sz="2800" dirty="0" err="1" smtClean="0"/>
              <a:t>consisted</a:t>
            </a:r>
            <a:r>
              <a:rPr lang="nb-NO" sz="2800" dirty="0" smtClean="0"/>
              <a:t> </a:t>
            </a:r>
            <a:r>
              <a:rPr lang="nb-NO" sz="2800" dirty="0" err="1" smtClean="0"/>
              <a:t>of</a:t>
            </a:r>
            <a:r>
              <a:rPr lang="nb-NO" sz="2800" dirty="0" smtClean="0"/>
              <a:t>: </a:t>
            </a:r>
            <a:endParaRPr lang="nb-NO" sz="2800" dirty="0"/>
          </a:p>
          <a:p>
            <a:pPr lvl="1"/>
            <a:r>
              <a:rPr lang="nb-NO" sz="2400" dirty="0" smtClean="0"/>
              <a:t>Critical </a:t>
            </a:r>
            <a:r>
              <a:rPr lang="nb-NO" sz="2400" dirty="0" err="1" smtClean="0"/>
              <a:t>friends</a:t>
            </a:r>
            <a:r>
              <a:rPr lang="nb-NO" sz="2400" dirty="0" smtClean="0"/>
              <a:t> </a:t>
            </a:r>
          </a:p>
          <a:p>
            <a:pPr lvl="1"/>
            <a:r>
              <a:rPr lang="nb-NO" sz="2400" dirty="0" err="1" smtClean="0"/>
              <a:t>Academic</a:t>
            </a:r>
            <a:r>
              <a:rPr lang="nb-NO" sz="2400" dirty="0" smtClean="0"/>
              <a:t> </a:t>
            </a:r>
            <a:r>
              <a:rPr lang="nb-NO" sz="2400" dirty="0" err="1" smtClean="0"/>
              <a:t>developers</a:t>
            </a:r>
            <a:r>
              <a:rPr lang="nb-NO" sz="2400" dirty="0" smtClean="0"/>
              <a:t> (ADs)</a:t>
            </a:r>
          </a:p>
          <a:p>
            <a:r>
              <a:rPr lang="nb-NO" sz="2800" dirty="0" err="1" smtClean="0"/>
              <a:t>What</a:t>
            </a:r>
            <a:r>
              <a:rPr lang="nb-NO" sz="2800" dirty="0" smtClean="0"/>
              <a:t> </a:t>
            </a:r>
            <a:r>
              <a:rPr lang="nb-NO" sz="2800" dirty="0" err="1" smtClean="0"/>
              <a:t>we</a:t>
            </a:r>
            <a:r>
              <a:rPr lang="nb-NO" sz="2800" dirty="0" smtClean="0"/>
              <a:t> </a:t>
            </a:r>
            <a:r>
              <a:rPr lang="nb-NO" sz="2800" dirty="0" err="1" smtClean="0"/>
              <a:t>studied</a:t>
            </a:r>
            <a:r>
              <a:rPr lang="nb-NO" sz="2800" dirty="0" smtClean="0"/>
              <a:t>: </a:t>
            </a:r>
            <a:r>
              <a:rPr lang="nb-NO" sz="2800" dirty="0" err="1" smtClean="0"/>
              <a:t>Deliberative</a:t>
            </a:r>
            <a:r>
              <a:rPr lang="nb-NO" sz="2800" dirty="0" smtClean="0"/>
              <a:t> </a:t>
            </a:r>
            <a:r>
              <a:rPr lang="nb-NO" sz="2800" dirty="0" err="1" smtClean="0"/>
              <a:t>communciation</a:t>
            </a:r>
            <a:r>
              <a:rPr lang="nb-NO" sz="2800" dirty="0" smtClean="0"/>
              <a:t> as ADs used </a:t>
            </a:r>
            <a:r>
              <a:rPr lang="nb-NO" sz="2800" dirty="0" err="1" smtClean="0"/>
              <a:t>when</a:t>
            </a:r>
            <a:r>
              <a:rPr lang="nb-NO" sz="2800" dirty="0" smtClean="0"/>
              <a:t> </a:t>
            </a:r>
            <a:r>
              <a:rPr lang="nb-NO" sz="2800" dirty="0" err="1" smtClean="0"/>
              <a:t>they</a:t>
            </a:r>
            <a:r>
              <a:rPr lang="nb-NO" sz="2800" dirty="0" smtClean="0"/>
              <a:t> </a:t>
            </a:r>
            <a:r>
              <a:rPr lang="nb-NO" sz="2800" dirty="0" err="1" smtClean="0"/>
              <a:t>taught</a:t>
            </a:r>
            <a:r>
              <a:rPr lang="nb-NO" sz="2800" dirty="0" smtClean="0"/>
              <a:t> </a:t>
            </a:r>
            <a:r>
              <a:rPr lang="nb-NO" sz="2800" dirty="0" err="1" smtClean="0"/>
              <a:t>courses</a:t>
            </a:r>
            <a:r>
              <a:rPr lang="nb-NO" sz="2800" dirty="0" smtClean="0"/>
              <a:t> to </a:t>
            </a:r>
            <a:r>
              <a:rPr lang="nb-NO" sz="2800" dirty="0" err="1" smtClean="0"/>
              <a:t>academics</a:t>
            </a:r>
            <a:endParaRPr lang="nb-NO" sz="2800" dirty="0" smtClean="0"/>
          </a:p>
        </p:txBody>
      </p:sp>
    </p:spTree>
    <p:extLst>
      <p:ext uri="{BB962C8B-B14F-4D97-AF65-F5344CB8AC3E}">
        <p14:creationId xmlns:p14="http://schemas.microsoft.com/office/powerpoint/2010/main" val="2089893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sz="4000" b="1" dirty="0" smtClean="0"/>
              <a:t>Methods to </a:t>
            </a:r>
            <a:r>
              <a:rPr lang="nb-NO" sz="4000" b="1" dirty="0" err="1" smtClean="0"/>
              <a:t>study</a:t>
            </a:r>
            <a:r>
              <a:rPr lang="nb-NO" sz="4000" b="1" dirty="0" smtClean="0"/>
              <a:t> </a:t>
            </a:r>
            <a:r>
              <a:rPr lang="nb-NO" sz="4000" b="1" dirty="0" err="1" smtClean="0"/>
              <a:t>ourselves</a:t>
            </a:r>
            <a:endParaRPr lang="nb-NO" sz="4000" b="1" dirty="0"/>
          </a:p>
        </p:txBody>
      </p:sp>
      <p:sp>
        <p:nvSpPr>
          <p:cNvPr id="3" name="Content Placeholder 2"/>
          <p:cNvSpPr>
            <a:spLocks noGrp="1"/>
          </p:cNvSpPr>
          <p:nvPr>
            <p:ph idx="1"/>
          </p:nvPr>
        </p:nvSpPr>
        <p:spPr>
          <a:xfrm>
            <a:off x="457200" y="980728"/>
            <a:ext cx="8229600" cy="5145435"/>
          </a:xfrm>
        </p:spPr>
        <p:txBody>
          <a:bodyPr/>
          <a:lstStyle/>
          <a:p>
            <a:r>
              <a:rPr lang="nb-NO" sz="2800" dirty="0" smtClean="0"/>
              <a:t>Using </a:t>
            </a:r>
            <a:r>
              <a:rPr lang="nb-NO" sz="2800" dirty="0" err="1" smtClean="0"/>
              <a:t>deliberative</a:t>
            </a:r>
            <a:r>
              <a:rPr lang="nb-NO" sz="2800" dirty="0" smtClean="0"/>
              <a:t> </a:t>
            </a:r>
            <a:r>
              <a:rPr lang="nb-NO" sz="2800" dirty="0" err="1" smtClean="0"/>
              <a:t>communication</a:t>
            </a:r>
            <a:r>
              <a:rPr lang="nb-NO" sz="2800" dirty="0" smtClean="0"/>
              <a:t> at </a:t>
            </a:r>
            <a:r>
              <a:rPr lang="nb-NO" sz="2800" dirty="0" err="1" smtClean="0"/>
              <a:t>every</a:t>
            </a:r>
            <a:r>
              <a:rPr lang="nb-NO" sz="2800" dirty="0" smtClean="0"/>
              <a:t> </a:t>
            </a:r>
            <a:r>
              <a:rPr lang="nb-NO" sz="2800" dirty="0" err="1" smtClean="0"/>
              <a:t>point</a:t>
            </a:r>
            <a:r>
              <a:rPr lang="nb-NO" sz="2800" dirty="0" smtClean="0"/>
              <a:t>:</a:t>
            </a:r>
          </a:p>
          <a:p>
            <a:pPr marL="1428750" lvl="2" indent="-514350">
              <a:buFont typeface="+mj-lt"/>
              <a:buAutoNum type="arabicPeriod"/>
            </a:pPr>
            <a:r>
              <a:rPr lang="nb-NO" sz="2800" dirty="0" smtClean="0"/>
              <a:t>ADs </a:t>
            </a:r>
            <a:r>
              <a:rPr lang="nb-NO" sz="2800" dirty="0" err="1" smtClean="0"/>
              <a:t>declared</a:t>
            </a:r>
            <a:r>
              <a:rPr lang="nb-NO" sz="2800" dirty="0" smtClean="0"/>
              <a:t> </a:t>
            </a:r>
            <a:r>
              <a:rPr lang="nb-NO" sz="2800" dirty="0" err="1" smtClean="0"/>
              <a:t>intentions</a:t>
            </a:r>
            <a:r>
              <a:rPr lang="nb-NO" sz="2800" dirty="0" smtClean="0"/>
              <a:t> </a:t>
            </a:r>
            <a:r>
              <a:rPr lang="nb-NO" sz="2800" dirty="0"/>
              <a:t>and </a:t>
            </a:r>
            <a:r>
              <a:rPr lang="nb-NO" sz="2800" dirty="0" err="1"/>
              <a:t>described</a:t>
            </a:r>
            <a:r>
              <a:rPr lang="nb-NO" sz="2800" dirty="0"/>
              <a:t> </a:t>
            </a:r>
            <a:r>
              <a:rPr lang="nb-NO" sz="2800" dirty="0" err="1"/>
              <a:t>actions</a:t>
            </a:r>
            <a:r>
              <a:rPr lang="nb-NO" sz="2800" dirty="0"/>
              <a:t> </a:t>
            </a:r>
            <a:r>
              <a:rPr lang="nb-NO" sz="2800" dirty="0" smtClean="0"/>
              <a:t>to </a:t>
            </a:r>
            <a:r>
              <a:rPr lang="nb-NO" sz="2800" dirty="0" err="1" smtClean="0"/>
              <a:t>their</a:t>
            </a:r>
            <a:r>
              <a:rPr lang="nb-NO" sz="2800" dirty="0" smtClean="0"/>
              <a:t> critical </a:t>
            </a:r>
            <a:r>
              <a:rPr lang="nb-NO" sz="2800" dirty="0" err="1" smtClean="0"/>
              <a:t>friends</a:t>
            </a:r>
            <a:endParaRPr lang="nb-NO" sz="2800" dirty="0"/>
          </a:p>
          <a:p>
            <a:pPr marL="1428750" lvl="2" indent="-514350">
              <a:buFont typeface="+mj-lt"/>
              <a:buAutoNum type="arabicPeriod"/>
            </a:pPr>
            <a:r>
              <a:rPr lang="nb-NO" sz="2800" dirty="0" err="1" smtClean="0"/>
              <a:t>Based</a:t>
            </a:r>
            <a:r>
              <a:rPr lang="nb-NO" sz="2800" dirty="0"/>
              <a:t> </a:t>
            </a:r>
            <a:r>
              <a:rPr lang="nb-NO" sz="2800" dirty="0" err="1" smtClean="0"/>
              <a:t>on</a:t>
            </a:r>
            <a:r>
              <a:rPr lang="nb-NO" sz="2800" dirty="0" smtClean="0"/>
              <a:t> the </a:t>
            </a:r>
            <a:r>
              <a:rPr lang="nb-NO" sz="2800" dirty="0" err="1" smtClean="0"/>
              <a:t>conversations</a:t>
            </a:r>
            <a:r>
              <a:rPr lang="nb-NO" sz="2800" dirty="0" smtClean="0"/>
              <a:t>, AD </a:t>
            </a:r>
            <a:r>
              <a:rPr lang="nb-NO" sz="2800" dirty="0" err="1"/>
              <a:t>edited</a:t>
            </a:r>
            <a:r>
              <a:rPr lang="nb-NO" sz="2800" dirty="0"/>
              <a:t> </a:t>
            </a:r>
            <a:r>
              <a:rPr lang="nb-NO" sz="2800" dirty="0" smtClean="0"/>
              <a:t>his/her plans </a:t>
            </a:r>
          </a:p>
          <a:p>
            <a:pPr marL="1428750" lvl="2" indent="-514350">
              <a:buFont typeface="+mj-lt"/>
              <a:buAutoNum type="arabicPeriod"/>
            </a:pPr>
            <a:r>
              <a:rPr lang="nb-NO" sz="2800" dirty="0" smtClean="0"/>
              <a:t>Video </a:t>
            </a:r>
            <a:r>
              <a:rPr lang="nb-NO" sz="2800" dirty="0" err="1" smtClean="0"/>
              <a:t>recording</a:t>
            </a:r>
            <a:r>
              <a:rPr lang="nb-NO" sz="2800" dirty="0" smtClean="0"/>
              <a:t> </a:t>
            </a:r>
            <a:r>
              <a:rPr lang="nb-NO" sz="2800" dirty="0" err="1" smtClean="0"/>
              <a:t>of</a:t>
            </a:r>
            <a:r>
              <a:rPr lang="nb-NO" sz="2800" dirty="0" smtClean="0"/>
              <a:t> the </a:t>
            </a:r>
            <a:r>
              <a:rPr lang="nb-NO" sz="2800" dirty="0" err="1" smtClean="0"/>
              <a:t>course</a:t>
            </a:r>
            <a:r>
              <a:rPr lang="nb-NO" sz="2800" dirty="0" smtClean="0"/>
              <a:t> in </a:t>
            </a:r>
            <a:r>
              <a:rPr lang="nb-NO" sz="2800" dirty="0" err="1" smtClean="0"/>
              <a:t>which</a:t>
            </a:r>
            <a:r>
              <a:rPr lang="nb-NO" sz="2800" dirty="0" smtClean="0"/>
              <a:t> the AD used </a:t>
            </a:r>
            <a:r>
              <a:rPr lang="nb-NO" sz="2800" dirty="0" err="1" smtClean="0"/>
              <a:t>deliberative</a:t>
            </a:r>
            <a:r>
              <a:rPr lang="nb-NO" sz="2800" dirty="0" smtClean="0"/>
              <a:t> </a:t>
            </a:r>
            <a:r>
              <a:rPr lang="nb-NO" sz="2800" dirty="0" err="1" smtClean="0"/>
              <a:t>communication</a:t>
            </a:r>
            <a:endParaRPr lang="nb-NO" sz="2800" dirty="0"/>
          </a:p>
          <a:p>
            <a:pPr marL="1428750" lvl="2" indent="-514350">
              <a:buFont typeface="+mj-lt"/>
              <a:buAutoNum type="arabicPeriod"/>
            </a:pPr>
            <a:r>
              <a:rPr lang="nb-NO" sz="2800" dirty="0" smtClean="0"/>
              <a:t>Critical </a:t>
            </a:r>
            <a:r>
              <a:rPr lang="nb-NO" sz="2800" dirty="0" err="1" smtClean="0"/>
              <a:t>friends</a:t>
            </a:r>
            <a:r>
              <a:rPr lang="nb-NO" sz="2800" dirty="0" smtClean="0"/>
              <a:t> </a:t>
            </a:r>
            <a:r>
              <a:rPr lang="nb-NO" sz="2800" dirty="0" err="1" smtClean="0"/>
              <a:t>analysed</a:t>
            </a:r>
            <a:r>
              <a:rPr lang="nb-NO" sz="2800" dirty="0" smtClean="0"/>
              <a:t> video</a:t>
            </a:r>
          </a:p>
          <a:p>
            <a:pPr marL="1428750" lvl="2" indent="-514350">
              <a:buFont typeface="+mj-lt"/>
              <a:buAutoNum type="arabicPeriod"/>
            </a:pPr>
            <a:r>
              <a:rPr lang="nb-NO" sz="2800" dirty="0" err="1"/>
              <a:t>C</a:t>
            </a:r>
            <a:r>
              <a:rPr lang="nb-NO" sz="2800" dirty="0" err="1" smtClean="0"/>
              <a:t>onversation</a:t>
            </a:r>
            <a:r>
              <a:rPr lang="nb-NO" sz="2800" dirty="0" smtClean="0"/>
              <a:t> </a:t>
            </a:r>
            <a:r>
              <a:rPr lang="nb-NO" sz="2800" dirty="0" err="1" smtClean="0"/>
              <a:t>among</a:t>
            </a:r>
            <a:r>
              <a:rPr lang="nb-NO" sz="2800" dirty="0" smtClean="0"/>
              <a:t> the critical  </a:t>
            </a:r>
            <a:r>
              <a:rPr lang="nb-NO" sz="2800" dirty="0" err="1" smtClean="0"/>
              <a:t>friends</a:t>
            </a:r>
            <a:r>
              <a:rPr lang="nb-NO" sz="2800" dirty="0" smtClean="0"/>
              <a:t> and the AD in order to </a:t>
            </a:r>
            <a:r>
              <a:rPr lang="nb-NO" sz="2800" dirty="0" err="1" smtClean="0"/>
              <a:t>increase</a:t>
            </a:r>
            <a:r>
              <a:rPr lang="nb-NO" sz="2800" dirty="0" smtClean="0"/>
              <a:t> </a:t>
            </a:r>
            <a:r>
              <a:rPr lang="nb-NO" sz="2800" dirty="0" err="1" smtClean="0"/>
              <a:t>awareness</a:t>
            </a:r>
            <a:r>
              <a:rPr lang="nb-NO" sz="2800" dirty="0" smtClean="0"/>
              <a:t> </a:t>
            </a:r>
            <a:r>
              <a:rPr lang="nb-NO" sz="2800" dirty="0" err="1" smtClean="0"/>
              <a:t>of</a:t>
            </a:r>
            <a:r>
              <a:rPr lang="nb-NO" sz="2800" dirty="0" smtClean="0"/>
              <a:t> </a:t>
            </a:r>
            <a:r>
              <a:rPr lang="nb-NO" sz="2800" dirty="0" err="1" smtClean="0"/>
              <a:t>praxis</a:t>
            </a:r>
            <a:endParaRPr lang="nb-NO" sz="2800" dirty="0" smtClean="0"/>
          </a:p>
          <a:p>
            <a:pPr lvl="2"/>
            <a:endParaRPr lang="nb-NO" sz="2800" dirty="0"/>
          </a:p>
        </p:txBody>
      </p:sp>
    </p:spTree>
    <p:extLst>
      <p:ext uri="{BB962C8B-B14F-4D97-AF65-F5344CB8AC3E}">
        <p14:creationId xmlns:p14="http://schemas.microsoft.com/office/powerpoint/2010/main" val="2847214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Concepts we </a:t>
            </a:r>
            <a:r>
              <a:rPr lang="en-US" b="1" dirty="0" smtClean="0"/>
              <a:t>studied</a:t>
            </a:r>
            <a:r>
              <a:rPr lang="en-US" dirty="0"/>
              <a:t/>
            </a:r>
            <a:br>
              <a:rPr lang="en-US" dirty="0"/>
            </a:br>
            <a:endParaRPr lang="nb-NO" dirty="0"/>
          </a:p>
        </p:txBody>
      </p:sp>
      <p:sp>
        <p:nvSpPr>
          <p:cNvPr id="3" name="Content Placeholder 2"/>
          <p:cNvSpPr>
            <a:spLocks noGrp="1"/>
          </p:cNvSpPr>
          <p:nvPr>
            <p:ph idx="1"/>
          </p:nvPr>
        </p:nvSpPr>
        <p:spPr>
          <a:xfrm>
            <a:off x="457200" y="1268760"/>
            <a:ext cx="8229600" cy="4857403"/>
          </a:xfrm>
        </p:spPr>
        <p:txBody>
          <a:bodyPr/>
          <a:lstStyle/>
          <a:p>
            <a:r>
              <a:rPr lang="en-US" dirty="0" smtClean="0"/>
              <a:t>As we studied ourselves, we drew on established concepts:</a:t>
            </a:r>
          </a:p>
          <a:p>
            <a:pPr lvl="1"/>
            <a:r>
              <a:rPr lang="en-US" dirty="0">
                <a:solidFill>
                  <a:srgbClr val="FF0000"/>
                </a:solidFill>
              </a:rPr>
              <a:t>Public good</a:t>
            </a:r>
          </a:p>
          <a:p>
            <a:pPr lvl="1"/>
            <a:r>
              <a:rPr lang="nb-NO" dirty="0" err="1">
                <a:solidFill>
                  <a:srgbClr val="FF0000"/>
                </a:solidFill>
              </a:rPr>
              <a:t>Deliberative</a:t>
            </a:r>
            <a:r>
              <a:rPr lang="nb-NO" dirty="0">
                <a:solidFill>
                  <a:srgbClr val="FF0000"/>
                </a:solidFill>
              </a:rPr>
              <a:t> </a:t>
            </a:r>
            <a:r>
              <a:rPr lang="nb-NO" dirty="0" err="1">
                <a:solidFill>
                  <a:srgbClr val="FF0000"/>
                </a:solidFill>
              </a:rPr>
              <a:t>communication</a:t>
            </a:r>
            <a:endParaRPr lang="en-US" dirty="0"/>
          </a:p>
          <a:p>
            <a:pPr lvl="1"/>
            <a:r>
              <a:rPr lang="en-US" dirty="0" smtClean="0">
                <a:solidFill>
                  <a:srgbClr val="FF0000"/>
                </a:solidFill>
              </a:rPr>
              <a:t>Web </a:t>
            </a:r>
            <a:r>
              <a:rPr lang="en-US" dirty="0">
                <a:solidFill>
                  <a:srgbClr val="FF0000"/>
                </a:solidFill>
              </a:rPr>
              <a:t>of commitments</a:t>
            </a:r>
            <a:endParaRPr lang="en-US" dirty="0"/>
          </a:p>
          <a:p>
            <a:r>
              <a:rPr lang="en-US" dirty="0" smtClean="0"/>
              <a:t>And developed a new one:</a:t>
            </a:r>
          </a:p>
          <a:p>
            <a:pPr lvl="1"/>
            <a:r>
              <a:rPr lang="nb-NO" dirty="0" err="1" smtClean="0">
                <a:solidFill>
                  <a:srgbClr val="FF0000"/>
                </a:solidFill>
              </a:rPr>
              <a:t>Deliberative</a:t>
            </a:r>
            <a:r>
              <a:rPr lang="nb-NO" dirty="0" smtClean="0">
                <a:solidFill>
                  <a:srgbClr val="FF0000"/>
                </a:solidFill>
              </a:rPr>
              <a:t> </a:t>
            </a:r>
            <a:r>
              <a:rPr lang="nb-NO" dirty="0" err="1">
                <a:solidFill>
                  <a:srgbClr val="FF0000"/>
                </a:solidFill>
              </a:rPr>
              <a:t>leadership</a:t>
            </a:r>
            <a:endParaRPr lang="en-US" dirty="0"/>
          </a:p>
          <a:p>
            <a:endParaRPr lang="nb-NO" dirty="0"/>
          </a:p>
        </p:txBody>
      </p:sp>
    </p:spTree>
    <p:extLst>
      <p:ext uri="{BB962C8B-B14F-4D97-AF65-F5344CB8AC3E}">
        <p14:creationId xmlns:p14="http://schemas.microsoft.com/office/powerpoint/2010/main" val="4142677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31" y="160337"/>
            <a:ext cx="8229600" cy="1143000"/>
          </a:xfrm>
        </p:spPr>
        <p:txBody>
          <a:bodyPr/>
          <a:lstStyle/>
          <a:p>
            <a:pPr algn="l"/>
            <a:r>
              <a:rPr lang="en-GB" sz="4000" b="1" dirty="0">
                <a:latin typeface="+mn-lt"/>
                <a:ea typeface="Calibri" panose="020F0502020204030204" pitchFamily="34" charset="0"/>
                <a:cs typeface="Times New Roman" panose="02020603050405020304" pitchFamily="18" charset="0"/>
              </a:rPr>
              <a:t>The ongoing shift from public </a:t>
            </a:r>
            <a:br>
              <a:rPr lang="en-GB" sz="4000" b="1" dirty="0">
                <a:latin typeface="+mn-lt"/>
                <a:ea typeface="Calibri" panose="020F0502020204030204" pitchFamily="34" charset="0"/>
                <a:cs typeface="Times New Roman" panose="02020603050405020304" pitchFamily="18" charset="0"/>
              </a:rPr>
            </a:br>
            <a:r>
              <a:rPr lang="en-GB" sz="4000" b="1" dirty="0">
                <a:latin typeface="+mn-lt"/>
                <a:ea typeface="Calibri" panose="020F0502020204030204" pitchFamily="34" charset="0"/>
                <a:cs typeface="Times New Roman" panose="02020603050405020304" pitchFamily="18" charset="0"/>
              </a:rPr>
              <a:t>good to private good</a:t>
            </a:r>
            <a:endParaRPr lang="nb-NO" sz="4000" b="1" dirty="0">
              <a:latin typeface="+mn-lt"/>
            </a:endParaRPr>
          </a:p>
        </p:txBody>
      </p:sp>
      <p:sp>
        <p:nvSpPr>
          <p:cNvPr id="3" name="Content Placeholder 2"/>
          <p:cNvSpPr>
            <a:spLocks noGrp="1"/>
          </p:cNvSpPr>
          <p:nvPr>
            <p:ph idx="1"/>
          </p:nvPr>
        </p:nvSpPr>
        <p:spPr>
          <a:xfrm>
            <a:off x="251520" y="1412776"/>
            <a:ext cx="8640959" cy="4525963"/>
          </a:xfrm>
        </p:spPr>
        <p:txBody>
          <a:bodyPr/>
          <a:lstStyle/>
          <a:p>
            <a:pPr>
              <a:spcAft>
                <a:spcPts val="1500"/>
              </a:spcAft>
            </a:pPr>
            <a:r>
              <a:rPr lang="en-GB" sz="2800" dirty="0" smtClean="0"/>
              <a:t>Consequences for higher education / universities: commercialization, commodification, competition and classification (Nixon)</a:t>
            </a:r>
            <a:endParaRPr lang="sv-SE" sz="2800" dirty="0" smtClean="0"/>
          </a:p>
          <a:p>
            <a:pPr>
              <a:spcAft>
                <a:spcPts val="1500"/>
              </a:spcAft>
            </a:pPr>
            <a:r>
              <a:rPr lang="en-GB" sz="2800" dirty="0" smtClean="0"/>
              <a:t>Entrepreneurial and bureaucratic rationality of universities developing to a mixed, instrumental rationality for private good, but a weakened interest for communicative reason (Barnett, </a:t>
            </a:r>
            <a:r>
              <a:rPr lang="en-GB" sz="2800" dirty="0" err="1" smtClean="0"/>
              <a:t>Habermas</a:t>
            </a:r>
            <a:r>
              <a:rPr lang="en-GB" sz="2800" dirty="0" smtClean="0"/>
              <a:t>)  </a:t>
            </a:r>
            <a:endParaRPr lang="sv-SE" sz="2800" dirty="0" smtClean="0"/>
          </a:p>
          <a:p>
            <a:pPr>
              <a:lnSpc>
                <a:spcPct val="107000"/>
              </a:lnSpc>
              <a:spcAft>
                <a:spcPts val="1500"/>
              </a:spcAft>
            </a:pPr>
            <a:r>
              <a:rPr lang="en-GB" sz="2800" dirty="0" smtClean="0"/>
              <a:t>Proposing a communicative rationality as leading for the universities’ moral direction and strive for the public good</a:t>
            </a:r>
            <a:endParaRPr lang="sv-SE" sz="2800" dirty="0" smtClean="0"/>
          </a:p>
          <a:p>
            <a:endParaRPr lang="nb-NO" dirty="0"/>
          </a:p>
        </p:txBody>
      </p:sp>
    </p:spTree>
    <p:extLst>
      <p:ext uri="{BB962C8B-B14F-4D97-AF65-F5344CB8AC3E}">
        <p14:creationId xmlns:p14="http://schemas.microsoft.com/office/powerpoint/2010/main" val="354557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Deliberative communication</a:t>
            </a:r>
            <a:endParaRPr lang="nb-NO" b="1" dirty="0"/>
          </a:p>
        </p:txBody>
      </p:sp>
      <p:sp>
        <p:nvSpPr>
          <p:cNvPr id="3" name="Content Placeholder 2"/>
          <p:cNvSpPr>
            <a:spLocks noGrp="1"/>
          </p:cNvSpPr>
          <p:nvPr>
            <p:ph idx="1"/>
          </p:nvPr>
        </p:nvSpPr>
        <p:spPr>
          <a:xfrm>
            <a:off x="457200" y="908720"/>
            <a:ext cx="8229600" cy="5001419"/>
          </a:xfrm>
        </p:spPr>
        <p:txBody>
          <a:bodyPr/>
          <a:lstStyle/>
          <a:p>
            <a:r>
              <a:rPr lang="en-US" dirty="0"/>
              <a:t>S</a:t>
            </a:r>
            <a:r>
              <a:rPr lang="en-US" dirty="0" smtClean="0"/>
              <a:t>tands </a:t>
            </a:r>
            <a:r>
              <a:rPr lang="en-US" dirty="0"/>
              <a:t>for communication in which different opinions and values can be set against each other. It implies an endeavor by each individual to develop his or her view by listening, deliberating, seeking arguments and valuing, coupled to a collective and cooperative endeavor to find values and norms which everyone can accept, at the same time as pluralism is acknowledged</a:t>
            </a:r>
            <a:endParaRPr lang="nb-NO" dirty="0"/>
          </a:p>
          <a:p>
            <a:endParaRPr lang="nb-NO" dirty="0"/>
          </a:p>
        </p:txBody>
      </p:sp>
    </p:spTree>
    <p:extLst>
      <p:ext uri="{BB962C8B-B14F-4D97-AF65-F5344CB8AC3E}">
        <p14:creationId xmlns:p14="http://schemas.microsoft.com/office/powerpoint/2010/main" val="623949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08D3-DECA-4B47-83D8-E4EB174145E1}"/>
              </a:ext>
            </a:extLst>
          </p:cNvPr>
          <p:cNvSpPr>
            <a:spLocks noGrp="1"/>
          </p:cNvSpPr>
          <p:nvPr>
            <p:ph type="title"/>
          </p:nvPr>
        </p:nvSpPr>
        <p:spPr>
          <a:xfrm>
            <a:off x="457200" y="274637"/>
            <a:ext cx="8229600" cy="1333651"/>
          </a:xfrm>
        </p:spPr>
        <p:txBody>
          <a:bodyPr/>
          <a:lstStyle/>
          <a:p>
            <a:pPr algn="l"/>
            <a:r>
              <a:rPr lang="en-US" sz="4000" b="1" dirty="0" smtClean="0"/>
              <a:t>Deliberative communication</a:t>
            </a:r>
            <a:endParaRPr lang="en-US" sz="4000" b="1" dirty="0"/>
          </a:p>
        </p:txBody>
      </p:sp>
      <p:sp>
        <p:nvSpPr>
          <p:cNvPr id="3" name="Content Placeholder 2">
            <a:extLst>
              <a:ext uri="{FF2B5EF4-FFF2-40B4-BE49-F238E27FC236}">
                <a16:creationId xmlns:a16="http://schemas.microsoft.com/office/drawing/2014/main" id="{D7CD8606-DECC-4640-A281-A26B435F22B6}"/>
              </a:ext>
            </a:extLst>
          </p:cNvPr>
          <p:cNvSpPr>
            <a:spLocks noGrp="1"/>
          </p:cNvSpPr>
          <p:nvPr>
            <p:ph idx="1"/>
          </p:nvPr>
        </p:nvSpPr>
        <p:spPr>
          <a:xfrm>
            <a:off x="457200" y="908720"/>
            <a:ext cx="8229600" cy="5225532"/>
          </a:xfrm>
        </p:spPr>
        <p:txBody>
          <a:bodyPr/>
          <a:lstStyle/>
          <a:p>
            <a:pPr marL="457200" lvl="0" indent="-457200">
              <a:buFont typeface="+mj-lt"/>
              <a:buAutoNum type="arabicPeriod"/>
            </a:pPr>
            <a:r>
              <a:rPr lang="en-US" sz="2100" dirty="0" smtClean="0"/>
              <a:t>Different </a:t>
            </a:r>
            <a:r>
              <a:rPr lang="en-US" sz="2100" dirty="0"/>
              <a:t>views are confronted</a:t>
            </a:r>
            <a:r>
              <a:rPr lang="en-US" sz="2100" b="1" dirty="0"/>
              <a:t> </a:t>
            </a:r>
            <a:r>
              <a:rPr lang="en-US" sz="2100" dirty="0"/>
              <a:t>with one another and arguments for these </a:t>
            </a:r>
            <a:r>
              <a:rPr lang="en-US" sz="2100" dirty="0" smtClean="0"/>
              <a:t>different views </a:t>
            </a:r>
            <a:r>
              <a:rPr lang="en-US" sz="2100" dirty="0"/>
              <a:t>are given time and space to be articulated and presented </a:t>
            </a:r>
            <a:endParaRPr lang="nb-NO" sz="2100" dirty="0"/>
          </a:p>
          <a:p>
            <a:pPr marL="457200" lvl="0" indent="-457200">
              <a:buFont typeface="+mj-lt"/>
              <a:buAutoNum type="arabicPeriod"/>
            </a:pPr>
            <a:r>
              <a:rPr lang="en-US" sz="2100" dirty="0" smtClean="0"/>
              <a:t>There </a:t>
            </a:r>
            <a:r>
              <a:rPr lang="en-US" sz="2100" dirty="0"/>
              <a:t>is tolerance and respect for the concrete other</a:t>
            </a:r>
            <a:r>
              <a:rPr lang="en-US" sz="2100" b="1" dirty="0"/>
              <a:t> </a:t>
            </a:r>
            <a:r>
              <a:rPr lang="en-US" sz="2100" dirty="0"/>
              <a:t>and participants learn to listen to the other person’s argument</a:t>
            </a:r>
            <a:endParaRPr lang="nb-NO" sz="2100" dirty="0"/>
          </a:p>
          <a:p>
            <a:pPr marL="457200" lvl="0" indent="-457200">
              <a:buFont typeface="+mj-lt"/>
              <a:buAutoNum type="arabicPeriod"/>
            </a:pPr>
            <a:r>
              <a:rPr lang="en-US" sz="2100" dirty="0" smtClean="0"/>
              <a:t>Elements </a:t>
            </a:r>
            <a:r>
              <a:rPr lang="en-US" sz="2100" dirty="0"/>
              <a:t>of collective will-formation</a:t>
            </a:r>
            <a:r>
              <a:rPr lang="en-US" sz="2100" b="1" dirty="0"/>
              <a:t> </a:t>
            </a:r>
            <a:r>
              <a:rPr lang="en-US" sz="2100" dirty="0"/>
              <a:t>are present, i.e. an endeavor to reach consensus or at least temporary agreements or to draw attention to differences; </a:t>
            </a:r>
            <a:endParaRPr lang="nb-NO" sz="2100" dirty="0"/>
          </a:p>
          <a:p>
            <a:pPr marL="457200" lvl="0" indent="-457200">
              <a:buFont typeface="+mj-lt"/>
              <a:buAutoNum type="arabicPeriod"/>
            </a:pPr>
            <a:r>
              <a:rPr lang="en-US" sz="2100" dirty="0" smtClean="0"/>
              <a:t>Authorities </a:t>
            </a:r>
            <a:r>
              <a:rPr lang="en-US" sz="2100" dirty="0"/>
              <a:t>or traditional views can be questioned, and there are opportunities to challenge one’s own tradition and</a:t>
            </a:r>
            <a:endParaRPr lang="nb-NO" sz="2100" dirty="0"/>
          </a:p>
          <a:p>
            <a:pPr marL="457200" indent="-457200">
              <a:buFont typeface="+mj-lt"/>
              <a:buAutoNum type="arabicPeriod"/>
            </a:pPr>
            <a:r>
              <a:rPr lang="en-US" sz="2100" dirty="0" smtClean="0"/>
              <a:t>There </a:t>
            </a:r>
            <a:r>
              <a:rPr lang="en-US" sz="2100" dirty="0"/>
              <a:t>is also scope for students to communicate and deliberate without teacher control, i.e. for argumentative discussions between students with the aim of solving problems or shedding light on them from different points of </a:t>
            </a:r>
            <a:r>
              <a:rPr lang="en-US" sz="2100" dirty="0" smtClean="0"/>
              <a:t>view</a:t>
            </a:r>
            <a:endParaRPr lang="en-GB" sz="2100" dirty="0" smtClean="0"/>
          </a:p>
          <a:p>
            <a:endParaRPr lang="en-GB" dirty="0" smtClean="0"/>
          </a:p>
          <a:p>
            <a:pPr lvl="1"/>
            <a:endParaRPr lang="en-GB" sz="3200" dirty="0"/>
          </a:p>
          <a:p>
            <a:pPr lvl="1"/>
            <a:endParaRPr lang="en-GB" sz="3200" dirty="0" smtClean="0"/>
          </a:p>
          <a:p>
            <a:pPr marL="1371600" lvl="3" indent="0">
              <a:buNone/>
            </a:pPr>
            <a:r>
              <a:rPr lang="en-GB" sz="3200" dirty="0" smtClean="0"/>
              <a:t>					</a:t>
            </a:r>
          </a:p>
          <a:p>
            <a:pPr marL="1371600" lvl="3" indent="0">
              <a:buNone/>
            </a:pPr>
            <a:endParaRPr lang="en-GB" sz="3200" dirty="0"/>
          </a:p>
          <a:p>
            <a:pPr marL="1371600" lvl="3" indent="0">
              <a:buNone/>
            </a:pPr>
            <a:endParaRPr lang="en-GB" sz="3200" dirty="0" smtClean="0"/>
          </a:p>
          <a:p>
            <a:pPr marL="1371600" lvl="3" indent="0">
              <a:buNone/>
            </a:pPr>
            <a:endParaRPr lang="en-GB" sz="3200" dirty="0"/>
          </a:p>
          <a:p>
            <a:pPr marL="1371600" lvl="3" indent="0">
              <a:buNone/>
            </a:pPr>
            <a:endParaRPr lang="en-GB" sz="3200" dirty="0" smtClean="0"/>
          </a:p>
          <a:p>
            <a:pPr marL="1371600" lvl="3" indent="0">
              <a:buNone/>
            </a:pPr>
            <a:r>
              <a:rPr lang="en-GB" sz="3200" dirty="0"/>
              <a:t>	</a:t>
            </a:r>
            <a:r>
              <a:rPr lang="en-GB" sz="3200" dirty="0" smtClean="0"/>
              <a:t>			</a:t>
            </a:r>
            <a:endParaRPr lang="nb-NO" sz="3200" dirty="0"/>
          </a:p>
        </p:txBody>
      </p:sp>
    </p:spTree>
    <p:extLst>
      <p:ext uri="{BB962C8B-B14F-4D97-AF65-F5344CB8AC3E}">
        <p14:creationId xmlns:p14="http://schemas.microsoft.com/office/powerpoint/2010/main" val="1764048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 object&#10;&#10;Description automatically generated">
            <a:extLst>
              <a:ext uri="{FF2B5EF4-FFF2-40B4-BE49-F238E27FC236}">
                <a16:creationId xmlns:a16="http://schemas.microsoft.com/office/drawing/2014/main" id="{28A672A6-ABDE-4F0C-A065-65178C9FE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44625"/>
            <a:ext cx="4824536" cy="6120680"/>
          </a:xfrm>
          <a:prstGeom prst="rect">
            <a:avLst/>
          </a:prstGeom>
        </p:spPr>
      </p:pic>
    </p:spTree>
    <p:extLst>
      <p:ext uri="{BB962C8B-B14F-4D97-AF65-F5344CB8AC3E}">
        <p14:creationId xmlns:p14="http://schemas.microsoft.com/office/powerpoint/2010/main" val="3934816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nb-NO" sz="4000" b="1" dirty="0" err="1" smtClean="0"/>
              <a:t>Deliberative</a:t>
            </a:r>
            <a:r>
              <a:rPr lang="nb-NO" sz="4000" b="1" dirty="0" smtClean="0"/>
              <a:t> </a:t>
            </a:r>
            <a:r>
              <a:rPr lang="nb-NO" sz="4000" b="1" dirty="0" err="1" smtClean="0"/>
              <a:t>leadership</a:t>
            </a:r>
            <a:r>
              <a:rPr lang="nb-NO" sz="4000" b="1" dirty="0" smtClean="0"/>
              <a:t> </a:t>
            </a:r>
            <a:endParaRPr lang="nb-NO" sz="4000" b="1" dirty="0"/>
          </a:p>
        </p:txBody>
      </p:sp>
      <p:sp>
        <p:nvSpPr>
          <p:cNvPr id="3" name="Content Placeholder 2"/>
          <p:cNvSpPr>
            <a:spLocks noGrp="1"/>
          </p:cNvSpPr>
          <p:nvPr>
            <p:ph idx="1"/>
          </p:nvPr>
        </p:nvSpPr>
        <p:spPr>
          <a:xfrm>
            <a:off x="457200" y="1196752"/>
            <a:ext cx="8229600" cy="4929411"/>
          </a:xfrm>
        </p:spPr>
        <p:txBody>
          <a:bodyPr/>
          <a:lstStyle/>
          <a:p>
            <a:r>
              <a:rPr lang="en-US" sz="2800" dirty="0"/>
              <a:t>From individual to collective </a:t>
            </a:r>
            <a:r>
              <a:rPr lang="en-US" sz="2800" dirty="0" smtClean="0"/>
              <a:t>agency</a:t>
            </a:r>
            <a:endParaRPr lang="nb-NO" sz="2800" dirty="0" smtClean="0"/>
          </a:p>
          <a:p>
            <a:r>
              <a:rPr lang="nb-NO" sz="2800" dirty="0" err="1" smtClean="0"/>
              <a:t>Reconceptualise</a:t>
            </a:r>
            <a:r>
              <a:rPr lang="nb-NO" sz="2800" dirty="0" smtClean="0"/>
              <a:t> </a:t>
            </a:r>
            <a:r>
              <a:rPr lang="nb-NO" sz="2800" dirty="0"/>
              <a:t>the </a:t>
            </a:r>
            <a:r>
              <a:rPr lang="nb-NO" sz="2800" dirty="0" err="1"/>
              <a:t>principles</a:t>
            </a:r>
            <a:r>
              <a:rPr lang="nb-NO" sz="2800" dirty="0"/>
              <a:t> </a:t>
            </a:r>
            <a:r>
              <a:rPr lang="nb-NO" sz="2800" dirty="0" err="1"/>
              <a:t>of</a:t>
            </a:r>
            <a:r>
              <a:rPr lang="nb-NO" sz="2800" dirty="0"/>
              <a:t> </a:t>
            </a:r>
            <a:r>
              <a:rPr lang="nb-NO" sz="2800" dirty="0" err="1"/>
              <a:t>deliberative</a:t>
            </a:r>
            <a:r>
              <a:rPr lang="nb-NO" sz="2800" dirty="0"/>
              <a:t> </a:t>
            </a:r>
            <a:r>
              <a:rPr lang="nb-NO" sz="2800" dirty="0" err="1" smtClean="0"/>
              <a:t>communication</a:t>
            </a:r>
            <a:r>
              <a:rPr lang="nb-NO" sz="2800" dirty="0" smtClean="0"/>
              <a:t>, to a </a:t>
            </a:r>
            <a:r>
              <a:rPr lang="nb-NO" sz="2800" dirty="0" err="1" smtClean="0"/>
              <a:t>new</a:t>
            </a:r>
            <a:r>
              <a:rPr lang="nb-NO" sz="2800" dirty="0" smtClean="0"/>
              <a:t> </a:t>
            </a:r>
            <a:r>
              <a:rPr lang="nb-NO" sz="2800" dirty="0" err="1" smtClean="0"/>
              <a:t>theory</a:t>
            </a:r>
            <a:r>
              <a:rPr lang="nb-NO" sz="2800" dirty="0" smtClean="0"/>
              <a:t> </a:t>
            </a:r>
            <a:r>
              <a:rPr lang="nb-NO" sz="2800" dirty="0" err="1" smtClean="0"/>
              <a:t>of</a:t>
            </a:r>
            <a:r>
              <a:rPr lang="nb-NO" sz="2800" dirty="0" smtClean="0"/>
              <a:t> </a:t>
            </a:r>
            <a:r>
              <a:rPr lang="nb-NO" sz="2800" dirty="0" err="1" smtClean="0"/>
              <a:t>leadership</a:t>
            </a:r>
            <a:r>
              <a:rPr lang="nb-NO" sz="2800" dirty="0" smtClean="0"/>
              <a:t> by </a:t>
            </a:r>
            <a:r>
              <a:rPr lang="nb-NO" sz="2800" dirty="0" err="1" smtClean="0"/>
              <a:t>starting</a:t>
            </a:r>
            <a:r>
              <a:rPr lang="nb-NO" sz="2800" dirty="0" smtClean="0"/>
              <a:t> </a:t>
            </a:r>
            <a:r>
              <a:rPr lang="nb-NO" sz="2800" dirty="0" err="1" smtClean="0"/>
              <a:t>with</a:t>
            </a:r>
            <a:r>
              <a:rPr lang="nb-NO" sz="2800" dirty="0" smtClean="0"/>
              <a:t>: </a:t>
            </a:r>
          </a:p>
          <a:p>
            <a:pPr lvl="1"/>
            <a:r>
              <a:rPr lang="nb-NO" sz="2400" dirty="0" err="1" smtClean="0"/>
              <a:t>Higher</a:t>
            </a:r>
            <a:r>
              <a:rPr lang="nb-NO" sz="2400" dirty="0" smtClean="0"/>
              <a:t> </a:t>
            </a:r>
            <a:r>
              <a:rPr lang="nb-NO" sz="2400" dirty="0" err="1" smtClean="0"/>
              <a:t>education’s</a:t>
            </a:r>
            <a:r>
              <a:rPr lang="nb-NO" sz="2400" dirty="0" smtClean="0"/>
              <a:t> purpose as and for </a:t>
            </a:r>
            <a:r>
              <a:rPr lang="nb-NO" sz="2400" dirty="0" err="1" smtClean="0"/>
              <a:t>public</a:t>
            </a:r>
            <a:r>
              <a:rPr lang="nb-NO" sz="2400" dirty="0" smtClean="0"/>
              <a:t> </a:t>
            </a:r>
            <a:r>
              <a:rPr lang="nb-NO" sz="2400" dirty="0" err="1" smtClean="0"/>
              <a:t>good</a:t>
            </a:r>
            <a:endParaRPr lang="nb-NO" sz="2400" dirty="0"/>
          </a:p>
          <a:p>
            <a:pPr lvl="1"/>
            <a:r>
              <a:rPr lang="en-US" sz="2400" dirty="0" smtClean="0"/>
              <a:t>‘</a:t>
            </a:r>
            <a:r>
              <a:rPr lang="en-US" sz="2400" dirty="0"/>
              <a:t>Distributed leadership’ – collective endeavor: Leading is teaching – teaching is leading </a:t>
            </a:r>
            <a:endParaRPr lang="en-US" sz="2400" dirty="0" smtClean="0"/>
          </a:p>
          <a:p>
            <a:pPr lvl="1"/>
            <a:r>
              <a:rPr lang="en-US" sz="2400" dirty="0" smtClean="0"/>
              <a:t>Acknowledgement of </a:t>
            </a:r>
            <a:r>
              <a:rPr lang="en-US" sz="2400" dirty="0"/>
              <a:t>the multiple and diverse ‘web of </a:t>
            </a:r>
            <a:r>
              <a:rPr lang="en-US" sz="2400" dirty="0" smtClean="0"/>
              <a:t>commitments’</a:t>
            </a:r>
            <a:endParaRPr lang="en-US" sz="2400" dirty="0"/>
          </a:p>
          <a:p>
            <a:pPr lvl="1"/>
            <a:r>
              <a:rPr lang="en-US" sz="2400" dirty="0" smtClean="0"/>
              <a:t>A need of </a:t>
            </a:r>
            <a:r>
              <a:rPr lang="en-US" sz="2400" dirty="0"/>
              <a:t>‘brokering’ </a:t>
            </a:r>
          </a:p>
          <a:p>
            <a:endParaRPr lang="en-US" sz="2400" dirty="0"/>
          </a:p>
          <a:p>
            <a:endParaRPr lang="en-US" dirty="0"/>
          </a:p>
          <a:p>
            <a:endParaRPr lang="nb-NO" dirty="0"/>
          </a:p>
        </p:txBody>
      </p:sp>
    </p:spTree>
    <p:extLst>
      <p:ext uri="{BB962C8B-B14F-4D97-AF65-F5344CB8AC3E}">
        <p14:creationId xmlns:p14="http://schemas.microsoft.com/office/powerpoint/2010/main" val="2759113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dirty="0"/>
              <a:t> </a:t>
            </a:r>
            <a:r>
              <a:rPr lang="nb-NO" b="1" dirty="0" err="1" smtClean="0"/>
              <a:t>Some</a:t>
            </a:r>
            <a:r>
              <a:rPr lang="nb-NO" b="1" dirty="0" smtClean="0"/>
              <a:t> questions</a:t>
            </a:r>
            <a:endParaRPr lang="nb-NO" b="1" dirty="0"/>
          </a:p>
        </p:txBody>
      </p:sp>
      <p:sp>
        <p:nvSpPr>
          <p:cNvPr id="3" name="Content Placeholder 2"/>
          <p:cNvSpPr>
            <a:spLocks noGrp="1"/>
          </p:cNvSpPr>
          <p:nvPr>
            <p:ph idx="1"/>
          </p:nvPr>
        </p:nvSpPr>
        <p:spPr>
          <a:xfrm>
            <a:off x="457200" y="1196752"/>
            <a:ext cx="8229600" cy="4929411"/>
          </a:xfrm>
        </p:spPr>
        <p:txBody>
          <a:bodyPr/>
          <a:lstStyle/>
          <a:p>
            <a:r>
              <a:rPr lang="nb-NO" dirty="0" smtClean="0"/>
              <a:t>How </a:t>
            </a:r>
            <a:r>
              <a:rPr lang="nb-NO" dirty="0"/>
              <a:t>do you </a:t>
            </a:r>
            <a:r>
              <a:rPr lang="nb-NO" dirty="0" err="1"/>
              <a:t>define</a:t>
            </a:r>
            <a:r>
              <a:rPr lang="nb-NO" dirty="0"/>
              <a:t> </a:t>
            </a:r>
            <a:r>
              <a:rPr lang="nb-NO" dirty="0" smtClean="0"/>
              <a:t>the parameters </a:t>
            </a:r>
            <a:r>
              <a:rPr lang="nb-NO" dirty="0" err="1" smtClean="0"/>
              <a:t>of</a:t>
            </a:r>
            <a:r>
              <a:rPr lang="nb-NO" dirty="0" smtClean="0"/>
              <a:t> </a:t>
            </a:r>
            <a:r>
              <a:rPr lang="nb-NO" dirty="0" err="1" smtClean="0"/>
              <a:t>your</a:t>
            </a:r>
            <a:r>
              <a:rPr lang="nb-NO" dirty="0" smtClean="0"/>
              <a:t> </a:t>
            </a:r>
            <a:r>
              <a:rPr lang="nb-NO" dirty="0"/>
              <a:t>webs </a:t>
            </a:r>
            <a:r>
              <a:rPr lang="nb-NO" dirty="0" err="1"/>
              <a:t>of</a:t>
            </a:r>
            <a:r>
              <a:rPr lang="nb-NO" dirty="0"/>
              <a:t> </a:t>
            </a:r>
            <a:r>
              <a:rPr lang="nb-NO" dirty="0" err="1"/>
              <a:t>commitments</a:t>
            </a:r>
            <a:r>
              <a:rPr lang="nb-NO" dirty="0"/>
              <a:t>?</a:t>
            </a:r>
          </a:p>
          <a:p>
            <a:r>
              <a:rPr lang="nb-NO" dirty="0" smtClean="0"/>
              <a:t>How </a:t>
            </a:r>
            <a:r>
              <a:rPr lang="nb-NO" dirty="0"/>
              <a:t>do you </a:t>
            </a:r>
            <a:r>
              <a:rPr lang="nb-NO" dirty="0" err="1"/>
              <a:t>use</a:t>
            </a:r>
            <a:r>
              <a:rPr lang="nb-NO" dirty="0"/>
              <a:t> </a:t>
            </a:r>
            <a:r>
              <a:rPr lang="nb-NO" dirty="0" err="1"/>
              <a:t>reflective</a:t>
            </a:r>
            <a:r>
              <a:rPr lang="nb-NO" dirty="0"/>
              <a:t> </a:t>
            </a:r>
            <a:r>
              <a:rPr lang="nb-NO" dirty="0" err="1"/>
              <a:t>practices</a:t>
            </a:r>
            <a:r>
              <a:rPr lang="nb-NO" dirty="0"/>
              <a:t> </a:t>
            </a:r>
            <a:r>
              <a:rPr lang="nb-NO" dirty="0" err="1"/>
              <a:t>such</a:t>
            </a:r>
            <a:r>
              <a:rPr lang="nb-NO" dirty="0"/>
              <a:t> as </a:t>
            </a:r>
            <a:r>
              <a:rPr lang="nb-NO" dirty="0" err="1"/>
              <a:t>deliberative</a:t>
            </a:r>
            <a:r>
              <a:rPr lang="nb-NO" dirty="0"/>
              <a:t> </a:t>
            </a:r>
            <a:r>
              <a:rPr lang="nb-NO" dirty="0" err="1"/>
              <a:t>communication</a:t>
            </a:r>
            <a:r>
              <a:rPr lang="nb-NO" dirty="0"/>
              <a:t>?</a:t>
            </a:r>
          </a:p>
          <a:p>
            <a:r>
              <a:rPr lang="nb-NO" dirty="0" smtClean="0"/>
              <a:t>How is </a:t>
            </a:r>
            <a:r>
              <a:rPr lang="nb-NO" dirty="0" err="1" smtClean="0"/>
              <a:t>your</a:t>
            </a:r>
            <a:r>
              <a:rPr lang="nb-NO" dirty="0" smtClean="0"/>
              <a:t> </a:t>
            </a:r>
            <a:r>
              <a:rPr lang="nb-NO" dirty="0" err="1" smtClean="0"/>
              <a:t>teaching</a:t>
            </a:r>
            <a:r>
              <a:rPr lang="nb-NO" dirty="0" smtClean="0"/>
              <a:t> a form </a:t>
            </a:r>
            <a:r>
              <a:rPr lang="nb-NO" dirty="0" err="1" smtClean="0"/>
              <a:t>of</a:t>
            </a:r>
            <a:r>
              <a:rPr lang="nb-NO" dirty="0" smtClean="0"/>
              <a:t> </a:t>
            </a:r>
            <a:r>
              <a:rPr lang="nb-NO" dirty="0" err="1" smtClean="0"/>
              <a:t>leading</a:t>
            </a:r>
            <a:r>
              <a:rPr lang="nb-NO" dirty="0" smtClean="0"/>
              <a:t>?</a:t>
            </a:r>
            <a:endParaRPr lang="nb-NO" dirty="0" smtClean="0"/>
          </a:p>
          <a:p>
            <a:r>
              <a:rPr lang="nb-NO" dirty="0" smtClean="0"/>
              <a:t>How </a:t>
            </a:r>
            <a:r>
              <a:rPr lang="nb-NO" dirty="0" err="1" smtClean="0"/>
              <a:t>does</a:t>
            </a:r>
            <a:r>
              <a:rPr lang="nb-NO" dirty="0" smtClean="0"/>
              <a:t> </a:t>
            </a:r>
            <a:r>
              <a:rPr lang="nb-NO" dirty="0" err="1" smtClean="0"/>
              <a:t>your</a:t>
            </a:r>
            <a:r>
              <a:rPr lang="nb-NO" dirty="0" smtClean="0"/>
              <a:t> </a:t>
            </a:r>
            <a:r>
              <a:rPr lang="nb-NO" dirty="0" err="1" smtClean="0"/>
              <a:t>local</a:t>
            </a:r>
            <a:r>
              <a:rPr lang="nb-NO" dirty="0" smtClean="0"/>
              <a:t> </a:t>
            </a:r>
            <a:r>
              <a:rPr lang="nb-NO" dirty="0" err="1"/>
              <a:t>institution</a:t>
            </a:r>
            <a:r>
              <a:rPr lang="nb-NO" dirty="0"/>
              <a:t> support </a:t>
            </a:r>
            <a:r>
              <a:rPr lang="nb-NO" dirty="0" err="1"/>
              <a:t>spaces</a:t>
            </a:r>
            <a:r>
              <a:rPr lang="nb-NO" dirty="0"/>
              <a:t> for </a:t>
            </a:r>
            <a:r>
              <a:rPr lang="nb-NO" dirty="0" err="1"/>
              <a:t>deliberative</a:t>
            </a:r>
            <a:r>
              <a:rPr lang="nb-NO" dirty="0"/>
              <a:t> </a:t>
            </a:r>
            <a:r>
              <a:rPr lang="nb-NO" dirty="0" err="1"/>
              <a:t>leadership</a:t>
            </a:r>
            <a:r>
              <a:rPr lang="nb-NO" dirty="0"/>
              <a:t>? </a:t>
            </a:r>
            <a:endParaRPr lang="nb-NO" dirty="0" smtClean="0"/>
          </a:p>
          <a:p>
            <a:endParaRPr lang="nb-NO" dirty="0"/>
          </a:p>
          <a:p>
            <a:endParaRPr lang="nb-NO" dirty="0"/>
          </a:p>
        </p:txBody>
      </p:sp>
    </p:spTree>
    <p:extLst>
      <p:ext uri="{BB962C8B-B14F-4D97-AF65-F5344CB8AC3E}">
        <p14:creationId xmlns:p14="http://schemas.microsoft.com/office/powerpoint/2010/main" val="388633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7" y="-171400"/>
            <a:ext cx="8229600" cy="1296144"/>
          </a:xfrm>
        </p:spPr>
        <p:txBody>
          <a:bodyPr/>
          <a:lstStyle/>
          <a:p>
            <a:r>
              <a:rPr lang="en-GB" sz="4000" dirty="0"/>
              <a:t>Formation &amp; Competence Building of  University Academic Developers </a:t>
            </a:r>
            <a:r>
              <a:rPr lang="en-GB" dirty="0"/>
              <a:t/>
            </a:r>
            <a:br>
              <a:rPr lang="en-GB" dirty="0"/>
            </a:br>
            <a:endParaRPr lang="en-GB" sz="2800" dirty="0"/>
          </a:p>
        </p:txBody>
      </p:sp>
      <p:sp>
        <p:nvSpPr>
          <p:cNvPr id="3" name="Content Placeholder 2"/>
          <p:cNvSpPr>
            <a:spLocks noGrp="1"/>
          </p:cNvSpPr>
          <p:nvPr>
            <p:ph idx="1"/>
          </p:nvPr>
        </p:nvSpPr>
        <p:spPr>
          <a:xfrm>
            <a:off x="467544" y="1268760"/>
            <a:ext cx="8229600" cy="4857403"/>
          </a:xfrm>
        </p:spPr>
        <p:txBody>
          <a:bodyPr/>
          <a:lstStyle/>
          <a:p>
            <a:r>
              <a:rPr lang="en-GB" sz="2800" dirty="0"/>
              <a:t>Participating Universities (2015-2020/21):</a:t>
            </a:r>
          </a:p>
          <a:p>
            <a:pPr marL="0" indent="0">
              <a:buNone/>
            </a:pPr>
            <a:r>
              <a:rPr lang="en-GB" sz="2800" dirty="0"/>
              <a:t>	Oslo			 </a:t>
            </a:r>
            <a:r>
              <a:rPr lang="en-GB" sz="2800" dirty="0" err="1"/>
              <a:t>Tromsø</a:t>
            </a:r>
            <a:r>
              <a:rPr lang="en-GB" sz="2800" dirty="0"/>
              <a:t> 			</a:t>
            </a:r>
          </a:p>
          <a:p>
            <a:pPr marL="0" indent="0">
              <a:buNone/>
            </a:pPr>
            <a:r>
              <a:rPr lang="en-GB" sz="2800" dirty="0"/>
              <a:t>	Uppsala		 </a:t>
            </a:r>
            <a:r>
              <a:rPr lang="en-GB" sz="2800" dirty="0" err="1"/>
              <a:t>Örebro</a:t>
            </a:r>
            <a:endParaRPr lang="en-GB" sz="2800" dirty="0"/>
          </a:p>
          <a:p>
            <a:pPr marL="0" indent="0">
              <a:buNone/>
            </a:pPr>
            <a:r>
              <a:rPr lang="en-GB" sz="2800" dirty="0"/>
              <a:t>	UCD			 </a:t>
            </a:r>
            <a:r>
              <a:rPr lang="en-GB" sz="2800" dirty="0" smtClean="0"/>
              <a:t>UNC-CH</a:t>
            </a:r>
            <a:endParaRPr lang="en-GB" sz="2800" dirty="0"/>
          </a:p>
          <a:p>
            <a:r>
              <a:rPr lang="en-GB" sz="2800" dirty="0" smtClean="0"/>
              <a:t>http</a:t>
            </a:r>
            <a:r>
              <a:rPr lang="en-GB" sz="2800" dirty="0"/>
              <a:t>://www.uv.uio.no/iped/english/research/projects/solbrekke-formation-and-competence-building/</a:t>
            </a:r>
          </a:p>
          <a:p>
            <a:endParaRPr lang="en-GB" dirty="0"/>
          </a:p>
          <a:p>
            <a:endParaRPr lang="en-GB" dirty="0"/>
          </a:p>
        </p:txBody>
      </p:sp>
    </p:spTree>
    <p:extLst>
      <p:ext uri="{BB962C8B-B14F-4D97-AF65-F5344CB8AC3E}">
        <p14:creationId xmlns:p14="http://schemas.microsoft.com/office/powerpoint/2010/main" val="4020764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b="1" dirty="0" err="1" smtClean="0"/>
              <a:t>What</a:t>
            </a:r>
            <a:r>
              <a:rPr lang="nb-NO" b="1" dirty="0" smtClean="0"/>
              <a:t> </a:t>
            </a:r>
            <a:r>
              <a:rPr lang="nb-NO" b="1" dirty="0" err="1"/>
              <a:t>can</a:t>
            </a:r>
            <a:r>
              <a:rPr lang="nb-NO" b="1" dirty="0"/>
              <a:t> </a:t>
            </a:r>
            <a:r>
              <a:rPr lang="nb-NO" b="1" dirty="0" err="1"/>
              <a:t>we</a:t>
            </a:r>
            <a:r>
              <a:rPr lang="nb-NO" b="1" dirty="0"/>
              <a:t> </a:t>
            </a:r>
            <a:r>
              <a:rPr lang="nb-NO" b="1" dirty="0" err="1"/>
              <a:t>study</a:t>
            </a:r>
            <a:r>
              <a:rPr lang="nb-NO" b="1" dirty="0"/>
              <a:t> in </a:t>
            </a:r>
            <a:r>
              <a:rPr lang="nb-NO" b="1" dirty="0" err="1"/>
              <a:t>higher</a:t>
            </a:r>
            <a:r>
              <a:rPr lang="nb-NO" b="1" dirty="0"/>
              <a:t> </a:t>
            </a:r>
            <a:r>
              <a:rPr lang="nb-NO" b="1" dirty="0" err="1"/>
              <a:t>education</a:t>
            </a:r>
            <a:r>
              <a:rPr lang="nb-NO" b="1" dirty="0"/>
              <a:t>?</a:t>
            </a:r>
            <a:br>
              <a:rPr lang="nb-NO" b="1" dirty="0"/>
            </a:br>
            <a:endParaRPr lang="nb-NO" dirty="0"/>
          </a:p>
        </p:txBody>
      </p:sp>
      <p:sp>
        <p:nvSpPr>
          <p:cNvPr id="3" name="Content Placeholder 2"/>
          <p:cNvSpPr>
            <a:spLocks noGrp="1"/>
          </p:cNvSpPr>
          <p:nvPr>
            <p:ph idx="1"/>
          </p:nvPr>
        </p:nvSpPr>
        <p:spPr/>
        <p:txBody>
          <a:bodyPr/>
          <a:lstStyle/>
          <a:p>
            <a:pPr marL="0" indent="0">
              <a:buNone/>
            </a:pPr>
            <a:endParaRPr lang="nb-NO" dirty="0" smtClean="0"/>
          </a:p>
          <a:p>
            <a:pPr marL="0" indent="0">
              <a:buNone/>
            </a:pPr>
            <a:r>
              <a:rPr lang="nb-NO" b="1" dirty="0" smtClean="0"/>
              <a:t> </a:t>
            </a:r>
            <a:endParaRPr lang="nb-NO" b="1" dirty="0"/>
          </a:p>
        </p:txBody>
      </p:sp>
      <p:pic>
        <p:nvPicPr>
          <p:cNvPr id="4" name="Picture 3"/>
          <p:cNvPicPr>
            <a:picLocks noChangeAspect="1"/>
          </p:cNvPicPr>
          <p:nvPr/>
        </p:nvPicPr>
        <p:blipFill>
          <a:blip r:embed="rId2"/>
          <a:stretch>
            <a:fillRect/>
          </a:stretch>
        </p:blipFill>
        <p:spPr>
          <a:xfrm>
            <a:off x="1043608" y="1954204"/>
            <a:ext cx="3960440" cy="2664296"/>
          </a:xfrm>
          <a:prstGeom prst="rect">
            <a:avLst/>
          </a:prstGeom>
        </p:spPr>
      </p:pic>
      <p:pic>
        <p:nvPicPr>
          <p:cNvPr id="5" name="Picture 2" descr="Kristin Ewins">
            <a:extLst>
              <a:ext uri="{FF2B5EF4-FFF2-40B4-BE49-F238E27FC236}">
                <a16:creationId xmlns:a16="http://schemas.microsoft.com/office/drawing/2014/main" id="{69561A2C-F745-B946-959A-92DD6F483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54204"/>
            <a:ext cx="216024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3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b="1" dirty="0" err="1"/>
              <a:t>What</a:t>
            </a:r>
            <a:r>
              <a:rPr lang="nb-NO" b="1" dirty="0"/>
              <a:t> </a:t>
            </a:r>
            <a:r>
              <a:rPr lang="nb-NO" b="1" dirty="0" err="1"/>
              <a:t>can</a:t>
            </a:r>
            <a:r>
              <a:rPr lang="nb-NO" b="1" dirty="0"/>
              <a:t> </a:t>
            </a:r>
            <a:r>
              <a:rPr lang="nb-NO" b="1" dirty="0" err="1"/>
              <a:t>we</a:t>
            </a:r>
            <a:r>
              <a:rPr lang="nb-NO" b="1" dirty="0"/>
              <a:t> </a:t>
            </a:r>
            <a:r>
              <a:rPr lang="nb-NO" b="1" dirty="0" err="1"/>
              <a:t>study</a:t>
            </a:r>
            <a:r>
              <a:rPr lang="nb-NO" b="1" dirty="0"/>
              <a:t> in </a:t>
            </a:r>
            <a:r>
              <a:rPr lang="nb-NO" b="1" dirty="0" err="1"/>
              <a:t>higher</a:t>
            </a:r>
            <a:r>
              <a:rPr lang="nb-NO" b="1" dirty="0"/>
              <a:t> </a:t>
            </a:r>
            <a:r>
              <a:rPr lang="nb-NO" b="1" dirty="0" err="1"/>
              <a:t>education</a:t>
            </a:r>
            <a:r>
              <a:rPr lang="nb-NO" b="1" dirty="0"/>
              <a:t>?</a:t>
            </a:r>
            <a:br>
              <a:rPr lang="nb-NO" b="1" dirty="0"/>
            </a:br>
            <a:endParaRPr lang="nb-N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1554691" y="1600200"/>
            <a:ext cx="6034617" cy="4525963"/>
          </a:xfrm>
        </p:spPr>
      </p:pic>
    </p:spTree>
    <p:extLst>
      <p:ext uri="{BB962C8B-B14F-4D97-AF65-F5344CB8AC3E}">
        <p14:creationId xmlns:p14="http://schemas.microsoft.com/office/powerpoint/2010/main" val="93362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b-NO" b="1" dirty="0" err="1"/>
              <a:t>What</a:t>
            </a:r>
            <a:r>
              <a:rPr lang="nb-NO" b="1" dirty="0"/>
              <a:t> </a:t>
            </a:r>
            <a:r>
              <a:rPr lang="nb-NO" b="1" dirty="0" err="1"/>
              <a:t>can</a:t>
            </a:r>
            <a:r>
              <a:rPr lang="nb-NO" b="1" dirty="0"/>
              <a:t> </a:t>
            </a:r>
            <a:r>
              <a:rPr lang="nb-NO" b="1" dirty="0" err="1"/>
              <a:t>we</a:t>
            </a:r>
            <a:r>
              <a:rPr lang="nb-NO" b="1" dirty="0"/>
              <a:t> </a:t>
            </a:r>
            <a:r>
              <a:rPr lang="nb-NO" b="1" dirty="0" err="1"/>
              <a:t>study</a:t>
            </a:r>
            <a:r>
              <a:rPr lang="nb-NO" b="1" dirty="0"/>
              <a:t> in </a:t>
            </a:r>
            <a:r>
              <a:rPr lang="nb-NO" b="1" dirty="0" err="1"/>
              <a:t>higher</a:t>
            </a:r>
            <a:r>
              <a:rPr lang="nb-NO" b="1" dirty="0"/>
              <a:t> </a:t>
            </a:r>
            <a:r>
              <a:rPr lang="nb-NO" b="1" dirty="0" err="1"/>
              <a:t>education</a:t>
            </a:r>
            <a:r>
              <a:rPr lang="nb-NO" b="1" dirty="0"/>
              <a:t>?</a:t>
            </a:r>
            <a:br>
              <a:rPr lang="nb-NO" b="1" dirty="0"/>
            </a:br>
            <a:endParaRPr lang="nb-NO"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013" y="2420888"/>
            <a:ext cx="4603973" cy="2238375"/>
          </a:xfrm>
        </p:spPr>
      </p:pic>
    </p:spTree>
    <p:extLst>
      <p:ext uri="{BB962C8B-B14F-4D97-AF65-F5344CB8AC3E}">
        <p14:creationId xmlns:p14="http://schemas.microsoft.com/office/powerpoint/2010/main" val="1718766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 object&#10;&#10;Description automatically generated">
            <a:extLst>
              <a:ext uri="{FF2B5EF4-FFF2-40B4-BE49-F238E27FC236}">
                <a16:creationId xmlns:a16="http://schemas.microsoft.com/office/drawing/2014/main" id="{28A672A6-ABDE-4F0C-A065-65178C9FE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44625"/>
            <a:ext cx="4824536" cy="6120680"/>
          </a:xfrm>
          <a:prstGeom prst="rect">
            <a:avLst/>
          </a:prstGeom>
        </p:spPr>
      </p:pic>
    </p:spTree>
    <p:extLst>
      <p:ext uri="{BB962C8B-B14F-4D97-AF65-F5344CB8AC3E}">
        <p14:creationId xmlns:p14="http://schemas.microsoft.com/office/powerpoint/2010/main" val="40839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pPr algn="l"/>
            <a:r>
              <a:rPr lang="nb-NO" sz="3200" b="1" dirty="0"/>
              <a:t>Part I: Problem and </a:t>
            </a:r>
            <a:r>
              <a:rPr lang="nb-NO" sz="3200" b="1" dirty="0" err="1"/>
              <a:t>theoretical</a:t>
            </a:r>
            <a:r>
              <a:rPr lang="nb-NO" sz="3200" b="1" dirty="0"/>
              <a:t> </a:t>
            </a:r>
            <a:r>
              <a:rPr lang="nb-NO" sz="3200" b="1" dirty="0" err="1" smtClean="0"/>
              <a:t>perspectives</a:t>
            </a:r>
            <a:endParaRPr lang="nb-NO" sz="3200" b="1" dirty="0"/>
          </a:p>
        </p:txBody>
      </p:sp>
      <p:sp>
        <p:nvSpPr>
          <p:cNvPr id="3" name="Content Placeholder 2"/>
          <p:cNvSpPr>
            <a:spLocks noGrp="1"/>
          </p:cNvSpPr>
          <p:nvPr>
            <p:ph idx="1"/>
          </p:nvPr>
        </p:nvSpPr>
        <p:spPr>
          <a:xfrm>
            <a:off x="457200" y="692696"/>
            <a:ext cx="8229600" cy="5433467"/>
          </a:xfrm>
        </p:spPr>
        <p:txBody>
          <a:bodyPr/>
          <a:lstStyle/>
          <a:p>
            <a:r>
              <a:rPr lang="en-US" dirty="0" err="1"/>
              <a:t>Ch</a:t>
            </a:r>
            <a:r>
              <a:rPr lang="en-US" dirty="0"/>
              <a:t> 1: Leading Higher Education </a:t>
            </a:r>
            <a:r>
              <a:rPr lang="en-US" dirty="0" smtClean="0"/>
              <a:t>as </a:t>
            </a:r>
            <a:r>
              <a:rPr lang="en-US" dirty="0"/>
              <a:t>and </a:t>
            </a:r>
            <a:r>
              <a:rPr lang="en-US" dirty="0" smtClean="0"/>
              <a:t>for </a:t>
            </a:r>
            <a:r>
              <a:rPr lang="en-US" dirty="0" smtClean="0">
                <a:solidFill>
                  <a:srgbClr val="FF0000"/>
                </a:solidFill>
              </a:rPr>
              <a:t>public </a:t>
            </a:r>
            <a:r>
              <a:rPr lang="en-US" dirty="0">
                <a:solidFill>
                  <a:srgbClr val="FF0000"/>
                </a:solidFill>
              </a:rPr>
              <a:t>g</a:t>
            </a:r>
            <a:r>
              <a:rPr lang="en-US" dirty="0" smtClean="0">
                <a:solidFill>
                  <a:srgbClr val="FF0000"/>
                </a:solidFill>
              </a:rPr>
              <a:t>ood</a:t>
            </a:r>
            <a:r>
              <a:rPr lang="en-US" dirty="0"/>
              <a:t>: </a:t>
            </a:r>
            <a:r>
              <a:rPr lang="en-US" dirty="0" smtClean="0"/>
              <a:t>New </a:t>
            </a:r>
            <a:r>
              <a:rPr lang="en-US" dirty="0"/>
              <a:t>beginnings</a:t>
            </a:r>
          </a:p>
          <a:p>
            <a:r>
              <a:rPr lang="en-US" dirty="0" err="1"/>
              <a:t>Ch</a:t>
            </a:r>
            <a:r>
              <a:rPr lang="en-US" dirty="0"/>
              <a:t> 2. Leading Higher Education: Putting </a:t>
            </a:r>
            <a:r>
              <a:rPr lang="en-US" dirty="0" smtClean="0"/>
              <a:t>education </a:t>
            </a:r>
            <a:r>
              <a:rPr lang="en-US" dirty="0" err="1"/>
              <a:t>c</a:t>
            </a:r>
            <a:r>
              <a:rPr lang="en-US" dirty="0" err="1" smtClean="0"/>
              <a:t>entre</a:t>
            </a:r>
            <a:r>
              <a:rPr lang="en-US" dirty="0" smtClean="0"/>
              <a:t> </a:t>
            </a:r>
            <a:r>
              <a:rPr lang="en-US" dirty="0"/>
              <a:t>s</a:t>
            </a:r>
            <a:r>
              <a:rPr lang="en-US" dirty="0" smtClean="0"/>
              <a:t>tage</a:t>
            </a:r>
            <a:endParaRPr lang="en-US" dirty="0"/>
          </a:p>
          <a:p>
            <a:r>
              <a:rPr lang="en-US" dirty="0" err="1"/>
              <a:t>Ch</a:t>
            </a:r>
            <a:r>
              <a:rPr lang="en-US" dirty="0"/>
              <a:t> 3. Higher education as and for public good: Past, present and possible futures</a:t>
            </a:r>
          </a:p>
          <a:p>
            <a:r>
              <a:rPr lang="en-US" dirty="0" err="1"/>
              <a:t>Ch</a:t>
            </a:r>
            <a:r>
              <a:rPr lang="en-US" dirty="0"/>
              <a:t> 4. Leading in a </a:t>
            </a:r>
            <a:r>
              <a:rPr lang="en-US" dirty="0">
                <a:solidFill>
                  <a:srgbClr val="FF0000"/>
                </a:solidFill>
              </a:rPr>
              <a:t>web of commitments</a:t>
            </a:r>
            <a:r>
              <a:rPr lang="en-US" dirty="0"/>
              <a:t>: negotiating legitimate </a:t>
            </a:r>
            <a:r>
              <a:rPr lang="en-US" dirty="0" smtClean="0"/>
              <a:t>compromises</a:t>
            </a:r>
          </a:p>
          <a:p>
            <a:r>
              <a:rPr lang="nb-NO" dirty="0" err="1"/>
              <a:t>Ch</a:t>
            </a:r>
            <a:r>
              <a:rPr lang="nb-NO" dirty="0"/>
              <a:t> 5. </a:t>
            </a:r>
            <a:r>
              <a:rPr lang="nb-NO" dirty="0" err="1"/>
              <a:t>Leading</a:t>
            </a:r>
            <a:r>
              <a:rPr lang="nb-NO" dirty="0"/>
              <a:t> </a:t>
            </a:r>
            <a:r>
              <a:rPr lang="nb-NO" dirty="0" err="1"/>
              <a:t>higher</a:t>
            </a:r>
            <a:r>
              <a:rPr lang="nb-NO" dirty="0"/>
              <a:t> </a:t>
            </a:r>
            <a:r>
              <a:rPr lang="nb-NO" dirty="0" err="1"/>
              <a:t>education</a:t>
            </a:r>
            <a:r>
              <a:rPr lang="nb-NO" dirty="0"/>
              <a:t>: </a:t>
            </a:r>
            <a:r>
              <a:rPr lang="nb-NO" dirty="0" err="1">
                <a:solidFill>
                  <a:srgbClr val="FF0000"/>
                </a:solidFill>
              </a:rPr>
              <a:t>Deliberative</a:t>
            </a:r>
            <a:r>
              <a:rPr lang="nb-NO" dirty="0">
                <a:solidFill>
                  <a:srgbClr val="FF0000"/>
                </a:solidFill>
              </a:rPr>
              <a:t> </a:t>
            </a:r>
            <a:r>
              <a:rPr lang="nb-NO" dirty="0" err="1">
                <a:solidFill>
                  <a:srgbClr val="FF0000"/>
                </a:solidFill>
              </a:rPr>
              <a:t>communication</a:t>
            </a:r>
            <a:r>
              <a:rPr lang="nb-NO" dirty="0">
                <a:solidFill>
                  <a:srgbClr val="FF0000"/>
                </a:solidFill>
              </a:rPr>
              <a:t> </a:t>
            </a:r>
            <a:r>
              <a:rPr lang="nb-NO" dirty="0"/>
              <a:t>as </a:t>
            </a:r>
            <a:r>
              <a:rPr lang="nb-NO" dirty="0" err="1"/>
              <a:t>praxis</a:t>
            </a:r>
            <a:r>
              <a:rPr lang="nb-NO" dirty="0"/>
              <a:t> and </a:t>
            </a:r>
            <a:r>
              <a:rPr lang="nb-NO" dirty="0" err="1"/>
              <a:t>research</a:t>
            </a:r>
            <a:endParaRPr lang="nb-NO" dirty="0"/>
          </a:p>
          <a:p>
            <a:endParaRPr lang="en-US" dirty="0"/>
          </a:p>
          <a:p>
            <a:endParaRPr lang="en-US" dirty="0"/>
          </a:p>
        </p:txBody>
      </p:sp>
    </p:spTree>
    <p:extLst>
      <p:ext uri="{BB962C8B-B14F-4D97-AF65-F5344CB8AC3E}">
        <p14:creationId xmlns:p14="http://schemas.microsoft.com/office/powerpoint/2010/main" val="4076166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nb-NO" sz="3200" b="1" dirty="0" smtClean="0"/>
              <a:t>Part II: </a:t>
            </a:r>
            <a:r>
              <a:rPr lang="nb-NO" sz="3200" b="1" dirty="0" err="1" smtClean="0"/>
              <a:t>Intervention</a:t>
            </a:r>
            <a:r>
              <a:rPr lang="nb-NO" sz="3200" b="1" dirty="0" smtClean="0"/>
              <a:t> studies </a:t>
            </a:r>
            <a:endParaRPr lang="nb-NO" sz="3200" b="1" dirty="0"/>
          </a:p>
        </p:txBody>
      </p:sp>
      <p:sp>
        <p:nvSpPr>
          <p:cNvPr id="3" name="Content Placeholder 2"/>
          <p:cNvSpPr>
            <a:spLocks noGrp="1"/>
          </p:cNvSpPr>
          <p:nvPr>
            <p:ph idx="1"/>
          </p:nvPr>
        </p:nvSpPr>
        <p:spPr>
          <a:xfrm>
            <a:off x="457200" y="908720"/>
            <a:ext cx="8229600" cy="5217443"/>
          </a:xfrm>
        </p:spPr>
        <p:txBody>
          <a:bodyPr/>
          <a:lstStyle/>
          <a:p>
            <a:pPr marL="0" indent="0">
              <a:buNone/>
            </a:pPr>
            <a:r>
              <a:rPr lang="nb-NO" sz="2800" dirty="0" err="1" smtClean="0"/>
              <a:t>Ch</a:t>
            </a:r>
            <a:r>
              <a:rPr lang="nb-NO" sz="2800" dirty="0" smtClean="0"/>
              <a:t> </a:t>
            </a:r>
            <a:r>
              <a:rPr lang="nb-NO" sz="2800" dirty="0"/>
              <a:t>6. Intellectual v</a:t>
            </a:r>
            <a:r>
              <a:rPr lang="nb-NO" sz="2800" dirty="0" smtClean="0"/>
              <a:t>irtues</a:t>
            </a:r>
            <a:r>
              <a:rPr lang="nb-NO" sz="2800" dirty="0" smtClean="0">
                <a:solidFill>
                  <a:srgbClr val="FF0000"/>
                </a:solidFill>
              </a:rPr>
              <a:t> </a:t>
            </a:r>
            <a:r>
              <a:rPr lang="nb-NO" sz="2800" dirty="0"/>
              <a:t>for </a:t>
            </a:r>
            <a:r>
              <a:rPr lang="nb-NO" sz="2800" dirty="0" err="1"/>
              <a:t>l</a:t>
            </a:r>
            <a:r>
              <a:rPr lang="nb-NO" sz="2800" dirty="0" err="1" smtClean="0"/>
              <a:t>eading</a:t>
            </a:r>
            <a:r>
              <a:rPr lang="nb-NO" sz="2800" dirty="0" smtClean="0"/>
              <a:t> </a:t>
            </a:r>
            <a:r>
              <a:rPr lang="nb-NO" sz="2800" dirty="0" err="1"/>
              <a:t>h</a:t>
            </a:r>
            <a:r>
              <a:rPr lang="nb-NO" sz="2800" dirty="0" err="1" smtClean="0"/>
              <a:t>igher</a:t>
            </a:r>
            <a:r>
              <a:rPr lang="nb-NO" sz="2800" dirty="0" smtClean="0"/>
              <a:t> </a:t>
            </a:r>
            <a:r>
              <a:rPr lang="nb-NO" sz="2800" dirty="0" err="1"/>
              <a:t>e</a:t>
            </a:r>
            <a:r>
              <a:rPr lang="nb-NO" sz="2800" dirty="0" err="1" smtClean="0"/>
              <a:t>ducation</a:t>
            </a:r>
            <a:endParaRPr lang="nb-NO" sz="2800" dirty="0"/>
          </a:p>
          <a:p>
            <a:pPr marL="0" indent="0">
              <a:buNone/>
            </a:pPr>
            <a:r>
              <a:rPr lang="nb-NO" sz="2800" dirty="0" err="1"/>
              <a:t>Ch</a:t>
            </a:r>
            <a:r>
              <a:rPr lang="nb-NO" sz="2800" dirty="0"/>
              <a:t> 7. </a:t>
            </a:r>
            <a:r>
              <a:rPr lang="nb-NO" sz="2800" dirty="0" err="1"/>
              <a:t>Deliberative</a:t>
            </a:r>
            <a:r>
              <a:rPr lang="nb-NO" sz="2800" dirty="0"/>
              <a:t> </a:t>
            </a:r>
            <a:r>
              <a:rPr lang="nb-NO" sz="2800" dirty="0" err="1"/>
              <a:t>Communication</a:t>
            </a:r>
            <a:r>
              <a:rPr lang="nb-NO" sz="2800" dirty="0"/>
              <a:t>: </a:t>
            </a:r>
            <a:r>
              <a:rPr lang="nb-NO" sz="2800" dirty="0" err="1"/>
              <a:t>Stimulating</a:t>
            </a:r>
            <a:r>
              <a:rPr lang="nb-NO" sz="2800" dirty="0"/>
              <a:t> </a:t>
            </a:r>
            <a:r>
              <a:rPr lang="nb-NO" sz="2800" dirty="0" err="1"/>
              <a:t>collective</a:t>
            </a:r>
            <a:r>
              <a:rPr lang="nb-NO" sz="2800" dirty="0"/>
              <a:t> </a:t>
            </a:r>
            <a:r>
              <a:rPr lang="nb-NO" sz="2800" dirty="0" err="1"/>
              <a:t>learning</a:t>
            </a:r>
            <a:r>
              <a:rPr lang="nb-NO" sz="2800" dirty="0"/>
              <a:t>?</a:t>
            </a:r>
          </a:p>
          <a:p>
            <a:pPr marL="0" indent="0">
              <a:buNone/>
            </a:pPr>
            <a:r>
              <a:rPr lang="nb-NO" sz="2800" dirty="0" err="1"/>
              <a:t>Ch</a:t>
            </a:r>
            <a:r>
              <a:rPr lang="nb-NO" sz="2800" dirty="0"/>
              <a:t> 8. </a:t>
            </a:r>
            <a:r>
              <a:rPr lang="nb-NO" sz="2800" dirty="0" err="1">
                <a:solidFill>
                  <a:srgbClr val="FF0000"/>
                </a:solidFill>
              </a:rPr>
              <a:t>Deliberative</a:t>
            </a:r>
            <a:r>
              <a:rPr lang="nb-NO" sz="2800" dirty="0">
                <a:solidFill>
                  <a:srgbClr val="FF0000"/>
                </a:solidFill>
              </a:rPr>
              <a:t> </a:t>
            </a:r>
            <a:r>
              <a:rPr lang="nb-NO" sz="2800" dirty="0" err="1">
                <a:solidFill>
                  <a:srgbClr val="FF0000"/>
                </a:solidFill>
              </a:rPr>
              <a:t>leadership</a:t>
            </a:r>
            <a:r>
              <a:rPr lang="nb-NO" sz="2800" dirty="0"/>
              <a:t>: </a:t>
            </a:r>
            <a:r>
              <a:rPr lang="nb-NO" sz="2800" dirty="0" err="1"/>
              <a:t>Moving</a:t>
            </a:r>
            <a:r>
              <a:rPr lang="nb-NO" sz="2800" dirty="0"/>
              <a:t> </a:t>
            </a:r>
            <a:r>
              <a:rPr lang="nb-NO" sz="2800" dirty="0" err="1"/>
              <a:t>beyond</a:t>
            </a:r>
            <a:r>
              <a:rPr lang="nb-NO" sz="2800" dirty="0"/>
              <a:t> </a:t>
            </a:r>
            <a:r>
              <a:rPr lang="nb-NO" sz="2800" dirty="0" err="1"/>
              <a:t>dialogue</a:t>
            </a:r>
            <a:endParaRPr lang="nb-NO" sz="2800" dirty="0"/>
          </a:p>
          <a:p>
            <a:pPr marL="0" indent="0">
              <a:buNone/>
            </a:pPr>
            <a:r>
              <a:rPr lang="nb-NO" sz="2800" dirty="0" err="1"/>
              <a:t>Ch</a:t>
            </a:r>
            <a:r>
              <a:rPr lang="nb-NO" sz="2800" dirty="0"/>
              <a:t> 9. </a:t>
            </a:r>
            <a:r>
              <a:rPr lang="nb-NO" sz="2800" dirty="0" err="1"/>
              <a:t>Deliberative</a:t>
            </a:r>
            <a:r>
              <a:rPr lang="nb-NO" sz="2800" dirty="0"/>
              <a:t> </a:t>
            </a:r>
            <a:r>
              <a:rPr lang="nb-NO" sz="2800" dirty="0" err="1"/>
              <a:t>communication</a:t>
            </a:r>
            <a:r>
              <a:rPr lang="nb-NO" sz="2800" dirty="0"/>
              <a:t> as </a:t>
            </a:r>
            <a:r>
              <a:rPr lang="nb-NO" sz="2800" dirty="0" err="1"/>
              <a:t>pedagogical</a:t>
            </a:r>
            <a:r>
              <a:rPr lang="nb-NO" sz="2800" dirty="0"/>
              <a:t> </a:t>
            </a:r>
            <a:r>
              <a:rPr lang="nb-NO" sz="2800" dirty="0" err="1"/>
              <a:t>leadership</a:t>
            </a:r>
            <a:r>
              <a:rPr lang="nb-NO" sz="2800" dirty="0"/>
              <a:t>: </a:t>
            </a:r>
            <a:r>
              <a:rPr lang="nb-NO" sz="2800" dirty="0" err="1"/>
              <a:t>Promoting</a:t>
            </a:r>
            <a:r>
              <a:rPr lang="nb-NO" sz="2800" dirty="0"/>
              <a:t> </a:t>
            </a:r>
            <a:r>
              <a:rPr lang="nb-NO" sz="2800" dirty="0" err="1"/>
              <a:t>public</a:t>
            </a:r>
            <a:r>
              <a:rPr lang="nb-NO" sz="2800" dirty="0"/>
              <a:t> </a:t>
            </a:r>
            <a:r>
              <a:rPr lang="nb-NO" sz="2800" dirty="0" err="1"/>
              <a:t>good</a:t>
            </a:r>
            <a:r>
              <a:rPr lang="nb-NO" sz="2800" dirty="0"/>
              <a:t>?</a:t>
            </a:r>
          </a:p>
          <a:p>
            <a:pPr marL="0" indent="0">
              <a:buNone/>
            </a:pPr>
            <a:r>
              <a:rPr lang="nb-NO" sz="2800" dirty="0" err="1"/>
              <a:t>Ch</a:t>
            </a:r>
            <a:r>
              <a:rPr lang="nb-NO" sz="2800" dirty="0"/>
              <a:t> 10. </a:t>
            </a:r>
            <a:r>
              <a:rPr lang="nb-NO" sz="2800" dirty="0" err="1"/>
              <a:t>Nurturing</a:t>
            </a:r>
            <a:r>
              <a:rPr lang="nb-NO" sz="2800" dirty="0"/>
              <a:t> </a:t>
            </a:r>
            <a:r>
              <a:rPr lang="nb-NO" sz="2800" dirty="0" err="1"/>
              <a:t>pedagogical</a:t>
            </a:r>
            <a:r>
              <a:rPr lang="nb-NO" sz="2800" dirty="0"/>
              <a:t> </a:t>
            </a:r>
            <a:r>
              <a:rPr lang="nb-NO" sz="2800" dirty="0" err="1"/>
              <a:t>praxis</a:t>
            </a:r>
            <a:r>
              <a:rPr lang="nb-NO" sz="2800" dirty="0"/>
              <a:t> </a:t>
            </a:r>
            <a:r>
              <a:rPr lang="nb-NO" sz="2800" dirty="0" err="1"/>
              <a:t>through</a:t>
            </a:r>
            <a:r>
              <a:rPr lang="nb-NO" sz="2800" dirty="0"/>
              <a:t> </a:t>
            </a:r>
            <a:r>
              <a:rPr lang="nb-NO" sz="2800" dirty="0" err="1"/>
              <a:t>deliberative</a:t>
            </a:r>
            <a:r>
              <a:rPr lang="nb-NO" sz="2800" dirty="0"/>
              <a:t> </a:t>
            </a:r>
            <a:r>
              <a:rPr lang="nb-NO" sz="2800" dirty="0" err="1" smtClean="0"/>
              <a:t>communication</a:t>
            </a:r>
            <a:endParaRPr lang="nb-NO" sz="2800" dirty="0" smtClean="0"/>
          </a:p>
          <a:p>
            <a:pPr marL="0" indent="0">
              <a:buNone/>
            </a:pPr>
            <a:r>
              <a:rPr lang="en-US" sz="2800" dirty="0" err="1" smtClean="0"/>
              <a:t>Ch</a:t>
            </a:r>
            <a:r>
              <a:rPr lang="en-US" sz="2800" dirty="0" smtClean="0"/>
              <a:t> </a:t>
            </a:r>
            <a:r>
              <a:rPr lang="en-US" sz="2800" dirty="0"/>
              <a:t>11. Rekindling education as praxis: The promise of deliberative leadership</a:t>
            </a:r>
          </a:p>
          <a:p>
            <a:pPr marL="0" indent="0">
              <a:buNone/>
            </a:pPr>
            <a:endParaRPr lang="nb-NO" sz="2800" dirty="0"/>
          </a:p>
          <a:p>
            <a:pPr marL="0" indent="0">
              <a:buNone/>
            </a:pPr>
            <a:endParaRPr lang="nb-NO" dirty="0"/>
          </a:p>
        </p:txBody>
      </p:sp>
    </p:spTree>
    <p:extLst>
      <p:ext uri="{BB962C8B-B14F-4D97-AF65-F5344CB8AC3E}">
        <p14:creationId xmlns:p14="http://schemas.microsoft.com/office/powerpoint/2010/main" val="249635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pPr algn="l"/>
            <a:r>
              <a:rPr lang="nb-NO" sz="3200" b="1" dirty="0"/>
              <a:t>Part III</a:t>
            </a:r>
            <a:r>
              <a:rPr lang="nb-NO" sz="3200" b="1" dirty="0" smtClean="0"/>
              <a:t>: </a:t>
            </a:r>
            <a:r>
              <a:rPr lang="nb-NO" sz="3200" b="1" dirty="0" err="1" smtClean="0"/>
              <a:t>Reconceptualisation</a:t>
            </a:r>
            <a:r>
              <a:rPr lang="nb-NO" sz="3200" b="1" dirty="0" smtClean="0"/>
              <a:t> </a:t>
            </a:r>
            <a:r>
              <a:rPr lang="nb-NO" sz="3200" b="1" dirty="0" err="1"/>
              <a:t>of</a:t>
            </a:r>
            <a:r>
              <a:rPr lang="nb-NO" sz="3200" b="1" dirty="0"/>
              <a:t> </a:t>
            </a:r>
            <a:r>
              <a:rPr lang="nb-NO" sz="3200" b="1" dirty="0" err="1" smtClean="0"/>
              <a:t>deliberative</a:t>
            </a:r>
            <a:r>
              <a:rPr lang="nb-NO" sz="3200" b="1" dirty="0" smtClean="0"/>
              <a:t> </a:t>
            </a:r>
            <a:r>
              <a:rPr lang="nb-NO" sz="3200" b="1" dirty="0" err="1"/>
              <a:t>communication</a:t>
            </a:r>
            <a:r>
              <a:rPr lang="nb-NO" sz="3200" b="1" dirty="0"/>
              <a:t> for </a:t>
            </a:r>
            <a:r>
              <a:rPr lang="nb-NO" sz="3200" b="1" dirty="0" err="1"/>
              <a:t>deliberative</a:t>
            </a:r>
            <a:r>
              <a:rPr lang="nb-NO" sz="3200" b="1" dirty="0"/>
              <a:t> </a:t>
            </a:r>
            <a:r>
              <a:rPr lang="nb-NO" sz="3200" b="1" dirty="0" err="1"/>
              <a:t>leadership</a:t>
            </a:r>
            <a:endParaRPr lang="nb-NO" sz="3200" b="1" dirty="0"/>
          </a:p>
        </p:txBody>
      </p:sp>
      <p:sp>
        <p:nvSpPr>
          <p:cNvPr id="3" name="Content Placeholder 2"/>
          <p:cNvSpPr>
            <a:spLocks noGrp="1"/>
          </p:cNvSpPr>
          <p:nvPr>
            <p:ph idx="1"/>
          </p:nvPr>
        </p:nvSpPr>
        <p:spPr>
          <a:xfrm>
            <a:off x="457200" y="1484784"/>
            <a:ext cx="8229600" cy="4641379"/>
          </a:xfrm>
        </p:spPr>
        <p:txBody>
          <a:bodyPr/>
          <a:lstStyle/>
          <a:p>
            <a:pPr marL="0" indent="0">
              <a:buNone/>
            </a:pPr>
            <a:r>
              <a:rPr lang="en-US" sz="3600" dirty="0" smtClean="0"/>
              <a:t>Ch. 11: Rekindling education as praxis: The promise of deliberative leadership</a:t>
            </a:r>
          </a:p>
        </p:txBody>
      </p:sp>
    </p:spTree>
    <p:extLst>
      <p:ext uri="{BB962C8B-B14F-4D97-AF65-F5344CB8AC3E}">
        <p14:creationId xmlns:p14="http://schemas.microsoft.com/office/powerpoint/2010/main" val="371278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8FD6BA6CD280548AFF1EAB1E091132E" ma:contentTypeVersion="12" ma:contentTypeDescription="Opprett et nytt dokument." ma:contentTypeScope="" ma:versionID="44fbc63e0f939215bd89f154fe839610">
  <xsd:schema xmlns:xsd="http://www.w3.org/2001/XMLSchema" xmlns:xs="http://www.w3.org/2001/XMLSchema" xmlns:p="http://schemas.microsoft.com/office/2006/metadata/properties" xmlns:ns3="f7c510c8-c534-4c40-8a54-4c2256c60af2" xmlns:ns4="1e491125-75f5-4e4a-9471-a59959e678cc" targetNamespace="http://schemas.microsoft.com/office/2006/metadata/properties" ma:root="true" ma:fieldsID="d0165c0fb1d327a89e74b4ff49e7587e" ns3:_="" ns4:_="">
    <xsd:import namespace="f7c510c8-c534-4c40-8a54-4c2256c60af2"/>
    <xsd:import namespace="1e491125-75f5-4e4a-9471-a59959e678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510c8-c534-4c40-8a54-4c2256c60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491125-75f5-4e4a-9471-a59959e678cc" elementFormDefault="qualified">
    <xsd:import namespace="http://schemas.microsoft.com/office/2006/documentManagement/types"/>
    <xsd:import namespace="http://schemas.microsoft.com/office/infopath/2007/PartnerControls"/>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element name="SharingHintHash" ma:index="19"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588A5-F66A-4E0E-B15E-8111D57B904E}">
  <ds:schemaRefs>
    <ds:schemaRef ds:uri="http://purl.org/dc/terms/"/>
    <ds:schemaRef ds:uri="http://schemas.openxmlformats.org/package/2006/metadata/core-properties"/>
    <ds:schemaRef ds:uri="http://schemas.microsoft.com/office/2006/documentManagement/types"/>
    <ds:schemaRef ds:uri="f7c510c8-c534-4c40-8a54-4c2256c60af2"/>
    <ds:schemaRef ds:uri="http://purl.org/dc/elements/1.1/"/>
    <ds:schemaRef ds:uri="http://schemas.microsoft.com/office/2006/metadata/properties"/>
    <ds:schemaRef ds:uri="http://schemas.microsoft.com/office/infopath/2007/PartnerControls"/>
    <ds:schemaRef ds:uri="1e491125-75f5-4e4a-9471-a59959e678cc"/>
    <ds:schemaRef ds:uri="http://www.w3.org/XML/1998/namespace"/>
    <ds:schemaRef ds:uri="http://purl.org/dc/dcmitype/"/>
  </ds:schemaRefs>
</ds:datastoreItem>
</file>

<file path=customXml/itemProps2.xml><?xml version="1.0" encoding="utf-8"?>
<ds:datastoreItem xmlns:ds="http://schemas.openxmlformats.org/officeDocument/2006/customXml" ds:itemID="{2113BB74-DA42-48EF-A2BC-053F3D927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510c8-c534-4c40-8a54-4c2256c60af2"/>
    <ds:schemaRef ds:uri="1e491125-75f5-4e4a-9471-a59959e67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C29CE0-4D06-44DC-94D1-C610EAD699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18906</TotalTime>
  <Words>1623</Words>
  <Application>Microsoft Office PowerPoint</Application>
  <PresentationFormat>On-screen Show (4:3)</PresentationFormat>
  <Paragraphs>126</Paragraphs>
  <Slides>18</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Times New Roman</vt:lpstr>
      <vt:lpstr>1_Office Theme</vt:lpstr>
      <vt:lpstr>2_Office Theme</vt:lpstr>
      <vt:lpstr>  </vt:lpstr>
      <vt:lpstr>Formation &amp; Competence Building of  University Academic Developers  </vt:lpstr>
      <vt:lpstr>What can we study in higher education? </vt:lpstr>
      <vt:lpstr>What can we study in higher education? </vt:lpstr>
      <vt:lpstr>What can we study in higher education? </vt:lpstr>
      <vt:lpstr>PowerPoint Presentation</vt:lpstr>
      <vt:lpstr>Part I: Problem and theoretical perspectives</vt:lpstr>
      <vt:lpstr>Part II: Intervention studies </vt:lpstr>
      <vt:lpstr>Part III: Reconceptualisation of deliberative communication for deliberative leadership</vt:lpstr>
      <vt:lpstr>Methods to study ourselves</vt:lpstr>
      <vt:lpstr>Methods to study ourselves</vt:lpstr>
      <vt:lpstr>Concepts we studied </vt:lpstr>
      <vt:lpstr>The ongoing shift from public  good to private good</vt:lpstr>
      <vt:lpstr>Deliberative communication</vt:lpstr>
      <vt:lpstr>Deliberative communication</vt:lpstr>
      <vt:lpstr>PowerPoint Presentation</vt:lpstr>
      <vt:lpstr>Deliberative leadership </vt:lpstr>
      <vt:lpstr> Some questions</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Shane David Colvin</dc:creator>
  <cp:lastModifiedBy>Mary Preston Sutphen</cp:lastModifiedBy>
  <cp:revision>198</cp:revision>
  <cp:lastPrinted>2020-10-14T07:47:34Z</cp:lastPrinted>
  <dcterms:created xsi:type="dcterms:W3CDTF">2015-08-26T11:03:24Z</dcterms:created>
  <dcterms:modified xsi:type="dcterms:W3CDTF">2021-05-20T13:16:37Z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0x01010068FD6BA6CD280548AFF1EAB1E091132E</vt:lpwstr>
  </property>
</Properties>
</file>