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handoutMasterIdLst>
    <p:handoutMasterId r:id="rId13"/>
  </p:handoutMasterIdLst>
  <p:sldIdLst>
    <p:sldId id="275" r:id="rId2"/>
    <p:sldId id="273" r:id="rId3"/>
    <p:sldId id="276" r:id="rId4"/>
    <p:sldId id="288" r:id="rId5"/>
    <p:sldId id="277" r:id="rId6"/>
    <p:sldId id="278" r:id="rId7"/>
    <p:sldId id="279" r:id="rId8"/>
    <p:sldId id="281" r:id="rId9"/>
    <p:sldId id="293" r:id="rId10"/>
    <p:sldId id="283" r:id="rId11"/>
  </p:sldIdLst>
  <p:sldSz cx="18291175" cy="10290175"/>
  <p:notesSz cx="6797675" cy="9928225"/>
  <p:defaultTextStyle>
    <a:defPPr>
      <a:defRPr lang="sv-SE"/>
    </a:defPPr>
    <a:lvl1pPr algn="l" defTabSz="816605"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816605" algn="l" defTabSz="816605"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1633210" algn="l" defTabSz="816605"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2449815" algn="l" defTabSz="816605"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3266420" algn="l" defTabSz="816605"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4083025" algn="l" defTabSz="816605" rtl="0" eaLnBrk="1" latinLnBrk="0" hangingPunct="1">
      <a:defRPr kern="1200">
        <a:solidFill>
          <a:schemeClr val="tx1"/>
        </a:solidFill>
        <a:latin typeface="Arial" charset="0"/>
        <a:ea typeface="ＭＳ Ｐゴシック" charset="0"/>
        <a:cs typeface="ＭＳ Ｐゴシック" charset="0"/>
      </a:defRPr>
    </a:lvl6pPr>
    <a:lvl7pPr marL="4899630" algn="l" defTabSz="816605" rtl="0" eaLnBrk="1" latinLnBrk="0" hangingPunct="1">
      <a:defRPr kern="1200">
        <a:solidFill>
          <a:schemeClr val="tx1"/>
        </a:solidFill>
        <a:latin typeface="Arial" charset="0"/>
        <a:ea typeface="ＭＳ Ｐゴシック" charset="0"/>
        <a:cs typeface="ＭＳ Ｐゴシック" charset="0"/>
      </a:defRPr>
    </a:lvl7pPr>
    <a:lvl8pPr marL="5716234" algn="l" defTabSz="816605" rtl="0" eaLnBrk="1" latinLnBrk="0" hangingPunct="1">
      <a:defRPr kern="1200">
        <a:solidFill>
          <a:schemeClr val="tx1"/>
        </a:solidFill>
        <a:latin typeface="Arial" charset="0"/>
        <a:ea typeface="ＭＳ Ｐゴシック" charset="0"/>
        <a:cs typeface="ＭＳ Ｐゴシック" charset="0"/>
      </a:defRPr>
    </a:lvl8pPr>
    <a:lvl9pPr marL="6532839" algn="l" defTabSz="816605"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376">
          <p15:clr>
            <a:srgbClr val="A4A3A4"/>
          </p15:clr>
        </p15:guide>
        <p15:guide id="2" orient="horz" pos="2360">
          <p15:clr>
            <a:srgbClr val="A4A3A4"/>
          </p15:clr>
        </p15:guide>
        <p15:guide id="3" pos="5761">
          <p15:clr>
            <a:srgbClr val="A4A3A4"/>
          </p15:clr>
        </p15:guide>
        <p15:guide id="4" pos="1216">
          <p15:clr>
            <a:srgbClr val="A4A3A4"/>
          </p15:clr>
        </p15:guide>
        <p15:guide id="5" pos="931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8BA"/>
    <a:srgbClr val="4A96C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28" autoAdjust="0"/>
  </p:normalViewPr>
  <p:slideViewPr>
    <p:cSldViewPr snapToGrid="0" snapToObjects="1">
      <p:cViewPr varScale="1">
        <p:scale>
          <a:sx n="55" d="100"/>
          <a:sy n="55" d="100"/>
        </p:scale>
        <p:origin x="691" y="34"/>
      </p:cViewPr>
      <p:guideLst>
        <p:guide orient="horz" pos="1376"/>
        <p:guide orient="horz" pos="2360"/>
        <p:guide pos="5761"/>
        <p:guide pos="1216"/>
        <p:guide pos="931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6E55197B-5AF4-2B42-9993-0BFCAE3374C2}" type="datetimeFigureOut">
              <a:rPr lang="sv-SE" smtClean="0"/>
              <a:t>2023-09-25</a:t>
            </a:fld>
            <a:endParaRPr lang="sv-SE"/>
          </a:p>
        </p:txBody>
      </p:sp>
      <p:sp>
        <p:nvSpPr>
          <p:cNvPr id="4" name="Platshållare för sidfot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221C591D-95C6-9C42-AAD7-218122561E41}" type="slidenum">
              <a:rPr lang="sv-SE" smtClean="0"/>
              <a:t>‹#›</a:t>
            </a:fld>
            <a:endParaRPr lang="sv-SE"/>
          </a:p>
        </p:txBody>
      </p:sp>
    </p:spTree>
    <p:extLst>
      <p:ext uri="{BB962C8B-B14F-4D97-AF65-F5344CB8AC3E}">
        <p14:creationId xmlns:p14="http://schemas.microsoft.com/office/powerpoint/2010/main" val="23480460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atin typeface="Arial" pitchFamily="34" charset="0"/>
                <a:ea typeface="ＭＳ Ｐゴシック" pitchFamily="34" charset="-128"/>
                <a:cs typeface="+mn-cs"/>
              </a:defRPr>
            </a:lvl1pPr>
          </a:lstStyle>
          <a:p>
            <a:pPr>
              <a:defRPr/>
            </a:pPr>
            <a:endParaRPr lang="sv-SE"/>
          </a:p>
        </p:txBody>
      </p:sp>
      <p:sp>
        <p:nvSpPr>
          <p:cNvPr id="3" name="Platshållare för datum 2"/>
          <p:cNvSpPr>
            <a:spLocks noGrp="1"/>
          </p:cNvSpPr>
          <p:nvPr>
            <p:ph type="dt" idx="1"/>
          </p:nvPr>
        </p:nvSpPr>
        <p:spPr>
          <a:xfrm>
            <a:off x="3850443" y="0"/>
            <a:ext cx="2945659" cy="496411"/>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85EA1D53-FE1C-F645-A4F8-7D6770780053}" type="datetimeFigureOut">
              <a:rPr lang="sv-SE"/>
              <a:pPr/>
              <a:t>2023-09-25</a:t>
            </a:fld>
            <a:endParaRPr lang="sv-SE"/>
          </a:p>
        </p:txBody>
      </p:sp>
      <p:sp>
        <p:nvSpPr>
          <p:cNvPr id="4" name="Platshållare för bildobjekt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pPr lvl="0"/>
            <a:endParaRPr lang="sv-SE" noProof="0"/>
          </a:p>
        </p:txBody>
      </p:sp>
      <p:sp>
        <p:nvSpPr>
          <p:cNvPr id="5" name="Platshållare för anteckningar 4"/>
          <p:cNvSpPr>
            <a:spLocks noGrp="1"/>
          </p:cNvSpPr>
          <p:nvPr>
            <p:ph type="body" sz="quarter" idx="3"/>
          </p:nvPr>
        </p:nvSpPr>
        <p:spPr>
          <a:xfrm>
            <a:off x="679768" y="4715907"/>
            <a:ext cx="5438140" cy="4467701"/>
          </a:xfrm>
          <a:prstGeom prst="rect">
            <a:avLst/>
          </a:prstGeom>
        </p:spPr>
        <p:txBody>
          <a:bodyPr vert="horz" wrap="square" lIns="91440" tIns="45720" rIns="91440" bIns="45720" numCol="1" anchor="t" anchorCtr="0" compatLnSpc="1">
            <a:prstTxWarp prst="textNoShape">
              <a:avLst/>
            </a:prstTxWarp>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atin typeface="Arial" pitchFamily="34" charset="0"/>
                <a:ea typeface="ＭＳ Ｐゴシック" pitchFamily="34" charset="-128"/>
                <a:cs typeface="+mn-cs"/>
              </a:defRPr>
            </a:lvl1pPr>
          </a:lstStyle>
          <a:p>
            <a:pPr>
              <a:defRPr/>
            </a:pPr>
            <a:endParaRPr lang="sv-SE"/>
          </a:p>
        </p:txBody>
      </p:sp>
      <p:sp>
        <p:nvSpPr>
          <p:cNvPr id="7" name="Platshållare för bildnummer 6"/>
          <p:cNvSpPr>
            <a:spLocks noGrp="1"/>
          </p:cNvSpPr>
          <p:nvPr>
            <p:ph type="sldNum" sz="quarter" idx="5"/>
          </p:nvPr>
        </p:nvSpPr>
        <p:spPr>
          <a:xfrm>
            <a:off x="3850443" y="9430091"/>
            <a:ext cx="2945659" cy="496411"/>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7040AC2-C51C-7F4C-A141-1C564DE5A8B6}" type="slidenum">
              <a:rPr lang="sv-SE"/>
              <a:pPr/>
              <a:t>‹#›</a:t>
            </a:fld>
            <a:endParaRPr lang="sv-SE"/>
          </a:p>
        </p:txBody>
      </p:sp>
    </p:spTree>
    <p:extLst>
      <p:ext uri="{BB962C8B-B14F-4D97-AF65-F5344CB8AC3E}">
        <p14:creationId xmlns:p14="http://schemas.microsoft.com/office/powerpoint/2010/main" val="178841081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2100" kern="1200">
        <a:solidFill>
          <a:schemeClr val="tx1"/>
        </a:solidFill>
        <a:latin typeface="+mn-lt"/>
        <a:ea typeface="ＭＳ Ｐゴシック" charset="0"/>
        <a:cs typeface="+mn-cs"/>
      </a:defRPr>
    </a:lvl1pPr>
    <a:lvl2pPr marL="816605" algn="l" rtl="0" eaLnBrk="0" fontAlgn="base" hangingPunct="0">
      <a:spcBef>
        <a:spcPct val="30000"/>
      </a:spcBef>
      <a:spcAft>
        <a:spcPct val="0"/>
      </a:spcAft>
      <a:defRPr sz="2100" kern="1200">
        <a:solidFill>
          <a:schemeClr val="tx1"/>
        </a:solidFill>
        <a:latin typeface="+mn-lt"/>
        <a:ea typeface="ＭＳ Ｐゴシック" charset="0"/>
        <a:cs typeface="+mn-cs"/>
      </a:defRPr>
    </a:lvl2pPr>
    <a:lvl3pPr marL="1633210" algn="l" rtl="0" eaLnBrk="0" fontAlgn="base" hangingPunct="0">
      <a:spcBef>
        <a:spcPct val="30000"/>
      </a:spcBef>
      <a:spcAft>
        <a:spcPct val="0"/>
      </a:spcAft>
      <a:defRPr sz="2100" kern="1200">
        <a:solidFill>
          <a:schemeClr val="tx1"/>
        </a:solidFill>
        <a:latin typeface="+mn-lt"/>
        <a:ea typeface="ＭＳ Ｐゴシック" charset="0"/>
        <a:cs typeface="+mn-cs"/>
      </a:defRPr>
    </a:lvl3pPr>
    <a:lvl4pPr marL="2449815" algn="l" rtl="0" eaLnBrk="0" fontAlgn="base" hangingPunct="0">
      <a:spcBef>
        <a:spcPct val="30000"/>
      </a:spcBef>
      <a:spcAft>
        <a:spcPct val="0"/>
      </a:spcAft>
      <a:defRPr sz="2100" kern="1200">
        <a:solidFill>
          <a:schemeClr val="tx1"/>
        </a:solidFill>
        <a:latin typeface="+mn-lt"/>
        <a:ea typeface="ＭＳ Ｐゴシック" charset="0"/>
        <a:cs typeface="+mn-cs"/>
      </a:defRPr>
    </a:lvl4pPr>
    <a:lvl5pPr marL="3266420" algn="l" rtl="0" eaLnBrk="0" fontAlgn="base" hangingPunct="0">
      <a:spcBef>
        <a:spcPct val="30000"/>
      </a:spcBef>
      <a:spcAft>
        <a:spcPct val="0"/>
      </a:spcAft>
      <a:defRPr sz="2100" kern="1200">
        <a:solidFill>
          <a:schemeClr val="tx1"/>
        </a:solidFill>
        <a:latin typeface="+mn-lt"/>
        <a:ea typeface="ＭＳ Ｐゴシック" charset="0"/>
        <a:cs typeface="+mn-cs"/>
      </a:defRPr>
    </a:lvl5pPr>
    <a:lvl6pPr marL="4083025" algn="l" defTabSz="1633210" rtl="0" eaLnBrk="1" latinLnBrk="0" hangingPunct="1">
      <a:defRPr sz="2100" kern="1200">
        <a:solidFill>
          <a:schemeClr val="tx1"/>
        </a:solidFill>
        <a:latin typeface="+mn-lt"/>
        <a:ea typeface="+mn-ea"/>
        <a:cs typeface="+mn-cs"/>
      </a:defRPr>
    </a:lvl6pPr>
    <a:lvl7pPr marL="4899630" algn="l" defTabSz="1633210" rtl="0" eaLnBrk="1" latinLnBrk="0" hangingPunct="1">
      <a:defRPr sz="2100" kern="1200">
        <a:solidFill>
          <a:schemeClr val="tx1"/>
        </a:solidFill>
        <a:latin typeface="+mn-lt"/>
        <a:ea typeface="+mn-ea"/>
        <a:cs typeface="+mn-cs"/>
      </a:defRPr>
    </a:lvl7pPr>
    <a:lvl8pPr marL="5716234" algn="l" defTabSz="1633210" rtl="0" eaLnBrk="1" latinLnBrk="0" hangingPunct="1">
      <a:defRPr sz="2100" kern="1200">
        <a:solidFill>
          <a:schemeClr val="tx1"/>
        </a:solidFill>
        <a:latin typeface="+mn-lt"/>
        <a:ea typeface="+mn-ea"/>
        <a:cs typeface="+mn-cs"/>
      </a:defRPr>
    </a:lvl8pPr>
    <a:lvl9pPr marL="6532839" algn="l" defTabSz="1633210" rtl="0" eaLnBrk="1" latinLnBrk="0" hangingPunct="1">
      <a:defRPr sz="2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47040AC2-C51C-7F4C-A141-1C564DE5A8B6}" type="slidenum">
              <a:rPr lang="sv-SE" smtClean="0"/>
              <a:pPr/>
              <a:t>1</a:t>
            </a:fld>
            <a:endParaRPr lang="sv-SE"/>
          </a:p>
        </p:txBody>
      </p:sp>
    </p:spTree>
    <p:extLst>
      <p:ext uri="{BB962C8B-B14F-4D97-AF65-F5344CB8AC3E}">
        <p14:creationId xmlns:p14="http://schemas.microsoft.com/office/powerpoint/2010/main" val="2257305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47040AC2-C51C-7F4C-A141-1C564DE5A8B6}" type="slidenum">
              <a:rPr lang="sv-SE" smtClean="0"/>
              <a:pPr/>
              <a:t>2</a:t>
            </a:fld>
            <a:endParaRPr lang="sv-SE"/>
          </a:p>
        </p:txBody>
      </p:sp>
    </p:spTree>
    <p:extLst>
      <p:ext uri="{BB962C8B-B14F-4D97-AF65-F5344CB8AC3E}">
        <p14:creationId xmlns:p14="http://schemas.microsoft.com/office/powerpoint/2010/main" val="10840384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47040AC2-C51C-7F4C-A141-1C564DE5A8B6}" type="slidenum">
              <a:rPr lang="sv-SE" smtClean="0"/>
              <a:pPr/>
              <a:t>3</a:t>
            </a:fld>
            <a:endParaRPr lang="sv-SE"/>
          </a:p>
        </p:txBody>
      </p:sp>
    </p:spTree>
    <p:extLst>
      <p:ext uri="{BB962C8B-B14F-4D97-AF65-F5344CB8AC3E}">
        <p14:creationId xmlns:p14="http://schemas.microsoft.com/office/powerpoint/2010/main" val="25743407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47040AC2-C51C-7F4C-A141-1C564DE5A8B6}" type="slidenum">
              <a:rPr lang="sv-SE" smtClean="0"/>
              <a:pPr/>
              <a:t>4</a:t>
            </a:fld>
            <a:endParaRPr lang="sv-SE"/>
          </a:p>
        </p:txBody>
      </p:sp>
    </p:spTree>
    <p:extLst>
      <p:ext uri="{BB962C8B-B14F-4D97-AF65-F5344CB8AC3E}">
        <p14:creationId xmlns:p14="http://schemas.microsoft.com/office/powerpoint/2010/main" val="34168269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47040AC2-C51C-7F4C-A141-1C564DE5A8B6}" type="slidenum">
              <a:rPr lang="sv-SE" smtClean="0"/>
              <a:pPr/>
              <a:t>5</a:t>
            </a:fld>
            <a:endParaRPr lang="sv-SE"/>
          </a:p>
        </p:txBody>
      </p:sp>
    </p:spTree>
    <p:extLst>
      <p:ext uri="{BB962C8B-B14F-4D97-AF65-F5344CB8AC3E}">
        <p14:creationId xmlns:p14="http://schemas.microsoft.com/office/powerpoint/2010/main" val="1779478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7040AC2-C51C-7F4C-A141-1C564DE5A8B6}" type="slidenum">
              <a:rPr lang="sv-SE" smtClean="0"/>
              <a:pPr/>
              <a:t>6</a:t>
            </a:fld>
            <a:endParaRPr lang="sv-SE"/>
          </a:p>
        </p:txBody>
      </p:sp>
    </p:spTree>
    <p:extLst>
      <p:ext uri="{BB962C8B-B14F-4D97-AF65-F5344CB8AC3E}">
        <p14:creationId xmlns:p14="http://schemas.microsoft.com/office/powerpoint/2010/main" val="34442495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47040AC2-C51C-7F4C-A141-1C564DE5A8B6}" type="slidenum">
              <a:rPr lang="sv-SE" smtClean="0"/>
              <a:pPr/>
              <a:t>7</a:t>
            </a:fld>
            <a:endParaRPr lang="sv-SE"/>
          </a:p>
        </p:txBody>
      </p:sp>
    </p:spTree>
    <p:extLst>
      <p:ext uri="{BB962C8B-B14F-4D97-AF65-F5344CB8AC3E}">
        <p14:creationId xmlns:p14="http://schemas.microsoft.com/office/powerpoint/2010/main" val="39153461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7040AC2-C51C-7F4C-A141-1C564DE5A8B6}" type="slidenum">
              <a:rPr lang="sv-SE" smtClean="0"/>
              <a:pPr/>
              <a:t>8</a:t>
            </a:fld>
            <a:endParaRPr lang="sv-SE"/>
          </a:p>
        </p:txBody>
      </p:sp>
    </p:spTree>
    <p:extLst>
      <p:ext uri="{BB962C8B-B14F-4D97-AF65-F5344CB8AC3E}">
        <p14:creationId xmlns:p14="http://schemas.microsoft.com/office/powerpoint/2010/main" val="6453339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47040AC2-C51C-7F4C-A141-1C564DE5A8B6}" type="slidenum">
              <a:rPr lang="sv-SE" smtClean="0"/>
              <a:pPr/>
              <a:t>10</a:t>
            </a:fld>
            <a:endParaRPr lang="sv-SE"/>
          </a:p>
        </p:txBody>
      </p:sp>
    </p:spTree>
    <p:extLst>
      <p:ext uri="{BB962C8B-B14F-4D97-AF65-F5344CB8AC3E}">
        <p14:creationId xmlns:p14="http://schemas.microsoft.com/office/powerpoint/2010/main" val="3913293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4" name="Rectangle 10"/>
          <p:cNvSpPr/>
          <p:nvPr userDrawn="1"/>
        </p:nvSpPr>
        <p:spPr>
          <a:xfrm>
            <a:off x="15039411" y="457341"/>
            <a:ext cx="2794485" cy="1923252"/>
          </a:xfrm>
          <a:prstGeom prst="rect">
            <a:avLst/>
          </a:prstGeom>
          <a:ln>
            <a:noFill/>
          </a:ln>
        </p:spPr>
        <p:style>
          <a:lnRef idx="2">
            <a:schemeClr val="accent5"/>
          </a:lnRef>
          <a:fillRef idx="1">
            <a:schemeClr val="lt1"/>
          </a:fillRef>
          <a:effectRef idx="0">
            <a:schemeClr val="accent5"/>
          </a:effectRef>
          <a:fontRef idx="minor">
            <a:schemeClr val="dk1"/>
          </a:fontRef>
        </p:style>
        <p:txBody>
          <a:bodyPr lIns="163321" tIns="81660" rIns="163321" bIns="81660" anchor="ctr"/>
          <a:lstStyle/>
          <a:p>
            <a:pPr algn="ctr">
              <a:defRPr/>
            </a:pPr>
            <a:endParaRPr lang="sv-SE">
              <a:solidFill>
                <a:srgbClr val="000000"/>
              </a:solidFill>
              <a:ea typeface="ＭＳ Ｐゴシック" pitchFamily="34" charset="-128"/>
            </a:endParaRPr>
          </a:p>
        </p:txBody>
      </p:sp>
      <p:pic>
        <p:nvPicPr>
          <p:cNvPr id="6" name="Picture 10"/>
          <p:cNvPicPr>
            <a:picLocks noChangeAspect="1"/>
          </p:cNvPicPr>
          <p:nvPr userDrawn="1"/>
        </p:nvPicPr>
        <p:blipFill>
          <a:blip r:embed="rId2"/>
          <a:srcRect/>
          <a:stretch/>
        </p:blipFill>
        <p:spPr bwMode="auto">
          <a:xfrm>
            <a:off x="7572502" y="2942273"/>
            <a:ext cx="3180676" cy="22966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914560" y="5846823"/>
            <a:ext cx="16462056" cy="1330838"/>
          </a:xfrm>
        </p:spPr>
        <p:txBody>
          <a:bodyPr>
            <a:normAutofit/>
          </a:bodyPr>
          <a:lstStyle>
            <a:lvl1pPr algn="ctr">
              <a:lnSpc>
                <a:spcPts val="5000"/>
              </a:lnSpc>
              <a:defRPr sz="4600" b="1" i="0">
                <a:solidFill>
                  <a:srgbClr val="2E78BA"/>
                </a:solidFill>
                <a:latin typeface="Arial" pitchFamily="34" charset="0"/>
                <a:cs typeface="Arial" pitchFamily="34" charset="0"/>
              </a:defRPr>
            </a:lvl1pPr>
          </a:lstStyle>
          <a:p>
            <a:r>
              <a:rPr lang="sv-SE"/>
              <a:t>Klicka här för att ändra mall för rubrikformat</a:t>
            </a:r>
            <a:endParaRPr lang="sv-SE" dirty="0"/>
          </a:p>
        </p:txBody>
      </p:sp>
      <p:sp>
        <p:nvSpPr>
          <p:cNvPr id="3" name="Subtitle 2"/>
          <p:cNvSpPr>
            <a:spLocks noGrp="1"/>
          </p:cNvSpPr>
          <p:nvPr>
            <p:ph type="subTitle" idx="1"/>
          </p:nvPr>
        </p:nvSpPr>
        <p:spPr>
          <a:xfrm>
            <a:off x="914560" y="7177660"/>
            <a:ext cx="16462056" cy="2058035"/>
          </a:xfrm>
        </p:spPr>
        <p:txBody>
          <a:bodyPr>
            <a:normAutofit/>
          </a:bodyPr>
          <a:lstStyle>
            <a:lvl1pPr marL="0" indent="0" algn="ctr">
              <a:buNone/>
              <a:defRPr sz="3200" b="0" i="0">
                <a:solidFill>
                  <a:schemeClr val="tx1"/>
                </a:solidFill>
                <a:latin typeface="Arial" pitchFamily="34" charset="0"/>
                <a:cs typeface="Arial" pitchFamily="34" charset="0"/>
              </a:defRPr>
            </a:lvl1pPr>
            <a:lvl2pPr marL="816605" indent="0" algn="ctr">
              <a:buNone/>
              <a:defRPr>
                <a:solidFill>
                  <a:schemeClr val="tx1">
                    <a:tint val="75000"/>
                  </a:schemeClr>
                </a:solidFill>
              </a:defRPr>
            </a:lvl2pPr>
            <a:lvl3pPr marL="1633210" indent="0" algn="ctr">
              <a:buNone/>
              <a:defRPr>
                <a:solidFill>
                  <a:schemeClr val="tx1">
                    <a:tint val="75000"/>
                  </a:schemeClr>
                </a:solidFill>
              </a:defRPr>
            </a:lvl3pPr>
            <a:lvl4pPr marL="2449815" indent="0" algn="ctr">
              <a:buNone/>
              <a:defRPr>
                <a:solidFill>
                  <a:schemeClr val="tx1">
                    <a:tint val="75000"/>
                  </a:schemeClr>
                </a:solidFill>
              </a:defRPr>
            </a:lvl4pPr>
            <a:lvl5pPr marL="3266420" indent="0" algn="ctr">
              <a:buNone/>
              <a:defRPr>
                <a:solidFill>
                  <a:schemeClr val="tx1">
                    <a:tint val="75000"/>
                  </a:schemeClr>
                </a:solidFill>
              </a:defRPr>
            </a:lvl5pPr>
            <a:lvl6pPr marL="4083025" indent="0" algn="ctr">
              <a:buNone/>
              <a:defRPr>
                <a:solidFill>
                  <a:schemeClr val="tx1">
                    <a:tint val="75000"/>
                  </a:schemeClr>
                </a:solidFill>
              </a:defRPr>
            </a:lvl6pPr>
            <a:lvl7pPr marL="4899630" indent="0" algn="ctr">
              <a:buNone/>
              <a:defRPr>
                <a:solidFill>
                  <a:schemeClr val="tx1">
                    <a:tint val="75000"/>
                  </a:schemeClr>
                </a:solidFill>
              </a:defRPr>
            </a:lvl7pPr>
            <a:lvl8pPr marL="5716234" indent="0" algn="ctr">
              <a:buNone/>
              <a:defRPr>
                <a:solidFill>
                  <a:schemeClr val="tx1">
                    <a:tint val="75000"/>
                  </a:schemeClr>
                </a:solidFill>
              </a:defRPr>
            </a:lvl8pPr>
            <a:lvl9pPr marL="6532839" indent="0" algn="ctr">
              <a:buNone/>
              <a:defRPr>
                <a:solidFill>
                  <a:schemeClr val="tx1">
                    <a:tint val="75000"/>
                  </a:schemeClr>
                </a:solidFill>
              </a:defRPr>
            </a:lvl9pPr>
          </a:lstStyle>
          <a:p>
            <a:r>
              <a:rPr lang="sv-SE"/>
              <a:t>Klicka här för att ändra mall för underrubrikformat</a:t>
            </a:r>
            <a:endParaRPr lang="sv-SE" dirty="0"/>
          </a:p>
        </p:txBody>
      </p:sp>
      <p:sp>
        <p:nvSpPr>
          <p:cNvPr id="7" name="Date Placeholder 3"/>
          <p:cNvSpPr>
            <a:spLocks noGrp="1"/>
          </p:cNvSpPr>
          <p:nvPr>
            <p:ph type="dt" sz="half" idx="10"/>
          </p:nvPr>
        </p:nvSpPr>
        <p:spPr/>
        <p:txBody>
          <a:bodyPr/>
          <a:lstStyle>
            <a:lvl1pPr>
              <a:defRPr/>
            </a:lvl1pPr>
          </a:lstStyle>
          <a:p>
            <a:fld id="{387F32DC-2D84-DB43-95CE-E2AE801D4C16}" type="datetime1">
              <a:rPr lang="sv-SE" smtClean="0"/>
              <a:t>2023-09-25</a:t>
            </a:fld>
            <a:endParaRPr lang="sv-SE"/>
          </a:p>
        </p:txBody>
      </p:sp>
      <p:sp>
        <p:nvSpPr>
          <p:cNvPr id="8" name="Slide Number Placeholder 5"/>
          <p:cNvSpPr>
            <a:spLocks noGrp="1"/>
          </p:cNvSpPr>
          <p:nvPr>
            <p:ph type="sldNum" sz="quarter" idx="11"/>
          </p:nvPr>
        </p:nvSpPr>
        <p:spPr/>
        <p:txBody>
          <a:bodyPr/>
          <a:lstStyle>
            <a:lvl1pPr>
              <a:defRPr/>
            </a:lvl1pPr>
          </a:lstStyle>
          <a:p>
            <a:fld id="{FB2A01EE-FC66-6449-82BE-278059117499}" type="slidenum">
              <a:rPr lang="sv-SE"/>
              <a:pPr/>
              <a:t>‹#›</a:t>
            </a:fld>
            <a:endParaRPr lang="sv-SE"/>
          </a:p>
        </p:txBody>
      </p:sp>
    </p:spTree>
    <p:extLst>
      <p:ext uri="{BB962C8B-B14F-4D97-AF65-F5344CB8AC3E}">
        <p14:creationId xmlns:p14="http://schemas.microsoft.com/office/powerpoint/2010/main" val="2772373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a:xfrm>
            <a:off x="914559" y="1156075"/>
            <a:ext cx="13860000" cy="1715029"/>
          </a:xfrm>
        </p:spPr>
        <p:txBody>
          <a:bodyPr/>
          <a:lstStyle>
            <a:lvl1pPr algn="l">
              <a:defRPr sz="5000"/>
            </a:lvl1pPr>
          </a:lstStyle>
          <a:p>
            <a:r>
              <a:rPr lang="sv-SE"/>
              <a:t>Klicka här för att ändra mall för rubrikformat</a:t>
            </a:r>
            <a:endParaRPr lang="sv-SE" dirty="0"/>
          </a:p>
        </p:txBody>
      </p:sp>
      <p:sp>
        <p:nvSpPr>
          <p:cNvPr id="3" name="Content Placeholder 2"/>
          <p:cNvSpPr>
            <a:spLocks noGrp="1"/>
          </p:cNvSpPr>
          <p:nvPr>
            <p:ph idx="1"/>
          </p:nvPr>
        </p:nvSpPr>
        <p:spPr>
          <a:xfrm>
            <a:off x="914559" y="3303055"/>
            <a:ext cx="13860000" cy="5419017"/>
          </a:xfrm>
        </p:spPr>
        <p:txBody>
          <a:bodyPr/>
          <a:lstStyle>
            <a:lvl1pPr marL="0" indent="0">
              <a:spcBef>
                <a:spcPts val="1800"/>
              </a:spcBef>
              <a:buFontTx/>
              <a:buNone/>
              <a:defRPr sz="3600" b="0" i="0">
                <a:latin typeface="Arial" pitchFamily="34" charset="0"/>
                <a:cs typeface="Arial" pitchFamily="34" charset="0"/>
              </a:defRPr>
            </a:lvl1pPr>
            <a:lvl2pPr>
              <a:buFontTx/>
              <a:buNone/>
              <a:defRPr sz="3600" b="0" i="0">
                <a:latin typeface="Sabon LT Std"/>
                <a:cs typeface="Sabon LT Std" pitchFamily="18" charset="0"/>
              </a:defRPr>
            </a:lvl2pPr>
            <a:lvl3pPr>
              <a:buFontTx/>
              <a:buNone/>
              <a:defRPr sz="3200" b="0" i="0"/>
            </a:lvl3pPr>
            <a:lvl4pPr>
              <a:buFontTx/>
              <a:buNone/>
              <a:defRPr sz="2900" b="0" i="0"/>
            </a:lvl4pPr>
            <a:lvl5pPr>
              <a:buFontTx/>
              <a:buNone/>
              <a:defRPr sz="2100" b="0" i="0"/>
            </a:lvl5pPr>
          </a:lstStyle>
          <a:p>
            <a:pPr lvl="0"/>
            <a:r>
              <a:rPr lang="sv-SE"/>
              <a:t>Klicka här för att ändra format på bakgrundstexten</a:t>
            </a:r>
          </a:p>
        </p:txBody>
      </p:sp>
      <p:sp>
        <p:nvSpPr>
          <p:cNvPr id="5" name="Date Placeholder 3"/>
          <p:cNvSpPr>
            <a:spLocks noGrp="1"/>
          </p:cNvSpPr>
          <p:nvPr>
            <p:ph type="dt" sz="half" idx="10"/>
          </p:nvPr>
        </p:nvSpPr>
        <p:spPr/>
        <p:txBody>
          <a:bodyPr/>
          <a:lstStyle>
            <a:lvl1pPr>
              <a:defRPr/>
            </a:lvl1pPr>
          </a:lstStyle>
          <a:p>
            <a:fld id="{560A1C52-65FD-1347-B6D6-4B8A3A5C1D83}" type="datetime1">
              <a:rPr lang="sv-SE" smtClean="0"/>
              <a:t>2023-09-25</a:t>
            </a:fld>
            <a:endParaRPr lang="sv-SE"/>
          </a:p>
        </p:txBody>
      </p:sp>
      <p:sp>
        <p:nvSpPr>
          <p:cNvPr id="6" name="Slide Number Placeholder 5"/>
          <p:cNvSpPr>
            <a:spLocks noGrp="1"/>
          </p:cNvSpPr>
          <p:nvPr>
            <p:ph type="sldNum" sz="quarter" idx="11"/>
          </p:nvPr>
        </p:nvSpPr>
        <p:spPr/>
        <p:txBody>
          <a:bodyPr/>
          <a:lstStyle>
            <a:lvl1pPr>
              <a:defRPr/>
            </a:lvl1pPr>
          </a:lstStyle>
          <a:p>
            <a:fld id="{93E21094-39C8-7141-9D46-EE65846EEE17}" type="slidenum">
              <a:rPr lang="sv-SE"/>
              <a:pPr/>
              <a:t>‹#›</a:t>
            </a:fld>
            <a:endParaRPr lang="sv-SE"/>
          </a:p>
        </p:txBody>
      </p:sp>
    </p:spTree>
    <p:extLst>
      <p:ext uri="{BB962C8B-B14F-4D97-AF65-F5344CB8AC3E}">
        <p14:creationId xmlns:p14="http://schemas.microsoft.com/office/powerpoint/2010/main" val="1793939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Anpassad layout">
    <p:spTree>
      <p:nvGrpSpPr>
        <p:cNvPr id="1" name=""/>
        <p:cNvGrpSpPr/>
        <p:nvPr/>
      </p:nvGrpSpPr>
      <p:grpSpPr>
        <a:xfrm>
          <a:off x="0" y="0"/>
          <a:ext cx="0" cy="0"/>
          <a:chOff x="0" y="0"/>
          <a:chExt cx="0" cy="0"/>
        </a:xfrm>
      </p:grpSpPr>
      <p:sp>
        <p:nvSpPr>
          <p:cNvPr id="7" name="Title 1"/>
          <p:cNvSpPr>
            <a:spLocks noGrp="1"/>
          </p:cNvSpPr>
          <p:nvPr>
            <p:ph type="title"/>
          </p:nvPr>
        </p:nvSpPr>
        <p:spPr>
          <a:xfrm>
            <a:off x="914559" y="1156075"/>
            <a:ext cx="13860000" cy="1715029"/>
          </a:xfrm>
        </p:spPr>
        <p:txBody>
          <a:bodyPr/>
          <a:lstStyle>
            <a:lvl1pPr algn="l">
              <a:defRPr sz="5000"/>
            </a:lvl1pPr>
          </a:lstStyle>
          <a:p>
            <a:r>
              <a:rPr lang="sv-SE"/>
              <a:t>Klicka här för att ändra mall för rubrikformat</a:t>
            </a:r>
            <a:endParaRPr lang="sv-SE" dirty="0"/>
          </a:p>
        </p:txBody>
      </p:sp>
      <p:sp>
        <p:nvSpPr>
          <p:cNvPr id="8" name="Content Placeholder 2"/>
          <p:cNvSpPr>
            <a:spLocks noGrp="1"/>
          </p:cNvSpPr>
          <p:nvPr>
            <p:ph idx="1"/>
          </p:nvPr>
        </p:nvSpPr>
        <p:spPr>
          <a:xfrm>
            <a:off x="914559" y="3303055"/>
            <a:ext cx="13860000" cy="5419017"/>
          </a:xfrm>
        </p:spPr>
        <p:txBody>
          <a:bodyPr/>
          <a:lstStyle>
            <a:lvl1pPr>
              <a:defRPr sz="3600" b="0" i="0">
                <a:latin typeface="Arial" pitchFamily="34" charset="0"/>
                <a:cs typeface="Arial" pitchFamily="34" charset="0"/>
              </a:defRPr>
            </a:lvl1pPr>
            <a:lvl2pPr marL="1326983" indent="-510378">
              <a:buFont typeface="Arial" panose="020B0604020202020204" pitchFamily="34" charset="0"/>
              <a:buChar char="•"/>
              <a:defRPr sz="3600" b="0" i="0">
                <a:latin typeface="Arial" panose="020B0604020202020204" pitchFamily="34" charset="0"/>
                <a:cs typeface="Arial" panose="020B0604020202020204" pitchFamily="34" charset="0"/>
              </a:defRPr>
            </a:lvl2pPr>
            <a:lvl3pPr>
              <a:defRPr sz="3200" b="0" i="0">
                <a:latin typeface="Arial" panose="020B0604020202020204" pitchFamily="34" charset="0"/>
                <a:cs typeface="Arial" panose="020B0604020202020204" pitchFamily="34" charset="0"/>
              </a:defRPr>
            </a:lvl3pPr>
            <a:lvl4pPr marL="2858117" indent="-408302">
              <a:buFont typeface="Arial" panose="020B0604020202020204" pitchFamily="34" charset="0"/>
              <a:buChar char="•"/>
              <a:defRPr sz="2900" b="0" i="0">
                <a:latin typeface="Arial" panose="020B0604020202020204" pitchFamily="34" charset="0"/>
                <a:cs typeface="Arial" panose="020B0604020202020204" pitchFamily="34" charset="0"/>
              </a:defRPr>
            </a:lvl4pPr>
            <a:lvl5pPr marL="3674722" indent="-408302">
              <a:buFont typeface="Arial" panose="020B0604020202020204" pitchFamily="34" charset="0"/>
              <a:buChar char="•"/>
              <a:defRPr sz="2100" b="0" i="0">
                <a:latin typeface="Arial" panose="020B0604020202020204" pitchFamily="34" charset="0"/>
                <a:cs typeface="Arial" panose="020B0604020202020204" pitchFamily="34" charset="0"/>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datum 2"/>
          <p:cNvSpPr>
            <a:spLocks noGrp="1"/>
          </p:cNvSpPr>
          <p:nvPr>
            <p:ph type="dt" sz="half" idx="10"/>
          </p:nvPr>
        </p:nvSpPr>
        <p:spPr/>
        <p:txBody>
          <a:bodyPr/>
          <a:lstStyle>
            <a:lvl1pPr>
              <a:defRPr/>
            </a:lvl1pPr>
          </a:lstStyle>
          <a:p>
            <a:fld id="{DE8A25BA-BE65-4741-8345-06DA91AC9969}" type="datetime1">
              <a:rPr lang="sv-SE" smtClean="0"/>
              <a:t>2023-09-25</a:t>
            </a:fld>
            <a:endParaRPr lang="sv-SE"/>
          </a:p>
        </p:txBody>
      </p:sp>
      <p:sp>
        <p:nvSpPr>
          <p:cNvPr id="6" name="Platshållare för bildnummer 4"/>
          <p:cNvSpPr>
            <a:spLocks noGrp="1"/>
          </p:cNvSpPr>
          <p:nvPr>
            <p:ph type="sldNum" sz="quarter" idx="11"/>
          </p:nvPr>
        </p:nvSpPr>
        <p:spPr/>
        <p:txBody>
          <a:bodyPr/>
          <a:lstStyle>
            <a:lvl1pPr>
              <a:defRPr/>
            </a:lvl1pPr>
          </a:lstStyle>
          <a:p>
            <a:fld id="{1E28E93E-B4A5-5145-8EF5-1DB0CE4D7FE8}" type="slidenum">
              <a:rPr lang="sv-SE"/>
              <a:pPr/>
              <a:t>‹#›</a:t>
            </a:fld>
            <a:endParaRPr lang="sv-SE"/>
          </a:p>
        </p:txBody>
      </p:sp>
    </p:spTree>
    <p:extLst>
      <p:ext uri="{BB962C8B-B14F-4D97-AF65-F5344CB8AC3E}">
        <p14:creationId xmlns:p14="http://schemas.microsoft.com/office/powerpoint/2010/main" val="2407130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Anpassad layout">
    <p:spTree>
      <p:nvGrpSpPr>
        <p:cNvPr id="1" name=""/>
        <p:cNvGrpSpPr/>
        <p:nvPr/>
      </p:nvGrpSpPr>
      <p:grpSpPr>
        <a:xfrm>
          <a:off x="0" y="0"/>
          <a:ext cx="0" cy="0"/>
          <a:chOff x="0" y="0"/>
          <a:chExt cx="0" cy="0"/>
        </a:xfrm>
      </p:grpSpPr>
      <p:sp>
        <p:nvSpPr>
          <p:cNvPr id="2" name="Rubrik 1"/>
          <p:cNvSpPr>
            <a:spLocks noGrp="1"/>
          </p:cNvSpPr>
          <p:nvPr>
            <p:ph type="title"/>
          </p:nvPr>
        </p:nvSpPr>
        <p:spPr>
          <a:xfrm>
            <a:off x="914559" y="1155264"/>
            <a:ext cx="13860000" cy="1715029"/>
          </a:xfrm>
        </p:spPr>
        <p:txBody>
          <a:bodyPr/>
          <a:lstStyle/>
          <a:p>
            <a:r>
              <a:rPr lang="sv-SE"/>
              <a:t>Klicka här för att ändra mall för rubrikformat</a:t>
            </a:r>
            <a:endParaRPr lang="sv-SE" dirty="0"/>
          </a:p>
        </p:txBody>
      </p:sp>
      <p:sp>
        <p:nvSpPr>
          <p:cNvPr id="3" name="Platshållare för datum 2"/>
          <p:cNvSpPr>
            <a:spLocks noGrp="1"/>
          </p:cNvSpPr>
          <p:nvPr>
            <p:ph type="dt" sz="half" idx="10"/>
          </p:nvPr>
        </p:nvSpPr>
        <p:spPr/>
        <p:txBody>
          <a:bodyPr/>
          <a:lstStyle/>
          <a:p>
            <a:fld id="{2BA820A5-770D-404F-A174-9D9E0C5D6C03}" type="datetime1">
              <a:rPr lang="sv-SE" smtClean="0"/>
              <a:t>2023-09-25</a:t>
            </a:fld>
            <a:endParaRPr lang="sv-SE"/>
          </a:p>
        </p:txBody>
      </p:sp>
      <p:sp>
        <p:nvSpPr>
          <p:cNvPr id="4" name="Platshållare för bildnummer 3"/>
          <p:cNvSpPr>
            <a:spLocks noGrp="1"/>
          </p:cNvSpPr>
          <p:nvPr>
            <p:ph type="sldNum" sz="quarter" idx="11"/>
          </p:nvPr>
        </p:nvSpPr>
        <p:spPr/>
        <p:txBody>
          <a:bodyPr/>
          <a:lstStyle/>
          <a:p>
            <a:fld id="{3D60BA4C-210D-FB42-8E24-06C6918CD2F8}" type="slidenum">
              <a:rPr lang="sv-SE" smtClean="0"/>
              <a:pPr/>
              <a:t>‹#›</a:t>
            </a:fld>
            <a:endParaRPr lang="sv-SE"/>
          </a:p>
        </p:txBody>
      </p:sp>
      <p:sp>
        <p:nvSpPr>
          <p:cNvPr id="5" name="Content Placeholder 2"/>
          <p:cNvSpPr>
            <a:spLocks noGrp="1"/>
          </p:cNvSpPr>
          <p:nvPr>
            <p:ph idx="1"/>
          </p:nvPr>
        </p:nvSpPr>
        <p:spPr>
          <a:xfrm>
            <a:off x="914559" y="3303055"/>
            <a:ext cx="7920000" cy="5419017"/>
          </a:xfrm>
        </p:spPr>
        <p:txBody>
          <a:bodyPr/>
          <a:lstStyle>
            <a:lvl1pPr>
              <a:defRPr sz="3600" b="0" i="0">
                <a:latin typeface="Arial"/>
                <a:cs typeface="Arial" pitchFamily="34" charset="0"/>
              </a:defRPr>
            </a:lvl1pPr>
            <a:lvl2pPr marL="1326983" indent="-510378">
              <a:buFont typeface="Arial" panose="020B0604020202020204" pitchFamily="34" charset="0"/>
              <a:buChar char="•"/>
              <a:defRPr sz="3600" b="0" i="0">
                <a:latin typeface="Arial"/>
                <a:cs typeface="Arial" panose="020B0604020202020204" pitchFamily="34" charset="0"/>
              </a:defRPr>
            </a:lvl2pPr>
            <a:lvl3pPr>
              <a:defRPr sz="3200" b="0" i="0">
                <a:latin typeface="Arial"/>
              </a:defRPr>
            </a:lvl3pPr>
            <a:lvl4pPr marL="2858117" indent="-408302">
              <a:buFont typeface="Arial" panose="020B0604020202020204" pitchFamily="34" charset="0"/>
              <a:buChar char="•"/>
              <a:defRPr sz="2900" b="0" i="0">
                <a:latin typeface="Arial"/>
              </a:defRPr>
            </a:lvl4pPr>
            <a:lvl5pPr marL="3674722" indent="-408302">
              <a:buFont typeface="Arial" panose="020B0604020202020204" pitchFamily="34" charset="0"/>
              <a:buChar char="•"/>
              <a:defRPr sz="2100" b="0" i="0">
                <a:latin typeface="Aria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6" name="Content Placeholder 2"/>
          <p:cNvSpPr>
            <a:spLocks noGrp="1"/>
          </p:cNvSpPr>
          <p:nvPr>
            <p:ph idx="13"/>
          </p:nvPr>
        </p:nvSpPr>
        <p:spPr>
          <a:xfrm>
            <a:off x="9338302" y="3303055"/>
            <a:ext cx="7920000" cy="5419017"/>
          </a:xfrm>
        </p:spPr>
        <p:txBody>
          <a:bodyPr/>
          <a:lstStyle>
            <a:lvl1pPr>
              <a:defRPr sz="3600" b="0" i="0">
                <a:latin typeface="Arial"/>
                <a:cs typeface="Arial" pitchFamily="34" charset="0"/>
              </a:defRPr>
            </a:lvl1pPr>
            <a:lvl2pPr marL="1326983" indent="-510378">
              <a:buFont typeface="Arial" panose="020B0604020202020204" pitchFamily="34" charset="0"/>
              <a:buChar char="•"/>
              <a:defRPr sz="3600" b="0" i="0">
                <a:latin typeface="Arial"/>
                <a:cs typeface="Arial" panose="020B0604020202020204" pitchFamily="34" charset="0"/>
              </a:defRPr>
            </a:lvl2pPr>
            <a:lvl3pPr>
              <a:defRPr sz="3200" b="0" i="0">
                <a:latin typeface="Arial"/>
              </a:defRPr>
            </a:lvl3pPr>
            <a:lvl4pPr marL="2858117" indent="-408302">
              <a:buFont typeface="Arial" panose="020B0604020202020204" pitchFamily="34" charset="0"/>
              <a:buChar char="•"/>
              <a:defRPr sz="2900" b="0" i="0">
                <a:latin typeface="Arial"/>
              </a:defRPr>
            </a:lvl4pPr>
            <a:lvl5pPr marL="3674722" indent="-408302">
              <a:buFont typeface="Arial" panose="020B0604020202020204" pitchFamily="34" charset="0"/>
              <a:buChar char="•"/>
              <a:defRPr sz="1800" b="0" i="0">
                <a:latin typeface="Aria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97846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Anpassad layout">
    <p:spTree>
      <p:nvGrpSpPr>
        <p:cNvPr id="1" name=""/>
        <p:cNvGrpSpPr/>
        <p:nvPr/>
      </p:nvGrpSpPr>
      <p:grpSpPr>
        <a:xfrm>
          <a:off x="0" y="0"/>
          <a:ext cx="0" cy="0"/>
          <a:chOff x="0" y="0"/>
          <a:chExt cx="0" cy="0"/>
        </a:xfrm>
      </p:grpSpPr>
      <p:sp>
        <p:nvSpPr>
          <p:cNvPr id="7" name="Platshållare för bild 6"/>
          <p:cNvSpPr>
            <a:spLocks noGrp="1"/>
          </p:cNvSpPr>
          <p:nvPr>
            <p:ph type="pic" sz="quarter" idx="13"/>
          </p:nvPr>
        </p:nvSpPr>
        <p:spPr>
          <a:xfrm>
            <a:off x="914559" y="2401040"/>
            <a:ext cx="16380000" cy="6453592"/>
          </a:xfrm>
        </p:spPr>
        <p:txBody>
          <a:bodyPr/>
          <a:lstStyle/>
          <a:p>
            <a:pPr lvl="0"/>
            <a:r>
              <a:rPr lang="sv-SE" noProof="0"/>
              <a:t>Klicka på ikonen för att lägga till en bild</a:t>
            </a:r>
            <a:endParaRPr lang="sv-SE" noProof="0" dirty="0"/>
          </a:p>
        </p:txBody>
      </p:sp>
      <p:sp>
        <p:nvSpPr>
          <p:cNvPr id="3" name="Date Placeholder 3"/>
          <p:cNvSpPr>
            <a:spLocks noGrp="1"/>
          </p:cNvSpPr>
          <p:nvPr>
            <p:ph type="dt" sz="half" idx="14"/>
          </p:nvPr>
        </p:nvSpPr>
        <p:spPr/>
        <p:txBody>
          <a:bodyPr/>
          <a:lstStyle>
            <a:lvl1pPr>
              <a:defRPr/>
            </a:lvl1pPr>
          </a:lstStyle>
          <a:p>
            <a:fld id="{20C832D1-BDA9-B04D-9D8C-2F4D534D770C}" type="datetime1">
              <a:rPr lang="sv-SE" smtClean="0"/>
              <a:t>2023-09-25</a:t>
            </a:fld>
            <a:endParaRPr lang="sv-SE"/>
          </a:p>
        </p:txBody>
      </p:sp>
      <p:sp>
        <p:nvSpPr>
          <p:cNvPr id="4" name="Slide Number Placeholder 5"/>
          <p:cNvSpPr>
            <a:spLocks noGrp="1"/>
          </p:cNvSpPr>
          <p:nvPr>
            <p:ph type="sldNum" sz="quarter" idx="15"/>
          </p:nvPr>
        </p:nvSpPr>
        <p:spPr/>
        <p:txBody>
          <a:bodyPr/>
          <a:lstStyle>
            <a:lvl1pPr>
              <a:defRPr/>
            </a:lvl1pPr>
          </a:lstStyle>
          <a:p>
            <a:fld id="{F9C95BD0-DA40-594F-8BF4-06A679000FE7}" type="slidenum">
              <a:rPr lang="sv-SE"/>
              <a:pPr/>
              <a:t>‹#›</a:t>
            </a:fld>
            <a:endParaRPr lang="sv-SE"/>
          </a:p>
        </p:txBody>
      </p:sp>
      <p:sp>
        <p:nvSpPr>
          <p:cNvPr id="2" name="Rubrik 1">
            <a:extLst>
              <a:ext uri="{FF2B5EF4-FFF2-40B4-BE49-F238E27FC236}">
                <a16:creationId xmlns:a16="http://schemas.microsoft.com/office/drawing/2014/main" id="{DDE7A76D-FB9F-4FF7-AA2C-C812CD789621}"/>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1690247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7_Anpassad layout">
    <p:spTree>
      <p:nvGrpSpPr>
        <p:cNvPr id="1" name=""/>
        <p:cNvGrpSpPr/>
        <p:nvPr/>
      </p:nvGrpSpPr>
      <p:grpSpPr>
        <a:xfrm>
          <a:off x="0" y="0"/>
          <a:ext cx="0" cy="0"/>
          <a:chOff x="0" y="0"/>
          <a:chExt cx="0" cy="0"/>
        </a:xfrm>
      </p:grpSpPr>
      <p:sp>
        <p:nvSpPr>
          <p:cNvPr id="8" name="Platshållare för bild 7"/>
          <p:cNvSpPr>
            <a:spLocks noGrp="1"/>
          </p:cNvSpPr>
          <p:nvPr>
            <p:ph type="pic" sz="quarter" idx="13"/>
          </p:nvPr>
        </p:nvSpPr>
        <p:spPr>
          <a:xfrm>
            <a:off x="10804868" y="3302985"/>
            <a:ext cx="6537401" cy="5419088"/>
          </a:xfrm>
        </p:spPr>
        <p:txBody>
          <a:bodyPr/>
          <a:lstStyle/>
          <a:p>
            <a:pPr lvl="0"/>
            <a:r>
              <a:rPr lang="sv-SE" noProof="0"/>
              <a:t>Klicka på ikonen för att lägga till en bild</a:t>
            </a:r>
            <a:endParaRPr lang="sv-SE" noProof="0" dirty="0"/>
          </a:p>
        </p:txBody>
      </p:sp>
      <p:sp>
        <p:nvSpPr>
          <p:cNvPr id="11" name="Content Placeholder 2"/>
          <p:cNvSpPr>
            <a:spLocks noGrp="1"/>
          </p:cNvSpPr>
          <p:nvPr>
            <p:ph idx="1"/>
          </p:nvPr>
        </p:nvSpPr>
        <p:spPr>
          <a:xfrm>
            <a:off x="914559" y="3303055"/>
            <a:ext cx="9368128" cy="5419017"/>
          </a:xfrm>
        </p:spPr>
        <p:txBody>
          <a:bodyPr/>
          <a:lstStyle>
            <a:lvl1pPr>
              <a:defRPr sz="3600" b="0" i="0">
                <a:latin typeface="Arial" pitchFamily="34" charset="0"/>
                <a:cs typeface="Arial" pitchFamily="34" charset="0"/>
              </a:defRPr>
            </a:lvl1pPr>
            <a:lvl2pPr>
              <a:defRPr sz="3600" b="0" i="0">
                <a:latin typeface="Sabon LT Std"/>
                <a:cs typeface="Sabon LT Std" pitchFamily="18" charset="0"/>
              </a:defRPr>
            </a:lvl2pPr>
            <a:lvl3pPr>
              <a:defRPr sz="3200" b="0" i="0"/>
            </a:lvl3pPr>
            <a:lvl4pPr>
              <a:defRPr sz="2900" b="0" i="0"/>
            </a:lvl4pPr>
            <a:lvl5pPr>
              <a:defRPr sz="2100" b="0" i="0"/>
            </a:lvl5pPr>
          </a:lstStyle>
          <a:p>
            <a:pPr lvl="0"/>
            <a:r>
              <a:rPr lang="sv-SE"/>
              <a:t>Klicka här för att ändra format på bakgrundstexten</a:t>
            </a:r>
          </a:p>
        </p:txBody>
      </p:sp>
      <p:sp>
        <p:nvSpPr>
          <p:cNvPr id="12" name="Title 1"/>
          <p:cNvSpPr>
            <a:spLocks noGrp="1"/>
          </p:cNvSpPr>
          <p:nvPr>
            <p:ph type="title"/>
          </p:nvPr>
        </p:nvSpPr>
        <p:spPr>
          <a:xfrm>
            <a:off x="914560" y="1156075"/>
            <a:ext cx="13860000" cy="1715029"/>
          </a:xfrm>
        </p:spPr>
        <p:txBody>
          <a:bodyPr/>
          <a:lstStyle>
            <a:lvl1pPr algn="l">
              <a:defRPr sz="5000"/>
            </a:lvl1pPr>
          </a:lstStyle>
          <a:p>
            <a:r>
              <a:rPr lang="sv-SE"/>
              <a:t>Klicka här för att ändra mall för rubrikformat</a:t>
            </a:r>
            <a:endParaRPr lang="sv-SE" dirty="0"/>
          </a:p>
        </p:txBody>
      </p:sp>
      <p:sp>
        <p:nvSpPr>
          <p:cNvPr id="5" name="Date Placeholder 3"/>
          <p:cNvSpPr>
            <a:spLocks noGrp="1"/>
          </p:cNvSpPr>
          <p:nvPr>
            <p:ph type="dt" sz="half" idx="14"/>
          </p:nvPr>
        </p:nvSpPr>
        <p:spPr/>
        <p:txBody>
          <a:bodyPr/>
          <a:lstStyle>
            <a:lvl1pPr>
              <a:defRPr/>
            </a:lvl1pPr>
          </a:lstStyle>
          <a:p>
            <a:fld id="{EF74FC34-CF51-934F-B8BF-4422A5ACD8FA}" type="datetime1">
              <a:rPr lang="sv-SE" smtClean="0"/>
              <a:t>2023-09-25</a:t>
            </a:fld>
            <a:endParaRPr lang="sv-SE"/>
          </a:p>
        </p:txBody>
      </p:sp>
      <p:sp>
        <p:nvSpPr>
          <p:cNvPr id="6" name="Slide Number Placeholder 5"/>
          <p:cNvSpPr>
            <a:spLocks noGrp="1"/>
          </p:cNvSpPr>
          <p:nvPr>
            <p:ph type="sldNum" sz="quarter" idx="15"/>
          </p:nvPr>
        </p:nvSpPr>
        <p:spPr/>
        <p:txBody>
          <a:bodyPr/>
          <a:lstStyle>
            <a:lvl1pPr>
              <a:defRPr/>
            </a:lvl1pPr>
          </a:lstStyle>
          <a:p>
            <a:fld id="{4056BE69-F470-4146-8FB1-DDF2850709FE}" type="slidenum">
              <a:rPr lang="sv-SE"/>
              <a:pPr/>
              <a:t>‹#›</a:t>
            </a:fld>
            <a:endParaRPr lang="sv-SE"/>
          </a:p>
        </p:txBody>
      </p:sp>
    </p:spTree>
    <p:extLst>
      <p:ext uri="{BB962C8B-B14F-4D97-AF65-F5344CB8AC3E}">
        <p14:creationId xmlns:p14="http://schemas.microsoft.com/office/powerpoint/2010/main" val="1247418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2" name="Rubrik 1"/>
          <p:cNvSpPr>
            <a:spLocks noGrp="1"/>
          </p:cNvSpPr>
          <p:nvPr>
            <p:ph type="title"/>
          </p:nvPr>
        </p:nvSpPr>
        <p:spPr>
          <a:xfrm>
            <a:off x="914559" y="1155264"/>
            <a:ext cx="13860000" cy="1715029"/>
          </a:xfrm>
        </p:spPr>
        <p:txBody>
          <a:bodyPr/>
          <a:lstStyle/>
          <a:p>
            <a:r>
              <a:rPr lang="sv-SE"/>
              <a:t>Klicka här för att ändra mall för rubrikformat</a:t>
            </a:r>
            <a:endParaRPr lang="sv-SE" dirty="0"/>
          </a:p>
        </p:txBody>
      </p:sp>
      <p:sp>
        <p:nvSpPr>
          <p:cNvPr id="3" name="Platshållare för datum 2"/>
          <p:cNvSpPr>
            <a:spLocks noGrp="1"/>
          </p:cNvSpPr>
          <p:nvPr>
            <p:ph type="dt" sz="half" idx="10"/>
          </p:nvPr>
        </p:nvSpPr>
        <p:spPr/>
        <p:txBody>
          <a:bodyPr/>
          <a:lstStyle/>
          <a:p>
            <a:fld id="{46F30BE3-8DC3-5441-8625-150CDFE56E33}" type="datetime1">
              <a:rPr lang="sv-SE" smtClean="0"/>
              <a:t>2023-09-25</a:t>
            </a:fld>
            <a:endParaRPr lang="sv-SE"/>
          </a:p>
        </p:txBody>
      </p:sp>
      <p:sp>
        <p:nvSpPr>
          <p:cNvPr id="4" name="Platshållare för bildnummer 3"/>
          <p:cNvSpPr>
            <a:spLocks noGrp="1"/>
          </p:cNvSpPr>
          <p:nvPr>
            <p:ph type="sldNum" sz="quarter" idx="11"/>
          </p:nvPr>
        </p:nvSpPr>
        <p:spPr/>
        <p:txBody>
          <a:bodyPr/>
          <a:lstStyle/>
          <a:p>
            <a:fld id="{3D60BA4C-210D-FB42-8E24-06C6918CD2F8}" type="slidenum">
              <a:rPr lang="sv-SE" smtClean="0"/>
              <a:pPr/>
              <a:t>‹#›</a:t>
            </a:fld>
            <a:endParaRPr lang="sv-SE"/>
          </a:p>
        </p:txBody>
      </p:sp>
      <p:sp>
        <p:nvSpPr>
          <p:cNvPr id="6" name="Content Placeholder 2"/>
          <p:cNvSpPr>
            <a:spLocks noGrp="1"/>
          </p:cNvSpPr>
          <p:nvPr>
            <p:ph idx="1"/>
          </p:nvPr>
        </p:nvSpPr>
        <p:spPr>
          <a:xfrm>
            <a:off x="914559" y="3303055"/>
            <a:ext cx="13860000" cy="5419017"/>
          </a:xfrm>
        </p:spPr>
        <p:txBody>
          <a:bodyPr/>
          <a:lstStyle>
            <a:lvl1pPr marL="0" indent="0">
              <a:buFontTx/>
              <a:buNone/>
              <a:defRPr sz="3600" b="0" i="0">
                <a:latin typeface="Arial" pitchFamily="34" charset="0"/>
                <a:cs typeface="Arial" pitchFamily="34" charset="0"/>
              </a:defRPr>
            </a:lvl1pPr>
            <a:lvl2pPr>
              <a:buFontTx/>
              <a:buNone/>
              <a:defRPr sz="3600" b="0" i="0">
                <a:latin typeface="Sabon LT Std"/>
                <a:cs typeface="Sabon LT Std" pitchFamily="18" charset="0"/>
              </a:defRPr>
            </a:lvl2pPr>
            <a:lvl3pPr>
              <a:buFontTx/>
              <a:buNone/>
              <a:defRPr sz="3200" b="0" i="0"/>
            </a:lvl3pPr>
            <a:lvl4pPr>
              <a:buFontTx/>
              <a:buNone/>
              <a:defRPr sz="2900" b="0" i="0"/>
            </a:lvl4pPr>
            <a:lvl5pPr>
              <a:buFontTx/>
              <a:buNone/>
              <a:defRPr sz="2100" b="0" i="0"/>
            </a:lvl5pPr>
          </a:lstStyle>
          <a:p>
            <a:pPr lvl="0"/>
            <a:r>
              <a:rPr lang="sv-SE"/>
              <a:t>Klicka här för att ändra format på bakgrundstexten</a:t>
            </a:r>
          </a:p>
        </p:txBody>
      </p:sp>
    </p:spTree>
    <p:extLst>
      <p:ext uri="{BB962C8B-B14F-4D97-AF65-F5344CB8AC3E}">
        <p14:creationId xmlns:p14="http://schemas.microsoft.com/office/powerpoint/2010/main" val="3592430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914559" y="1155264"/>
            <a:ext cx="13860000" cy="17150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63321" tIns="81660" rIns="163321" bIns="81660" numCol="1" anchor="ctr" anchorCtr="0" compatLnSpc="1">
            <a:prstTxWarp prst="textNoShape">
              <a:avLst/>
            </a:prstTxWarp>
          </a:bodyPr>
          <a:lstStyle/>
          <a:p>
            <a:pPr lvl="0"/>
            <a:r>
              <a:rPr lang="sv-SE" dirty="0"/>
              <a:t>Klicka här för att ändra format</a:t>
            </a:r>
          </a:p>
        </p:txBody>
      </p:sp>
      <p:sp>
        <p:nvSpPr>
          <p:cNvPr id="1027" name="Text Placeholder 2"/>
          <p:cNvSpPr>
            <a:spLocks noGrp="1"/>
          </p:cNvSpPr>
          <p:nvPr>
            <p:ph type="body" idx="1"/>
          </p:nvPr>
        </p:nvSpPr>
        <p:spPr bwMode="auto">
          <a:xfrm>
            <a:off x="914560" y="3341926"/>
            <a:ext cx="13860000" cy="54190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63321" tIns="81660" rIns="163321" bIns="81660" numCol="1" anchor="t" anchorCtr="0" compatLnSpc="1">
            <a:prstTxWarp prst="textNoShape">
              <a:avLst/>
            </a:prstTxWarp>
          </a:bodyPr>
          <a:lstStyle/>
          <a:p>
            <a:pPr lvl="0"/>
            <a:r>
              <a:rPr lang="sv-SE" dirty="0"/>
              <a:t>Sed ut </a:t>
            </a:r>
            <a:r>
              <a:rPr lang="sv-SE" dirty="0" err="1"/>
              <a:t>perspiciatis</a:t>
            </a:r>
            <a:r>
              <a:rPr lang="sv-SE" dirty="0"/>
              <a:t> </a:t>
            </a:r>
            <a:r>
              <a:rPr lang="sv-SE" dirty="0" err="1"/>
              <a:t>unde</a:t>
            </a:r>
            <a:r>
              <a:rPr lang="sv-SE" dirty="0"/>
              <a:t> </a:t>
            </a:r>
            <a:r>
              <a:rPr lang="sv-SE" dirty="0" err="1"/>
              <a:t>omnis</a:t>
            </a:r>
            <a:r>
              <a:rPr lang="sv-SE" dirty="0"/>
              <a:t> iste </a:t>
            </a:r>
            <a:r>
              <a:rPr lang="sv-SE" dirty="0" err="1"/>
              <a:t>natus</a:t>
            </a:r>
            <a:r>
              <a:rPr lang="sv-SE" dirty="0"/>
              <a:t> </a:t>
            </a:r>
            <a:r>
              <a:rPr lang="sv-SE" dirty="0" err="1"/>
              <a:t>error</a:t>
            </a:r>
            <a:r>
              <a:rPr lang="sv-SE" dirty="0"/>
              <a:t> </a:t>
            </a:r>
            <a:r>
              <a:rPr lang="sv-SE" dirty="0" err="1"/>
              <a:t>sit</a:t>
            </a:r>
            <a:r>
              <a:rPr lang="sv-SE" dirty="0"/>
              <a:t> </a:t>
            </a:r>
            <a:r>
              <a:rPr lang="sv-SE" dirty="0" err="1"/>
              <a:t>voluptatem</a:t>
            </a:r>
            <a:r>
              <a:rPr lang="sv-SE" dirty="0"/>
              <a:t> </a:t>
            </a:r>
            <a:r>
              <a:rPr lang="sv-SE" dirty="0" err="1"/>
              <a:t>accusantium</a:t>
            </a:r>
            <a:r>
              <a:rPr lang="sv-SE" dirty="0"/>
              <a:t> </a:t>
            </a:r>
            <a:r>
              <a:rPr lang="sv-SE" dirty="0" err="1"/>
              <a:t>doloremque</a:t>
            </a:r>
            <a:r>
              <a:rPr lang="sv-SE" dirty="0"/>
              <a:t> </a:t>
            </a:r>
            <a:r>
              <a:rPr lang="sv-SE" dirty="0" err="1"/>
              <a:t>laudantium</a:t>
            </a:r>
            <a:r>
              <a:rPr lang="sv-SE" dirty="0"/>
              <a:t>, </a:t>
            </a:r>
            <a:r>
              <a:rPr lang="sv-SE" dirty="0" err="1"/>
              <a:t>totam</a:t>
            </a:r>
            <a:r>
              <a:rPr lang="sv-SE" dirty="0"/>
              <a:t> rem </a:t>
            </a:r>
            <a:r>
              <a:rPr lang="sv-SE" dirty="0" err="1"/>
              <a:t>aperiam</a:t>
            </a:r>
            <a:r>
              <a:rPr lang="sv-SE" dirty="0"/>
              <a:t>, </a:t>
            </a:r>
            <a:r>
              <a:rPr lang="sv-SE" dirty="0" err="1"/>
              <a:t>eaque</a:t>
            </a:r>
            <a:r>
              <a:rPr lang="sv-SE" dirty="0"/>
              <a:t> </a:t>
            </a:r>
            <a:r>
              <a:rPr lang="sv-SE" dirty="0" err="1"/>
              <a:t>ipsa</a:t>
            </a:r>
            <a:r>
              <a:rPr lang="sv-SE" dirty="0"/>
              <a:t> </a:t>
            </a:r>
            <a:r>
              <a:rPr lang="sv-SE" dirty="0" err="1"/>
              <a:t>quae</a:t>
            </a:r>
            <a:r>
              <a:rPr lang="sv-SE" dirty="0"/>
              <a:t> ab </a:t>
            </a:r>
            <a:r>
              <a:rPr lang="sv-SE" dirty="0" err="1"/>
              <a:t>illo</a:t>
            </a:r>
            <a:r>
              <a:rPr lang="sv-SE" dirty="0"/>
              <a:t> </a:t>
            </a:r>
            <a:r>
              <a:rPr lang="sv-SE" dirty="0" err="1"/>
              <a:t>inventore</a:t>
            </a:r>
            <a:r>
              <a:rPr lang="sv-SE" dirty="0"/>
              <a:t> </a:t>
            </a:r>
            <a:r>
              <a:rPr lang="sv-SE" dirty="0" err="1"/>
              <a:t>veritatis</a:t>
            </a:r>
            <a:r>
              <a:rPr lang="sv-SE" dirty="0"/>
              <a:t> et </a:t>
            </a:r>
            <a:r>
              <a:rPr lang="sv-SE" dirty="0" err="1"/>
              <a:t>quasi</a:t>
            </a:r>
            <a:r>
              <a:rPr lang="sv-SE" dirty="0"/>
              <a:t> </a:t>
            </a:r>
            <a:r>
              <a:rPr lang="sv-SE" dirty="0" err="1"/>
              <a:t>architecto</a:t>
            </a:r>
            <a:r>
              <a:rPr lang="sv-SE" dirty="0"/>
              <a:t> </a:t>
            </a:r>
            <a:r>
              <a:rPr lang="sv-SE" dirty="0" err="1"/>
              <a:t>beatae</a:t>
            </a:r>
            <a:r>
              <a:rPr lang="sv-SE" dirty="0"/>
              <a:t> vitae </a:t>
            </a:r>
            <a:r>
              <a:rPr lang="sv-SE" dirty="0" err="1"/>
              <a:t>dicta</a:t>
            </a:r>
            <a:r>
              <a:rPr lang="sv-SE" dirty="0"/>
              <a:t> sunt </a:t>
            </a:r>
            <a:r>
              <a:rPr lang="sv-SE" dirty="0" err="1"/>
              <a:t>explicabo</a:t>
            </a:r>
            <a:r>
              <a:rPr lang="sv-SE" dirty="0"/>
              <a:t>. Nemo </a:t>
            </a:r>
            <a:r>
              <a:rPr lang="sv-SE" dirty="0" err="1"/>
              <a:t>enim</a:t>
            </a:r>
            <a:r>
              <a:rPr lang="sv-SE" dirty="0"/>
              <a:t> </a:t>
            </a:r>
            <a:r>
              <a:rPr lang="sv-SE" dirty="0" err="1"/>
              <a:t>ipsam</a:t>
            </a:r>
            <a:r>
              <a:rPr lang="sv-SE" dirty="0"/>
              <a:t> </a:t>
            </a:r>
            <a:r>
              <a:rPr lang="sv-SE" dirty="0" err="1"/>
              <a:t>voluptatem</a:t>
            </a:r>
            <a:r>
              <a:rPr lang="sv-SE" dirty="0"/>
              <a:t> </a:t>
            </a:r>
            <a:r>
              <a:rPr lang="sv-SE" dirty="0" err="1"/>
              <a:t>quia</a:t>
            </a:r>
            <a:r>
              <a:rPr lang="sv-SE" dirty="0"/>
              <a:t> </a:t>
            </a:r>
            <a:r>
              <a:rPr lang="sv-SE" dirty="0" err="1"/>
              <a:t>voluptas</a:t>
            </a:r>
            <a:r>
              <a:rPr lang="sv-SE" dirty="0"/>
              <a:t> </a:t>
            </a:r>
            <a:r>
              <a:rPr lang="sv-SE" dirty="0" err="1"/>
              <a:t>sit</a:t>
            </a:r>
            <a:r>
              <a:rPr lang="sv-SE" dirty="0"/>
              <a:t> </a:t>
            </a:r>
            <a:r>
              <a:rPr lang="sv-SE" dirty="0" err="1"/>
              <a:t>aspernatur</a:t>
            </a:r>
            <a:r>
              <a:rPr lang="sv-SE" dirty="0"/>
              <a:t> </a:t>
            </a:r>
            <a:r>
              <a:rPr lang="sv-SE" dirty="0" err="1"/>
              <a:t>aut</a:t>
            </a:r>
            <a:r>
              <a:rPr lang="sv-SE" dirty="0"/>
              <a:t> </a:t>
            </a:r>
            <a:r>
              <a:rPr lang="sv-SE" dirty="0" err="1"/>
              <a:t>odit</a:t>
            </a:r>
            <a:r>
              <a:rPr lang="sv-SE" dirty="0"/>
              <a:t> </a:t>
            </a:r>
            <a:r>
              <a:rPr lang="sv-SE" dirty="0" err="1"/>
              <a:t>aut</a:t>
            </a:r>
            <a:r>
              <a:rPr lang="sv-SE" dirty="0"/>
              <a:t> </a:t>
            </a:r>
            <a:r>
              <a:rPr lang="sv-SE" dirty="0" err="1"/>
              <a:t>fugit</a:t>
            </a:r>
            <a:r>
              <a:rPr lang="sv-SE" dirty="0"/>
              <a:t>, sed </a:t>
            </a:r>
            <a:r>
              <a:rPr lang="sv-SE" dirty="0" err="1"/>
              <a:t>quia</a:t>
            </a:r>
            <a:r>
              <a:rPr lang="sv-SE" dirty="0"/>
              <a:t> </a:t>
            </a:r>
            <a:r>
              <a:rPr lang="sv-SE" dirty="0" err="1"/>
              <a:t>consequuntur</a:t>
            </a:r>
            <a:r>
              <a:rPr lang="sv-SE" dirty="0"/>
              <a:t> </a:t>
            </a:r>
            <a:r>
              <a:rPr lang="sv-SE" dirty="0" err="1"/>
              <a:t>magni</a:t>
            </a:r>
            <a:r>
              <a:rPr lang="sv-SE" dirty="0"/>
              <a:t> </a:t>
            </a:r>
            <a:r>
              <a:rPr lang="sv-SE" dirty="0" err="1"/>
              <a:t>dolores</a:t>
            </a:r>
            <a:r>
              <a:rPr lang="sv-SE" dirty="0"/>
              <a:t> </a:t>
            </a:r>
            <a:r>
              <a:rPr lang="sv-SE" dirty="0" err="1"/>
              <a:t>eos</a:t>
            </a:r>
            <a:r>
              <a:rPr lang="sv-SE" dirty="0"/>
              <a:t> </a:t>
            </a:r>
            <a:r>
              <a:rPr lang="sv-SE" dirty="0" err="1"/>
              <a:t>qui</a:t>
            </a:r>
            <a:r>
              <a:rPr lang="sv-SE" dirty="0"/>
              <a:t> </a:t>
            </a:r>
            <a:r>
              <a:rPr lang="sv-SE" dirty="0" err="1"/>
              <a:t>ratione</a:t>
            </a:r>
            <a:r>
              <a:rPr lang="sv-SE" dirty="0"/>
              <a:t> </a:t>
            </a:r>
            <a:r>
              <a:rPr lang="sv-SE" dirty="0" err="1"/>
              <a:t>voluptatem</a:t>
            </a:r>
            <a:r>
              <a:rPr lang="sv-SE" dirty="0"/>
              <a:t> </a:t>
            </a:r>
            <a:r>
              <a:rPr lang="sv-SE" dirty="0" err="1"/>
              <a:t>sequi</a:t>
            </a:r>
            <a:r>
              <a:rPr lang="sv-SE" dirty="0"/>
              <a:t> </a:t>
            </a:r>
            <a:r>
              <a:rPr lang="sv-SE" dirty="0" err="1"/>
              <a:t>nesciunt</a:t>
            </a:r>
            <a:r>
              <a:rPr lang="sv-SE" dirty="0"/>
              <a:t>. </a:t>
            </a:r>
            <a:r>
              <a:rPr lang="sv-SE" dirty="0" err="1"/>
              <a:t>Neque</a:t>
            </a:r>
            <a:r>
              <a:rPr lang="sv-SE" dirty="0"/>
              <a:t> </a:t>
            </a:r>
            <a:r>
              <a:rPr lang="sv-SE" dirty="0" err="1"/>
              <a:t>porro</a:t>
            </a:r>
            <a:r>
              <a:rPr lang="sv-SE" dirty="0"/>
              <a:t> </a:t>
            </a:r>
            <a:r>
              <a:rPr lang="sv-SE" dirty="0" err="1"/>
              <a:t>quisquam</a:t>
            </a:r>
            <a:r>
              <a:rPr lang="sv-SE" dirty="0"/>
              <a:t> est, </a:t>
            </a:r>
            <a:r>
              <a:rPr lang="sv-SE" dirty="0" err="1"/>
              <a:t>qui</a:t>
            </a:r>
            <a:r>
              <a:rPr lang="sv-SE" dirty="0"/>
              <a:t> </a:t>
            </a:r>
            <a:r>
              <a:rPr lang="sv-SE" dirty="0" err="1"/>
              <a:t>dolorem</a:t>
            </a:r>
            <a:r>
              <a:rPr lang="sv-SE" dirty="0"/>
              <a:t> </a:t>
            </a:r>
            <a:r>
              <a:rPr lang="sv-SE" dirty="0" err="1"/>
              <a:t>ipsum</a:t>
            </a:r>
            <a:r>
              <a:rPr lang="sv-SE" dirty="0"/>
              <a:t> </a:t>
            </a:r>
            <a:r>
              <a:rPr lang="sv-SE" dirty="0" err="1"/>
              <a:t>quia</a:t>
            </a:r>
            <a:r>
              <a:rPr lang="sv-SE" dirty="0"/>
              <a:t> </a:t>
            </a:r>
            <a:r>
              <a:rPr lang="sv-SE" dirty="0" err="1"/>
              <a:t>dolor</a:t>
            </a:r>
            <a:endParaRPr lang="sv-SE" dirty="0"/>
          </a:p>
        </p:txBody>
      </p:sp>
      <p:sp>
        <p:nvSpPr>
          <p:cNvPr id="4" name="Date Placeholder 3"/>
          <p:cNvSpPr>
            <a:spLocks noGrp="1"/>
          </p:cNvSpPr>
          <p:nvPr>
            <p:ph type="dt" sz="half" idx="2"/>
          </p:nvPr>
        </p:nvSpPr>
        <p:spPr>
          <a:xfrm>
            <a:off x="914559" y="9537468"/>
            <a:ext cx="4267941" cy="547857"/>
          </a:xfrm>
          <a:prstGeom prst="rect">
            <a:avLst/>
          </a:prstGeom>
        </p:spPr>
        <p:txBody>
          <a:bodyPr vert="horz" wrap="square" lIns="163321" tIns="81660" rIns="163321" bIns="81660" numCol="1" anchor="ctr" anchorCtr="0" compatLnSpc="1">
            <a:prstTxWarp prst="textNoShape">
              <a:avLst/>
            </a:prstTxWarp>
          </a:bodyPr>
          <a:lstStyle>
            <a:lvl1pPr>
              <a:defRPr sz="1800">
                <a:cs typeface="Arial" charset="0"/>
              </a:defRPr>
            </a:lvl1pPr>
          </a:lstStyle>
          <a:p>
            <a:fld id="{2BA820A5-770D-404F-A174-9D9E0C5D6C03}" type="datetime1">
              <a:rPr lang="sv-SE" smtClean="0"/>
              <a:t>2023-09-25</a:t>
            </a:fld>
            <a:endParaRPr lang="sv-SE"/>
          </a:p>
        </p:txBody>
      </p:sp>
      <p:sp>
        <p:nvSpPr>
          <p:cNvPr id="6" name="Slide Number Placeholder 5"/>
          <p:cNvSpPr>
            <a:spLocks noGrp="1"/>
          </p:cNvSpPr>
          <p:nvPr>
            <p:ph type="sldNum" sz="quarter" idx="4"/>
          </p:nvPr>
        </p:nvSpPr>
        <p:spPr>
          <a:xfrm>
            <a:off x="13108675" y="9537468"/>
            <a:ext cx="4267941" cy="547857"/>
          </a:xfrm>
          <a:prstGeom prst="rect">
            <a:avLst/>
          </a:prstGeom>
        </p:spPr>
        <p:txBody>
          <a:bodyPr vert="horz" wrap="square" lIns="163321" tIns="81660" rIns="163321" bIns="81660" numCol="1" anchor="ctr" anchorCtr="0" compatLnSpc="1">
            <a:prstTxWarp prst="textNoShape">
              <a:avLst/>
            </a:prstTxWarp>
          </a:bodyPr>
          <a:lstStyle>
            <a:lvl1pPr algn="r">
              <a:defRPr sz="1800">
                <a:cs typeface="Arial" charset="0"/>
              </a:defRPr>
            </a:lvl1pPr>
          </a:lstStyle>
          <a:p>
            <a:fld id="{3D60BA4C-210D-FB42-8E24-06C6918CD2F8}" type="slidenum">
              <a:rPr lang="sv-SE"/>
              <a:pPr/>
              <a:t>‹#›</a:t>
            </a:fld>
            <a:endParaRPr lang="sv-SE"/>
          </a:p>
        </p:txBody>
      </p:sp>
      <p:pic>
        <p:nvPicPr>
          <p:cNvPr id="1030" name="Picture 8">
            <a:extLst>
              <a:ext uri="{C183D7F6-B498-43B3-948B-1728B52AA6E4}">
                <adec:decorative xmlns:adec="http://schemas.microsoft.com/office/drawing/2017/decorative" val="1"/>
              </a:ext>
            </a:extLst>
          </p:cNvPr>
          <p:cNvPicPr>
            <a:picLocks noChangeAspect="1"/>
          </p:cNvPicPr>
          <p:nvPr/>
        </p:nvPicPr>
        <p:blipFill>
          <a:blip r:embed="rId9"/>
          <a:srcRect/>
          <a:stretch/>
        </p:blipFill>
        <p:spPr bwMode="auto">
          <a:xfrm>
            <a:off x="16177989" y="603547"/>
            <a:ext cx="1488440" cy="107475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9" r:id="rId4"/>
    <p:sldLayoutId id="2147483768" r:id="rId5"/>
    <p:sldLayoutId id="2147483773" r:id="rId6"/>
    <p:sldLayoutId id="2147483777" r:id="rId7"/>
  </p:sldLayoutIdLst>
  <p:hf hdr="0" ftr="0"/>
  <p:txStyles>
    <p:titleStyle>
      <a:lvl1pPr algn="l" defTabSz="816605" rtl="0" eaLnBrk="1" fontAlgn="base" hangingPunct="1">
        <a:lnSpc>
          <a:spcPts val="6141"/>
        </a:lnSpc>
        <a:spcBef>
          <a:spcPct val="0"/>
        </a:spcBef>
        <a:spcAft>
          <a:spcPct val="0"/>
        </a:spcAft>
        <a:defRPr sz="5000" b="1" kern="1200">
          <a:solidFill>
            <a:srgbClr val="2E78BA"/>
          </a:solidFill>
          <a:latin typeface="Arial" pitchFamily="34" charset="0"/>
          <a:ea typeface="ＭＳ Ｐゴシック" pitchFamily="68" charset="-128"/>
          <a:cs typeface="Arial" pitchFamily="34" charset="0"/>
        </a:defRPr>
      </a:lvl1pPr>
      <a:lvl2pPr algn="l" defTabSz="816605" rtl="0" eaLnBrk="1" fontAlgn="base" hangingPunct="1">
        <a:lnSpc>
          <a:spcPts val="6141"/>
        </a:lnSpc>
        <a:spcBef>
          <a:spcPct val="0"/>
        </a:spcBef>
        <a:spcAft>
          <a:spcPct val="0"/>
        </a:spcAft>
        <a:defRPr sz="5000" b="1">
          <a:solidFill>
            <a:schemeClr val="tx1"/>
          </a:solidFill>
          <a:latin typeface="Arial" charset="0"/>
          <a:ea typeface="ＭＳ Ｐゴシック" pitchFamily="68" charset="-128"/>
          <a:cs typeface="Arial" charset="0"/>
        </a:defRPr>
      </a:lvl2pPr>
      <a:lvl3pPr algn="l" defTabSz="816605" rtl="0" eaLnBrk="1" fontAlgn="base" hangingPunct="1">
        <a:lnSpc>
          <a:spcPts val="6141"/>
        </a:lnSpc>
        <a:spcBef>
          <a:spcPct val="0"/>
        </a:spcBef>
        <a:spcAft>
          <a:spcPct val="0"/>
        </a:spcAft>
        <a:defRPr sz="5000" b="1">
          <a:solidFill>
            <a:schemeClr val="tx1"/>
          </a:solidFill>
          <a:latin typeface="Arial" charset="0"/>
          <a:ea typeface="ＭＳ Ｐゴシック" pitchFamily="68" charset="-128"/>
          <a:cs typeface="Arial" charset="0"/>
        </a:defRPr>
      </a:lvl3pPr>
      <a:lvl4pPr algn="l" defTabSz="816605" rtl="0" eaLnBrk="1" fontAlgn="base" hangingPunct="1">
        <a:lnSpc>
          <a:spcPts val="6141"/>
        </a:lnSpc>
        <a:spcBef>
          <a:spcPct val="0"/>
        </a:spcBef>
        <a:spcAft>
          <a:spcPct val="0"/>
        </a:spcAft>
        <a:defRPr sz="5000" b="1">
          <a:solidFill>
            <a:schemeClr val="tx1"/>
          </a:solidFill>
          <a:latin typeface="Arial" charset="0"/>
          <a:ea typeface="ＭＳ Ｐゴシック" pitchFamily="68" charset="-128"/>
          <a:cs typeface="Arial" charset="0"/>
        </a:defRPr>
      </a:lvl4pPr>
      <a:lvl5pPr algn="l" defTabSz="816605" rtl="0" eaLnBrk="1" fontAlgn="base" hangingPunct="1">
        <a:lnSpc>
          <a:spcPts val="6141"/>
        </a:lnSpc>
        <a:spcBef>
          <a:spcPct val="0"/>
        </a:spcBef>
        <a:spcAft>
          <a:spcPct val="0"/>
        </a:spcAft>
        <a:defRPr sz="5000" b="1">
          <a:solidFill>
            <a:schemeClr val="tx1"/>
          </a:solidFill>
          <a:latin typeface="Arial" charset="0"/>
          <a:ea typeface="ＭＳ Ｐゴシック" pitchFamily="68" charset="-128"/>
          <a:cs typeface="Arial" charset="0"/>
        </a:defRPr>
      </a:lvl5pPr>
      <a:lvl6pPr marL="816605" algn="ctr" defTabSz="816605" rtl="0" eaLnBrk="1" fontAlgn="base" hangingPunct="1">
        <a:spcBef>
          <a:spcPct val="0"/>
        </a:spcBef>
        <a:spcAft>
          <a:spcPct val="0"/>
        </a:spcAft>
        <a:defRPr sz="5700" b="1">
          <a:solidFill>
            <a:schemeClr val="tx1"/>
          </a:solidFill>
          <a:latin typeface="Trade Gothic LT Std Bold" pitchFamily="68" charset="0"/>
          <a:ea typeface="ＭＳ Ｐゴシック" pitchFamily="68" charset="-128"/>
        </a:defRPr>
      </a:lvl6pPr>
      <a:lvl7pPr marL="1633210" algn="ctr" defTabSz="816605" rtl="0" eaLnBrk="1" fontAlgn="base" hangingPunct="1">
        <a:spcBef>
          <a:spcPct val="0"/>
        </a:spcBef>
        <a:spcAft>
          <a:spcPct val="0"/>
        </a:spcAft>
        <a:defRPr sz="5700" b="1">
          <a:solidFill>
            <a:schemeClr val="tx1"/>
          </a:solidFill>
          <a:latin typeface="Trade Gothic LT Std Bold" pitchFamily="68" charset="0"/>
          <a:ea typeface="ＭＳ Ｐゴシック" pitchFamily="68" charset="-128"/>
        </a:defRPr>
      </a:lvl7pPr>
      <a:lvl8pPr marL="2449815" algn="ctr" defTabSz="816605" rtl="0" eaLnBrk="1" fontAlgn="base" hangingPunct="1">
        <a:spcBef>
          <a:spcPct val="0"/>
        </a:spcBef>
        <a:spcAft>
          <a:spcPct val="0"/>
        </a:spcAft>
        <a:defRPr sz="5700" b="1">
          <a:solidFill>
            <a:schemeClr val="tx1"/>
          </a:solidFill>
          <a:latin typeface="Trade Gothic LT Std Bold" pitchFamily="68" charset="0"/>
          <a:ea typeface="ＭＳ Ｐゴシック" pitchFamily="68" charset="-128"/>
        </a:defRPr>
      </a:lvl8pPr>
      <a:lvl9pPr marL="3266420" algn="ctr" defTabSz="816605" rtl="0" eaLnBrk="1" fontAlgn="base" hangingPunct="1">
        <a:spcBef>
          <a:spcPct val="0"/>
        </a:spcBef>
        <a:spcAft>
          <a:spcPct val="0"/>
        </a:spcAft>
        <a:defRPr sz="5700" b="1">
          <a:solidFill>
            <a:schemeClr val="tx1"/>
          </a:solidFill>
          <a:latin typeface="Trade Gothic LT Std Bold" pitchFamily="68" charset="0"/>
          <a:ea typeface="ＭＳ Ｐゴシック" pitchFamily="68" charset="-128"/>
        </a:defRPr>
      </a:lvl9pPr>
    </p:titleStyle>
    <p:bodyStyle>
      <a:lvl1pPr marL="317569" indent="-317569" algn="l" defTabSz="816605" rtl="0" eaLnBrk="1" fontAlgn="base" hangingPunct="1">
        <a:spcBef>
          <a:spcPct val="20000"/>
        </a:spcBef>
        <a:spcAft>
          <a:spcPct val="0"/>
        </a:spcAft>
        <a:buFont typeface="Arial" charset="0"/>
        <a:buChar char="•"/>
        <a:defRPr lang="sv-SE" sz="3600" kern="1200" dirty="0">
          <a:solidFill>
            <a:schemeClr val="tx1"/>
          </a:solidFill>
          <a:latin typeface="Arial" pitchFamily="34" charset="0"/>
          <a:ea typeface="ＭＳ Ｐゴシック" pitchFamily="68" charset="-128"/>
          <a:cs typeface="Arial" pitchFamily="34" charset="0"/>
        </a:defRPr>
      </a:lvl1pPr>
      <a:lvl2pPr marL="1326983" indent="-510378" algn="l" defTabSz="816605" rtl="0" eaLnBrk="1" fontAlgn="base" hangingPunct="1">
        <a:spcBef>
          <a:spcPct val="20000"/>
        </a:spcBef>
        <a:spcAft>
          <a:spcPct val="0"/>
        </a:spcAft>
        <a:buFont typeface="Arial" charset="0"/>
        <a:buChar char="–"/>
        <a:defRPr sz="4300" kern="1200">
          <a:solidFill>
            <a:schemeClr val="tx1"/>
          </a:solidFill>
          <a:latin typeface="Sabon LT Std"/>
          <a:ea typeface="ＭＳ Ｐゴシック" pitchFamily="68" charset="-128"/>
          <a:cs typeface="Sabon LT Std"/>
        </a:defRPr>
      </a:lvl2pPr>
      <a:lvl3pPr marL="2041512" indent="-408302" algn="l" defTabSz="816605" rtl="0" eaLnBrk="1" fontAlgn="base" hangingPunct="1">
        <a:spcBef>
          <a:spcPct val="20000"/>
        </a:spcBef>
        <a:spcAft>
          <a:spcPct val="0"/>
        </a:spcAft>
        <a:buFont typeface="Arial" charset="0"/>
        <a:buChar char="•"/>
        <a:defRPr sz="3900" i="1" kern="1200">
          <a:solidFill>
            <a:schemeClr val="tx1"/>
          </a:solidFill>
          <a:latin typeface="Sabon LT Std"/>
          <a:ea typeface="ＭＳ Ｐゴシック" pitchFamily="68" charset="-128"/>
          <a:cs typeface="Sabon LT Std"/>
        </a:defRPr>
      </a:lvl3pPr>
      <a:lvl4pPr marL="2858117" indent="-408302" algn="l" defTabSz="816605" rtl="0" eaLnBrk="1" fontAlgn="base" hangingPunct="1">
        <a:spcBef>
          <a:spcPct val="20000"/>
        </a:spcBef>
        <a:spcAft>
          <a:spcPct val="0"/>
        </a:spcAft>
        <a:buFont typeface="Arial" charset="0"/>
        <a:buChar char="–"/>
        <a:defRPr sz="3600" kern="1200">
          <a:solidFill>
            <a:schemeClr val="tx1"/>
          </a:solidFill>
          <a:latin typeface="Sabon LT Std"/>
          <a:ea typeface="ＭＳ Ｐゴシック" pitchFamily="68" charset="-128"/>
          <a:cs typeface="Sabon LT Std"/>
        </a:defRPr>
      </a:lvl4pPr>
      <a:lvl5pPr marL="3674722" indent="-408302" algn="l" defTabSz="816605" rtl="0" eaLnBrk="1" fontAlgn="base" hangingPunct="1">
        <a:spcBef>
          <a:spcPct val="20000"/>
        </a:spcBef>
        <a:spcAft>
          <a:spcPct val="0"/>
        </a:spcAft>
        <a:buFont typeface="Arial" charset="0"/>
        <a:buChar char="»"/>
        <a:defRPr sz="3600" i="1" kern="1200">
          <a:solidFill>
            <a:schemeClr val="tx1"/>
          </a:solidFill>
          <a:latin typeface="Sabon LT Std"/>
          <a:ea typeface="ＭＳ Ｐゴシック" pitchFamily="68" charset="-128"/>
          <a:cs typeface="Sabon LT Std"/>
        </a:defRPr>
      </a:lvl5pPr>
      <a:lvl6pPr marL="4491327" indent="-408302" algn="l" defTabSz="816605" rtl="0" eaLnBrk="1" latinLnBrk="0" hangingPunct="1">
        <a:spcBef>
          <a:spcPct val="20000"/>
        </a:spcBef>
        <a:buFont typeface="Arial"/>
        <a:buChar char="•"/>
        <a:defRPr sz="3600" kern="1200">
          <a:solidFill>
            <a:schemeClr val="tx1"/>
          </a:solidFill>
          <a:latin typeface="+mn-lt"/>
          <a:ea typeface="+mn-ea"/>
          <a:cs typeface="+mn-cs"/>
        </a:defRPr>
      </a:lvl6pPr>
      <a:lvl7pPr marL="5307932" indent="-408302" algn="l" defTabSz="816605" rtl="0" eaLnBrk="1" latinLnBrk="0" hangingPunct="1">
        <a:spcBef>
          <a:spcPct val="20000"/>
        </a:spcBef>
        <a:buFont typeface="Arial"/>
        <a:buChar char="•"/>
        <a:defRPr sz="3600" kern="1200">
          <a:solidFill>
            <a:schemeClr val="tx1"/>
          </a:solidFill>
          <a:latin typeface="+mn-lt"/>
          <a:ea typeface="+mn-ea"/>
          <a:cs typeface="+mn-cs"/>
        </a:defRPr>
      </a:lvl7pPr>
      <a:lvl8pPr marL="6124537" indent="-408302" algn="l" defTabSz="816605" rtl="0" eaLnBrk="1" latinLnBrk="0" hangingPunct="1">
        <a:spcBef>
          <a:spcPct val="20000"/>
        </a:spcBef>
        <a:buFont typeface="Arial"/>
        <a:buChar char="•"/>
        <a:defRPr sz="3600" kern="1200">
          <a:solidFill>
            <a:schemeClr val="tx1"/>
          </a:solidFill>
          <a:latin typeface="+mn-lt"/>
          <a:ea typeface="+mn-ea"/>
          <a:cs typeface="+mn-cs"/>
        </a:defRPr>
      </a:lvl8pPr>
      <a:lvl9pPr marL="6941142" indent="-408302" algn="l" defTabSz="816605" rtl="0" eaLnBrk="1" latinLnBrk="0" hangingPunct="1">
        <a:spcBef>
          <a:spcPct val="20000"/>
        </a:spcBef>
        <a:buFont typeface="Arial"/>
        <a:buChar char="•"/>
        <a:defRPr sz="3600" kern="1200">
          <a:solidFill>
            <a:schemeClr val="tx1"/>
          </a:solidFill>
          <a:latin typeface="+mn-lt"/>
          <a:ea typeface="+mn-ea"/>
          <a:cs typeface="+mn-cs"/>
        </a:defRPr>
      </a:lvl9pPr>
    </p:bodyStyle>
    <p:otherStyle>
      <a:defPPr>
        <a:defRPr lang="sv-SE"/>
      </a:defPPr>
      <a:lvl1pPr marL="0" algn="l" defTabSz="816605" rtl="0" eaLnBrk="1" latinLnBrk="0" hangingPunct="1">
        <a:defRPr sz="3200" kern="1200">
          <a:solidFill>
            <a:schemeClr val="tx1"/>
          </a:solidFill>
          <a:latin typeface="+mn-lt"/>
          <a:ea typeface="+mn-ea"/>
          <a:cs typeface="+mn-cs"/>
        </a:defRPr>
      </a:lvl1pPr>
      <a:lvl2pPr marL="816605" algn="l" defTabSz="816605" rtl="0" eaLnBrk="1" latinLnBrk="0" hangingPunct="1">
        <a:defRPr sz="3200" kern="1200">
          <a:solidFill>
            <a:schemeClr val="tx1"/>
          </a:solidFill>
          <a:latin typeface="+mn-lt"/>
          <a:ea typeface="+mn-ea"/>
          <a:cs typeface="+mn-cs"/>
        </a:defRPr>
      </a:lvl2pPr>
      <a:lvl3pPr marL="1633210" algn="l" defTabSz="816605" rtl="0" eaLnBrk="1" latinLnBrk="0" hangingPunct="1">
        <a:defRPr sz="3200" kern="1200">
          <a:solidFill>
            <a:schemeClr val="tx1"/>
          </a:solidFill>
          <a:latin typeface="+mn-lt"/>
          <a:ea typeface="+mn-ea"/>
          <a:cs typeface="+mn-cs"/>
        </a:defRPr>
      </a:lvl3pPr>
      <a:lvl4pPr marL="2449815" algn="l" defTabSz="816605" rtl="0" eaLnBrk="1" latinLnBrk="0" hangingPunct="1">
        <a:defRPr sz="3200" kern="1200">
          <a:solidFill>
            <a:schemeClr val="tx1"/>
          </a:solidFill>
          <a:latin typeface="+mn-lt"/>
          <a:ea typeface="+mn-ea"/>
          <a:cs typeface="+mn-cs"/>
        </a:defRPr>
      </a:lvl4pPr>
      <a:lvl5pPr marL="3266420" algn="l" defTabSz="816605" rtl="0" eaLnBrk="1" latinLnBrk="0" hangingPunct="1">
        <a:defRPr sz="3200" kern="1200">
          <a:solidFill>
            <a:schemeClr val="tx1"/>
          </a:solidFill>
          <a:latin typeface="+mn-lt"/>
          <a:ea typeface="+mn-ea"/>
          <a:cs typeface="+mn-cs"/>
        </a:defRPr>
      </a:lvl5pPr>
      <a:lvl6pPr marL="4083025" algn="l" defTabSz="816605" rtl="0" eaLnBrk="1" latinLnBrk="0" hangingPunct="1">
        <a:defRPr sz="3200" kern="1200">
          <a:solidFill>
            <a:schemeClr val="tx1"/>
          </a:solidFill>
          <a:latin typeface="+mn-lt"/>
          <a:ea typeface="+mn-ea"/>
          <a:cs typeface="+mn-cs"/>
        </a:defRPr>
      </a:lvl6pPr>
      <a:lvl7pPr marL="4899630" algn="l" defTabSz="816605" rtl="0" eaLnBrk="1" latinLnBrk="0" hangingPunct="1">
        <a:defRPr sz="3200" kern="1200">
          <a:solidFill>
            <a:schemeClr val="tx1"/>
          </a:solidFill>
          <a:latin typeface="+mn-lt"/>
          <a:ea typeface="+mn-ea"/>
          <a:cs typeface="+mn-cs"/>
        </a:defRPr>
      </a:lvl7pPr>
      <a:lvl8pPr marL="5716234" algn="l" defTabSz="816605" rtl="0" eaLnBrk="1" latinLnBrk="0" hangingPunct="1">
        <a:defRPr sz="3200" kern="1200">
          <a:solidFill>
            <a:schemeClr val="tx1"/>
          </a:solidFill>
          <a:latin typeface="+mn-lt"/>
          <a:ea typeface="+mn-ea"/>
          <a:cs typeface="+mn-cs"/>
        </a:defRPr>
      </a:lvl8pPr>
      <a:lvl9pPr marL="6532839" algn="l" defTabSz="816605"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17A9AE6-FDB6-49E3-A0D3-DF41A7C5DD33}"/>
              </a:ext>
            </a:extLst>
          </p:cNvPr>
          <p:cNvSpPr>
            <a:spLocks noGrp="1"/>
          </p:cNvSpPr>
          <p:nvPr>
            <p:ph type="ctrTitle"/>
          </p:nvPr>
        </p:nvSpPr>
        <p:spPr/>
        <p:txBody>
          <a:bodyPr>
            <a:normAutofit fontScale="90000"/>
          </a:bodyPr>
          <a:lstStyle/>
          <a:p>
            <a:r>
              <a:rPr lang="sv-SE" sz="4800" b="1" dirty="0">
                <a:latin typeface="Arial" panose="020B0604020202020204" pitchFamily="34" charset="0"/>
                <a:cs typeface="Arial" panose="020B0604020202020204" pitchFamily="34" charset="0"/>
              </a:rPr>
              <a:t>Framtagande av forskningsförankrade undervisningsformer i syfte att reducera osäkerheter i lärmiljön</a:t>
            </a:r>
            <a:endParaRPr lang="sv-SE" dirty="0"/>
          </a:p>
        </p:txBody>
      </p:sp>
      <p:sp>
        <p:nvSpPr>
          <p:cNvPr id="3" name="Underrubrik 2">
            <a:extLst>
              <a:ext uri="{FF2B5EF4-FFF2-40B4-BE49-F238E27FC236}">
                <a16:creationId xmlns:a16="http://schemas.microsoft.com/office/drawing/2014/main" id="{BD801917-89E1-4FE1-BDF5-0CC4BA5FBF5D}"/>
              </a:ext>
            </a:extLst>
          </p:cNvPr>
          <p:cNvSpPr>
            <a:spLocks noGrp="1"/>
          </p:cNvSpPr>
          <p:nvPr>
            <p:ph type="subTitle" idx="1"/>
          </p:nvPr>
        </p:nvSpPr>
        <p:spPr>
          <a:xfrm>
            <a:off x="914560" y="7439891"/>
            <a:ext cx="16462056" cy="1579418"/>
          </a:xfrm>
        </p:spPr>
        <p:txBody>
          <a:bodyPr/>
          <a:lstStyle/>
          <a:p>
            <a:endParaRPr lang="sv-SE" sz="2400" dirty="0"/>
          </a:p>
          <a:p>
            <a:r>
              <a:rPr lang="sv-SE" sz="2400" dirty="0"/>
              <a:t>Pedagogiskt utvecklingsprojekt 2022</a:t>
            </a:r>
          </a:p>
          <a:p>
            <a:r>
              <a:rPr lang="sv-SE" sz="2400" dirty="0"/>
              <a:t>Helen Stockhult</a:t>
            </a:r>
          </a:p>
          <a:p>
            <a:endParaRPr lang="sv-SE" dirty="0"/>
          </a:p>
        </p:txBody>
      </p:sp>
      <p:sp>
        <p:nvSpPr>
          <p:cNvPr id="4" name="Platshållare för datum 3">
            <a:extLst>
              <a:ext uri="{FF2B5EF4-FFF2-40B4-BE49-F238E27FC236}">
                <a16:creationId xmlns:a16="http://schemas.microsoft.com/office/drawing/2014/main" id="{0F6A1CB9-A1AF-4E60-A6BB-4B8DDD0DF28F}"/>
              </a:ext>
            </a:extLst>
          </p:cNvPr>
          <p:cNvSpPr>
            <a:spLocks noGrp="1"/>
          </p:cNvSpPr>
          <p:nvPr>
            <p:ph type="dt" sz="half" idx="10"/>
          </p:nvPr>
        </p:nvSpPr>
        <p:spPr/>
        <p:txBody>
          <a:bodyPr/>
          <a:lstStyle/>
          <a:p>
            <a:fld id="{387F32DC-2D84-DB43-95CE-E2AE801D4C16}" type="datetime1">
              <a:rPr lang="sv-SE" smtClean="0"/>
              <a:t>2023-09-25</a:t>
            </a:fld>
            <a:endParaRPr lang="sv-SE" dirty="0"/>
          </a:p>
        </p:txBody>
      </p:sp>
      <p:sp>
        <p:nvSpPr>
          <p:cNvPr id="5" name="Platshållare för bildnummer 4">
            <a:extLst>
              <a:ext uri="{FF2B5EF4-FFF2-40B4-BE49-F238E27FC236}">
                <a16:creationId xmlns:a16="http://schemas.microsoft.com/office/drawing/2014/main" id="{EA0DA812-A8F8-4C60-BA84-B7CC54E51B9A}"/>
              </a:ext>
            </a:extLst>
          </p:cNvPr>
          <p:cNvSpPr>
            <a:spLocks noGrp="1"/>
          </p:cNvSpPr>
          <p:nvPr>
            <p:ph type="sldNum" sz="quarter" idx="11"/>
          </p:nvPr>
        </p:nvSpPr>
        <p:spPr/>
        <p:txBody>
          <a:bodyPr/>
          <a:lstStyle/>
          <a:p>
            <a:fld id="{FB2A01EE-FC66-6449-82BE-278059117499}" type="slidenum">
              <a:rPr lang="sv-SE" smtClean="0"/>
              <a:pPr/>
              <a:t>1</a:t>
            </a:fld>
            <a:endParaRPr lang="sv-SE"/>
          </a:p>
        </p:txBody>
      </p:sp>
    </p:spTree>
    <p:extLst>
      <p:ext uri="{BB962C8B-B14F-4D97-AF65-F5344CB8AC3E}">
        <p14:creationId xmlns:p14="http://schemas.microsoft.com/office/powerpoint/2010/main" val="16300767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5F6F725-30EB-6907-7B35-E5BF84F05A45}"/>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B0444715-C585-2CD3-A2BD-358009A0DB0D}"/>
              </a:ext>
            </a:extLst>
          </p:cNvPr>
          <p:cNvSpPr>
            <a:spLocks noGrp="1"/>
          </p:cNvSpPr>
          <p:nvPr>
            <p:ph idx="1"/>
          </p:nvPr>
        </p:nvSpPr>
        <p:spPr>
          <a:xfrm>
            <a:off x="914559" y="3303055"/>
            <a:ext cx="15911786" cy="5419017"/>
          </a:xfrm>
        </p:spPr>
        <p:txBody>
          <a:bodyPr/>
          <a:lstStyle/>
          <a:p>
            <a:pPr algn="ctr"/>
            <a:endParaRPr lang="sv-SE" sz="3600" b="1" dirty="0">
              <a:solidFill>
                <a:schemeClr val="accent1"/>
              </a:solidFill>
            </a:endParaRPr>
          </a:p>
          <a:p>
            <a:pPr algn="ctr"/>
            <a:endParaRPr lang="sv-SE" b="1" dirty="0">
              <a:solidFill>
                <a:schemeClr val="accent1"/>
              </a:solidFill>
            </a:endParaRPr>
          </a:p>
          <a:p>
            <a:pPr algn="ctr"/>
            <a:r>
              <a:rPr lang="sv-SE" sz="3600" b="1" dirty="0">
                <a:solidFill>
                  <a:schemeClr val="accent1"/>
                </a:solidFill>
              </a:rPr>
              <a:t>Tack för att ni lyssnade och varmt välkomna med reflektioner och frågor! </a:t>
            </a:r>
            <a:endParaRPr lang="sv-SE" sz="3200" dirty="0"/>
          </a:p>
          <a:p>
            <a:endParaRPr lang="sv-SE" dirty="0"/>
          </a:p>
        </p:txBody>
      </p:sp>
      <p:sp>
        <p:nvSpPr>
          <p:cNvPr id="4" name="Platshållare för datum 3">
            <a:extLst>
              <a:ext uri="{FF2B5EF4-FFF2-40B4-BE49-F238E27FC236}">
                <a16:creationId xmlns:a16="http://schemas.microsoft.com/office/drawing/2014/main" id="{7D4A167C-EACD-A21C-728D-EB8A98DF1F9F}"/>
              </a:ext>
            </a:extLst>
          </p:cNvPr>
          <p:cNvSpPr>
            <a:spLocks noGrp="1"/>
          </p:cNvSpPr>
          <p:nvPr>
            <p:ph type="dt" sz="half" idx="10"/>
          </p:nvPr>
        </p:nvSpPr>
        <p:spPr/>
        <p:txBody>
          <a:bodyPr/>
          <a:lstStyle/>
          <a:p>
            <a:fld id="{560A1C52-65FD-1347-B6D6-4B8A3A5C1D83}" type="datetime1">
              <a:rPr lang="sv-SE" smtClean="0"/>
              <a:t>2023-09-25</a:t>
            </a:fld>
            <a:endParaRPr lang="sv-SE"/>
          </a:p>
        </p:txBody>
      </p:sp>
      <p:sp>
        <p:nvSpPr>
          <p:cNvPr id="5" name="Platshållare för bildnummer 4">
            <a:extLst>
              <a:ext uri="{FF2B5EF4-FFF2-40B4-BE49-F238E27FC236}">
                <a16:creationId xmlns:a16="http://schemas.microsoft.com/office/drawing/2014/main" id="{AA04261C-3E51-25A8-37B9-54FF278EE60A}"/>
              </a:ext>
            </a:extLst>
          </p:cNvPr>
          <p:cNvSpPr>
            <a:spLocks noGrp="1"/>
          </p:cNvSpPr>
          <p:nvPr>
            <p:ph type="sldNum" sz="quarter" idx="11"/>
          </p:nvPr>
        </p:nvSpPr>
        <p:spPr/>
        <p:txBody>
          <a:bodyPr/>
          <a:lstStyle/>
          <a:p>
            <a:fld id="{93E21094-39C8-7141-9D46-EE65846EEE17}" type="slidenum">
              <a:rPr lang="sv-SE" smtClean="0"/>
              <a:pPr/>
              <a:t>10</a:t>
            </a:fld>
            <a:endParaRPr lang="sv-SE"/>
          </a:p>
        </p:txBody>
      </p:sp>
    </p:spTree>
    <p:extLst>
      <p:ext uri="{BB962C8B-B14F-4D97-AF65-F5344CB8AC3E}">
        <p14:creationId xmlns:p14="http://schemas.microsoft.com/office/powerpoint/2010/main" val="1640323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14559" y="1156075"/>
            <a:ext cx="14040000" cy="1715029"/>
          </a:xfrm>
        </p:spPr>
        <p:txBody>
          <a:bodyPr/>
          <a:lstStyle/>
          <a:p>
            <a:r>
              <a:rPr lang="sv-SE" sz="3600" dirty="0"/>
              <a:t>Projektets syfte och mål</a:t>
            </a:r>
          </a:p>
        </p:txBody>
      </p:sp>
      <p:sp>
        <p:nvSpPr>
          <p:cNvPr id="3" name="Platshållare för innehåll 2"/>
          <p:cNvSpPr>
            <a:spLocks noGrp="1"/>
          </p:cNvSpPr>
          <p:nvPr>
            <p:ph idx="1"/>
          </p:nvPr>
        </p:nvSpPr>
        <p:spPr>
          <a:xfrm>
            <a:off x="914559" y="3303054"/>
            <a:ext cx="14040000" cy="5760000"/>
          </a:xfrm>
        </p:spPr>
        <p:txBody>
          <a:bodyPr/>
          <a:lstStyle/>
          <a:p>
            <a:pPr marL="0" indent="0">
              <a:buNone/>
            </a:pPr>
            <a:r>
              <a:rPr lang="sv-SE" sz="2400" b="1" dirty="0">
                <a:latin typeface="Arial" panose="020B0604020202020204" pitchFamily="34" charset="0"/>
                <a:cs typeface="Arial" panose="020B0604020202020204" pitchFamily="34" charset="0"/>
              </a:rPr>
              <a:t>Utveckla, genomföra och utvärdera forskningsförankrade idéer och former för undervisningsaktiviteter i ämnet företagsekonomi som bidrar till att </a:t>
            </a:r>
            <a:r>
              <a:rPr lang="sv-SE" sz="2400" b="1" i="1" dirty="0">
                <a:latin typeface="Arial" panose="020B0604020202020204" pitchFamily="34" charset="0"/>
                <a:cs typeface="Arial" panose="020B0604020202020204" pitchFamily="34" charset="0"/>
              </a:rPr>
              <a:t>reducera studenters upplevelse av osäkerhet </a:t>
            </a:r>
            <a:r>
              <a:rPr lang="sv-SE" sz="2400" b="1" dirty="0">
                <a:latin typeface="Arial" panose="020B0604020202020204" pitchFamily="34" charset="0"/>
                <a:cs typeface="Arial" panose="020B0604020202020204" pitchFamily="34" charset="0"/>
              </a:rPr>
              <a:t>kopplat till deras lärmiljö. </a:t>
            </a:r>
          </a:p>
          <a:p>
            <a:pPr marL="0" indent="0">
              <a:buNone/>
            </a:pPr>
            <a:endParaRPr lang="sv-SE" sz="2400" dirty="0">
              <a:latin typeface="Arial" panose="020B0604020202020204" pitchFamily="34" charset="0"/>
              <a:cs typeface="Arial" panose="020B0604020202020204" pitchFamily="34" charset="0"/>
            </a:endParaRPr>
          </a:p>
          <a:p>
            <a:pPr marL="0" indent="0">
              <a:buNone/>
            </a:pPr>
            <a:r>
              <a:rPr lang="sv-SE" sz="2400" b="1" dirty="0">
                <a:latin typeface="Arial" panose="020B0604020202020204" pitchFamily="34" charset="0"/>
                <a:cs typeface="Arial" panose="020B0604020202020204" pitchFamily="34" charset="0"/>
              </a:rPr>
              <a:t>Specifika delmål:</a:t>
            </a:r>
          </a:p>
          <a:p>
            <a:pPr marL="0" indent="0">
              <a:buNone/>
            </a:pPr>
            <a:r>
              <a:rPr lang="sv-SE" sz="2400" dirty="0">
                <a:latin typeface="Arial" panose="020B0604020202020204" pitchFamily="34" charset="0"/>
                <a:cs typeface="Arial" panose="020B0604020202020204" pitchFamily="34" charset="0"/>
              </a:rPr>
              <a:t>1) </a:t>
            </a:r>
            <a:r>
              <a:rPr lang="sv-SE" sz="2400" u="sng" dirty="0">
                <a:latin typeface="Arial" panose="020B0604020202020204" pitchFamily="34" charset="0"/>
                <a:cs typeface="Arial" panose="020B0604020202020204" pitchFamily="34" charset="0"/>
              </a:rPr>
              <a:t>Ta fram former för undervisning och aktiviteter som reducerar osäkerheter </a:t>
            </a:r>
            <a:r>
              <a:rPr lang="sv-SE" sz="2400" dirty="0">
                <a:latin typeface="Arial" panose="020B0604020202020204" pitchFamily="34" charset="0"/>
                <a:cs typeface="Arial" panose="020B0604020202020204" pitchFamily="34" charset="0"/>
              </a:rPr>
              <a:t>kopplade till studenters upplevelse av lärmiljö.</a:t>
            </a:r>
          </a:p>
          <a:p>
            <a:pPr marL="0" indent="0">
              <a:buNone/>
            </a:pPr>
            <a:r>
              <a:rPr lang="sv-SE" sz="2400" dirty="0">
                <a:latin typeface="Arial" panose="020B0604020202020204" pitchFamily="34" charset="0"/>
                <a:cs typeface="Arial" panose="020B0604020202020204" pitchFamily="34" charset="0"/>
              </a:rPr>
              <a:t>2)  I undervisning på tre utbildningsnivåer (grund, fortsättning, kandidat) </a:t>
            </a:r>
            <a:r>
              <a:rPr lang="sv-SE" sz="2400" u="sng" dirty="0">
                <a:latin typeface="Arial" panose="020B0604020202020204" pitchFamily="34" charset="0"/>
                <a:cs typeface="Arial" panose="020B0604020202020204" pitchFamily="34" charset="0"/>
              </a:rPr>
              <a:t>genomföra och utveckla dessa konkretiserade undervisningsidéer och tillsammans med studenter på de aktuella delkurserna utvärdera dessa </a:t>
            </a:r>
            <a:r>
              <a:rPr lang="sv-SE" sz="2400" dirty="0">
                <a:latin typeface="Arial" panose="020B0604020202020204" pitchFamily="34" charset="0"/>
                <a:cs typeface="Arial" panose="020B0604020202020204" pitchFamily="34" charset="0"/>
              </a:rPr>
              <a:t>undervisningsformer relaterat till de tidigare konstaterade lärmiljöosäkerheterna. </a:t>
            </a:r>
          </a:p>
          <a:p>
            <a:endParaRPr lang="sv-SE" dirty="0">
              <a:latin typeface="Arial" panose="020B0604020202020204" pitchFamily="34" charset="0"/>
              <a:cs typeface="Arial" panose="020B0604020202020204" pitchFamily="34" charset="0"/>
            </a:endParaRPr>
          </a:p>
        </p:txBody>
      </p:sp>
      <p:sp>
        <p:nvSpPr>
          <p:cNvPr id="4" name="Platshållare för datum 3"/>
          <p:cNvSpPr>
            <a:spLocks noGrp="1"/>
          </p:cNvSpPr>
          <p:nvPr>
            <p:ph type="dt" sz="half" idx="10"/>
          </p:nvPr>
        </p:nvSpPr>
        <p:spPr/>
        <p:txBody>
          <a:bodyPr/>
          <a:lstStyle/>
          <a:p>
            <a:fld id="{560A1C52-65FD-1347-B6D6-4B8A3A5C1D83}" type="datetime1">
              <a:rPr lang="sv-SE" smtClean="0"/>
              <a:t>2023-09-25</a:t>
            </a:fld>
            <a:endParaRPr lang="sv-SE"/>
          </a:p>
        </p:txBody>
      </p:sp>
      <p:sp>
        <p:nvSpPr>
          <p:cNvPr id="5" name="Platshållare för bildnummer 4"/>
          <p:cNvSpPr>
            <a:spLocks noGrp="1"/>
          </p:cNvSpPr>
          <p:nvPr>
            <p:ph type="sldNum" sz="quarter" idx="11"/>
          </p:nvPr>
        </p:nvSpPr>
        <p:spPr/>
        <p:txBody>
          <a:bodyPr/>
          <a:lstStyle/>
          <a:p>
            <a:fld id="{93E21094-39C8-7141-9D46-EE65846EEE17}" type="slidenum">
              <a:rPr lang="sv-SE" smtClean="0"/>
              <a:pPr/>
              <a:t>2</a:t>
            </a:fld>
            <a:endParaRPr lang="sv-SE" dirty="0"/>
          </a:p>
        </p:txBody>
      </p:sp>
    </p:spTree>
    <p:extLst>
      <p:ext uri="{BB962C8B-B14F-4D97-AF65-F5344CB8AC3E}">
        <p14:creationId xmlns:p14="http://schemas.microsoft.com/office/powerpoint/2010/main" val="3812934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E46FAC-FBEB-9599-9A7B-6D3F35EF7820}"/>
              </a:ext>
            </a:extLst>
          </p:cNvPr>
          <p:cNvSpPr>
            <a:spLocks noGrp="1"/>
          </p:cNvSpPr>
          <p:nvPr>
            <p:ph type="title"/>
          </p:nvPr>
        </p:nvSpPr>
        <p:spPr>
          <a:xfrm>
            <a:off x="914559" y="831273"/>
            <a:ext cx="13860000" cy="1490751"/>
          </a:xfrm>
        </p:spPr>
        <p:txBody>
          <a:bodyPr/>
          <a:lstStyle/>
          <a:p>
            <a:r>
              <a:rPr lang="sv-SE" sz="3200" dirty="0"/>
              <a:t>Viktiga utgångspunkter och antaganden i projektet </a:t>
            </a:r>
          </a:p>
        </p:txBody>
      </p:sp>
      <p:sp>
        <p:nvSpPr>
          <p:cNvPr id="3" name="Platshållare för innehåll 2">
            <a:extLst>
              <a:ext uri="{FF2B5EF4-FFF2-40B4-BE49-F238E27FC236}">
                <a16:creationId xmlns:a16="http://schemas.microsoft.com/office/drawing/2014/main" id="{9FBE01B8-F716-ABD4-8ED9-DE475AA23B30}"/>
              </a:ext>
            </a:extLst>
          </p:cNvPr>
          <p:cNvSpPr>
            <a:spLocks noGrp="1"/>
          </p:cNvSpPr>
          <p:nvPr>
            <p:ph idx="1"/>
          </p:nvPr>
        </p:nvSpPr>
        <p:spPr>
          <a:xfrm>
            <a:off x="597332" y="3145584"/>
            <a:ext cx="17096509" cy="5119255"/>
          </a:xfrm>
        </p:spPr>
        <p:txBody>
          <a:bodyPr/>
          <a:lstStyle/>
          <a:p>
            <a:pPr marL="342900" indent="-342900">
              <a:buFont typeface="Wingdings" panose="05000000000000000000" pitchFamily="2" charset="2"/>
              <a:buChar char="§"/>
            </a:pPr>
            <a:r>
              <a:rPr lang="sv-SE" sz="2400" dirty="0"/>
              <a:t>Forskning om lärmiljöer. Definierat som ’de </a:t>
            </a:r>
            <a:r>
              <a:rPr lang="sv-SE" sz="2400" dirty="0">
                <a:effectLst/>
                <a:ea typeface="Calibri" panose="020F0502020204030204" pitchFamily="34" charset="0"/>
              </a:rPr>
              <a:t>sociala, psykologiska och pedagogiska aspekter som präglar en lärmiljö är väsentligt för det lärande som skapas’ (Fraser, 1998). </a:t>
            </a:r>
            <a:r>
              <a:rPr lang="sv-SE" sz="2400" dirty="0">
                <a:ea typeface="Calibri" panose="020F0502020204030204" pitchFamily="34" charset="0"/>
              </a:rPr>
              <a:t>Lärmiljön </a:t>
            </a:r>
            <a:r>
              <a:rPr lang="sv-SE" sz="2400" dirty="0"/>
              <a:t>påverkar studenters vilja att lära och hur man tar sig an sitt lärande. </a:t>
            </a:r>
          </a:p>
          <a:p>
            <a:pPr marL="342900" indent="-342900">
              <a:buFont typeface="Wingdings" panose="05000000000000000000" pitchFamily="2" charset="2"/>
              <a:buChar char="§"/>
            </a:pPr>
            <a:r>
              <a:rPr lang="sv-SE" sz="2400" dirty="0"/>
              <a:t>Forskning om lärmiljö med grund i Self Determination </a:t>
            </a:r>
            <a:r>
              <a:rPr lang="sv-SE" sz="2400" dirty="0" err="1"/>
              <a:t>Theory</a:t>
            </a:r>
            <a:r>
              <a:rPr lang="sv-SE" sz="2400" dirty="0"/>
              <a:t> – utgår från att lärmiljöer i olika grad kan stärka studenters uppfattning av att känna sig </a:t>
            </a:r>
            <a:r>
              <a:rPr lang="sv-SE" sz="2400" b="1" i="1" dirty="0"/>
              <a:t>autonoma, kompetenta och samhöriga </a:t>
            </a:r>
            <a:r>
              <a:rPr lang="sv-SE" sz="2400" dirty="0"/>
              <a:t>vilket i sin tur påverkar studenters lärande. </a:t>
            </a:r>
          </a:p>
          <a:p>
            <a:pPr marL="342900" indent="-342900">
              <a:buFont typeface="Wingdings" panose="05000000000000000000" pitchFamily="2" charset="2"/>
              <a:buChar char="§"/>
            </a:pPr>
            <a:r>
              <a:rPr lang="sv-SE" sz="2400" dirty="0"/>
              <a:t>En lärmiljö präglad av </a:t>
            </a:r>
            <a:r>
              <a:rPr lang="sv-SE" sz="2400" i="1" dirty="0"/>
              <a:t>lärmiljöosäkerheter</a:t>
            </a:r>
            <a:r>
              <a:rPr lang="sv-SE" sz="2400" dirty="0"/>
              <a:t> </a:t>
            </a:r>
            <a:r>
              <a:rPr lang="sv-SE" sz="2400" dirty="0">
                <a:ea typeface="Calibri" panose="020F0502020204030204" pitchFamily="34" charset="0"/>
              </a:rPr>
              <a:t>(Englund et al., 2023) bidrar till att</a:t>
            </a:r>
            <a:r>
              <a:rPr lang="sv-SE" sz="2400" dirty="0"/>
              <a:t> studenter anammar </a:t>
            </a:r>
            <a:r>
              <a:rPr lang="sv-SE" sz="2400" dirty="0" err="1"/>
              <a:t>ytinlärningsstrategier</a:t>
            </a:r>
            <a:r>
              <a:rPr lang="sv-SE" sz="2400" dirty="0"/>
              <a:t>. </a:t>
            </a:r>
          </a:p>
          <a:p>
            <a:pPr marL="342900" indent="-342900">
              <a:buFont typeface="Wingdings" panose="05000000000000000000" pitchFamily="2" charset="2"/>
              <a:buChar char="§"/>
            </a:pPr>
            <a:r>
              <a:rPr lang="sv-SE" sz="2400" dirty="0"/>
              <a:t>4 E – lärmiljöer som kännetecknas av </a:t>
            </a:r>
            <a:r>
              <a:rPr lang="sv-SE" sz="2400" i="1" dirty="0" err="1">
                <a:effectLst/>
                <a:ea typeface="Calibri" panose="020F0502020204030204" pitchFamily="34" charset="0"/>
              </a:rPr>
              <a:t>explaing</a:t>
            </a:r>
            <a:r>
              <a:rPr lang="sv-SE" sz="2400" i="1" dirty="0">
                <a:effectLst/>
                <a:ea typeface="Calibri" panose="020F0502020204030204" pitchFamily="34" charset="0"/>
              </a:rPr>
              <a:t>, </a:t>
            </a:r>
            <a:r>
              <a:rPr lang="sv-SE" sz="2400" i="1" dirty="0" err="1">
                <a:effectLst/>
                <a:ea typeface="Calibri" panose="020F0502020204030204" pitchFamily="34" charset="0"/>
              </a:rPr>
              <a:t>exemplyfing</a:t>
            </a:r>
            <a:r>
              <a:rPr lang="sv-SE" sz="2400" i="1" dirty="0">
                <a:effectLst/>
                <a:ea typeface="Calibri" panose="020F0502020204030204" pitchFamily="34" charset="0"/>
              </a:rPr>
              <a:t>, </a:t>
            </a:r>
            <a:r>
              <a:rPr lang="sv-SE" sz="2400" i="1" dirty="0" err="1">
                <a:effectLst/>
                <a:ea typeface="Calibri" panose="020F0502020204030204" pitchFamily="34" charset="0"/>
              </a:rPr>
              <a:t>enthusiasm</a:t>
            </a:r>
            <a:r>
              <a:rPr lang="sv-SE" sz="2400" i="1" dirty="0">
                <a:effectLst/>
                <a:ea typeface="Calibri" panose="020F0502020204030204" pitchFamily="34" charset="0"/>
              </a:rPr>
              <a:t> och </a:t>
            </a:r>
            <a:r>
              <a:rPr lang="sv-SE" sz="2400" i="1" dirty="0" err="1">
                <a:effectLst/>
                <a:ea typeface="Calibri" panose="020F0502020204030204" pitchFamily="34" charset="0"/>
              </a:rPr>
              <a:t>empathy</a:t>
            </a:r>
            <a:r>
              <a:rPr lang="sv-SE" sz="2400" dirty="0">
                <a:effectLst/>
                <a:ea typeface="Calibri" panose="020F0502020204030204" pitchFamily="34" charset="0"/>
              </a:rPr>
              <a:t> (</a:t>
            </a:r>
            <a:r>
              <a:rPr lang="sv-SE" sz="2400" dirty="0" err="1">
                <a:ea typeface="Calibri" panose="020F0502020204030204" pitchFamily="34" charset="0"/>
              </a:rPr>
              <a:t>E</a:t>
            </a:r>
            <a:r>
              <a:rPr lang="sv-SE" sz="2400" dirty="0" err="1">
                <a:effectLst/>
                <a:ea typeface="Calibri" panose="020F0502020204030204" pitchFamily="34" charset="0"/>
              </a:rPr>
              <a:t>ntwistle</a:t>
            </a:r>
            <a:r>
              <a:rPr lang="sv-SE" sz="2400" dirty="0">
                <a:effectLst/>
                <a:ea typeface="Calibri" panose="020F0502020204030204" pitchFamily="34" charset="0"/>
              </a:rPr>
              <a:t>, 2018) bidrar till djupinlärning.</a:t>
            </a:r>
          </a:p>
          <a:p>
            <a:pPr marL="342900" indent="-342900">
              <a:buFont typeface="Wingdings" panose="05000000000000000000" pitchFamily="2" charset="2"/>
              <a:buChar char="§"/>
            </a:pPr>
            <a:r>
              <a:rPr lang="sv-SE" sz="2400" dirty="0">
                <a:ea typeface="Calibri" panose="020F0502020204030204" pitchFamily="34" charset="0"/>
              </a:rPr>
              <a:t>Generella modeller i undervisning bör anpassas och integreras istället för att bara tillämpas (</a:t>
            </a:r>
            <a:r>
              <a:rPr lang="sv-SE" sz="2400" dirty="0" err="1">
                <a:ea typeface="Calibri" panose="020F0502020204030204" pitchFamily="34" charset="0"/>
              </a:rPr>
              <a:t>Avby</a:t>
            </a:r>
            <a:r>
              <a:rPr lang="sv-SE" sz="2400" dirty="0">
                <a:ea typeface="Calibri" panose="020F0502020204030204" pitchFamily="34" charset="0"/>
              </a:rPr>
              <a:t>, 2016). Studenternas förståelse av de tidigare konstaterade lärmiljöosäkerheterna i deras lärmiljö är därför viktig.  </a:t>
            </a:r>
            <a:endParaRPr lang="sv-SE" sz="2400" dirty="0">
              <a:effectLst/>
              <a:ea typeface="Calibri" panose="020F0502020204030204" pitchFamily="34" charset="0"/>
            </a:endParaRPr>
          </a:p>
        </p:txBody>
      </p:sp>
      <p:sp>
        <p:nvSpPr>
          <p:cNvPr id="4" name="Platshållare för datum 3">
            <a:extLst>
              <a:ext uri="{FF2B5EF4-FFF2-40B4-BE49-F238E27FC236}">
                <a16:creationId xmlns:a16="http://schemas.microsoft.com/office/drawing/2014/main" id="{CDD04295-ECC3-3E24-A7FB-6416CE1353DD}"/>
              </a:ext>
            </a:extLst>
          </p:cNvPr>
          <p:cNvSpPr>
            <a:spLocks noGrp="1"/>
          </p:cNvSpPr>
          <p:nvPr>
            <p:ph type="dt" sz="half" idx="10"/>
          </p:nvPr>
        </p:nvSpPr>
        <p:spPr/>
        <p:txBody>
          <a:bodyPr/>
          <a:lstStyle/>
          <a:p>
            <a:endParaRPr lang="sv-SE" dirty="0"/>
          </a:p>
        </p:txBody>
      </p:sp>
      <p:sp>
        <p:nvSpPr>
          <p:cNvPr id="5" name="Platshållare för bildnummer 4">
            <a:extLst>
              <a:ext uri="{FF2B5EF4-FFF2-40B4-BE49-F238E27FC236}">
                <a16:creationId xmlns:a16="http://schemas.microsoft.com/office/drawing/2014/main" id="{AADF498D-62EE-C01F-6174-D013321E6B7C}"/>
              </a:ext>
            </a:extLst>
          </p:cNvPr>
          <p:cNvSpPr>
            <a:spLocks noGrp="1"/>
          </p:cNvSpPr>
          <p:nvPr>
            <p:ph type="sldNum" sz="quarter" idx="11"/>
          </p:nvPr>
        </p:nvSpPr>
        <p:spPr/>
        <p:txBody>
          <a:bodyPr/>
          <a:lstStyle/>
          <a:p>
            <a:fld id="{93E21094-39C8-7141-9D46-EE65846EEE17}" type="slidenum">
              <a:rPr lang="sv-SE" smtClean="0"/>
              <a:pPr/>
              <a:t>3</a:t>
            </a:fld>
            <a:endParaRPr lang="sv-SE"/>
          </a:p>
        </p:txBody>
      </p:sp>
    </p:spTree>
    <p:extLst>
      <p:ext uri="{BB962C8B-B14F-4D97-AF65-F5344CB8AC3E}">
        <p14:creationId xmlns:p14="http://schemas.microsoft.com/office/powerpoint/2010/main" val="2662493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C75F5EE-E494-DDDA-BF7B-D05BB4CC4435}"/>
              </a:ext>
            </a:extLst>
          </p:cNvPr>
          <p:cNvSpPr>
            <a:spLocks noGrp="1"/>
          </p:cNvSpPr>
          <p:nvPr>
            <p:ph type="title"/>
          </p:nvPr>
        </p:nvSpPr>
        <p:spPr>
          <a:xfrm>
            <a:off x="914559" y="2739940"/>
            <a:ext cx="13860000" cy="69909"/>
          </a:xfrm>
        </p:spPr>
        <p:txBody>
          <a:bodyPr/>
          <a:lstStyle/>
          <a:p>
            <a:pPr>
              <a:lnSpc>
                <a:spcPct val="100000"/>
              </a:lnSpc>
            </a:pPr>
            <a:r>
              <a:rPr lang="sv-SE" sz="2400" dirty="0"/>
              <a:t>Studiens teoretiska antaganden - studenters lärande är motivationsdrivet (SDT) och lärmiljön kan stödja alternativt hindra studenters behov av autonomi, kompetens och samhörighet. Beroende på hur behoven uppfylls skapas inre motivation för lärande (djupinlärning) eller yttre motivation för lärande (</a:t>
            </a:r>
            <a:r>
              <a:rPr lang="sv-SE" sz="2400" dirty="0" err="1"/>
              <a:t>ytinlärning</a:t>
            </a:r>
            <a:r>
              <a:rPr lang="sv-SE" sz="2400" dirty="0"/>
              <a:t>).</a:t>
            </a:r>
            <a:br>
              <a:rPr lang="sv-SE" sz="2400" dirty="0"/>
            </a:br>
            <a:br>
              <a:rPr lang="sv-SE" sz="2400" dirty="0"/>
            </a:br>
            <a:br>
              <a:rPr lang="sv-SE" sz="2400" dirty="0"/>
            </a:br>
            <a:br>
              <a:rPr lang="sv-SE" sz="2400" dirty="0"/>
            </a:br>
            <a:br>
              <a:rPr lang="sv-SE" sz="2400" dirty="0"/>
            </a:br>
            <a:br>
              <a:rPr lang="sv-SE" sz="2400" dirty="0"/>
            </a:br>
            <a:endParaRPr lang="sv-SE" sz="2400" dirty="0"/>
          </a:p>
        </p:txBody>
      </p:sp>
      <p:sp>
        <p:nvSpPr>
          <p:cNvPr id="3" name="Platshållare för innehåll 2">
            <a:extLst>
              <a:ext uri="{FF2B5EF4-FFF2-40B4-BE49-F238E27FC236}">
                <a16:creationId xmlns:a16="http://schemas.microsoft.com/office/drawing/2014/main" id="{73A79811-6643-6F9C-C0DD-926A49CA48E2}"/>
              </a:ext>
            </a:extLst>
          </p:cNvPr>
          <p:cNvSpPr>
            <a:spLocks noGrp="1"/>
          </p:cNvSpPr>
          <p:nvPr>
            <p:ph idx="1"/>
          </p:nvPr>
        </p:nvSpPr>
        <p:spPr>
          <a:xfrm>
            <a:off x="658091" y="3089564"/>
            <a:ext cx="17248909" cy="6447904"/>
          </a:xfrm>
        </p:spPr>
        <p:txBody>
          <a:bodyPr/>
          <a:lstStyle/>
          <a:p>
            <a:endParaRPr lang="sv-SE" dirty="0"/>
          </a:p>
          <a:p>
            <a:endParaRPr lang="sv-SE" dirty="0"/>
          </a:p>
          <a:p>
            <a:endParaRPr lang="sv-SE" dirty="0"/>
          </a:p>
        </p:txBody>
      </p:sp>
      <p:sp>
        <p:nvSpPr>
          <p:cNvPr id="4" name="Platshållare för datum 3">
            <a:extLst>
              <a:ext uri="{FF2B5EF4-FFF2-40B4-BE49-F238E27FC236}">
                <a16:creationId xmlns:a16="http://schemas.microsoft.com/office/drawing/2014/main" id="{2D9FCB26-1D34-219B-5929-51DCE0CEFFDF}"/>
              </a:ext>
            </a:extLst>
          </p:cNvPr>
          <p:cNvSpPr>
            <a:spLocks noGrp="1"/>
          </p:cNvSpPr>
          <p:nvPr>
            <p:ph type="dt" sz="half" idx="10"/>
          </p:nvPr>
        </p:nvSpPr>
        <p:spPr/>
        <p:txBody>
          <a:bodyPr/>
          <a:lstStyle/>
          <a:p>
            <a:fld id="{560A1C52-65FD-1347-B6D6-4B8A3A5C1D83}" type="datetime1">
              <a:rPr lang="sv-SE" smtClean="0"/>
              <a:t>2023-09-25</a:t>
            </a:fld>
            <a:endParaRPr lang="sv-SE" dirty="0"/>
          </a:p>
        </p:txBody>
      </p:sp>
      <p:sp>
        <p:nvSpPr>
          <p:cNvPr id="5" name="Platshållare för bildnummer 4">
            <a:extLst>
              <a:ext uri="{FF2B5EF4-FFF2-40B4-BE49-F238E27FC236}">
                <a16:creationId xmlns:a16="http://schemas.microsoft.com/office/drawing/2014/main" id="{1B49FB53-D1F4-6EE4-6838-14ABFA09FC37}"/>
              </a:ext>
            </a:extLst>
          </p:cNvPr>
          <p:cNvSpPr>
            <a:spLocks noGrp="1"/>
          </p:cNvSpPr>
          <p:nvPr>
            <p:ph type="sldNum" sz="quarter" idx="11"/>
          </p:nvPr>
        </p:nvSpPr>
        <p:spPr/>
        <p:txBody>
          <a:bodyPr/>
          <a:lstStyle/>
          <a:p>
            <a:fld id="{93E21094-39C8-7141-9D46-EE65846EEE17}" type="slidenum">
              <a:rPr lang="sv-SE" smtClean="0"/>
              <a:pPr/>
              <a:t>4</a:t>
            </a:fld>
            <a:endParaRPr lang="sv-SE" dirty="0"/>
          </a:p>
        </p:txBody>
      </p:sp>
      <p:sp>
        <p:nvSpPr>
          <p:cNvPr id="9" name="textruta 8">
            <a:extLst>
              <a:ext uri="{FF2B5EF4-FFF2-40B4-BE49-F238E27FC236}">
                <a16:creationId xmlns:a16="http://schemas.microsoft.com/office/drawing/2014/main" id="{63E5CF07-DFBF-1F87-4618-3B6774197056}"/>
              </a:ext>
            </a:extLst>
          </p:cNvPr>
          <p:cNvSpPr txBox="1"/>
          <p:nvPr/>
        </p:nvSpPr>
        <p:spPr>
          <a:xfrm>
            <a:off x="7494189" y="4781797"/>
            <a:ext cx="2618422" cy="1261884"/>
          </a:xfrm>
          <a:prstGeom prst="rect">
            <a:avLst/>
          </a:prstGeom>
          <a:noFill/>
        </p:spPr>
        <p:txBody>
          <a:bodyPr wrap="square" rtlCol="0">
            <a:spAutoFit/>
          </a:bodyPr>
          <a:lstStyle/>
          <a:p>
            <a:pPr marL="342900" indent="-342900">
              <a:buFont typeface="Arial" panose="020B0604020202020204" pitchFamily="34" charset="0"/>
              <a:buChar char="•"/>
            </a:pPr>
            <a:r>
              <a:rPr lang="sv-SE" sz="2000" b="1" dirty="0"/>
              <a:t>Autonomi</a:t>
            </a:r>
          </a:p>
          <a:p>
            <a:pPr marL="342900" indent="-342900">
              <a:buFont typeface="Arial" panose="020B0604020202020204" pitchFamily="34" charset="0"/>
              <a:buChar char="•"/>
            </a:pPr>
            <a:r>
              <a:rPr lang="sv-SE" sz="2000" b="1" dirty="0"/>
              <a:t>Kompetens</a:t>
            </a:r>
          </a:p>
          <a:p>
            <a:pPr marL="342900" indent="-342900">
              <a:buFont typeface="Arial" panose="020B0604020202020204" pitchFamily="34" charset="0"/>
              <a:buChar char="•"/>
            </a:pPr>
            <a:r>
              <a:rPr lang="sv-SE" sz="2000" b="1" dirty="0"/>
              <a:t>Samhörighet</a:t>
            </a:r>
          </a:p>
          <a:p>
            <a:r>
              <a:rPr lang="sv-SE" sz="1600" dirty="0"/>
              <a:t>(Ryan &amp; Deci, 2000)</a:t>
            </a:r>
          </a:p>
        </p:txBody>
      </p:sp>
      <p:sp>
        <p:nvSpPr>
          <p:cNvPr id="10" name="textruta 9">
            <a:extLst>
              <a:ext uri="{FF2B5EF4-FFF2-40B4-BE49-F238E27FC236}">
                <a16:creationId xmlns:a16="http://schemas.microsoft.com/office/drawing/2014/main" id="{C0FCDFE8-00BD-6D94-E50C-AC27C291CEE0}"/>
              </a:ext>
            </a:extLst>
          </p:cNvPr>
          <p:cNvSpPr txBox="1"/>
          <p:nvPr/>
        </p:nvSpPr>
        <p:spPr>
          <a:xfrm>
            <a:off x="2060804" y="3932062"/>
            <a:ext cx="4598530" cy="1323439"/>
          </a:xfrm>
          <a:prstGeom prst="rect">
            <a:avLst/>
          </a:prstGeom>
          <a:noFill/>
        </p:spPr>
        <p:txBody>
          <a:bodyPr wrap="square" rtlCol="0">
            <a:spAutoFit/>
          </a:bodyPr>
          <a:lstStyle/>
          <a:p>
            <a:r>
              <a:rPr lang="sv-SE" sz="1600" b="1" dirty="0"/>
              <a:t>4E modellen </a:t>
            </a:r>
            <a:r>
              <a:rPr lang="sv-SE" sz="1600" dirty="0"/>
              <a:t>(Entwistle,2018)</a:t>
            </a:r>
          </a:p>
          <a:p>
            <a:pPr marL="342900" indent="-342900">
              <a:buFont typeface="Arial" panose="020B0604020202020204" pitchFamily="34" charset="0"/>
              <a:buChar char="•"/>
            </a:pPr>
            <a:r>
              <a:rPr lang="sv-SE" sz="1600" dirty="0" err="1"/>
              <a:t>Exemplifying</a:t>
            </a:r>
            <a:endParaRPr lang="sv-SE" sz="1600" dirty="0"/>
          </a:p>
          <a:p>
            <a:pPr marL="342900" indent="-342900">
              <a:buFont typeface="Arial" panose="020B0604020202020204" pitchFamily="34" charset="0"/>
              <a:buChar char="•"/>
            </a:pPr>
            <a:r>
              <a:rPr lang="sv-SE" sz="1600" dirty="0" err="1"/>
              <a:t>Explaining</a:t>
            </a:r>
            <a:endParaRPr lang="sv-SE" sz="1600" dirty="0"/>
          </a:p>
          <a:p>
            <a:pPr marL="342900" indent="-342900">
              <a:buFont typeface="Arial" panose="020B0604020202020204" pitchFamily="34" charset="0"/>
              <a:buChar char="•"/>
            </a:pPr>
            <a:r>
              <a:rPr lang="sv-SE" sz="1600" dirty="0" err="1"/>
              <a:t>Enthusiasm</a:t>
            </a:r>
            <a:endParaRPr lang="sv-SE" sz="1600" dirty="0"/>
          </a:p>
          <a:p>
            <a:pPr marL="342900" indent="-342900">
              <a:buFont typeface="Arial" panose="020B0604020202020204" pitchFamily="34" charset="0"/>
              <a:buChar char="•"/>
            </a:pPr>
            <a:r>
              <a:rPr lang="sv-SE" sz="1600" dirty="0" err="1"/>
              <a:t>Empathy</a:t>
            </a:r>
            <a:r>
              <a:rPr lang="sv-SE" sz="1600" dirty="0"/>
              <a:t> </a:t>
            </a:r>
          </a:p>
        </p:txBody>
      </p:sp>
      <p:sp>
        <p:nvSpPr>
          <p:cNvPr id="11" name="textruta 10">
            <a:extLst>
              <a:ext uri="{FF2B5EF4-FFF2-40B4-BE49-F238E27FC236}">
                <a16:creationId xmlns:a16="http://schemas.microsoft.com/office/drawing/2014/main" id="{730BFB84-13FC-A43F-D290-13DFF00E16CA}"/>
              </a:ext>
            </a:extLst>
          </p:cNvPr>
          <p:cNvSpPr txBox="1"/>
          <p:nvPr/>
        </p:nvSpPr>
        <p:spPr>
          <a:xfrm>
            <a:off x="1383362" y="5831126"/>
            <a:ext cx="5037422" cy="4062651"/>
          </a:xfrm>
          <a:prstGeom prst="rect">
            <a:avLst/>
          </a:prstGeom>
          <a:noFill/>
        </p:spPr>
        <p:txBody>
          <a:bodyPr wrap="square" rtlCol="0">
            <a:spAutoFit/>
          </a:bodyPr>
          <a:lstStyle/>
          <a:p>
            <a:endParaRPr lang="sv-SE" sz="1600" b="1" dirty="0"/>
          </a:p>
          <a:p>
            <a:r>
              <a:rPr lang="sv-SE" sz="1600" b="1" dirty="0"/>
              <a:t>Lärmiljöosäkerheter</a:t>
            </a:r>
            <a:r>
              <a:rPr lang="sv-SE" sz="1600" dirty="0"/>
              <a:t> (Englund et al., 2023)</a:t>
            </a:r>
          </a:p>
          <a:p>
            <a:endParaRPr lang="sv-SE" sz="1600" b="1" dirty="0"/>
          </a:p>
          <a:p>
            <a:r>
              <a:rPr lang="sv-SE" sz="1600" b="1" dirty="0"/>
              <a:t>Autonomirelaterad lärmiljöosäkerhet</a:t>
            </a:r>
          </a:p>
          <a:p>
            <a:pPr marL="342900" indent="-342900">
              <a:buFont typeface="Arial" panose="020B0604020202020204" pitchFamily="34" charset="0"/>
              <a:buChar char="•"/>
            </a:pPr>
            <a:r>
              <a:rPr lang="sv-SE" sz="1600" dirty="0"/>
              <a:t>Oklar relevans</a:t>
            </a:r>
          </a:p>
          <a:p>
            <a:pPr marL="342900" indent="-342900">
              <a:buFont typeface="Arial" panose="020B0604020202020204" pitchFamily="34" charset="0"/>
              <a:buChar char="•"/>
            </a:pPr>
            <a:r>
              <a:rPr lang="sv-SE" sz="1600" dirty="0"/>
              <a:t>Osammanhängande delar - koppling mellan olika delar i program/kurser</a:t>
            </a:r>
          </a:p>
          <a:p>
            <a:endParaRPr lang="sv-SE" sz="1600" b="1" dirty="0"/>
          </a:p>
          <a:p>
            <a:r>
              <a:rPr lang="sv-SE" sz="1600" b="1" dirty="0"/>
              <a:t>Kompetensrelaterad lärmiljöosäkerhet</a:t>
            </a:r>
          </a:p>
          <a:p>
            <a:pPr marL="342900" indent="-342900">
              <a:buFont typeface="Arial" panose="020B0604020202020204" pitchFamily="34" charset="0"/>
              <a:buChar char="•"/>
            </a:pPr>
            <a:r>
              <a:rPr lang="sv-SE" sz="1600" dirty="0"/>
              <a:t>Arbetsbörda i förhållande till tillgänglig tid</a:t>
            </a:r>
          </a:p>
          <a:p>
            <a:pPr marL="342900" indent="-342900">
              <a:buFont typeface="Arial" panose="020B0604020202020204" pitchFamily="34" charset="0"/>
              <a:buChar char="•"/>
            </a:pPr>
            <a:r>
              <a:rPr lang="sv-SE" sz="1600" dirty="0"/>
              <a:t>Oklara krav/prestationsnormer</a:t>
            </a:r>
          </a:p>
          <a:p>
            <a:endParaRPr lang="sv-SE" sz="1600" b="1" dirty="0"/>
          </a:p>
          <a:p>
            <a:r>
              <a:rPr lang="sv-SE" sz="1600" b="1" dirty="0"/>
              <a:t>Samhörighetsrelaterad lärmiljöosäkerhet</a:t>
            </a:r>
          </a:p>
          <a:p>
            <a:pPr marL="342900" indent="-342900">
              <a:buFont typeface="Arial" panose="020B0604020202020204" pitchFamily="34" charset="0"/>
              <a:buChar char="•"/>
            </a:pPr>
            <a:r>
              <a:rPr lang="sv-SE" sz="1600" dirty="0"/>
              <a:t>Relationer präglade av distans</a:t>
            </a:r>
          </a:p>
          <a:p>
            <a:pPr marL="342900" indent="-342900">
              <a:buFont typeface="Arial" panose="020B0604020202020204" pitchFamily="34" charset="0"/>
              <a:buChar char="•"/>
            </a:pPr>
            <a:r>
              <a:rPr lang="sv-SE" sz="1600" dirty="0"/>
              <a:t>Ojämlika maktförhållanden</a:t>
            </a:r>
          </a:p>
          <a:p>
            <a:pPr marL="285750" indent="-285750">
              <a:buFontTx/>
              <a:buChar char="-"/>
            </a:pPr>
            <a:endParaRPr lang="sv-SE" dirty="0"/>
          </a:p>
        </p:txBody>
      </p:sp>
      <p:cxnSp>
        <p:nvCxnSpPr>
          <p:cNvPr id="13" name="Rak pilkoppling 12">
            <a:extLst>
              <a:ext uri="{FF2B5EF4-FFF2-40B4-BE49-F238E27FC236}">
                <a16:creationId xmlns:a16="http://schemas.microsoft.com/office/drawing/2014/main" id="{F0BD2DF1-CF87-5BE6-964E-2703F53C2B5D}"/>
              </a:ext>
            </a:extLst>
          </p:cNvPr>
          <p:cNvCxnSpPr>
            <a:cxnSpLocks/>
          </p:cNvCxnSpPr>
          <p:nvPr/>
        </p:nvCxnSpPr>
        <p:spPr>
          <a:xfrm>
            <a:off x="5852562" y="4381185"/>
            <a:ext cx="1437122" cy="77604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7" name="Rak pilkoppling 16">
            <a:extLst>
              <a:ext uri="{FF2B5EF4-FFF2-40B4-BE49-F238E27FC236}">
                <a16:creationId xmlns:a16="http://schemas.microsoft.com/office/drawing/2014/main" id="{4A6379F0-E31F-F2F2-CBC4-6BBEFFFC8A4B}"/>
              </a:ext>
            </a:extLst>
          </p:cNvPr>
          <p:cNvCxnSpPr>
            <a:cxnSpLocks/>
          </p:cNvCxnSpPr>
          <p:nvPr/>
        </p:nvCxnSpPr>
        <p:spPr>
          <a:xfrm flipV="1">
            <a:off x="5740263" y="5642314"/>
            <a:ext cx="1571772" cy="61042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2" name="textruta 21">
            <a:extLst>
              <a:ext uri="{FF2B5EF4-FFF2-40B4-BE49-F238E27FC236}">
                <a16:creationId xmlns:a16="http://schemas.microsoft.com/office/drawing/2014/main" id="{FA8E86D1-E1CA-9C36-2FAF-B280FCA6DD5B}"/>
              </a:ext>
            </a:extLst>
          </p:cNvPr>
          <p:cNvSpPr txBox="1"/>
          <p:nvPr/>
        </p:nvSpPr>
        <p:spPr>
          <a:xfrm>
            <a:off x="6447647" y="4428411"/>
            <a:ext cx="319318" cy="369332"/>
          </a:xfrm>
          <a:prstGeom prst="rect">
            <a:avLst/>
          </a:prstGeom>
          <a:noFill/>
        </p:spPr>
        <p:txBody>
          <a:bodyPr wrap="none" rtlCol="0">
            <a:spAutoFit/>
          </a:bodyPr>
          <a:lstStyle/>
          <a:p>
            <a:r>
              <a:rPr lang="sv-SE" dirty="0"/>
              <a:t>+</a:t>
            </a:r>
          </a:p>
        </p:txBody>
      </p:sp>
      <p:sp>
        <p:nvSpPr>
          <p:cNvPr id="25" name="textruta 24">
            <a:extLst>
              <a:ext uri="{FF2B5EF4-FFF2-40B4-BE49-F238E27FC236}">
                <a16:creationId xmlns:a16="http://schemas.microsoft.com/office/drawing/2014/main" id="{AF4A235A-300E-C17A-9B88-034AF9C17686}"/>
              </a:ext>
            </a:extLst>
          </p:cNvPr>
          <p:cNvSpPr txBox="1"/>
          <p:nvPr/>
        </p:nvSpPr>
        <p:spPr>
          <a:xfrm>
            <a:off x="6476501" y="5892704"/>
            <a:ext cx="261610" cy="369332"/>
          </a:xfrm>
          <a:prstGeom prst="rect">
            <a:avLst/>
          </a:prstGeom>
          <a:noFill/>
        </p:spPr>
        <p:txBody>
          <a:bodyPr wrap="none" rtlCol="0">
            <a:spAutoFit/>
          </a:bodyPr>
          <a:lstStyle/>
          <a:p>
            <a:r>
              <a:rPr lang="sv-SE" dirty="0"/>
              <a:t>-</a:t>
            </a:r>
          </a:p>
        </p:txBody>
      </p:sp>
      <p:sp>
        <p:nvSpPr>
          <p:cNvPr id="26" name="textruta 25">
            <a:extLst>
              <a:ext uri="{FF2B5EF4-FFF2-40B4-BE49-F238E27FC236}">
                <a16:creationId xmlns:a16="http://schemas.microsoft.com/office/drawing/2014/main" id="{4811D453-CDB2-D53A-E22D-4F19126E7654}"/>
              </a:ext>
            </a:extLst>
          </p:cNvPr>
          <p:cNvSpPr txBox="1"/>
          <p:nvPr/>
        </p:nvSpPr>
        <p:spPr>
          <a:xfrm>
            <a:off x="12405354" y="4311970"/>
            <a:ext cx="4305301" cy="707886"/>
          </a:xfrm>
          <a:prstGeom prst="rect">
            <a:avLst/>
          </a:prstGeom>
          <a:noFill/>
        </p:spPr>
        <p:txBody>
          <a:bodyPr wrap="square" rtlCol="0">
            <a:spAutoFit/>
          </a:bodyPr>
          <a:lstStyle/>
          <a:p>
            <a:r>
              <a:rPr lang="sv-SE" sz="2000" dirty="0"/>
              <a:t>		</a:t>
            </a:r>
          </a:p>
          <a:p>
            <a:r>
              <a:rPr lang="sv-SE" sz="2000" dirty="0"/>
              <a:t>		  	</a:t>
            </a:r>
            <a:r>
              <a:rPr lang="sv-SE" sz="2000" b="1" dirty="0"/>
              <a:t>Djupinlärning</a:t>
            </a:r>
          </a:p>
        </p:txBody>
      </p:sp>
      <p:sp>
        <p:nvSpPr>
          <p:cNvPr id="27" name="textruta 26">
            <a:extLst>
              <a:ext uri="{FF2B5EF4-FFF2-40B4-BE49-F238E27FC236}">
                <a16:creationId xmlns:a16="http://schemas.microsoft.com/office/drawing/2014/main" id="{8C9CB27D-F4F7-FFD9-4EE7-98A5FF6BA617}"/>
              </a:ext>
            </a:extLst>
          </p:cNvPr>
          <p:cNvSpPr txBox="1"/>
          <p:nvPr/>
        </p:nvSpPr>
        <p:spPr>
          <a:xfrm>
            <a:off x="12946133" y="5675298"/>
            <a:ext cx="4593024" cy="400110"/>
          </a:xfrm>
          <a:prstGeom prst="rect">
            <a:avLst/>
          </a:prstGeom>
          <a:noFill/>
        </p:spPr>
        <p:txBody>
          <a:bodyPr wrap="square" rtlCol="0">
            <a:spAutoFit/>
          </a:bodyPr>
          <a:lstStyle/>
          <a:p>
            <a:r>
              <a:rPr lang="sv-SE" sz="2000" dirty="0"/>
              <a:t>		      </a:t>
            </a:r>
            <a:r>
              <a:rPr lang="sv-SE" sz="2000" b="1" dirty="0" err="1"/>
              <a:t>Ytinlärning</a:t>
            </a:r>
            <a:endParaRPr lang="sv-SE" sz="2000" b="1" dirty="0"/>
          </a:p>
        </p:txBody>
      </p:sp>
      <p:sp>
        <p:nvSpPr>
          <p:cNvPr id="31" name="textruta 30">
            <a:extLst>
              <a:ext uri="{FF2B5EF4-FFF2-40B4-BE49-F238E27FC236}">
                <a16:creationId xmlns:a16="http://schemas.microsoft.com/office/drawing/2014/main" id="{E661389B-8D8D-49BC-CCDE-2E9F77B85B61}"/>
              </a:ext>
            </a:extLst>
          </p:cNvPr>
          <p:cNvSpPr txBox="1"/>
          <p:nvPr/>
        </p:nvSpPr>
        <p:spPr>
          <a:xfrm>
            <a:off x="5790468" y="5124760"/>
            <a:ext cx="2112819" cy="400110"/>
          </a:xfrm>
          <a:prstGeom prst="rect">
            <a:avLst/>
          </a:prstGeom>
          <a:noFill/>
        </p:spPr>
        <p:txBody>
          <a:bodyPr wrap="square" rtlCol="0">
            <a:spAutoFit/>
          </a:bodyPr>
          <a:lstStyle/>
          <a:p>
            <a:r>
              <a:rPr lang="sv-SE" sz="2000" b="1" dirty="0"/>
              <a:t>Lärmiljö </a:t>
            </a:r>
          </a:p>
        </p:txBody>
      </p:sp>
      <p:cxnSp>
        <p:nvCxnSpPr>
          <p:cNvPr id="20" name="Rak pilkoppling 19">
            <a:extLst>
              <a:ext uri="{FF2B5EF4-FFF2-40B4-BE49-F238E27FC236}">
                <a16:creationId xmlns:a16="http://schemas.microsoft.com/office/drawing/2014/main" id="{36123114-9095-38B3-D4B0-1FDB66481DC5}"/>
              </a:ext>
            </a:extLst>
          </p:cNvPr>
          <p:cNvCxnSpPr>
            <a:cxnSpLocks/>
          </p:cNvCxnSpPr>
          <p:nvPr/>
        </p:nvCxnSpPr>
        <p:spPr>
          <a:xfrm>
            <a:off x="12393380" y="4893977"/>
            <a:ext cx="2274928"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4" name="Rak pilkoppling 23">
            <a:extLst>
              <a:ext uri="{FF2B5EF4-FFF2-40B4-BE49-F238E27FC236}">
                <a16:creationId xmlns:a16="http://schemas.microsoft.com/office/drawing/2014/main" id="{DB8AEE3B-1019-B341-A20D-13A519D26B12}"/>
              </a:ext>
            </a:extLst>
          </p:cNvPr>
          <p:cNvCxnSpPr>
            <a:cxnSpLocks/>
          </p:cNvCxnSpPr>
          <p:nvPr/>
        </p:nvCxnSpPr>
        <p:spPr>
          <a:xfrm flipV="1">
            <a:off x="12393380" y="5892704"/>
            <a:ext cx="2341418" cy="1095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2" name="textruta 31">
            <a:extLst>
              <a:ext uri="{FF2B5EF4-FFF2-40B4-BE49-F238E27FC236}">
                <a16:creationId xmlns:a16="http://schemas.microsoft.com/office/drawing/2014/main" id="{017ADC27-21F1-3B41-F35E-7CE28AE2725F}"/>
              </a:ext>
            </a:extLst>
          </p:cNvPr>
          <p:cNvSpPr txBox="1"/>
          <p:nvPr/>
        </p:nvSpPr>
        <p:spPr>
          <a:xfrm>
            <a:off x="10078868" y="5718995"/>
            <a:ext cx="1787669" cy="369332"/>
          </a:xfrm>
          <a:prstGeom prst="rect">
            <a:avLst/>
          </a:prstGeom>
          <a:noFill/>
        </p:spPr>
        <p:txBody>
          <a:bodyPr wrap="none" rtlCol="0">
            <a:spAutoFit/>
          </a:bodyPr>
          <a:lstStyle/>
          <a:p>
            <a:r>
              <a:rPr lang="sv-SE" dirty="0"/>
              <a:t>Yttre motivation</a:t>
            </a:r>
          </a:p>
        </p:txBody>
      </p:sp>
      <p:sp>
        <p:nvSpPr>
          <p:cNvPr id="33" name="textruta 32">
            <a:extLst>
              <a:ext uri="{FF2B5EF4-FFF2-40B4-BE49-F238E27FC236}">
                <a16:creationId xmlns:a16="http://schemas.microsoft.com/office/drawing/2014/main" id="{554D371C-0701-6CE2-422A-A561EADC0AD5}"/>
              </a:ext>
            </a:extLst>
          </p:cNvPr>
          <p:cNvSpPr txBox="1"/>
          <p:nvPr/>
        </p:nvSpPr>
        <p:spPr>
          <a:xfrm>
            <a:off x="10150482" y="4740450"/>
            <a:ext cx="1697901" cy="369332"/>
          </a:xfrm>
          <a:prstGeom prst="rect">
            <a:avLst/>
          </a:prstGeom>
          <a:noFill/>
        </p:spPr>
        <p:txBody>
          <a:bodyPr wrap="none" rtlCol="0">
            <a:spAutoFit/>
          </a:bodyPr>
          <a:lstStyle/>
          <a:p>
            <a:r>
              <a:rPr lang="sv-SE" dirty="0"/>
              <a:t>Inre motivation</a:t>
            </a:r>
          </a:p>
        </p:txBody>
      </p:sp>
    </p:spTree>
    <p:extLst>
      <p:ext uri="{BB962C8B-B14F-4D97-AF65-F5344CB8AC3E}">
        <p14:creationId xmlns:p14="http://schemas.microsoft.com/office/powerpoint/2010/main" val="686255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964B7254-8D83-962D-9770-8A1E39A0AD1E}"/>
              </a:ext>
            </a:extLst>
          </p:cNvPr>
          <p:cNvSpPr>
            <a:spLocks noGrp="1"/>
          </p:cNvSpPr>
          <p:nvPr>
            <p:ph type="title"/>
          </p:nvPr>
        </p:nvSpPr>
        <p:spPr>
          <a:xfrm>
            <a:off x="914559" y="1156075"/>
            <a:ext cx="13860000" cy="1715029"/>
          </a:xfrm>
        </p:spPr>
        <p:txBody>
          <a:bodyPr/>
          <a:lstStyle/>
          <a:p>
            <a:pPr>
              <a:lnSpc>
                <a:spcPct val="100000"/>
              </a:lnSpc>
            </a:pPr>
            <a:r>
              <a:rPr lang="en-US" sz="3200" dirty="0" err="1"/>
              <a:t>Studentsamverkan</a:t>
            </a:r>
            <a:r>
              <a:rPr lang="en-US" sz="3200" dirty="0"/>
              <a:t> </a:t>
            </a:r>
            <a:r>
              <a:rPr lang="en-US" sz="3200" dirty="0" err="1"/>
              <a:t>i</a:t>
            </a:r>
            <a:r>
              <a:rPr lang="en-US" sz="3200" dirty="0"/>
              <a:t> </a:t>
            </a:r>
            <a:r>
              <a:rPr lang="en-US" sz="3200" dirty="0" err="1"/>
              <a:t>projektets</a:t>
            </a:r>
            <a:r>
              <a:rPr lang="en-US" sz="3200" dirty="0"/>
              <a:t> </a:t>
            </a:r>
            <a:r>
              <a:rPr lang="en-US" sz="3200" dirty="0" err="1"/>
              <a:t>aktiviteter</a:t>
            </a:r>
            <a:endParaRPr lang="en-US" sz="3200" dirty="0"/>
          </a:p>
        </p:txBody>
      </p:sp>
      <p:pic>
        <p:nvPicPr>
          <p:cNvPr id="14" name="Platshållare för innehåll 13">
            <a:extLst>
              <a:ext uri="{FF2B5EF4-FFF2-40B4-BE49-F238E27FC236}">
                <a16:creationId xmlns:a16="http://schemas.microsoft.com/office/drawing/2014/main" id="{51B3FC3A-7DFB-5F6F-694C-0147ECA6D765}"/>
              </a:ext>
            </a:extLst>
          </p:cNvPr>
          <p:cNvPicPr>
            <a:picLocks noGrp="1" noChangeAspect="1"/>
          </p:cNvPicPr>
          <p:nvPr>
            <p:ph idx="1"/>
          </p:nvPr>
        </p:nvPicPr>
        <p:blipFill>
          <a:blip r:embed="rId3"/>
          <a:stretch>
            <a:fillRect/>
          </a:stretch>
        </p:blipFill>
        <p:spPr>
          <a:xfrm>
            <a:off x="1039250" y="3058141"/>
            <a:ext cx="13860000" cy="4629775"/>
          </a:xfrm>
          <a:prstGeom prst="rect">
            <a:avLst/>
          </a:prstGeom>
          <a:noFill/>
        </p:spPr>
      </p:pic>
      <p:sp>
        <p:nvSpPr>
          <p:cNvPr id="4" name="Platshållare för datum 3">
            <a:extLst>
              <a:ext uri="{FF2B5EF4-FFF2-40B4-BE49-F238E27FC236}">
                <a16:creationId xmlns:a16="http://schemas.microsoft.com/office/drawing/2014/main" id="{0AA1B238-AF0D-4788-7747-8F21EA8DF8C2}"/>
              </a:ext>
            </a:extLst>
          </p:cNvPr>
          <p:cNvSpPr>
            <a:spLocks noGrp="1"/>
          </p:cNvSpPr>
          <p:nvPr>
            <p:ph type="dt" sz="half" idx="10"/>
          </p:nvPr>
        </p:nvSpPr>
        <p:spPr>
          <a:xfrm>
            <a:off x="914559" y="9537468"/>
            <a:ext cx="4267941" cy="547857"/>
          </a:xfrm>
        </p:spPr>
        <p:txBody>
          <a:bodyPr wrap="square" anchor="ctr">
            <a:normAutofit/>
          </a:bodyPr>
          <a:lstStyle/>
          <a:p>
            <a:pPr>
              <a:spcAft>
                <a:spcPts val="600"/>
              </a:spcAft>
            </a:pPr>
            <a:fld id="{560A1C52-65FD-1347-B6D6-4B8A3A5C1D83}" type="datetime1">
              <a:rPr lang="sv-SE" smtClean="0"/>
              <a:pPr>
                <a:spcAft>
                  <a:spcPts val="600"/>
                </a:spcAft>
              </a:pPr>
              <a:t>2023-09-25</a:t>
            </a:fld>
            <a:endParaRPr lang="sv-SE"/>
          </a:p>
        </p:txBody>
      </p:sp>
      <p:sp>
        <p:nvSpPr>
          <p:cNvPr id="5" name="Platshållare för bildnummer 4">
            <a:extLst>
              <a:ext uri="{FF2B5EF4-FFF2-40B4-BE49-F238E27FC236}">
                <a16:creationId xmlns:a16="http://schemas.microsoft.com/office/drawing/2014/main" id="{6111BF08-A8ED-18A8-3663-67F84CDF5EF1}"/>
              </a:ext>
            </a:extLst>
          </p:cNvPr>
          <p:cNvSpPr>
            <a:spLocks noGrp="1"/>
          </p:cNvSpPr>
          <p:nvPr>
            <p:ph type="sldNum" sz="quarter" idx="11"/>
          </p:nvPr>
        </p:nvSpPr>
        <p:spPr>
          <a:xfrm>
            <a:off x="13108675" y="9537468"/>
            <a:ext cx="4267941" cy="547857"/>
          </a:xfrm>
        </p:spPr>
        <p:txBody>
          <a:bodyPr wrap="square" anchor="ctr">
            <a:normAutofit/>
          </a:bodyPr>
          <a:lstStyle/>
          <a:p>
            <a:pPr>
              <a:spcAft>
                <a:spcPts val="600"/>
              </a:spcAft>
            </a:pPr>
            <a:fld id="{93E21094-39C8-7141-9D46-EE65846EEE17}" type="slidenum">
              <a:rPr lang="sv-SE" smtClean="0"/>
              <a:pPr>
                <a:spcAft>
                  <a:spcPts val="600"/>
                </a:spcAft>
              </a:pPr>
              <a:t>5</a:t>
            </a:fld>
            <a:endParaRPr lang="sv-SE"/>
          </a:p>
        </p:txBody>
      </p:sp>
    </p:spTree>
    <p:extLst>
      <p:ext uri="{BB962C8B-B14F-4D97-AF65-F5344CB8AC3E}">
        <p14:creationId xmlns:p14="http://schemas.microsoft.com/office/powerpoint/2010/main" val="1760268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D149C48-246A-7E32-98C0-3B950CC2B4FA}"/>
              </a:ext>
            </a:extLst>
          </p:cNvPr>
          <p:cNvSpPr>
            <a:spLocks noGrp="1"/>
          </p:cNvSpPr>
          <p:nvPr>
            <p:ph type="title"/>
          </p:nvPr>
        </p:nvSpPr>
        <p:spPr>
          <a:xfrm>
            <a:off x="1745832" y="360218"/>
            <a:ext cx="13860000" cy="1052946"/>
          </a:xfrm>
        </p:spPr>
        <p:txBody>
          <a:bodyPr/>
          <a:lstStyle/>
          <a:p>
            <a:pPr>
              <a:lnSpc>
                <a:spcPct val="100000"/>
              </a:lnSpc>
            </a:pPr>
            <a:r>
              <a:rPr lang="sv-SE" sz="3200" dirty="0"/>
              <a:t>Studenternas idéer och tankar om hur lärmiljöosäkerheter skulle kunna hanteras  </a:t>
            </a:r>
          </a:p>
        </p:txBody>
      </p:sp>
      <p:sp>
        <p:nvSpPr>
          <p:cNvPr id="4" name="Platshållare för datum 3">
            <a:extLst>
              <a:ext uri="{FF2B5EF4-FFF2-40B4-BE49-F238E27FC236}">
                <a16:creationId xmlns:a16="http://schemas.microsoft.com/office/drawing/2014/main" id="{FB1A438A-3987-B688-E6ED-A9951387E701}"/>
              </a:ext>
            </a:extLst>
          </p:cNvPr>
          <p:cNvSpPr>
            <a:spLocks noGrp="1"/>
          </p:cNvSpPr>
          <p:nvPr>
            <p:ph type="dt" sz="half" idx="10"/>
          </p:nvPr>
        </p:nvSpPr>
        <p:spPr/>
        <p:txBody>
          <a:bodyPr/>
          <a:lstStyle/>
          <a:p>
            <a:fld id="{560A1C52-65FD-1347-B6D6-4B8A3A5C1D83}" type="datetime1">
              <a:rPr lang="sv-SE" smtClean="0"/>
              <a:t>2023-09-25</a:t>
            </a:fld>
            <a:endParaRPr lang="sv-SE"/>
          </a:p>
        </p:txBody>
      </p:sp>
      <p:sp>
        <p:nvSpPr>
          <p:cNvPr id="5" name="Platshållare för bildnummer 4">
            <a:extLst>
              <a:ext uri="{FF2B5EF4-FFF2-40B4-BE49-F238E27FC236}">
                <a16:creationId xmlns:a16="http://schemas.microsoft.com/office/drawing/2014/main" id="{26C81C28-0FBE-22D8-CB3F-112AE6A24E1A}"/>
              </a:ext>
            </a:extLst>
          </p:cNvPr>
          <p:cNvSpPr>
            <a:spLocks noGrp="1"/>
          </p:cNvSpPr>
          <p:nvPr>
            <p:ph type="sldNum" sz="quarter" idx="11"/>
          </p:nvPr>
        </p:nvSpPr>
        <p:spPr/>
        <p:txBody>
          <a:bodyPr/>
          <a:lstStyle/>
          <a:p>
            <a:fld id="{93E21094-39C8-7141-9D46-EE65846EEE17}" type="slidenum">
              <a:rPr lang="sv-SE" smtClean="0"/>
              <a:pPr/>
              <a:t>6</a:t>
            </a:fld>
            <a:endParaRPr lang="sv-SE"/>
          </a:p>
        </p:txBody>
      </p:sp>
      <p:graphicFrame>
        <p:nvGraphicFramePr>
          <p:cNvPr id="12" name="Tabell 12">
            <a:extLst>
              <a:ext uri="{FF2B5EF4-FFF2-40B4-BE49-F238E27FC236}">
                <a16:creationId xmlns:a16="http://schemas.microsoft.com/office/drawing/2014/main" id="{6C606AF1-2AC4-4EA0-C419-96CA9EF839FC}"/>
              </a:ext>
            </a:extLst>
          </p:cNvPr>
          <p:cNvGraphicFramePr>
            <a:graphicFrameLocks noGrp="1"/>
          </p:cNvGraphicFramePr>
          <p:nvPr>
            <p:ph idx="1"/>
            <p:extLst>
              <p:ext uri="{D42A27DB-BD31-4B8C-83A1-F6EECF244321}">
                <p14:modId xmlns:p14="http://schemas.microsoft.com/office/powerpoint/2010/main" val="2529332585"/>
              </p:ext>
            </p:extLst>
          </p:nvPr>
        </p:nvGraphicFramePr>
        <p:xfrm>
          <a:off x="484909" y="1496292"/>
          <a:ext cx="17262763" cy="8589034"/>
        </p:xfrm>
        <a:graphic>
          <a:graphicData uri="http://schemas.openxmlformats.org/drawingml/2006/table">
            <a:tbl>
              <a:tblPr firstRow="1" bandRow="1">
                <a:tableStyleId>{5C22544A-7EE6-4342-B048-85BDC9FD1C3A}</a:tableStyleId>
              </a:tblPr>
              <a:tblGrid>
                <a:gridCol w="2777587">
                  <a:extLst>
                    <a:ext uri="{9D8B030D-6E8A-4147-A177-3AD203B41FA5}">
                      <a16:colId xmlns:a16="http://schemas.microsoft.com/office/drawing/2014/main" val="1858812263"/>
                    </a:ext>
                  </a:extLst>
                </a:gridCol>
                <a:gridCol w="2891372">
                  <a:extLst>
                    <a:ext uri="{9D8B030D-6E8A-4147-A177-3AD203B41FA5}">
                      <a16:colId xmlns:a16="http://schemas.microsoft.com/office/drawing/2014/main" val="3264502014"/>
                    </a:ext>
                  </a:extLst>
                </a:gridCol>
                <a:gridCol w="2898451">
                  <a:extLst>
                    <a:ext uri="{9D8B030D-6E8A-4147-A177-3AD203B41FA5}">
                      <a16:colId xmlns:a16="http://schemas.microsoft.com/office/drawing/2014/main" val="3052261096"/>
                    </a:ext>
                  </a:extLst>
                </a:gridCol>
                <a:gridCol w="2898451">
                  <a:extLst>
                    <a:ext uri="{9D8B030D-6E8A-4147-A177-3AD203B41FA5}">
                      <a16:colId xmlns:a16="http://schemas.microsoft.com/office/drawing/2014/main" val="2248944094"/>
                    </a:ext>
                  </a:extLst>
                </a:gridCol>
                <a:gridCol w="2898451">
                  <a:extLst>
                    <a:ext uri="{9D8B030D-6E8A-4147-A177-3AD203B41FA5}">
                      <a16:colId xmlns:a16="http://schemas.microsoft.com/office/drawing/2014/main" val="15032346"/>
                    </a:ext>
                  </a:extLst>
                </a:gridCol>
                <a:gridCol w="2898451">
                  <a:extLst>
                    <a:ext uri="{9D8B030D-6E8A-4147-A177-3AD203B41FA5}">
                      <a16:colId xmlns:a16="http://schemas.microsoft.com/office/drawing/2014/main" val="1293576281"/>
                    </a:ext>
                  </a:extLst>
                </a:gridCol>
              </a:tblGrid>
              <a:tr h="1663723">
                <a:tc>
                  <a:txBody>
                    <a:bodyPr/>
                    <a:lstStyle/>
                    <a:p>
                      <a:r>
                        <a:rPr lang="sv-SE" sz="2000" b="1" kern="1200" dirty="0">
                          <a:solidFill>
                            <a:schemeClr val="lt1"/>
                          </a:solidFill>
                          <a:effectLst/>
                          <a:latin typeface="+mn-lt"/>
                          <a:ea typeface="+mn-ea"/>
                          <a:cs typeface="+mn-cs"/>
                        </a:rPr>
                        <a:t>1. Oklar relevans</a:t>
                      </a:r>
                      <a:endParaRPr lang="sv-SE" sz="2000" dirty="0"/>
                    </a:p>
                  </a:txBody>
                  <a:tcPr/>
                </a:tc>
                <a:tc>
                  <a:txBody>
                    <a:bodyPr/>
                    <a:lstStyle/>
                    <a:p>
                      <a:r>
                        <a:rPr lang="sv-SE" sz="2000" b="1" kern="1200" dirty="0">
                          <a:solidFill>
                            <a:schemeClr val="lt1"/>
                          </a:solidFill>
                          <a:effectLst/>
                          <a:latin typeface="+mn-lt"/>
                          <a:ea typeface="+mn-ea"/>
                          <a:cs typeface="+mn-cs"/>
                        </a:rPr>
                        <a:t>2. Kopplingen mellan hur olika delar i utbildningen ser ut</a:t>
                      </a:r>
                      <a:endParaRPr lang="sv-SE" sz="2000" dirty="0"/>
                    </a:p>
                  </a:txBody>
                  <a:tcPr/>
                </a:tc>
                <a:tc>
                  <a:txBody>
                    <a:bodyPr/>
                    <a:lstStyle/>
                    <a:p>
                      <a:pPr marL="0" marR="0" lvl="0" indent="0" algn="l" defTabSz="816605" rtl="0" eaLnBrk="1" fontAlgn="auto" latinLnBrk="0" hangingPunct="1">
                        <a:lnSpc>
                          <a:spcPct val="100000"/>
                        </a:lnSpc>
                        <a:spcBef>
                          <a:spcPts val="0"/>
                        </a:spcBef>
                        <a:spcAft>
                          <a:spcPts val="0"/>
                        </a:spcAft>
                        <a:buClrTx/>
                        <a:buSzTx/>
                        <a:buFontTx/>
                        <a:buNone/>
                        <a:tabLst/>
                        <a:defRPr/>
                      </a:pPr>
                      <a:r>
                        <a:rPr lang="sv-SE" sz="2000" b="1" kern="1200" dirty="0">
                          <a:solidFill>
                            <a:schemeClr val="lt1"/>
                          </a:solidFill>
                          <a:effectLst/>
                          <a:latin typeface="+mn-lt"/>
                          <a:ea typeface="+mn-ea"/>
                          <a:cs typeface="+mn-cs"/>
                        </a:rPr>
                        <a:t>3. Arbetsbördan i förhållande till den tid som finns till förfogande</a:t>
                      </a:r>
                      <a:endParaRPr lang="sv-SE" dirty="0"/>
                    </a:p>
                  </a:txBody>
                  <a:tcPr/>
                </a:tc>
                <a:tc>
                  <a:txBody>
                    <a:bodyPr/>
                    <a:lstStyle/>
                    <a:p>
                      <a:pPr marL="0" marR="0" lvl="0" indent="0" algn="l" defTabSz="816605" rtl="0" eaLnBrk="1" fontAlgn="auto" latinLnBrk="0" hangingPunct="1">
                        <a:lnSpc>
                          <a:spcPct val="100000"/>
                        </a:lnSpc>
                        <a:spcBef>
                          <a:spcPts val="0"/>
                        </a:spcBef>
                        <a:spcAft>
                          <a:spcPts val="0"/>
                        </a:spcAft>
                        <a:buClrTx/>
                        <a:buSzTx/>
                        <a:buFontTx/>
                        <a:buNone/>
                        <a:tabLst/>
                        <a:defRPr/>
                      </a:pPr>
                      <a:r>
                        <a:rPr lang="sv-SE" sz="2000" b="1" kern="1200" dirty="0">
                          <a:solidFill>
                            <a:schemeClr val="lt1"/>
                          </a:solidFill>
                          <a:effectLst/>
                          <a:latin typeface="+mn-lt"/>
                          <a:ea typeface="+mn-ea"/>
                          <a:cs typeface="+mn-cs"/>
                        </a:rPr>
                        <a:t>4. Oklara prestationsnormer/</a:t>
                      </a:r>
                    </a:p>
                    <a:p>
                      <a:pPr marL="0" marR="0" lvl="0" indent="0" algn="l" defTabSz="816605" rtl="0" eaLnBrk="1" fontAlgn="auto" latinLnBrk="0" hangingPunct="1">
                        <a:lnSpc>
                          <a:spcPct val="100000"/>
                        </a:lnSpc>
                        <a:spcBef>
                          <a:spcPts val="0"/>
                        </a:spcBef>
                        <a:spcAft>
                          <a:spcPts val="0"/>
                        </a:spcAft>
                        <a:buClrTx/>
                        <a:buSzTx/>
                        <a:buFontTx/>
                        <a:buNone/>
                        <a:tabLst/>
                        <a:defRPr/>
                      </a:pPr>
                      <a:r>
                        <a:rPr lang="sv-SE" sz="2000" b="1" kern="1200" dirty="0">
                          <a:solidFill>
                            <a:schemeClr val="lt1"/>
                          </a:solidFill>
                          <a:effectLst/>
                          <a:latin typeface="+mn-lt"/>
                          <a:ea typeface="+mn-ea"/>
                          <a:cs typeface="+mn-cs"/>
                        </a:rPr>
                        <a:t>krav</a:t>
                      </a:r>
                    </a:p>
                    <a:p>
                      <a:endParaRPr lang="sv-SE" dirty="0"/>
                    </a:p>
                  </a:txBody>
                  <a:tcPr/>
                </a:tc>
                <a:tc>
                  <a:txBody>
                    <a:bodyPr/>
                    <a:lstStyle/>
                    <a:p>
                      <a:r>
                        <a:rPr lang="sv-SE" sz="2000" b="1" kern="1200" dirty="0">
                          <a:solidFill>
                            <a:schemeClr val="lt1"/>
                          </a:solidFill>
                          <a:effectLst/>
                          <a:latin typeface="+mn-lt"/>
                          <a:ea typeface="+mn-ea"/>
                          <a:cs typeface="+mn-cs"/>
                        </a:rPr>
                        <a:t>5. </a:t>
                      </a:r>
                      <a:r>
                        <a:rPr lang="sv-SE" sz="2000" b="1" dirty="0">
                          <a:effectLst/>
                          <a:latin typeface="Arial" panose="020B0604020202020204" pitchFamily="34" charset="0"/>
                          <a:ea typeface="Calibri" panose="020F0502020204030204" pitchFamily="34" charset="0"/>
                          <a:cs typeface="Times New Roman" panose="02020603050405020304" pitchFamily="18" charset="0"/>
                        </a:rPr>
                        <a:t>Relationer präglade av distans</a:t>
                      </a:r>
                      <a:endParaRPr lang="sv-SE" sz="2000" dirty="0"/>
                    </a:p>
                  </a:txBody>
                  <a:tcPr/>
                </a:tc>
                <a:tc>
                  <a:txBody>
                    <a:bodyPr/>
                    <a:lstStyle/>
                    <a:p>
                      <a:r>
                        <a:rPr lang="sv-SE" sz="2000" b="1" kern="1200" dirty="0">
                          <a:solidFill>
                            <a:schemeClr val="lt1"/>
                          </a:solidFill>
                          <a:effectLst/>
                          <a:latin typeface="+mn-lt"/>
                          <a:ea typeface="+mn-ea"/>
                          <a:cs typeface="+mn-cs"/>
                        </a:rPr>
                        <a:t>6. Ojämlika förhållanden </a:t>
                      </a:r>
                      <a:endParaRPr lang="sv-SE" sz="2000" dirty="0"/>
                    </a:p>
                  </a:txBody>
                  <a:tcPr/>
                </a:tc>
                <a:extLst>
                  <a:ext uri="{0D108BD9-81ED-4DB2-BD59-A6C34878D82A}">
                    <a16:rowId xmlns:a16="http://schemas.microsoft.com/office/drawing/2014/main" val="2858128774"/>
                  </a:ext>
                </a:extLst>
              </a:tr>
              <a:tr h="3707926">
                <a:tc>
                  <a:txBody>
                    <a:bodyPr/>
                    <a:lstStyle/>
                    <a:p>
                      <a:r>
                        <a:rPr lang="sv-SE" sz="1800" b="1" dirty="0"/>
                        <a:t>Företag/</a:t>
                      </a:r>
                    </a:p>
                    <a:p>
                      <a:r>
                        <a:rPr lang="sv-SE" sz="1800" b="1" dirty="0"/>
                        <a:t>organisationer som praktik</a:t>
                      </a:r>
                    </a:p>
                    <a:p>
                      <a:pPr marL="0" marR="0" lvl="0" indent="0" algn="l" defTabSz="816605" rtl="0" eaLnBrk="1" fontAlgn="auto" latinLnBrk="0" hangingPunct="1">
                        <a:lnSpc>
                          <a:spcPct val="100000"/>
                        </a:lnSpc>
                        <a:spcBef>
                          <a:spcPts val="0"/>
                        </a:spcBef>
                        <a:spcAft>
                          <a:spcPts val="0"/>
                        </a:spcAft>
                        <a:buClrTx/>
                        <a:buSzTx/>
                        <a:buFontTx/>
                        <a:buNone/>
                        <a:tabLst/>
                        <a:defRPr/>
                      </a:pPr>
                      <a:endParaRPr lang="sv-SE" sz="1400" dirty="0"/>
                    </a:p>
                    <a:p>
                      <a:pPr marL="0" marR="0" lvl="0" indent="0" algn="l" defTabSz="816605" rtl="0" eaLnBrk="1" fontAlgn="auto" latinLnBrk="0" hangingPunct="1">
                        <a:lnSpc>
                          <a:spcPct val="100000"/>
                        </a:lnSpc>
                        <a:spcBef>
                          <a:spcPts val="0"/>
                        </a:spcBef>
                        <a:spcAft>
                          <a:spcPts val="0"/>
                        </a:spcAft>
                        <a:buClrTx/>
                        <a:buSzTx/>
                        <a:buFontTx/>
                        <a:buNone/>
                        <a:tabLst/>
                        <a:defRPr/>
                      </a:pPr>
                      <a:r>
                        <a:rPr lang="sv-SE" sz="1400" dirty="0"/>
                        <a:t>”Minska glappet mellan teori och praktik. Ge exempel på hur kunskapen vi lär oss kan vara till hjälp i arbetslivet och hur det kan appliceras i ett företag/organisation/näringsliv”</a:t>
                      </a:r>
                    </a:p>
                    <a:p>
                      <a:endParaRPr lang="sv-SE" sz="1600" dirty="0"/>
                    </a:p>
                  </a:txBody>
                  <a:tcPr/>
                </a:tc>
                <a:tc>
                  <a:txBody>
                    <a:bodyPr/>
                    <a:lstStyle/>
                    <a:p>
                      <a:r>
                        <a:rPr lang="sv-SE" sz="1800" b="1" dirty="0"/>
                        <a:t>Kursinnehållets relevans var för sig och tillsammans</a:t>
                      </a:r>
                    </a:p>
                    <a:p>
                      <a:pPr marL="0" marR="0" lvl="0" indent="0" algn="l" defTabSz="816605" rtl="0" eaLnBrk="1" fontAlgn="auto" latinLnBrk="0" hangingPunct="1">
                        <a:lnSpc>
                          <a:spcPct val="100000"/>
                        </a:lnSpc>
                        <a:spcBef>
                          <a:spcPts val="0"/>
                        </a:spcBef>
                        <a:spcAft>
                          <a:spcPts val="0"/>
                        </a:spcAft>
                        <a:buClrTx/>
                        <a:buSzTx/>
                        <a:buFontTx/>
                        <a:buNone/>
                        <a:tabLst/>
                        <a:defRPr/>
                      </a:pPr>
                      <a:endParaRPr lang="sv-SE" sz="1400" dirty="0"/>
                    </a:p>
                    <a:p>
                      <a:pPr marL="0" marR="0" lvl="0" indent="0" algn="l" defTabSz="816605" rtl="0" eaLnBrk="1" fontAlgn="auto" latinLnBrk="0" hangingPunct="1">
                        <a:lnSpc>
                          <a:spcPct val="100000"/>
                        </a:lnSpc>
                        <a:spcBef>
                          <a:spcPts val="0"/>
                        </a:spcBef>
                        <a:spcAft>
                          <a:spcPts val="0"/>
                        </a:spcAft>
                        <a:buClrTx/>
                        <a:buSzTx/>
                        <a:buFontTx/>
                        <a:buNone/>
                        <a:tabLst/>
                        <a:defRPr/>
                      </a:pPr>
                      <a:r>
                        <a:rPr lang="sv-SE" sz="1400" dirty="0"/>
                        <a:t>”Ge oss gärna en kort sammanfattning av hur delkurserna hänger ihop och hur det vi lär oss i olika delkurser kan användas och kopplas till varandra” </a:t>
                      </a:r>
                    </a:p>
                    <a:p>
                      <a:endParaRPr lang="sv-SE" sz="1800" dirty="0"/>
                    </a:p>
                  </a:txBody>
                  <a:tcPr/>
                </a:tc>
                <a:tc>
                  <a:txBody>
                    <a:bodyPr/>
                    <a:lstStyle/>
                    <a:p>
                      <a:r>
                        <a:rPr lang="sv-SE" sz="1800" b="1" dirty="0"/>
                        <a:t>Struktur och planering (kursupplägg)</a:t>
                      </a:r>
                    </a:p>
                    <a:p>
                      <a:pPr marL="0" marR="0" lvl="0" indent="0" algn="l" defTabSz="816605" rtl="0" eaLnBrk="1" fontAlgn="auto" latinLnBrk="0" hangingPunct="1">
                        <a:lnSpc>
                          <a:spcPct val="100000"/>
                        </a:lnSpc>
                        <a:spcBef>
                          <a:spcPts val="0"/>
                        </a:spcBef>
                        <a:spcAft>
                          <a:spcPts val="0"/>
                        </a:spcAft>
                        <a:buClrTx/>
                        <a:buSzTx/>
                        <a:buFontTx/>
                        <a:buNone/>
                        <a:tabLst/>
                        <a:defRPr/>
                      </a:pPr>
                      <a:endParaRPr lang="sv-SE" sz="1400" dirty="0">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816605" rtl="0" eaLnBrk="1" fontAlgn="auto" latinLnBrk="0" hangingPunct="1">
                        <a:lnSpc>
                          <a:spcPct val="100000"/>
                        </a:lnSpc>
                        <a:spcBef>
                          <a:spcPts val="0"/>
                        </a:spcBef>
                        <a:spcAft>
                          <a:spcPts val="0"/>
                        </a:spcAft>
                        <a:buClrTx/>
                        <a:buSzTx/>
                        <a:buFontTx/>
                        <a:buNone/>
                        <a:tabLst/>
                        <a:defRPr/>
                      </a:pPr>
                      <a:endParaRPr lang="sv-SE" sz="1400" dirty="0">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816605" rtl="0" eaLnBrk="1" fontAlgn="auto" latinLnBrk="0" hangingPunct="1">
                        <a:lnSpc>
                          <a:spcPct val="100000"/>
                        </a:lnSpc>
                        <a:spcBef>
                          <a:spcPts val="0"/>
                        </a:spcBef>
                        <a:spcAft>
                          <a:spcPts val="0"/>
                        </a:spcAft>
                        <a:buClrTx/>
                        <a:buSzTx/>
                        <a:buFontTx/>
                        <a:buNone/>
                        <a:tabLst/>
                        <a:defRPr/>
                      </a:pPr>
                      <a:r>
                        <a:rPr lang="sv-SE" sz="1400" dirty="0">
                          <a:latin typeface="Arial" panose="020B0604020202020204" pitchFamily="34" charset="0"/>
                          <a:ea typeface="Calibri" panose="020F0502020204030204" pitchFamily="34" charset="0"/>
                          <a:cs typeface="Times New Roman" panose="02020603050405020304" pitchFamily="18" charset="0"/>
                        </a:rPr>
                        <a:t>”Sprid ut föreläsningar så man kan hinna läsa på inför föreläsningar. Detta ökar chanserna att man kan förstå ämnet på en djupare nivå.” </a:t>
                      </a:r>
                    </a:p>
                    <a:p>
                      <a:endParaRPr lang="sv-SE" sz="1800" dirty="0"/>
                    </a:p>
                  </a:txBody>
                  <a:tcPr/>
                </a:tc>
                <a:tc>
                  <a:txBody>
                    <a:bodyPr/>
                    <a:lstStyle/>
                    <a:p>
                      <a:r>
                        <a:rPr lang="sv-SE" sz="1800" b="1" dirty="0"/>
                        <a:t>Meningsskapande tillsammans med lärare</a:t>
                      </a:r>
                    </a:p>
                    <a:p>
                      <a:endParaRPr lang="sv-SE" sz="1800" b="1" dirty="0"/>
                    </a:p>
                    <a:p>
                      <a:pPr marL="0" indent="0">
                        <a:buNone/>
                      </a:pPr>
                      <a:r>
                        <a:rPr lang="sv-SE" sz="1400" dirty="0"/>
                        <a:t>”Fler miniuppgifter tillsammans med lärare”</a:t>
                      </a:r>
                    </a:p>
                    <a:p>
                      <a:pPr marL="0" indent="0">
                        <a:buNone/>
                      </a:pPr>
                      <a:r>
                        <a:rPr lang="sv-SE" sz="1400" dirty="0"/>
                        <a:t>”Inte fokusera på att lära sig lite av allt” </a:t>
                      </a:r>
                    </a:p>
                    <a:p>
                      <a:pPr marL="0" marR="0" lvl="0" indent="0" algn="l" defTabSz="816605" rtl="0" eaLnBrk="1" fontAlgn="auto" latinLnBrk="0" hangingPunct="1">
                        <a:lnSpc>
                          <a:spcPct val="100000"/>
                        </a:lnSpc>
                        <a:spcBef>
                          <a:spcPts val="0"/>
                        </a:spcBef>
                        <a:spcAft>
                          <a:spcPts val="0"/>
                        </a:spcAft>
                        <a:buClrTx/>
                        <a:buSzTx/>
                        <a:buFontTx/>
                        <a:buNone/>
                        <a:tabLst/>
                        <a:defRPr/>
                      </a:pPr>
                      <a:r>
                        <a:rPr lang="sv-SE" sz="1400" dirty="0"/>
                        <a:t>”Mer moment för att tillämpa kunskaperna, det tror jag skulle öka förståelsen”</a:t>
                      </a:r>
                    </a:p>
                    <a:p>
                      <a:pPr marL="0" indent="0">
                        <a:buNone/>
                      </a:pPr>
                      <a:endParaRPr lang="sv-SE" sz="1400" b="1" dirty="0"/>
                    </a:p>
                  </a:txBody>
                  <a:tcPr/>
                </a:tc>
                <a:tc>
                  <a:txBody>
                    <a:bodyPr/>
                    <a:lstStyle/>
                    <a:p>
                      <a:r>
                        <a:rPr lang="sv-SE" sz="1800" b="1" dirty="0"/>
                        <a:t>Medveten gruppindelning</a:t>
                      </a:r>
                    </a:p>
                    <a:p>
                      <a:endParaRPr lang="sv-SE" sz="1800" b="0" dirty="0"/>
                    </a:p>
                    <a:p>
                      <a:pPr marL="0" marR="0" lvl="0" indent="0" algn="l" defTabSz="816605" rtl="0" eaLnBrk="1" fontAlgn="auto" latinLnBrk="0" hangingPunct="1">
                        <a:lnSpc>
                          <a:spcPct val="100000"/>
                        </a:lnSpc>
                        <a:spcBef>
                          <a:spcPts val="0"/>
                        </a:spcBef>
                        <a:spcAft>
                          <a:spcPts val="0"/>
                        </a:spcAft>
                        <a:buClrTx/>
                        <a:buSzTx/>
                        <a:buFontTx/>
                        <a:buNone/>
                        <a:tabLst/>
                        <a:defRPr/>
                      </a:pPr>
                      <a:r>
                        <a:rPr lang="sv-SE" sz="1400" dirty="0">
                          <a:effectLst/>
                          <a:latin typeface="Arial" panose="020B0604020202020204" pitchFamily="34" charset="0"/>
                          <a:ea typeface="Calibri" panose="020F0502020204030204" pitchFamily="34" charset="0"/>
                          <a:cs typeface="Times New Roman" panose="02020603050405020304" pitchFamily="18" charset="0"/>
                        </a:rPr>
                        <a:t>”Gärna mindre grupper” </a:t>
                      </a:r>
                    </a:p>
                    <a:p>
                      <a:pPr marL="0" marR="0" lvl="0" indent="0" algn="l" defTabSz="816605" rtl="0" eaLnBrk="1" fontAlgn="auto" latinLnBrk="0" hangingPunct="1">
                        <a:lnSpc>
                          <a:spcPct val="100000"/>
                        </a:lnSpc>
                        <a:spcBef>
                          <a:spcPts val="0"/>
                        </a:spcBef>
                        <a:spcAft>
                          <a:spcPts val="0"/>
                        </a:spcAft>
                        <a:buClrTx/>
                        <a:buSzTx/>
                        <a:buFontTx/>
                        <a:buNone/>
                        <a:tabLst/>
                        <a:defRPr/>
                      </a:pPr>
                      <a:r>
                        <a:rPr lang="sv-SE" sz="1400" dirty="0">
                          <a:effectLst/>
                          <a:latin typeface="Arial" panose="020B0604020202020204" pitchFamily="34" charset="0"/>
                          <a:ea typeface="Calibri" panose="020F0502020204030204" pitchFamily="34" charset="0"/>
                          <a:cs typeface="Times New Roman" panose="02020603050405020304" pitchFamily="18" charset="0"/>
                        </a:rPr>
                        <a:t>”Mer personliga relationer”</a:t>
                      </a:r>
                    </a:p>
                    <a:p>
                      <a:pPr marL="0" marR="0" lvl="0" indent="0" algn="l" defTabSz="816605" rtl="0" eaLnBrk="1" fontAlgn="auto" latinLnBrk="0" hangingPunct="1">
                        <a:lnSpc>
                          <a:spcPct val="100000"/>
                        </a:lnSpc>
                        <a:spcBef>
                          <a:spcPts val="0"/>
                        </a:spcBef>
                        <a:spcAft>
                          <a:spcPts val="0"/>
                        </a:spcAft>
                        <a:buClrTx/>
                        <a:buSzTx/>
                        <a:buFontTx/>
                        <a:buNone/>
                        <a:tabLst/>
                        <a:defRPr/>
                      </a:pPr>
                      <a:endParaRPr lang="sv-SE" sz="14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816605" rtl="0" eaLnBrk="1" fontAlgn="auto" latinLnBrk="0" hangingPunct="1">
                        <a:lnSpc>
                          <a:spcPct val="100000"/>
                        </a:lnSpc>
                        <a:spcBef>
                          <a:spcPts val="0"/>
                        </a:spcBef>
                        <a:spcAft>
                          <a:spcPts val="0"/>
                        </a:spcAft>
                        <a:buClrTx/>
                        <a:buSzTx/>
                        <a:buFontTx/>
                        <a:buNone/>
                        <a:tabLst/>
                        <a:defRPr/>
                      </a:pPr>
                      <a:r>
                        <a:rPr lang="sv-SE" sz="1400" dirty="0">
                          <a:effectLst/>
                          <a:latin typeface="Arial" panose="020B0604020202020204" pitchFamily="34" charset="0"/>
                          <a:ea typeface="Calibri" panose="020F0502020204030204" pitchFamily="34" charset="0"/>
                          <a:cs typeface="Times New Roman" panose="02020603050405020304" pitchFamily="18" charset="0"/>
                        </a:rPr>
                        <a:t>”Miniintro till varje termin för att lära känna fler. Alltid nya klasser och svårt att lära känna nya senare in i studierna.</a:t>
                      </a:r>
                    </a:p>
                    <a:p>
                      <a:endParaRPr lang="sv-SE" sz="1800" b="0" dirty="0"/>
                    </a:p>
                  </a:txBody>
                  <a:tcPr/>
                </a:tc>
                <a:tc>
                  <a:txBody>
                    <a:bodyPr/>
                    <a:lstStyle/>
                    <a:p>
                      <a:pPr marL="0" indent="0">
                        <a:lnSpc>
                          <a:spcPct val="107000"/>
                        </a:lnSpc>
                        <a:spcAft>
                          <a:spcPts val="800"/>
                        </a:spcAft>
                        <a:buNone/>
                      </a:pPr>
                      <a:r>
                        <a:rPr lang="sv-SE" sz="1400" i="0" dirty="0">
                          <a:effectLst/>
                          <a:latin typeface="Arial" panose="020B0604020202020204" pitchFamily="34" charset="0"/>
                          <a:ea typeface="Calibri" panose="020F0502020204030204" pitchFamily="34" charset="0"/>
                          <a:cs typeface="Times New Roman" panose="02020603050405020304" pitchFamily="18" charset="0"/>
                        </a:rPr>
                        <a:t>”1 och 2 hänger oftast ihop. Kanske bättre klarspråk i kurshandledning. 3 och 4 hänger ihop också men en lösning är om man har bra exempel på tidigare uppgifter så underlättar det. 5 och 6 – går nog över, rädslan för tex. lärarens och medstudenters förväntningar, allteftersom tiden går och även hänger det ihop med desto mer man klarar av.”</a:t>
                      </a:r>
                      <a:endParaRPr lang="sv-SE" sz="1400" dirty="0"/>
                    </a:p>
                  </a:txBody>
                  <a:tcPr/>
                </a:tc>
                <a:extLst>
                  <a:ext uri="{0D108BD9-81ED-4DB2-BD59-A6C34878D82A}">
                    <a16:rowId xmlns:a16="http://schemas.microsoft.com/office/drawing/2014/main" val="1057375143"/>
                  </a:ext>
                </a:extLst>
              </a:tr>
              <a:tr h="3217385">
                <a:tc>
                  <a:txBody>
                    <a:bodyPr/>
                    <a:lstStyle/>
                    <a:p>
                      <a:r>
                        <a:rPr lang="sv-SE" sz="1800" b="1" dirty="0"/>
                        <a:t>’Praktiken’ i undervisningen</a:t>
                      </a:r>
                    </a:p>
                    <a:p>
                      <a:pPr marL="0" marR="0" lvl="0" indent="0" algn="l" defTabSz="816605" rtl="0" eaLnBrk="1" fontAlgn="auto" latinLnBrk="0" hangingPunct="1">
                        <a:lnSpc>
                          <a:spcPct val="100000"/>
                        </a:lnSpc>
                        <a:spcBef>
                          <a:spcPts val="0"/>
                        </a:spcBef>
                        <a:spcAft>
                          <a:spcPts val="0"/>
                        </a:spcAft>
                        <a:buClrTx/>
                        <a:buSzTx/>
                        <a:buFontTx/>
                        <a:buNone/>
                        <a:tabLst/>
                        <a:defRPr/>
                      </a:pPr>
                      <a:endParaRPr lang="sv-SE" sz="1400" dirty="0"/>
                    </a:p>
                    <a:p>
                      <a:pPr marL="0" marR="0" lvl="0" indent="0" algn="l" defTabSz="816605" rtl="0" eaLnBrk="1" fontAlgn="auto" latinLnBrk="0" hangingPunct="1">
                        <a:lnSpc>
                          <a:spcPct val="100000"/>
                        </a:lnSpc>
                        <a:spcBef>
                          <a:spcPts val="0"/>
                        </a:spcBef>
                        <a:spcAft>
                          <a:spcPts val="0"/>
                        </a:spcAft>
                        <a:buClrTx/>
                        <a:buSzTx/>
                        <a:buFontTx/>
                        <a:buNone/>
                        <a:tabLst/>
                        <a:defRPr/>
                      </a:pPr>
                      <a:endParaRPr lang="sv-SE" sz="1400" dirty="0"/>
                    </a:p>
                    <a:p>
                      <a:pPr marL="0" marR="0" lvl="0" indent="0" algn="l" defTabSz="816605" rtl="0" eaLnBrk="1" fontAlgn="auto" latinLnBrk="0" hangingPunct="1">
                        <a:lnSpc>
                          <a:spcPct val="100000"/>
                        </a:lnSpc>
                        <a:spcBef>
                          <a:spcPts val="0"/>
                        </a:spcBef>
                        <a:spcAft>
                          <a:spcPts val="0"/>
                        </a:spcAft>
                        <a:buClrTx/>
                        <a:buSzTx/>
                        <a:buFontTx/>
                        <a:buNone/>
                        <a:tabLst/>
                        <a:defRPr/>
                      </a:pPr>
                      <a:r>
                        <a:rPr lang="sv-SE" sz="1400"/>
                        <a:t>”</a:t>
                      </a:r>
                      <a:r>
                        <a:rPr lang="sv-SE" sz="1400" dirty="0"/>
                        <a:t>Mer praktiska moment för att tillämpa kunskaperna i praktiken. Det tror jag skulle öka förståelsen”</a:t>
                      </a:r>
                    </a:p>
                    <a:p>
                      <a:endParaRPr lang="sv-SE" sz="1800" dirty="0"/>
                    </a:p>
                    <a:p>
                      <a:endParaRPr lang="sv-SE" sz="2000" dirty="0"/>
                    </a:p>
                  </a:txBody>
                  <a:tcPr/>
                </a:tc>
                <a:tc>
                  <a:txBody>
                    <a:bodyPr/>
                    <a:lstStyle/>
                    <a:p>
                      <a:r>
                        <a:rPr lang="sv-SE" sz="1800" b="1" dirty="0"/>
                        <a:t>Koppling i form av kommunikation mellan lärare</a:t>
                      </a:r>
                    </a:p>
                    <a:p>
                      <a:pPr marL="0" indent="0">
                        <a:buNone/>
                      </a:pPr>
                      <a:endParaRPr lang="sv-SE" sz="1400" dirty="0"/>
                    </a:p>
                    <a:p>
                      <a:pPr marL="0" indent="0">
                        <a:buNone/>
                      </a:pPr>
                      <a:r>
                        <a:rPr lang="sv-SE" sz="1400" dirty="0"/>
                        <a:t>”Mer kommunikation och feedback mellan lärare för att minska på otydligheter” </a:t>
                      </a:r>
                    </a:p>
                    <a:p>
                      <a:pPr marL="0" indent="0">
                        <a:buNone/>
                      </a:pPr>
                      <a:r>
                        <a:rPr lang="sv-SE" sz="1400" dirty="0"/>
                        <a:t>”En lärare som har koll på det mesta som man alltid kan fråga” </a:t>
                      </a:r>
                    </a:p>
                    <a:p>
                      <a:endParaRPr lang="sv-SE" sz="1800" dirty="0"/>
                    </a:p>
                  </a:txBody>
                  <a:tcPr/>
                </a:tc>
                <a:tc>
                  <a:txBody>
                    <a:bodyPr/>
                    <a:lstStyle/>
                    <a:p>
                      <a:r>
                        <a:rPr lang="sv-SE" sz="1800" b="1" kern="1200" dirty="0">
                          <a:solidFill>
                            <a:schemeClr val="dk1"/>
                          </a:solidFill>
                          <a:effectLst/>
                          <a:latin typeface="+mn-lt"/>
                          <a:ea typeface="+mn-ea"/>
                          <a:cs typeface="+mn-cs"/>
                        </a:rPr>
                        <a:t>Tidsåtgång och form på uppgifter</a:t>
                      </a:r>
                    </a:p>
                    <a:p>
                      <a:endParaRPr lang="sv-SE" sz="1400" dirty="0">
                        <a:latin typeface="Arial" panose="020B0604020202020204" pitchFamily="34" charset="0"/>
                        <a:ea typeface="Calibri" panose="020F0502020204030204" pitchFamily="34" charset="0"/>
                        <a:cs typeface="Times New Roman" panose="02020603050405020304" pitchFamily="18" charset="0"/>
                      </a:endParaRPr>
                    </a:p>
                    <a:p>
                      <a:endParaRPr lang="sv-SE" sz="1400" dirty="0">
                        <a:latin typeface="Arial" panose="020B0604020202020204" pitchFamily="34" charset="0"/>
                        <a:ea typeface="Calibri" panose="020F0502020204030204" pitchFamily="34" charset="0"/>
                        <a:cs typeface="Times New Roman" panose="02020603050405020304" pitchFamily="18" charset="0"/>
                      </a:endParaRPr>
                    </a:p>
                    <a:p>
                      <a:r>
                        <a:rPr lang="sv-SE" sz="1400" dirty="0">
                          <a:latin typeface="Arial" panose="020B0604020202020204" pitchFamily="34" charset="0"/>
                          <a:ea typeface="Calibri" panose="020F0502020204030204" pitchFamily="34" charset="0"/>
                          <a:cs typeface="Times New Roman" panose="02020603050405020304" pitchFamily="18" charset="0"/>
                        </a:rPr>
                        <a:t>”Längre tid för uppgiften och mycket diskussioner om innehållet”</a:t>
                      </a:r>
                    </a:p>
                    <a:p>
                      <a:endParaRPr lang="sv-SE" sz="1400" b="0" kern="1200" dirty="0">
                        <a:solidFill>
                          <a:schemeClr val="dk1"/>
                        </a:solidFill>
                        <a:effectLst/>
                        <a:latin typeface="+mn-lt"/>
                        <a:ea typeface="+mn-ea"/>
                        <a:cs typeface="+mn-cs"/>
                      </a:endParaRPr>
                    </a:p>
                    <a:p>
                      <a:pPr marL="0" marR="0" lvl="0" indent="0" algn="l" defTabSz="816605" rtl="0" eaLnBrk="1" fontAlgn="auto" latinLnBrk="0" hangingPunct="1">
                        <a:lnSpc>
                          <a:spcPct val="100000"/>
                        </a:lnSpc>
                        <a:spcBef>
                          <a:spcPts val="0"/>
                        </a:spcBef>
                        <a:spcAft>
                          <a:spcPts val="0"/>
                        </a:spcAft>
                        <a:buClrTx/>
                        <a:buSzTx/>
                        <a:buFontTx/>
                        <a:buNone/>
                        <a:tabLst/>
                        <a:defRPr/>
                      </a:pPr>
                      <a:r>
                        <a:rPr lang="sv-SE" sz="1400" dirty="0">
                          <a:effectLst/>
                          <a:latin typeface="Arial" panose="020B0604020202020204" pitchFamily="34" charset="0"/>
                          <a:ea typeface="Calibri" panose="020F0502020204030204" pitchFamily="34" charset="0"/>
                          <a:cs typeface="Times New Roman" panose="02020603050405020304" pitchFamily="18" charset="0"/>
                        </a:rPr>
                        <a:t>”Förstår inte relevansen med så många gruppuppgifter. Det är oftast tidskrävande och jag tycker inte att det ger så mycket” </a:t>
                      </a:r>
                    </a:p>
                    <a:p>
                      <a:endParaRPr lang="sv-SE" sz="1800" b="0" dirty="0"/>
                    </a:p>
                  </a:txBody>
                  <a:tcPr/>
                </a:tc>
                <a:tc>
                  <a:txBody>
                    <a:bodyPr/>
                    <a:lstStyle/>
                    <a:p>
                      <a:r>
                        <a:rPr lang="sv-SE" sz="1800" b="1" dirty="0"/>
                        <a:t>Struktur och tydlighet (kursmål/lärande)</a:t>
                      </a:r>
                    </a:p>
                    <a:p>
                      <a:pPr marL="0" marR="0" lvl="0" indent="0" algn="l" defTabSz="816605" rtl="0" eaLnBrk="1" fontAlgn="auto" latinLnBrk="0" hangingPunct="1">
                        <a:lnSpc>
                          <a:spcPct val="100000"/>
                        </a:lnSpc>
                        <a:spcBef>
                          <a:spcPts val="0"/>
                        </a:spcBef>
                        <a:spcAft>
                          <a:spcPts val="0"/>
                        </a:spcAft>
                        <a:buClrTx/>
                        <a:buSzTx/>
                        <a:buFontTx/>
                        <a:buNone/>
                        <a:tabLst/>
                        <a:defRPr/>
                      </a:pPr>
                      <a:endParaRPr lang="sv-SE" sz="1400" dirty="0"/>
                    </a:p>
                    <a:p>
                      <a:pPr marL="0" marR="0" lvl="0" indent="0" algn="l" defTabSz="816605" rtl="0" eaLnBrk="1" fontAlgn="auto" latinLnBrk="0" hangingPunct="1">
                        <a:lnSpc>
                          <a:spcPct val="100000"/>
                        </a:lnSpc>
                        <a:spcBef>
                          <a:spcPts val="0"/>
                        </a:spcBef>
                        <a:spcAft>
                          <a:spcPts val="0"/>
                        </a:spcAft>
                        <a:buClrTx/>
                        <a:buSzTx/>
                        <a:buFontTx/>
                        <a:buNone/>
                        <a:tabLst/>
                        <a:defRPr/>
                      </a:pPr>
                      <a:endParaRPr lang="sv-SE" sz="1400" dirty="0"/>
                    </a:p>
                    <a:p>
                      <a:pPr marL="0" marR="0" lvl="0" indent="0" algn="l" defTabSz="816605" rtl="0" eaLnBrk="1" fontAlgn="auto" latinLnBrk="0" hangingPunct="1">
                        <a:lnSpc>
                          <a:spcPct val="100000"/>
                        </a:lnSpc>
                        <a:spcBef>
                          <a:spcPts val="0"/>
                        </a:spcBef>
                        <a:spcAft>
                          <a:spcPts val="0"/>
                        </a:spcAft>
                        <a:buClrTx/>
                        <a:buSzTx/>
                        <a:buFontTx/>
                        <a:buNone/>
                        <a:tabLst/>
                        <a:defRPr/>
                      </a:pPr>
                      <a:r>
                        <a:rPr lang="sv-SE" sz="1400" dirty="0"/>
                        <a:t>”Mer tid till uppgifter i början och sedan minska tiden successivt så att man kommer in i hur man ska tänka och göra för att lära sig relevanta delar”</a:t>
                      </a:r>
                    </a:p>
                    <a:p>
                      <a:pPr marL="0" marR="0" lvl="0" indent="0" algn="l" defTabSz="816605" rtl="0" eaLnBrk="1" fontAlgn="auto" latinLnBrk="0" hangingPunct="1">
                        <a:lnSpc>
                          <a:spcPct val="100000"/>
                        </a:lnSpc>
                        <a:spcBef>
                          <a:spcPts val="0"/>
                        </a:spcBef>
                        <a:spcAft>
                          <a:spcPts val="0"/>
                        </a:spcAft>
                        <a:buClrTx/>
                        <a:buSzTx/>
                        <a:buFontTx/>
                        <a:buNone/>
                        <a:tabLst/>
                        <a:defRPr/>
                      </a:pPr>
                      <a:r>
                        <a:rPr lang="sv-SE" sz="1400" dirty="0"/>
                        <a:t>”Lite mer utförlig individuell respons på uppgifter” </a:t>
                      </a:r>
                    </a:p>
                    <a:p>
                      <a:pPr marL="0" marR="0" lvl="0" indent="0" algn="l" defTabSz="816605" rtl="0" eaLnBrk="1" fontAlgn="auto" latinLnBrk="0" hangingPunct="1">
                        <a:lnSpc>
                          <a:spcPct val="100000"/>
                        </a:lnSpc>
                        <a:spcBef>
                          <a:spcPts val="0"/>
                        </a:spcBef>
                        <a:spcAft>
                          <a:spcPts val="0"/>
                        </a:spcAft>
                        <a:buClrTx/>
                        <a:buSzTx/>
                        <a:buFontTx/>
                        <a:buNone/>
                        <a:tabLst/>
                        <a:defRPr/>
                      </a:pPr>
                      <a:endParaRPr lang="sv-SE" sz="1400" dirty="0"/>
                    </a:p>
                    <a:p>
                      <a:endParaRPr lang="sv-SE" sz="1800" dirty="0"/>
                    </a:p>
                  </a:txBody>
                  <a:tcPr/>
                </a:tc>
                <a:tc>
                  <a:txBody>
                    <a:bodyPr/>
                    <a:lstStyle/>
                    <a:p>
                      <a:r>
                        <a:rPr lang="sv-SE" sz="1800" b="1" dirty="0"/>
                        <a:t>Känslan av ”vi” i utbildning och undervisning</a:t>
                      </a:r>
                    </a:p>
                    <a:p>
                      <a:pPr marL="0" marR="0" lvl="0" indent="0" algn="l" defTabSz="816605" rtl="0" eaLnBrk="1" fontAlgn="auto" latinLnBrk="0" hangingPunct="1">
                        <a:lnSpc>
                          <a:spcPct val="100000"/>
                        </a:lnSpc>
                        <a:spcBef>
                          <a:spcPts val="0"/>
                        </a:spcBef>
                        <a:spcAft>
                          <a:spcPts val="0"/>
                        </a:spcAft>
                        <a:buClrTx/>
                        <a:buSzTx/>
                        <a:buFontTx/>
                        <a:buNone/>
                        <a:tabLst/>
                        <a:defRPr/>
                      </a:pPr>
                      <a:endParaRPr lang="sv-SE" sz="1400" dirty="0">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816605" rtl="0" eaLnBrk="1" fontAlgn="auto" latinLnBrk="0" hangingPunct="1">
                        <a:lnSpc>
                          <a:spcPct val="100000"/>
                        </a:lnSpc>
                        <a:spcBef>
                          <a:spcPts val="0"/>
                        </a:spcBef>
                        <a:spcAft>
                          <a:spcPts val="0"/>
                        </a:spcAft>
                        <a:buClrTx/>
                        <a:buSzTx/>
                        <a:buFontTx/>
                        <a:buNone/>
                        <a:tabLst/>
                        <a:defRPr/>
                      </a:pPr>
                      <a:r>
                        <a:rPr lang="sv-SE" sz="1400" dirty="0">
                          <a:latin typeface="Arial" panose="020B0604020202020204" pitchFamily="34" charset="0"/>
                          <a:ea typeface="Calibri" panose="020F0502020204030204" pitchFamily="34" charset="0"/>
                          <a:cs typeface="Times New Roman" panose="02020603050405020304" pitchFamily="18" charset="0"/>
                        </a:rPr>
                        <a:t>” ’Lärare’ opedagogiska (ojämn pedagogisk nivå) och det är tydligt att dom bara gör det för att dom måste inte utav vilja. Alltså inget engagemang. V</a:t>
                      </a:r>
                      <a:r>
                        <a:rPr lang="sv-SE" sz="1400" dirty="0">
                          <a:effectLst/>
                          <a:latin typeface="Arial" panose="020B0604020202020204" pitchFamily="34" charset="0"/>
                          <a:ea typeface="Calibri" panose="020F0502020204030204" pitchFamily="34" charset="0"/>
                          <a:cs typeface="Times New Roman" panose="02020603050405020304" pitchFamily="18" charset="0"/>
                        </a:rPr>
                        <a:t>issa mycket mer engagerade än andra och sätter lärandet först. Vissa gör andra prioriteringar och det </a:t>
                      </a:r>
                      <a:r>
                        <a:rPr lang="sv-SE" sz="1400" dirty="0">
                          <a:latin typeface="Arial" panose="020B0604020202020204" pitchFamily="34" charset="0"/>
                          <a:ea typeface="Calibri" panose="020F0502020204030204" pitchFamily="34" charset="0"/>
                          <a:cs typeface="Times New Roman" panose="02020603050405020304" pitchFamily="18" charset="0"/>
                        </a:rPr>
                        <a:t>märks.”</a:t>
                      </a:r>
                    </a:p>
                    <a:p>
                      <a:endParaRPr lang="sv-SE" sz="1800" dirty="0"/>
                    </a:p>
                  </a:txBody>
                  <a:tcPr/>
                </a:tc>
                <a:tc>
                  <a:txBody>
                    <a:bodyPr/>
                    <a:lstStyle/>
                    <a:p>
                      <a:endParaRPr lang="sv-SE" dirty="0"/>
                    </a:p>
                  </a:txBody>
                  <a:tcPr/>
                </a:tc>
                <a:extLst>
                  <a:ext uri="{0D108BD9-81ED-4DB2-BD59-A6C34878D82A}">
                    <a16:rowId xmlns:a16="http://schemas.microsoft.com/office/drawing/2014/main" val="192338169"/>
                  </a:ext>
                </a:extLst>
              </a:tr>
            </a:tbl>
          </a:graphicData>
        </a:graphic>
      </p:graphicFrame>
    </p:spTree>
    <p:extLst>
      <p:ext uri="{BB962C8B-B14F-4D97-AF65-F5344CB8AC3E}">
        <p14:creationId xmlns:p14="http://schemas.microsoft.com/office/powerpoint/2010/main" val="1112824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6BA8B5-7E46-63E6-00F5-BFB5A63C913D}"/>
              </a:ext>
            </a:extLst>
          </p:cNvPr>
          <p:cNvSpPr>
            <a:spLocks noGrp="1"/>
          </p:cNvSpPr>
          <p:nvPr>
            <p:ph type="title"/>
          </p:nvPr>
        </p:nvSpPr>
        <p:spPr>
          <a:xfrm>
            <a:off x="914559" y="595746"/>
            <a:ext cx="15381608" cy="838200"/>
          </a:xfrm>
        </p:spPr>
        <p:txBody>
          <a:bodyPr/>
          <a:lstStyle/>
          <a:p>
            <a:r>
              <a:rPr lang="sv-SE" sz="3600" dirty="0"/>
              <a:t>Utveckling och genomförande av tre osäkerhetsreducerande undervisningsaktiviteter </a:t>
            </a:r>
          </a:p>
        </p:txBody>
      </p:sp>
      <p:graphicFrame>
        <p:nvGraphicFramePr>
          <p:cNvPr id="6" name="Tabell 6">
            <a:extLst>
              <a:ext uri="{FF2B5EF4-FFF2-40B4-BE49-F238E27FC236}">
                <a16:creationId xmlns:a16="http://schemas.microsoft.com/office/drawing/2014/main" id="{09DB1B79-C7B6-7ADB-2EBC-BD4FD981FF45}"/>
              </a:ext>
            </a:extLst>
          </p:cNvPr>
          <p:cNvGraphicFramePr>
            <a:graphicFrameLocks noGrp="1"/>
          </p:cNvGraphicFramePr>
          <p:nvPr>
            <p:ph idx="1"/>
            <p:extLst>
              <p:ext uri="{D42A27DB-BD31-4B8C-83A1-F6EECF244321}">
                <p14:modId xmlns:p14="http://schemas.microsoft.com/office/powerpoint/2010/main" val="2747855762"/>
              </p:ext>
            </p:extLst>
          </p:nvPr>
        </p:nvGraphicFramePr>
        <p:xfrm>
          <a:off x="976745" y="1656883"/>
          <a:ext cx="16466128" cy="8199120"/>
        </p:xfrm>
        <a:graphic>
          <a:graphicData uri="http://schemas.openxmlformats.org/drawingml/2006/table">
            <a:tbl>
              <a:tblPr firstRow="1" bandRow="1">
                <a:tableStyleId>{5C22544A-7EE6-4342-B048-85BDC9FD1C3A}</a:tableStyleId>
              </a:tblPr>
              <a:tblGrid>
                <a:gridCol w="5080306">
                  <a:extLst>
                    <a:ext uri="{9D8B030D-6E8A-4147-A177-3AD203B41FA5}">
                      <a16:colId xmlns:a16="http://schemas.microsoft.com/office/drawing/2014/main" val="2588708207"/>
                    </a:ext>
                  </a:extLst>
                </a:gridCol>
                <a:gridCol w="5692911">
                  <a:extLst>
                    <a:ext uri="{9D8B030D-6E8A-4147-A177-3AD203B41FA5}">
                      <a16:colId xmlns:a16="http://schemas.microsoft.com/office/drawing/2014/main" val="1308231065"/>
                    </a:ext>
                  </a:extLst>
                </a:gridCol>
                <a:gridCol w="5692911">
                  <a:extLst>
                    <a:ext uri="{9D8B030D-6E8A-4147-A177-3AD203B41FA5}">
                      <a16:colId xmlns:a16="http://schemas.microsoft.com/office/drawing/2014/main" val="4287221031"/>
                    </a:ext>
                  </a:extLst>
                </a:gridCol>
              </a:tblGrid>
              <a:tr h="7156595">
                <a:tc>
                  <a:txBody>
                    <a:bodyPr/>
                    <a:lstStyle/>
                    <a:p>
                      <a:pPr marL="0" indent="0">
                        <a:buNone/>
                      </a:pPr>
                      <a:r>
                        <a:rPr lang="sv-SE" sz="1800" b="1" dirty="0">
                          <a:solidFill>
                            <a:schemeClr val="tx1"/>
                          </a:solidFill>
                        </a:rPr>
                        <a:t>Grundkurs </a:t>
                      </a:r>
                      <a:r>
                        <a:rPr lang="sv-SE" sz="1800" b="1" dirty="0" err="1">
                          <a:solidFill>
                            <a:schemeClr val="tx1"/>
                          </a:solidFill>
                        </a:rPr>
                        <a:t>fek</a:t>
                      </a:r>
                      <a:r>
                        <a:rPr lang="sv-SE" sz="1800" b="1" dirty="0">
                          <a:solidFill>
                            <a:schemeClr val="tx1"/>
                          </a:solidFill>
                        </a:rPr>
                        <a:t>: Delkurs </a:t>
                      </a:r>
                      <a:r>
                        <a:rPr lang="sv-SE" sz="1800" b="1" dirty="0" err="1">
                          <a:solidFill>
                            <a:schemeClr val="tx1"/>
                          </a:solidFill>
                        </a:rPr>
                        <a:t>Organisaton</a:t>
                      </a:r>
                      <a:endParaRPr lang="sv-SE" sz="1800" b="1" dirty="0">
                        <a:solidFill>
                          <a:schemeClr val="tx1"/>
                        </a:solidFill>
                      </a:endParaRPr>
                    </a:p>
                    <a:p>
                      <a:pPr marL="0" indent="0">
                        <a:buNone/>
                      </a:pPr>
                      <a:r>
                        <a:rPr lang="sv-SE" sz="1400" b="1" dirty="0">
                          <a:solidFill>
                            <a:schemeClr val="tx1"/>
                          </a:solidFill>
                        </a:rPr>
                        <a:t> </a:t>
                      </a:r>
                    </a:p>
                    <a:p>
                      <a:pPr marL="0" indent="0">
                        <a:buNone/>
                      </a:pPr>
                      <a:r>
                        <a:rPr lang="sv-SE" sz="1800" b="1" dirty="0">
                          <a:solidFill>
                            <a:schemeClr val="tx1"/>
                          </a:solidFill>
                          <a:latin typeface="Arial" panose="020B0604020202020204" pitchFamily="34" charset="0"/>
                          <a:cs typeface="Arial" panose="020B0604020202020204" pitchFamily="34" charset="0"/>
                        </a:rPr>
                        <a:t>MOMENTET</a:t>
                      </a:r>
                    </a:p>
                    <a:p>
                      <a:pPr marL="0" indent="0">
                        <a:buNone/>
                      </a:pPr>
                      <a:r>
                        <a:rPr lang="sv-SE" sz="2000" b="1" dirty="0">
                          <a:solidFill>
                            <a:schemeClr val="tx1"/>
                          </a:solidFill>
                          <a:latin typeface="Arial" panose="020B0604020202020204" pitchFamily="34" charset="0"/>
                          <a:cs typeface="Arial" panose="020B0604020202020204" pitchFamily="34" charset="0"/>
                        </a:rPr>
                        <a:t>Vad kommer på tentan 2.0 - </a:t>
                      </a:r>
                      <a:r>
                        <a:rPr lang="sv-SE" sz="2000" b="1" dirty="0" err="1">
                          <a:solidFill>
                            <a:schemeClr val="tx1"/>
                          </a:solidFill>
                          <a:latin typeface="Arial" panose="020B0604020202020204" pitchFamily="34" charset="0"/>
                          <a:cs typeface="Arial" panose="020B0604020202020204" pitchFamily="34" charset="0"/>
                        </a:rPr>
                        <a:t>studentaktiva</a:t>
                      </a:r>
                      <a:r>
                        <a:rPr lang="sv-SE" sz="2000" b="1" dirty="0">
                          <a:solidFill>
                            <a:schemeClr val="tx1"/>
                          </a:solidFill>
                          <a:latin typeface="Arial" panose="020B0604020202020204" pitchFamily="34" charset="0"/>
                          <a:cs typeface="Arial" panose="020B0604020202020204" pitchFamily="34" charset="0"/>
                        </a:rPr>
                        <a:t> smågruppsdiskussioner i Learning Lab (ca 60 studenter)</a:t>
                      </a:r>
                    </a:p>
                    <a:p>
                      <a:pPr marL="0" marR="0" lvl="0" indent="0" algn="l" defTabSz="816605" rtl="0" eaLnBrk="1" fontAlgn="auto" latinLnBrk="0" hangingPunct="1">
                        <a:lnSpc>
                          <a:spcPct val="100000"/>
                        </a:lnSpc>
                        <a:spcBef>
                          <a:spcPts val="0"/>
                        </a:spcBef>
                        <a:spcAft>
                          <a:spcPts val="0"/>
                        </a:spcAft>
                        <a:buClrTx/>
                        <a:buSzTx/>
                        <a:buFontTx/>
                        <a:buNone/>
                        <a:tabLst/>
                        <a:defRPr/>
                      </a:pPr>
                      <a:endParaRPr lang="sv-SE" sz="1600" b="1" dirty="0">
                        <a:solidFill>
                          <a:schemeClr val="tx1"/>
                        </a:solidFill>
                        <a:latin typeface="Arial" panose="020B0604020202020204" pitchFamily="34" charset="0"/>
                        <a:cs typeface="Arial" panose="020B0604020202020204" pitchFamily="34" charset="0"/>
                      </a:endParaRPr>
                    </a:p>
                    <a:p>
                      <a:pPr marL="0" marR="0" lvl="0" indent="0" algn="l" defTabSz="816605" rtl="0" eaLnBrk="1" fontAlgn="auto" latinLnBrk="0" hangingPunct="1">
                        <a:lnSpc>
                          <a:spcPct val="100000"/>
                        </a:lnSpc>
                        <a:spcBef>
                          <a:spcPts val="0"/>
                        </a:spcBef>
                        <a:spcAft>
                          <a:spcPts val="0"/>
                        </a:spcAft>
                        <a:buClrTx/>
                        <a:buSzTx/>
                        <a:buFontTx/>
                        <a:buNone/>
                        <a:tabLst/>
                        <a:defRPr/>
                      </a:pPr>
                      <a:r>
                        <a:rPr lang="sv-SE" sz="1600" b="1" dirty="0">
                          <a:solidFill>
                            <a:schemeClr val="tx1"/>
                          </a:solidFill>
                          <a:latin typeface="Arial" panose="020B0604020202020204" pitchFamily="34" charset="0"/>
                          <a:cs typeface="Arial" panose="020B0604020202020204" pitchFamily="34" charset="0"/>
                        </a:rPr>
                        <a:t>Syfte och mål: </a:t>
                      </a:r>
                      <a:r>
                        <a:rPr lang="sv-SE" sz="1600" b="0" dirty="0">
                          <a:solidFill>
                            <a:schemeClr val="tx1"/>
                          </a:solidFill>
                          <a:latin typeface="Arial" panose="020B0604020202020204" pitchFamily="34" charset="0"/>
                          <a:cs typeface="Arial" panose="020B0604020202020204" pitchFamily="34" charset="0"/>
                        </a:rPr>
                        <a:t>Fördjupning och förståelse av stort kunskapsstoff. </a:t>
                      </a:r>
                    </a:p>
                    <a:p>
                      <a:pPr marL="0" indent="0">
                        <a:buNone/>
                      </a:pPr>
                      <a:r>
                        <a:rPr lang="sv-SE" sz="1600" b="1" dirty="0">
                          <a:solidFill>
                            <a:schemeClr val="tx1"/>
                          </a:solidFill>
                          <a:latin typeface="Arial" panose="020B0604020202020204" pitchFamily="34" charset="0"/>
                          <a:cs typeface="Arial" panose="020B0604020202020204" pitchFamily="34" charset="0"/>
                        </a:rPr>
                        <a:t>Förberedelser: </a:t>
                      </a:r>
                      <a:r>
                        <a:rPr lang="sv-SE" sz="1600" b="0" dirty="0">
                          <a:solidFill>
                            <a:schemeClr val="tx1"/>
                          </a:solidFill>
                          <a:latin typeface="Arial" panose="020B0604020202020204" pitchFamily="34" charset="0"/>
                          <a:cs typeface="Arial" panose="020B0604020202020204" pitchFamily="34" charset="0"/>
                        </a:rPr>
                        <a:t>Fyra föreläsningar, läsning av kurslitteratur</a:t>
                      </a:r>
                    </a:p>
                    <a:p>
                      <a:pPr marL="0" indent="0">
                        <a:buNone/>
                      </a:pPr>
                      <a:endParaRPr lang="sv-SE" sz="1600" b="1" dirty="0">
                        <a:solidFill>
                          <a:schemeClr val="tx1"/>
                        </a:solidFill>
                        <a:latin typeface="Arial" panose="020B0604020202020204" pitchFamily="34" charset="0"/>
                        <a:cs typeface="Arial" panose="020B0604020202020204" pitchFamily="34" charset="0"/>
                      </a:endParaRPr>
                    </a:p>
                    <a:p>
                      <a:pPr marL="0" indent="0">
                        <a:buNone/>
                      </a:pPr>
                      <a:r>
                        <a:rPr lang="sv-SE" sz="1600" b="1" dirty="0">
                          <a:solidFill>
                            <a:schemeClr val="tx1"/>
                          </a:solidFill>
                          <a:latin typeface="Arial" panose="020B0604020202020204" pitchFamily="34" charset="0"/>
                          <a:cs typeface="Arial" panose="020B0604020202020204" pitchFamily="34" charset="0"/>
                        </a:rPr>
                        <a:t>Aktivitet:</a:t>
                      </a:r>
                    </a:p>
                    <a:p>
                      <a:pPr marL="0" indent="0">
                        <a:buNone/>
                      </a:pPr>
                      <a:r>
                        <a:rPr lang="sv-SE" sz="1600" b="0" dirty="0">
                          <a:solidFill>
                            <a:schemeClr val="tx1"/>
                          </a:solidFill>
                          <a:latin typeface="Arial" panose="020B0604020202020204" pitchFamily="34" charset="0"/>
                          <a:cs typeface="Arial" panose="020B0604020202020204" pitchFamily="34" charset="0"/>
                        </a:rPr>
                        <a:t>Ca 25 studenter per pass. Indelning i mindre grupper ca 5 stycken. Tre lektionspass om 2 timmar. </a:t>
                      </a:r>
                    </a:p>
                    <a:p>
                      <a:pPr marL="0" indent="0">
                        <a:buNone/>
                      </a:pPr>
                      <a:r>
                        <a:rPr lang="sv-SE" sz="1600" b="0" dirty="0">
                          <a:solidFill>
                            <a:schemeClr val="tx1"/>
                          </a:solidFill>
                          <a:latin typeface="Arial" panose="020B0604020202020204" pitchFamily="34" charset="0"/>
                          <a:cs typeface="Arial" panose="020B0604020202020204" pitchFamily="34" charset="0"/>
                        </a:rPr>
                        <a:t>Formeras i grupper och börjar med att läsa igenom ca 15 gamla tentafrågor. Väljer tillsammans i gruppen ut 2-3 frågor som skrivs upp på tavlan. 4 frågor väljs ut och blir huvudfokus för passet. Läraren väljer den sista frågan. Studenterna jobbar med två frågor i taget, skriver upp viktiga stödord på WB tavlorna, genomgång i helgrupp. Plan: två frågor per lektionstimme. Studenterna driver genomgångarna – jag tar deras förklaringar och utvecklar dom vidare i helgrupp. </a:t>
                      </a:r>
                    </a:p>
                    <a:p>
                      <a:pPr marL="0" indent="0">
                        <a:buNone/>
                      </a:pPr>
                      <a:r>
                        <a:rPr lang="sv-SE" sz="1600" b="0" dirty="0">
                          <a:solidFill>
                            <a:schemeClr val="tx1"/>
                          </a:solidFill>
                          <a:latin typeface="Arial" panose="020B0604020202020204" pitchFamily="34" charset="0"/>
                          <a:cs typeface="Arial" panose="020B0604020202020204" pitchFamily="34" charset="0"/>
                        </a:rPr>
                        <a:t>Målet: jobba fördjupat med 3-4 kunskapsmässiga målrelaterade områden kopplat till kunskaper inom kursen. </a:t>
                      </a:r>
                      <a:endParaRPr lang="sv-SE" sz="1600" dirty="0">
                        <a:latin typeface="Arial" panose="020B0604020202020204" pitchFamily="34" charset="0"/>
                        <a:cs typeface="Arial" panose="020B0604020202020204" pitchFamily="34" charset="0"/>
                      </a:endParaRPr>
                    </a:p>
                  </a:txBody>
                  <a:tcPr>
                    <a:solidFill>
                      <a:schemeClr val="accent6">
                        <a:lumMod val="40000"/>
                        <a:lumOff val="60000"/>
                      </a:schemeClr>
                    </a:solidFill>
                  </a:tcPr>
                </a:tc>
                <a:tc>
                  <a:txBody>
                    <a:bodyPr/>
                    <a:lstStyle/>
                    <a:p>
                      <a:pPr marL="0" indent="0">
                        <a:buNone/>
                      </a:pPr>
                      <a:r>
                        <a:rPr lang="sv-SE" sz="1800" b="1" dirty="0">
                          <a:solidFill>
                            <a:schemeClr val="tx1"/>
                          </a:solidFill>
                        </a:rPr>
                        <a:t>Fortsättningskurs </a:t>
                      </a:r>
                      <a:r>
                        <a:rPr lang="sv-SE" sz="1800" b="1" dirty="0" err="1">
                          <a:solidFill>
                            <a:schemeClr val="tx1"/>
                          </a:solidFill>
                        </a:rPr>
                        <a:t>fek</a:t>
                      </a:r>
                      <a:r>
                        <a:rPr lang="sv-SE" sz="1800" b="1" dirty="0">
                          <a:solidFill>
                            <a:schemeClr val="tx1"/>
                          </a:solidFill>
                        </a:rPr>
                        <a:t>: Delkurs Organisation</a:t>
                      </a:r>
                    </a:p>
                    <a:p>
                      <a:pPr marL="0" indent="0">
                        <a:buNone/>
                      </a:pPr>
                      <a:r>
                        <a:rPr lang="sv-SE" sz="2000" b="1" dirty="0">
                          <a:solidFill>
                            <a:schemeClr val="tx1"/>
                          </a:solidFill>
                        </a:rPr>
                        <a:t> </a:t>
                      </a:r>
                      <a:r>
                        <a:rPr lang="sv-SE" sz="2000" dirty="0">
                          <a:solidFill>
                            <a:schemeClr val="tx1"/>
                          </a:solidFill>
                        </a:rPr>
                        <a:t> </a:t>
                      </a:r>
                    </a:p>
                    <a:p>
                      <a:pPr marL="0" indent="0">
                        <a:buNone/>
                      </a:pPr>
                      <a:r>
                        <a:rPr lang="sv-SE" sz="1800" dirty="0">
                          <a:solidFill>
                            <a:schemeClr val="tx1"/>
                          </a:solidFill>
                        </a:rPr>
                        <a:t>MOMENTET</a:t>
                      </a:r>
                    </a:p>
                    <a:p>
                      <a:pPr marL="0" indent="0">
                        <a:buNone/>
                      </a:pPr>
                      <a:r>
                        <a:rPr lang="sv-SE" sz="2000" b="1" dirty="0">
                          <a:solidFill>
                            <a:schemeClr val="tx1"/>
                          </a:solidFill>
                          <a:latin typeface="Arial" panose="020B0604020202020204" pitchFamily="34" charset="0"/>
                          <a:cs typeface="Arial" panose="020B0604020202020204" pitchFamily="34" charset="0"/>
                        </a:rPr>
                        <a:t>Metodworkshop i Learning Lab (ca 80 studenter)</a:t>
                      </a:r>
                    </a:p>
                    <a:p>
                      <a:pPr marL="0" indent="0">
                        <a:buNone/>
                      </a:pPr>
                      <a:endParaRPr lang="sv-SE" sz="2000" b="1" dirty="0">
                        <a:solidFill>
                          <a:schemeClr val="tx1"/>
                        </a:solidFill>
                      </a:endParaRPr>
                    </a:p>
                    <a:p>
                      <a:pPr marL="0" indent="0">
                        <a:buNone/>
                      </a:pPr>
                      <a:r>
                        <a:rPr lang="sv-SE" sz="1600" b="1" dirty="0">
                          <a:solidFill>
                            <a:schemeClr val="tx1"/>
                          </a:solidFill>
                        </a:rPr>
                        <a:t>Syfte och mål: </a:t>
                      </a:r>
                      <a:r>
                        <a:rPr lang="sv-SE" sz="1600" b="0" dirty="0">
                          <a:solidFill>
                            <a:schemeClr val="tx1"/>
                          </a:solidFill>
                        </a:rPr>
                        <a:t>Att lära sig problematisera genom att göra problematisering</a:t>
                      </a:r>
                    </a:p>
                    <a:p>
                      <a:pPr marL="0" indent="0">
                        <a:buNone/>
                      </a:pPr>
                      <a:r>
                        <a:rPr lang="sv-SE" sz="1600" b="1" dirty="0">
                          <a:solidFill>
                            <a:schemeClr val="tx1"/>
                          </a:solidFill>
                        </a:rPr>
                        <a:t>Förberedelser: </a:t>
                      </a:r>
                      <a:r>
                        <a:rPr lang="sv-SE" sz="1600" b="0" dirty="0">
                          <a:solidFill>
                            <a:schemeClr val="tx1"/>
                          </a:solidFill>
                        </a:rPr>
                        <a:t>Tre metodföreläsningar, en föreläsning av biblioteket, läsning anvisade kapitel i kurslitteratur</a:t>
                      </a:r>
                    </a:p>
                    <a:p>
                      <a:pPr marL="0" indent="0">
                        <a:buNone/>
                      </a:pPr>
                      <a:endParaRPr lang="sv-SE" sz="1600" b="1" dirty="0">
                        <a:solidFill>
                          <a:schemeClr val="tx1"/>
                        </a:solidFill>
                      </a:endParaRPr>
                    </a:p>
                    <a:p>
                      <a:pPr marL="0" indent="0">
                        <a:buNone/>
                      </a:pPr>
                      <a:r>
                        <a:rPr lang="sv-SE" sz="1600" b="1" dirty="0">
                          <a:solidFill>
                            <a:schemeClr val="tx1"/>
                          </a:solidFill>
                        </a:rPr>
                        <a:t>Aktivitet:</a:t>
                      </a:r>
                    </a:p>
                    <a:p>
                      <a:pPr marL="0" indent="0">
                        <a:buNone/>
                      </a:pPr>
                      <a:r>
                        <a:rPr lang="sv-SE" sz="1600" b="0" dirty="0">
                          <a:solidFill>
                            <a:schemeClr val="tx1"/>
                          </a:solidFill>
                        </a:rPr>
                        <a:t>Studenterna bjuds in till ett förmiddags- alt eftermiddagspass ca 2.45 timmar. Man kommer tillsammans med sin PM-grupp. </a:t>
                      </a:r>
                    </a:p>
                    <a:p>
                      <a:pPr marL="0" indent="0">
                        <a:buNone/>
                      </a:pPr>
                      <a:r>
                        <a:rPr lang="sv-SE" sz="1600" b="0" dirty="0">
                          <a:solidFill>
                            <a:schemeClr val="tx1"/>
                          </a:solidFill>
                        </a:rPr>
                        <a:t>Del 1: Momentet inleds med att man läser, diskuterar tre tidigare godkända problematiseringar utvalda för att de är olika med olika styrkor och svagheter. WB tavlor används. Vid återsamling berättar studenterna för varandra hur de tänkt och diskuterat. </a:t>
                      </a:r>
                    </a:p>
                    <a:p>
                      <a:pPr marL="0" indent="0">
                        <a:buNone/>
                      </a:pPr>
                      <a:r>
                        <a:rPr lang="sv-SE" sz="1600" b="0" dirty="0">
                          <a:solidFill>
                            <a:schemeClr val="tx1"/>
                          </a:solidFill>
                        </a:rPr>
                        <a:t>Del 2: Momentet fortsätter med att studenterna åter i mindre grupper får diskutera sina egna problematiseringar. Efter detta lyssnar man på varandras problematiseringar i en gemensam samling. Läraren gör en uppsummering och efter det uppdaterar man sin WB-tavla, fotar och suddar. Nästföljande dag bjuds grupperna in till </a:t>
                      </a:r>
                      <a:r>
                        <a:rPr lang="sv-SE" sz="1600" b="0" dirty="0" err="1">
                          <a:solidFill>
                            <a:schemeClr val="tx1"/>
                          </a:solidFill>
                        </a:rPr>
                        <a:t>learning</a:t>
                      </a:r>
                      <a:r>
                        <a:rPr lang="sv-SE" sz="1600" b="0" dirty="0">
                          <a:solidFill>
                            <a:schemeClr val="tx1"/>
                          </a:solidFill>
                        </a:rPr>
                        <a:t> </a:t>
                      </a:r>
                      <a:r>
                        <a:rPr lang="sv-SE" sz="1600" b="0" dirty="0" err="1">
                          <a:solidFill>
                            <a:schemeClr val="tx1"/>
                          </a:solidFill>
                        </a:rPr>
                        <a:t>lab</a:t>
                      </a:r>
                      <a:r>
                        <a:rPr lang="sv-SE" sz="1600" b="0" dirty="0">
                          <a:solidFill>
                            <a:schemeClr val="tx1"/>
                          </a:solidFill>
                        </a:rPr>
                        <a:t> igen där man har en möjlighet att diskutera sina bearbetade problematiseringar på nytt.</a:t>
                      </a:r>
                    </a:p>
                    <a:p>
                      <a:pPr marL="0" indent="0">
                        <a:buNone/>
                      </a:pPr>
                      <a:endParaRPr lang="sv-SE" sz="1600" b="0" dirty="0">
                        <a:solidFill>
                          <a:schemeClr val="tx1"/>
                        </a:solidFill>
                      </a:endParaRPr>
                    </a:p>
                    <a:p>
                      <a:r>
                        <a:rPr lang="sv-SE" sz="1600" b="1" dirty="0">
                          <a:solidFill>
                            <a:schemeClr val="tx1"/>
                          </a:solidFill>
                        </a:rPr>
                        <a:t>Momentet har utvecklats och finns till hösten med för tredje gången i fortsättningskursen. Har utvecklats och även ’analys’ kommer genomföras som workshop.</a:t>
                      </a:r>
                      <a:endParaRPr lang="sv-SE" b="1" dirty="0"/>
                    </a:p>
                  </a:txBody>
                  <a:tcPr>
                    <a:solidFill>
                      <a:schemeClr val="accent3">
                        <a:lumMod val="40000"/>
                        <a:lumOff val="60000"/>
                      </a:schemeClr>
                    </a:solidFill>
                  </a:tcPr>
                </a:tc>
                <a:tc>
                  <a:txBody>
                    <a:bodyPr/>
                    <a:lstStyle/>
                    <a:p>
                      <a:pPr marL="0" indent="0">
                        <a:buNone/>
                      </a:pPr>
                      <a:r>
                        <a:rPr lang="sv-SE" sz="1800" b="1" dirty="0">
                          <a:solidFill>
                            <a:schemeClr val="tx1"/>
                          </a:solidFill>
                        </a:rPr>
                        <a:t>Kandidatkurs </a:t>
                      </a:r>
                      <a:r>
                        <a:rPr lang="sv-SE" sz="1800" b="1" dirty="0" err="1">
                          <a:solidFill>
                            <a:schemeClr val="tx1"/>
                          </a:solidFill>
                        </a:rPr>
                        <a:t>fek</a:t>
                      </a:r>
                      <a:r>
                        <a:rPr lang="sv-SE" sz="1800" b="1" dirty="0">
                          <a:solidFill>
                            <a:schemeClr val="tx1"/>
                          </a:solidFill>
                        </a:rPr>
                        <a:t>: Ledarskap och organisering </a:t>
                      </a:r>
                    </a:p>
                    <a:p>
                      <a:pPr marL="0" indent="0">
                        <a:buNone/>
                      </a:pPr>
                      <a:endParaRPr lang="sv-SE" sz="2000" b="1" dirty="0">
                        <a:solidFill>
                          <a:schemeClr val="tx1"/>
                        </a:solidFill>
                      </a:endParaRPr>
                    </a:p>
                    <a:p>
                      <a:pPr marL="0" indent="0">
                        <a:buNone/>
                      </a:pPr>
                      <a:r>
                        <a:rPr lang="sv-SE" sz="1800" b="1" dirty="0">
                          <a:solidFill>
                            <a:schemeClr val="tx1"/>
                          </a:solidFill>
                        </a:rPr>
                        <a:t>MOMENTET</a:t>
                      </a:r>
                    </a:p>
                    <a:p>
                      <a:pPr marL="0" indent="0">
                        <a:buNone/>
                      </a:pPr>
                      <a:r>
                        <a:rPr lang="sv-SE" sz="2000" b="1" dirty="0">
                          <a:solidFill>
                            <a:schemeClr val="tx1"/>
                          </a:solidFill>
                        </a:rPr>
                        <a:t>Formativ studentfeedback före seminariediskussion (ca 30 studenter)</a:t>
                      </a:r>
                    </a:p>
                    <a:p>
                      <a:pPr marL="0" indent="0">
                        <a:buNone/>
                      </a:pPr>
                      <a:endParaRPr lang="sv-SE" sz="2000" b="1" dirty="0">
                        <a:solidFill>
                          <a:schemeClr val="tx1"/>
                        </a:solidFill>
                      </a:endParaRPr>
                    </a:p>
                    <a:p>
                      <a:pPr marL="0" indent="0">
                        <a:buNone/>
                      </a:pPr>
                      <a:r>
                        <a:rPr lang="sv-SE" sz="1600" b="1" dirty="0">
                          <a:solidFill>
                            <a:schemeClr val="tx1"/>
                          </a:solidFill>
                        </a:rPr>
                        <a:t>Syfte och mål: </a:t>
                      </a:r>
                      <a:r>
                        <a:rPr lang="sv-SE" sz="1600" b="0" dirty="0">
                          <a:solidFill>
                            <a:schemeClr val="tx1"/>
                          </a:solidFill>
                        </a:rPr>
                        <a:t>Fördjupade ämnesdiskussioner genom möjlighet till förberedelser</a:t>
                      </a:r>
                    </a:p>
                    <a:p>
                      <a:pPr marL="0" indent="0">
                        <a:buNone/>
                      </a:pPr>
                      <a:r>
                        <a:rPr lang="sv-SE" sz="1600" b="1" dirty="0">
                          <a:solidFill>
                            <a:schemeClr val="tx1"/>
                          </a:solidFill>
                        </a:rPr>
                        <a:t>Förberedelser: </a:t>
                      </a:r>
                      <a:r>
                        <a:rPr lang="sv-SE" sz="1600" b="0" dirty="0">
                          <a:solidFill>
                            <a:schemeClr val="tx1"/>
                          </a:solidFill>
                        </a:rPr>
                        <a:t>Göra en individuell inlämningsuppgift, läsa någon annans inlämningsuppgift, skriva en reflektion/opponering som i förväg skickas till den man ska ge feedback till på seminariet.</a:t>
                      </a:r>
                    </a:p>
                    <a:p>
                      <a:pPr marL="0" indent="0">
                        <a:buNone/>
                      </a:pPr>
                      <a:endParaRPr lang="sv-SE" sz="1600" b="1" dirty="0">
                        <a:solidFill>
                          <a:schemeClr val="tx1"/>
                        </a:solidFill>
                      </a:endParaRPr>
                    </a:p>
                    <a:p>
                      <a:pPr marL="0" indent="0">
                        <a:buNone/>
                      </a:pPr>
                      <a:r>
                        <a:rPr lang="sv-SE" sz="1600" b="1" dirty="0">
                          <a:solidFill>
                            <a:schemeClr val="tx1"/>
                          </a:solidFill>
                        </a:rPr>
                        <a:t>Aktivitet:</a:t>
                      </a:r>
                    </a:p>
                    <a:p>
                      <a:pPr marL="0" indent="0">
                        <a:buNone/>
                      </a:pPr>
                      <a:r>
                        <a:rPr lang="sv-SE" sz="1800" b="0" kern="1200" dirty="0">
                          <a:solidFill>
                            <a:schemeClr val="tx1"/>
                          </a:solidFill>
                          <a:effectLst/>
                          <a:latin typeface="Arial" panose="020B0604020202020204" pitchFamily="34" charset="0"/>
                          <a:ea typeface="+mn-ea"/>
                          <a:cs typeface="Arial" panose="020B0604020202020204" pitchFamily="34" charset="0"/>
                        </a:rPr>
                        <a:t>På kandidatnivå förväntas mer fördjupade diskussioner och mer avancerade resonemang från studenter kopplat till de ämnesmässiga kunskaperna. Genom att styra så att </a:t>
                      </a:r>
                      <a:r>
                        <a:rPr lang="sv-SE" sz="1800" b="0" i="1" kern="1200" dirty="0">
                          <a:solidFill>
                            <a:schemeClr val="tx1"/>
                          </a:solidFill>
                          <a:effectLst/>
                          <a:latin typeface="Arial" panose="020B0604020202020204" pitchFamily="34" charset="0"/>
                          <a:ea typeface="+mn-ea"/>
                          <a:cs typeface="Arial" panose="020B0604020202020204" pitchFamily="34" charset="0"/>
                        </a:rPr>
                        <a:t>feedback skulle skickas dagen innan seminariet</a:t>
                      </a:r>
                      <a:r>
                        <a:rPr lang="sv-SE" sz="1800" b="0" kern="1200" dirty="0">
                          <a:solidFill>
                            <a:schemeClr val="tx1"/>
                          </a:solidFill>
                          <a:effectLst/>
                          <a:latin typeface="Arial" panose="020B0604020202020204" pitchFamily="34" charset="0"/>
                          <a:ea typeface="+mn-ea"/>
                          <a:cs typeface="Arial" panose="020B0604020202020204" pitchFamily="34" charset="0"/>
                        </a:rPr>
                        <a:t> avsåg vi också att komma bort från osäkerheten i ’vad kan komma upp på seminariet’ och istället få fokus på innehåll. Studenterna ombads läsa och sätta sig in i kritiken och förbereda sig på argument.</a:t>
                      </a:r>
                    </a:p>
                    <a:p>
                      <a:pPr marL="0" indent="0">
                        <a:buNone/>
                      </a:pPr>
                      <a:endParaRPr lang="sv-SE" sz="1800" b="0" kern="1200" dirty="0">
                        <a:solidFill>
                          <a:schemeClr val="tx1"/>
                        </a:solidFill>
                        <a:effectLst/>
                        <a:latin typeface="Arial" panose="020B0604020202020204" pitchFamily="34" charset="0"/>
                        <a:ea typeface="+mn-ea"/>
                        <a:cs typeface="Arial" panose="020B0604020202020204" pitchFamily="34" charset="0"/>
                      </a:endParaRPr>
                    </a:p>
                    <a:p>
                      <a:pPr marL="0" indent="0">
                        <a:buNone/>
                      </a:pPr>
                      <a:r>
                        <a:rPr lang="sv-SE" sz="1800" b="0" kern="1200" dirty="0">
                          <a:solidFill>
                            <a:schemeClr val="tx1"/>
                          </a:solidFill>
                          <a:effectLst/>
                          <a:latin typeface="Arial" panose="020B0604020202020204" pitchFamily="34" charset="0"/>
                          <a:ea typeface="+mn-ea"/>
                          <a:cs typeface="Arial" panose="020B0604020202020204" pitchFamily="34" charset="0"/>
                        </a:rPr>
                        <a:t>Diskussionerna genomfördes i mindre diskussionsgrupper. </a:t>
                      </a:r>
                      <a:endParaRPr lang="sv-SE" sz="1800" b="0" dirty="0">
                        <a:solidFill>
                          <a:schemeClr val="tx1"/>
                        </a:solidFill>
                        <a:latin typeface="Arial" panose="020B0604020202020204" pitchFamily="34" charset="0"/>
                        <a:cs typeface="Arial" panose="020B0604020202020204" pitchFamily="34" charset="0"/>
                      </a:endParaRPr>
                    </a:p>
                    <a:p>
                      <a:pPr marL="0" indent="0">
                        <a:buNone/>
                      </a:pPr>
                      <a:endParaRPr lang="sv-SE" sz="2000" b="1" dirty="0">
                        <a:solidFill>
                          <a:schemeClr val="tx1"/>
                        </a:solidFill>
                      </a:endParaRPr>
                    </a:p>
                    <a:p>
                      <a:pPr marL="0" indent="0">
                        <a:buNone/>
                      </a:pPr>
                      <a:endParaRPr lang="sv-SE" sz="2000" b="1" dirty="0">
                        <a:solidFill>
                          <a:schemeClr val="tx1"/>
                        </a:solidFill>
                      </a:endParaRPr>
                    </a:p>
                    <a:p>
                      <a:endParaRPr lang="sv-SE" dirty="0"/>
                    </a:p>
                  </a:txBody>
                  <a:tcPr>
                    <a:solidFill>
                      <a:schemeClr val="tx2">
                        <a:lumMod val="20000"/>
                        <a:lumOff val="80000"/>
                      </a:schemeClr>
                    </a:solidFill>
                  </a:tcPr>
                </a:tc>
                <a:extLst>
                  <a:ext uri="{0D108BD9-81ED-4DB2-BD59-A6C34878D82A}">
                    <a16:rowId xmlns:a16="http://schemas.microsoft.com/office/drawing/2014/main" val="2622361021"/>
                  </a:ext>
                </a:extLst>
              </a:tr>
            </a:tbl>
          </a:graphicData>
        </a:graphic>
      </p:graphicFrame>
      <p:sp>
        <p:nvSpPr>
          <p:cNvPr id="5" name="Platshållare för bildnummer 4">
            <a:extLst>
              <a:ext uri="{FF2B5EF4-FFF2-40B4-BE49-F238E27FC236}">
                <a16:creationId xmlns:a16="http://schemas.microsoft.com/office/drawing/2014/main" id="{2F912958-E7AF-B134-76C7-CB99C3CAABBC}"/>
              </a:ext>
            </a:extLst>
          </p:cNvPr>
          <p:cNvSpPr>
            <a:spLocks noGrp="1"/>
          </p:cNvSpPr>
          <p:nvPr>
            <p:ph type="sldNum" sz="quarter" idx="11"/>
          </p:nvPr>
        </p:nvSpPr>
        <p:spPr/>
        <p:txBody>
          <a:bodyPr/>
          <a:lstStyle/>
          <a:p>
            <a:fld id="{93E21094-39C8-7141-9D46-EE65846EEE17}" type="slidenum">
              <a:rPr lang="sv-SE" smtClean="0"/>
              <a:pPr/>
              <a:t>7</a:t>
            </a:fld>
            <a:endParaRPr lang="sv-SE"/>
          </a:p>
        </p:txBody>
      </p:sp>
    </p:spTree>
    <p:extLst>
      <p:ext uri="{BB962C8B-B14F-4D97-AF65-F5344CB8AC3E}">
        <p14:creationId xmlns:p14="http://schemas.microsoft.com/office/powerpoint/2010/main" val="1877425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E790460-78A5-6289-EAF1-D313E1BFFE7D}"/>
              </a:ext>
            </a:extLst>
          </p:cNvPr>
          <p:cNvSpPr>
            <a:spLocks noGrp="1"/>
          </p:cNvSpPr>
          <p:nvPr>
            <p:ph type="title"/>
          </p:nvPr>
        </p:nvSpPr>
        <p:spPr>
          <a:xfrm>
            <a:off x="914559" y="1156076"/>
            <a:ext cx="13860000" cy="915180"/>
          </a:xfrm>
        </p:spPr>
        <p:txBody>
          <a:bodyPr/>
          <a:lstStyle/>
          <a:p>
            <a:r>
              <a:rPr lang="sv-SE" sz="3600" dirty="0"/>
              <a:t>Några reflektioner kopplade till resultaten</a:t>
            </a:r>
          </a:p>
        </p:txBody>
      </p:sp>
      <p:sp>
        <p:nvSpPr>
          <p:cNvPr id="3" name="Platshållare för innehåll 2">
            <a:extLst>
              <a:ext uri="{FF2B5EF4-FFF2-40B4-BE49-F238E27FC236}">
                <a16:creationId xmlns:a16="http://schemas.microsoft.com/office/drawing/2014/main" id="{C69236C4-3AB2-8748-233B-9540D60DC3C0}"/>
              </a:ext>
            </a:extLst>
          </p:cNvPr>
          <p:cNvSpPr>
            <a:spLocks noGrp="1"/>
          </p:cNvSpPr>
          <p:nvPr>
            <p:ph idx="1"/>
          </p:nvPr>
        </p:nvSpPr>
        <p:spPr>
          <a:xfrm>
            <a:off x="318656" y="2763982"/>
            <a:ext cx="17057960" cy="6283035"/>
          </a:xfrm>
        </p:spPr>
        <p:txBody>
          <a:bodyPr/>
          <a:lstStyle/>
          <a:p>
            <a:pPr marL="342900" indent="-342900">
              <a:buFont typeface="Wingdings" panose="05000000000000000000" pitchFamily="2" charset="2"/>
              <a:buChar char="§"/>
            </a:pPr>
            <a:r>
              <a:rPr lang="sv-SE" sz="2400" b="1" dirty="0"/>
              <a:t>Samhörighet </a:t>
            </a:r>
            <a:r>
              <a:rPr lang="sv-SE" sz="2400" dirty="0"/>
              <a:t>– uppenbart den del av momentens upplägg som är tydligast att studenterna uppfattar som utvecklande. Kommunikation och relation till läraren, intressant att ta del av andra studenters perspektiv och lösningar, chans att ställa frågor på ett annat sätt. </a:t>
            </a:r>
          </a:p>
          <a:p>
            <a:pPr marL="342900" indent="-342900">
              <a:buFont typeface="Wingdings" panose="05000000000000000000" pitchFamily="2" charset="2"/>
              <a:buChar char="§"/>
            </a:pPr>
            <a:r>
              <a:rPr lang="sv-SE" sz="2400" b="1" dirty="0"/>
              <a:t>Kompetens</a:t>
            </a:r>
            <a:r>
              <a:rPr lang="sv-SE" sz="2400" dirty="0"/>
              <a:t> – Studenterna uppfattar själva att den här typen av moment är utvecklande för deras kunskaper. Det uppfattas som engagerande, meningsskapande, lärorikt, utvecklande för den egna förståelsen. Uppfattningen av den egna kompetensen stärks i någon utsträckning.</a:t>
            </a:r>
          </a:p>
          <a:p>
            <a:r>
              <a:rPr lang="sv-SE" sz="2000" dirty="0"/>
              <a:t>	- En student uttryckte att hon började jobba mer med frågor till sitt eget kunskapsskapande än avskrivningar från boken, en annan student lyfte fram att momentet i Learning </a:t>
            </a:r>
            <a:r>
              <a:rPr lang="sv-SE" sz="2000" dirty="0" err="1"/>
              <a:t>lab</a:t>
            </a:r>
            <a:r>
              <a:rPr lang="sv-SE" sz="2000" dirty="0"/>
              <a:t> inspirerat till att man fortsatte studera i grupp men utvecklade sättet att göra det. Ännu en student uttryckte 	att hon uppfattade att man förstod med hjälp av de utvecklade resonemangen som momentet innebar (</a:t>
            </a:r>
            <a:r>
              <a:rPr lang="sv-SE" sz="2000" dirty="0" err="1"/>
              <a:t>grk</a:t>
            </a:r>
            <a:r>
              <a:rPr lang="sv-SE" sz="2000" dirty="0"/>
              <a:t>)</a:t>
            </a:r>
          </a:p>
          <a:p>
            <a:pPr marL="342900" indent="-342900">
              <a:buFont typeface="Wingdings" panose="05000000000000000000" pitchFamily="2" charset="2"/>
              <a:buChar char="§"/>
            </a:pPr>
            <a:r>
              <a:rPr lang="sv-SE" sz="2400" b="1" dirty="0"/>
              <a:t>Autonomi – </a:t>
            </a:r>
            <a:r>
              <a:rPr lang="sv-SE" sz="2400" dirty="0"/>
              <a:t>även i undervisning med hög grad av studentaktivitet ger studenterna uttryck för att </a:t>
            </a:r>
            <a:r>
              <a:rPr lang="sv-SE" sz="2400" dirty="0" err="1"/>
              <a:t>lärmomentet</a:t>
            </a:r>
            <a:r>
              <a:rPr lang="sv-SE" sz="2400" dirty="0"/>
              <a:t> ska vara starkt kopplat till uppgiften som ska lösas. En tydlig nytta med momentet ska uppfattas.</a:t>
            </a:r>
          </a:p>
          <a:p>
            <a:r>
              <a:rPr lang="sv-SE" sz="1600" i="1" dirty="0">
                <a:ea typeface="Calibri" panose="020F0502020204030204" pitchFamily="34" charset="0"/>
                <a:cs typeface="Times New Roman" panose="02020603050405020304" pitchFamily="18" charset="0"/>
              </a:rPr>
              <a:t>”De exemplen vi fick var bra, så att man vet ungefär vilken nivå ska ligga på” </a:t>
            </a:r>
          </a:p>
          <a:p>
            <a:r>
              <a:rPr lang="sv-SE" sz="1600" i="1" dirty="0">
                <a:ea typeface="Calibri" panose="020F0502020204030204" pitchFamily="34" charset="0"/>
                <a:cs typeface="Times New Roman" panose="02020603050405020304" pitchFamily="18" charset="0"/>
              </a:rPr>
              <a:t>”Koppla momentet ännu närmare PM-uppgiften”</a:t>
            </a:r>
          </a:p>
          <a:p>
            <a:r>
              <a:rPr lang="sv-SE" sz="1600" i="1" dirty="0">
                <a:ea typeface="Calibri" panose="020F0502020204030204" pitchFamily="34" charset="0"/>
                <a:cs typeface="Times New Roman" panose="02020603050405020304" pitchFamily="18" charset="0"/>
              </a:rPr>
              <a:t>”Mer info om själva uppgiften. Sammantaget en bra upplevelse som rekommenderas till andra” </a:t>
            </a:r>
          </a:p>
          <a:p>
            <a:endParaRPr lang="sv-SE" sz="2000" dirty="0">
              <a:ea typeface="Calibri" panose="020F0502020204030204" pitchFamily="34" charset="0"/>
              <a:cs typeface="Times New Roman" panose="02020603050405020304" pitchFamily="18" charset="0"/>
            </a:endParaRPr>
          </a:p>
        </p:txBody>
      </p:sp>
      <p:sp>
        <p:nvSpPr>
          <p:cNvPr id="4" name="Platshållare för datum 3">
            <a:extLst>
              <a:ext uri="{FF2B5EF4-FFF2-40B4-BE49-F238E27FC236}">
                <a16:creationId xmlns:a16="http://schemas.microsoft.com/office/drawing/2014/main" id="{9CCD6B93-E9E5-5AD8-ADEC-ABF6A6A61249}"/>
              </a:ext>
            </a:extLst>
          </p:cNvPr>
          <p:cNvSpPr>
            <a:spLocks noGrp="1"/>
          </p:cNvSpPr>
          <p:nvPr>
            <p:ph type="dt" sz="half" idx="10"/>
          </p:nvPr>
        </p:nvSpPr>
        <p:spPr/>
        <p:txBody>
          <a:bodyPr/>
          <a:lstStyle/>
          <a:p>
            <a:fld id="{560A1C52-65FD-1347-B6D6-4B8A3A5C1D83}" type="datetime1">
              <a:rPr lang="sv-SE" smtClean="0"/>
              <a:t>2023-09-25</a:t>
            </a:fld>
            <a:endParaRPr lang="sv-SE"/>
          </a:p>
        </p:txBody>
      </p:sp>
      <p:sp>
        <p:nvSpPr>
          <p:cNvPr id="5" name="Platshållare för bildnummer 4">
            <a:extLst>
              <a:ext uri="{FF2B5EF4-FFF2-40B4-BE49-F238E27FC236}">
                <a16:creationId xmlns:a16="http://schemas.microsoft.com/office/drawing/2014/main" id="{DA8E7748-1B2E-A352-299A-205B3DE712F1}"/>
              </a:ext>
            </a:extLst>
          </p:cNvPr>
          <p:cNvSpPr>
            <a:spLocks noGrp="1"/>
          </p:cNvSpPr>
          <p:nvPr>
            <p:ph type="sldNum" sz="quarter" idx="11"/>
          </p:nvPr>
        </p:nvSpPr>
        <p:spPr/>
        <p:txBody>
          <a:bodyPr/>
          <a:lstStyle/>
          <a:p>
            <a:fld id="{93E21094-39C8-7141-9D46-EE65846EEE17}" type="slidenum">
              <a:rPr lang="sv-SE" smtClean="0"/>
              <a:pPr/>
              <a:t>8</a:t>
            </a:fld>
            <a:endParaRPr lang="sv-SE"/>
          </a:p>
        </p:txBody>
      </p:sp>
    </p:spTree>
    <p:extLst>
      <p:ext uri="{BB962C8B-B14F-4D97-AF65-F5344CB8AC3E}">
        <p14:creationId xmlns:p14="http://schemas.microsoft.com/office/powerpoint/2010/main" val="2800410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0274C3C-89E0-3B80-AF6C-1D0AAB38A707}"/>
              </a:ext>
            </a:extLst>
          </p:cNvPr>
          <p:cNvSpPr>
            <a:spLocks noGrp="1"/>
          </p:cNvSpPr>
          <p:nvPr>
            <p:ph type="title"/>
          </p:nvPr>
        </p:nvSpPr>
        <p:spPr>
          <a:xfrm>
            <a:off x="408710" y="720437"/>
            <a:ext cx="15191508" cy="1523999"/>
          </a:xfrm>
        </p:spPr>
        <p:txBody>
          <a:bodyPr/>
          <a:lstStyle/>
          <a:p>
            <a:pPr>
              <a:lnSpc>
                <a:spcPct val="100000"/>
              </a:lnSpc>
            </a:pPr>
            <a:r>
              <a:rPr lang="sv-SE" sz="3200" dirty="0"/>
              <a:t>Fortsatta utvecklingsområden kopplat till erfarenheterna från projektet</a:t>
            </a:r>
          </a:p>
        </p:txBody>
      </p:sp>
      <p:sp>
        <p:nvSpPr>
          <p:cNvPr id="3" name="Platshållare för innehåll 2">
            <a:extLst>
              <a:ext uri="{FF2B5EF4-FFF2-40B4-BE49-F238E27FC236}">
                <a16:creationId xmlns:a16="http://schemas.microsoft.com/office/drawing/2014/main" id="{769ADD66-B7B1-F92D-20FB-79C4F1619A8F}"/>
              </a:ext>
            </a:extLst>
          </p:cNvPr>
          <p:cNvSpPr>
            <a:spLocks noGrp="1"/>
          </p:cNvSpPr>
          <p:nvPr>
            <p:ph idx="1"/>
          </p:nvPr>
        </p:nvSpPr>
        <p:spPr>
          <a:xfrm>
            <a:off x="630382" y="2486891"/>
            <a:ext cx="17325109" cy="7204364"/>
          </a:xfrm>
        </p:spPr>
        <p:txBody>
          <a:bodyPr/>
          <a:lstStyle/>
          <a:p>
            <a:pPr marL="457200" indent="-457200">
              <a:buFont typeface="Wingdings" panose="05000000000000000000" pitchFamily="2" charset="2"/>
              <a:buChar char="Ø"/>
            </a:pPr>
            <a:r>
              <a:rPr lang="sv-SE" sz="2800" b="1" dirty="0"/>
              <a:t>Hur kan vi utveckla våra lärmiljöer så att studenters autonomi och egenmakt stärks?</a:t>
            </a:r>
          </a:p>
          <a:p>
            <a:r>
              <a:rPr lang="sv-SE" sz="2400" dirty="0"/>
              <a:t>Relationen </a:t>
            </a:r>
            <a:r>
              <a:rPr lang="sv-SE" sz="2400" i="1" dirty="0"/>
              <a:t>student-student</a:t>
            </a:r>
            <a:r>
              <a:rPr lang="sv-SE" sz="2400" dirty="0"/>
              <a:t> och </a:t>
            </a:r>
            <a:r>
              <a:rPr lang="sv-SE" sz="2400" i="1" dirty="0"/>
              <a:t>student-lärare</a:t>
            </a:r>
            <a:r>
              <a:rPr lang="sv-SE" sz="2400" dirty="0"/>
              <a:t> viktigt för att förstå hur våra lärmiljöer kan stärka studenters autonomi.</a:t>
            </a:r>
            <a:r>
              <a:rPr lang="sv-SE" sz="2400" b="1" dirty="0"/>
              <a:t> </a:t>
            </a:r>
          </a:p>
          <a:p>
            <a:endParaRPr lang="sv-SE" sz="2400" b="1" dirty="0"/>
          </a:p>
          <a:p>
            <a:pPr marL="457200" indent="-457200">
              <a:buFont typeface="Wingdings" panose="05000000000000000000" pitchFamily="2" charset="2"/>
              <a:buChar char="Ø"/>
            </a:pPr>
            <a:r>
              <a:rPr lang="sv-SE" sz="2800" b="1" dirty="0"/>
              <a:t>Hur kan vi skapa lärmiljöer (eller en gemensam tydlig undervisningsidé) som studenterna känner igen sig i utan att för den skull göra för stort avkall på vår egen professionella autonomi?</a:t>
            </a:r>
          </a:p>
          <a:p>
            <a:r>
              <a:rPr lang="sv-SE" sz="2400" dirty="0"/>
              <a:t>Studenternas utbildningsresa – lite som en ’hop on – hop off buss’ Olika </a:t>
            </a:r>
            <a:r>
              <a:rPr lang="sv-SE" sz="2400" dirty="0" err="1"/>
              <a:t>pedagogiker</a:t>
            </a:r>
            <a:r>
              <a:rPr lang="sv-SE" sz="2400" dirty="0"/>
              <a:t> och idéer i allt högre utsträckning skapar förväntningar och kraven på studenters anpassningsförmåga till olika lärmiljöer. </a:t>
            </a:r>
          </a:p>
          <a:p>
            <a:endParaRPr lang="sv-SE" sz="2400" dirty="0"/>
          </a:p>
          <a:p>
            <a:pPr marL="457200" indent="-457200">
              <a:buFont typeface="Wingdings" panose="05000000000000000000" pitchFamily="2" charset="2"/>
              <a:buChar char="Ø"/>
            </a:pPr>
            <a:r>
              <a:rPr lang="sv-SE" sz="2800" b="1" dirty="0"/>
              <a:t>Hur kan vi arbeta med studentsamverkan och </a:t>
            </a:r>
            <a:r>
              <a:rPr lang="sv-SE" sz="2800" b="1" dirty="0" err="1"/>
              <a:t>och</a:t>
            </a:r>
            <a:r>
              <a:rPr lang="sv-SE" sz="2800" b="1" dirty="0"/>
              <a:t> studentinflytande på ett smart sätt i våra utbildningar?</a:t>
            </a:r>
          </a:p>
          <a:p>
            <a:r>
              <a:rPr lang="sv-SE" sz="2400" dirty="0"/>
              <a:t>Studentsamverkan är viktig. Extremt mycket mer tid än jag planerat för gick åt till att få studenter att bli delaktiga och dela med sig av sina tankar. När det väl lyckades så gav denna typ av input en förståelse för studenternas perspektiv så mycket mer än vad de ordinarie kursutvärderingar jag tar del någonsin lyckas leverera. </a:t>
            </a:r>
          </a:p>
          <a:p>
            <a:endParaRPr lang="sv-SE" sz="2800" b="1" dirty="0"/>
          </a:p>
          <a:p>
            <a:endParaRPr lang="sv-SE" sz="2800" dirty="0"/>
          </a:p>
          <a:p>
            <a:r>
              <a:rPr lang="sv-SE" sz="2800" dirty="0"/>
              <a:t> </a:t>
            </a:r>
          </a:p>
          <a:p>
            <a:endParaRPr lang="sv-SE" sz="2800" dirty="0"/>
          </a:p>
          <a:p>
            <a:endParaRPr lang="sv-SE" sz="2800" dirty="0"/>
          </a:p>
          <a:p>
            <a:endParaRPr lang="sv-SE" sz="2800" dirty="0"/>
          </a:p>
        </p:txBody>
      </p:sp>
      <p:sp>
        <p:nvSpPr>
          <p:cNvPr id="4" name="Platshållare för datum 3">
            <a:extLst>
              <a:ext uri="{FF2B5EF4-FFF2-40B4-BE49-F238E27FC236}">
                <a16:creationId xmlns:a16="http://schemas.microsoft.com/office/drawing/2014/main" id="{46D39AAC-0CBF-65C5-3328-698CD5CDE46F}"/>
              </a:ext>
            </a:extLst>
          </p:cNvPr>
          <p:cNvSpPr>
            <a:spLocks noGrp="1"/>
          </p:cNvSpPr>
          <p:nvPr>
            <p:ph type="dt" sz="half" idx="10"/>
          </p:nvPr>
        </p:nvSpPr>
        <p:spPr/>
        <p:txBody>
          <a:bodyPr/>
          <a:lstStyle/>
          <a:p>
            <a:fld id="{560A1C52-65FD-1347-B6D6-4B8A3A5C1D83}" type="datetime1">
              <a:rPr lang="sv-SE" smtClean="0"/>
              <a:t>2023-09-25</a:t>
            </a:fld>
            <a:endParaRPr lang="sv-SE"/>
          </a:p>
        </p:txBody>
      </p:sp>
      <p:sp>
        <p:nvSpPr>
          <p:cNvPr id="5" name="Platshållare för bildnummer 4">
            <a:extLst>
              <a:ext uri="{FF2B5EF4-FFF2-40B4-BE49-F238E27FC236}">
                <a16:creationId xmlns:a16="http://schemas.microsoft.com/office/drawing/2014/main" id="{5EFD273F-7567-06C3-6310-89634633A719}"/>
              </a:ext>
            </a:extLst>
          </p:cNvPr>
          <p:cNvSpPr>
            <a:spLocks noGrp="1"/>
          </p:cNvSpPr>
          <p:nvPr>
            <p:ph type="sldNum" sz="quarter" idx="11"/>
          </p:nvPr>
        </p:nvSpPr>
        <p:spPr/>
        <p:txBody>
          <a:bodyPr/>
          <a:lstStyle/>
          <a:p>
            <a:fld id="{93E21094-39C8-7141-9D46-EE65846EEE17}" type="slidenum">
              <a:rPr lang="sv-SE" smtClean="0"/>
              <a:pPr/>
              <a:t>9</a:t>
            </a:fld>
            <a:endParaRPr lang="sv-SE"/>
          </a:p>
        </p:txBody>
      </p:sp>
    </p:spTree>
    <p:extLst>
      <p:ext uri="{BB962C8B-B14F-4D97-AF65-F5344CB8AC3E}">
        <p14:creationId xmlns:p14="http://schemas.microsoft.com/office/powerpoint/2010/main" val="1824126941"/>
      </p:ext>
    </p:extLst>
  </p:cSld>
  <p:clrMapOvr>
    <a:masterClrMapping/>
  </p:clrMapOvr>
</p:sld>
</file>

<file path=ppt/theme/theme1.xml><?xml version="1.0" encoding="utf-8"?>
<a:theme xmlns:a="http://schemas.openxmlformats.org/drawingml/2006/main" name="Presentation_revidera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owerpointmall_svenska" id="{14C399B5-2279-4D3D-8063-E8640F275519}" vid="{F7499EB3-FF97-410C-92FE-EDE20699F3C2}"/>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powerpointmall_svenska</Template>
  <TotalTime>621</TotalTime>
  <Words>1871</Words>
  <Application>Microsoft Office PowerPoint</Application>
  <PresentationFormat>Anpassad</PresentationFormat>
  <Paragraphs>194</Paragraphs>
  <Slides>10</Slides>
  <Notes>9</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10</vt:i4>
      </vt:variant>
    </vt:vector>
  </HeadingPairs>
  <TitlesOfParts>
    <vt:vector size="16" baseType="lpstr">
      <vt:lpstr>Arial</vt:lpstr>
      <vt:lpstr>Calibri</vt:lpstr>
      <vt:lpstr>Sabon LT Std</vt:lpstr>
      <vt:lpstr>Trade Gothic LT Std Bold</vt:lpstr>
      <vt:lpstr>Wingdings</vt:lpstr>
      <vt:lpstr>Presentation_reviderad</vt:lpstr>
      <vt:lpstr>Framtagande av forskningsförankrade undervisningsformer i syfte att reducera osäkerheter i lärmiljön</vt:lpstr>
      <vt:lpstr>Projektets syfte och mål</vt:lpstr>
      <vt:lpstr>Viktiga utgångspunkter och antaganden i projektet </vt:lpstr>
      <vt:lpstr>Studiens teoretiska antaganden - studenters lärande är motivationsdrivet (SDT) och lärmiljön kan stödja alternativt hindra studenters behov av autonomi, kompetens och samhörighet. Beroende på hur behoven uppfylls skapas inre motivation för lärande (djupinlärning) eller yttre motivation för lärande (ytinlärning).      </vt:lpstr>
      <vt:lpstr>Studentsamverkan i projektets aktiviteter</vt:lpstr>
      <vt:lpstr>Studenternas idéer och tankar om hur lärmiljöosäkerheter skulle kunna hanteras  </vt:lpstr>
      <vt:lpstr>Utveckling och genomförande av tre osäkerhetsreducerande undervisningsaktiviteter </vt:lpstr>
      <vt:lpstr>Några reflektioner kopplade till resultaten</vt:lpstr>
      <vt:lpstr>Fortsatta utvecklingsområden kopplat till erfarenheterna från projektet</vt:lpstr>
      <vt:lpstr>PowerPoint-presentation</vt:lpstr>
    </vt:vector>
  </TitlesOfParts>
  <Company>Örebro universitet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Helén Stockhult</dc:creator>
  <cp:lastModifiedBy>Helen Stockhult</cp:lastModifiedBy>
  <cp:revision>46</cp:revision>
  <cp:lastPrinted>2023-04-26T16:29:51Z</cp:lastPrinted>
  <dcterms:created xsi:type="dcterms:W3CDTF">2020-12-02T09:02:55Z</dcterms:created>
  <dcterms:modified xsi:type="dcterms:W3CDTF">2023-09-25T17:00:24Z</dcterms:modified>
</cp:coreProperties>
</file>