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302" r:id="rId2"/>
    <p:sldId id="280" r:id="rId3"/>
    <p:sldId id="281" r:id="rId4"/>
    <p:sldId id="284" r:id="rId5"/>
    <p:sldId id="307" r:id="rId6"/>
    <p:sldId id="287" r:id="rId7"/>
    <p:sldId id="285" r:id="rId8"/>
    <p:sldId id="308" r:id="rId9"/>
    <p:sldId id="297" r:id="rId10"/>
    <p:sldId id="298" r:id="rId11"/>
    <p:sldId id="311" r:id="rId12"/>
    <p:sldId id="313" r:id="rId13"/>
    <p:sldId id="314" r:id="rId14"/>
    <p:sldId id="312" r:id="rId15"/>
    <p:sldId id="315" r:id="rId16"/>
    <p:sldId id="294" r:id="rId17"/>
    <p:sldId id="301" r:id="rId18"/>
    <p:sldId id="309" r:id="rId19"/>
    <p:sldId id="303" r:id="rId20"/>
    <p:sldId id="304" r:id="rId21"/>
    <p:sldId id="268" r:id="rId22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0052"/>
    <a:srgbClr val="DF8F25"/>
    <a:srgbClr val="00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62121" autoAdjust="0"/>
  </p:normalViewPr>
  <p:slideViewPr>
    <p:cSldViewPr showGuides="1">
      <p:cViewPr varScale="1">
        <p:scale>
          <a:sx n="91" d="100"/>
          <a:sy n="91" d="100"/>
        </p:scale>
        <p:origin x="632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DC62E-19F1-4381-B8BE-9AC492B3C037}" type="datetimeFigureOut">
              <a:rPr lang="sv-SE" smtClean="0"/>
              <a:t>2021-05-20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B3A1B-7550-428F-95EC-C8AE3C7C1B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46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624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999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649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4963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624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2AB9D-4D74-4FA8-A165-037A666D7D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16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111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572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applying AT in this study enabled us to go beyond an individual account of why CT engage in </a:t>
            </a:r>
            <a:r>
              <a:rPr lang="en-US" dirty="0" err="1"/>
              <a:t>edu</a:t>
            </a:r>
            <a:r>
              <a:rPr lang="en-US" dirty="0"/>
              <a:t> dev. Instead we could aim at a systemic understanding of how their engagement is influenced by the context they are acting within and the community they are part of. Knowing this will hopefully enable </a:t>
            </a:r>
            <a:r>
              <a:rPr lang="en-US" dirty="0" err="1"/>
              <a:t>edu</a:t>
            </a:r>
            <a:r>
              <a:rPr lang="en-US" dirty="0"/>
              <a:t> developers in universities and leaders in teaching hospitals to better understand what kind of support CT need and how they can offer that support.</a:t>
            </a:r>
          </a:p>
          <a:p>
            <a:endParaRPr lang="sv-SE" dirty="0"/>
          </a:p>
          <a:p>
            <a:r>
              <a:rPr lang="en-US" dirty="0"/>
              <a:t>Click</a:t>
            </a:r>
          </a:p>
          <a:p>
            <a:endParaRPr lang="sv-SE" dirty="0"/>
          </a:p>
          <a:p>
            <a:r>
              <a:rPr lang="en-US" dirty="0"/>
              <a:t>Complex issues need theories that attend to their complexity. AT is such a theory. It is well-suited for studying interactions between the individual, the social and the surrounding context and it also pays attention to contradictions in and between activities.  </a:t>
            </a:r>
          </a:p>
          <a:p>
            <a:endParaRPr lang="sv-SE" dirty="0"/>
          </a:p>
          <a:p>
            <a:r>
              <a:rPr lang="en-US" dirty="0"/>
              <a:t>Lastly, I hope that I now have given you some ideas of how AT can be used in medical education research, and perhaps more important, why it should be used. 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C832A-B837-4462-B94F-A37DCAE78453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838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A2422-DA33-477A-93EE-8C232D096D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498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2112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  <a:p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87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>
                <a:solidFill>
                  <a:prstClr val="black"/>
                </a:solidFill>
              </a:rPr>
              <a:pPr/>
              <a:t>3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761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6983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6983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335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  <a:p>
            <a:endParaRPr lang="sv-SE" baseline="0" dirty="0"/>
          </a:p>
          <a:p>
            <a:endParaRPr lang="sv-SE" dirty="0"/>
          </a:p>
          <a:p>
            <a:r>
              <a:rPr lang="sv-SE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554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noProof="0" dirty="0"/>
          </a:p>
          <a:p>
            <a:endParaRPr lang="sv-SE" baseline="0" noProof="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3A1B-7550-428F-95EC-C8AE3C7C1B4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4327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2AB9D-4D74-4FA8-A165-037A666D7D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25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KI-Logo_rgb_platta.tif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"/>
            <a:ext cx="88392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1257300"/>
            <a:ext cx="7772400" cy="857250"/>
          </a:xfrm>
        </p:spPr>
        <p:txBody>
          <a:bodyPr anchor="ctr"/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altLang="sv-SE" noProof="0" dirty="0" err="1"/>
              <a:t>Click</a:t>
            </a:r>
            <a:r>
              <a:rPr lang="sv-SE" altLang="sv-SE" noProof="0" dirty="0"/>
              <a:t> to </a:t>
            </a:r>
            <a:r>
              <a:rPr lang="sv-SE" altLang="sv-SE" noProof="0" dirty="0" err="1"/>
              <a:t>write</a:t>
            </a:r>
            <a:r>
              <a:rPr lang="sv-SE" altLang="sv-SE" noProof="0" dirty="0"/>
              <a:t> </a:t>
            </a:r>
            <a:r>
              <a:rPr lang="sv-SE" altLang="sv-SE" noProof="0" dirty="0" err="1"/>
              <a:t>headline</a:t>
            </a:r>
            <a:r>
              <a:rPr lang="sv-SE" altLang="sv-SE" noProof="0" dirty="0"/>
              <a:t> here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85800" y="2057400"/>
            <a:ext cx="64008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altLang="sv-SE" noProof="0" dirty="0" err="1"/>
              <a:t>Click</a:t>
            </a:r>
            <a:r>
              <a:rPr lang="sv-SE" altLang="sv-SE" noProof="0" dirty="0"/>
              <a:t> here to </a:t>
            </a:r>
            <a:r>
              <a:rPr lang="sv-SE" altLang="sv-SE" noProof="0" dirty="0" err="1"/>
              <a:t>write</a:t>
            </a:r>
            <a:r>
              <a:rPr lang="sv-SE" altLang="sv-SE" noProof="0" dirty="0"/>
              <a:t> </a:t>
            </a:r>
            <a:r>
              <a:rPr lang="sv-SE" altLang="sv-SE" noProof="0" dirty="0" err="1"/>
              <a:t>subtitle</a:t>
            </a:r>
            <a:r>
              <a:rPr lang="sv-SE" altLang="sv-SE" noProof="0" dirty="0"/>
              <a:t>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E74F82-B0D4-4014-B3CD-932B293BB52C}" type="datetime1">
              <a:rPr lang="sv-SE" smtClean="0"/>
              <a:t>2021-05-20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857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790575"/>
            <a:ext cx="1943100" cy="3886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790575"/>
            <a:ext cx="5676900" cy="3886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76F141-C1CC-42DE-B71A-E31A418F6C1A}" type="datetime1">
              <a:rPr lang="sv-SE" smtClean="0"/>
              <a:t>2021-05-20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06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write</a:t>
            </a:r>
            <a:r>
              <a:rPr lang="sv-SE" dirty="0"/>
              <a:t> </a:t>
            </a:r>
            <a:r>
              <a:rPr lang="sv-SE" dirty="0" err="1"/>
              <a:t>title</a:t>
            </a:r>
            <a:r>
              <a:rPr lang="sv-SE" dirty="0"/>
              <a:t> here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write</a:t>
            </a:r>
            <a:r>
              <a:rPr lang="sv-SE" dirty="0"/>
              <a:t> text here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722A78-0A46-4D39-8E24-D31912A81F93}" type="datetime1">
              <a:rPr lang="sv-SE" smtClean="0"/>
              <a:t>2021-05-20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662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E61A2-1706-40AC-8F36-2EEC97C42DBD}" type="datetime1">
              <a:rPr lang="sv-SE" smtClean="0"/>
              <a:t>2021-05-20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46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1590675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1590675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1192B6-5407-4435-9B45-12CDE0BCA693}" type="datetime1">
              <a:rPr lang="sv-SE" smtClean="0"/>
              <a:t>2021-05-20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007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FCF25-6A62-4D3D-B104-6A8B0F98396F}" type="datetime1">
              <a:rPr lang="sv-SE" smtClean="0"/>
              <a:t>2021-05-20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73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006067-EE1D-45E6-9FE9-82D6DEB790AB}" type="datetime1">
              <a:rPr lang="sv-SE" smtClean="0"/>
              <a:t>2021-05-20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73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5ED1B2-788B-4638-AD45-62E3E4BEF22B}" type="datetime1">
              <a:rPr lang="sv-SE" smtClean="0"/>
              <a:t>2021-05-20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913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2E1B9F-4C4E-4403-B289-446F3B57F88A}" type="datetime1">
              <a:rPr lang="sv-SE" smtClean="0"/>
              <a:t>2021-05-20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89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77F8D2-E423-4B26-9F2A-3B94E192DE21}" type="datetime1">
              <a:rPr lang="sv-SE" smtClean="0"/>
              <a:t>2021-05-20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29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5" y="136924"/>
            <a:ext cx="17272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790575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90675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4857750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fld id="{FFF52D65-FD97-4350-8B1E-A97104DD160D}" type="datetime1">
              <a:rPr lang="sv-SE" smtClean="0"/>
              <a:t>2021-05-20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4857750"/>
            <a:ext cx="28956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sv-SE"/>
              <a:t>Photo: Education, Camilla Svensk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4857750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fld id="{6C707416-EBD7-458E-8DE0-C97E32FA470C}" type="slidenum">
              <a:rPr lang="sv-SE" smtClean="0"/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48006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600">
          <a:solidFill>
            <a:schemeClr val="accent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gnes.elmberger@ki.s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bank.ki.s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creativecommons.org/licenses/by-nc-sa/2.0/deed.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144000" y="105750"/>
            <a:ext cx="8856000" cy="4932000"/>
          </a:xfrm>
          <a:prstGeom prst="rect">
            <a:avLst/>
          </a:prstGeom>
          <a:solidFill>
            <a:srgbClr val="870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ts val="2400"/>
              </a:spcBef>
              <a:spcAft>
                <a:spcPct val="0"/>
              </a:spcAft>
            </a:pPr>
            <a:endParaRPr lang="sv-SE" sz="1000" b="1" dirty="0">
              <a:solidFill>
                <a:srgbClr val="FFFFFF">
                  <a:lumMod val="95000"/>
                </a:srgbClr>
              </a:solidFill>
            </a:endParaRPr>
          </a:p>
          <a:p>
            <a:pPr algn="ctr" eaLnBrk="0" fontAlgn="base" hangingPunct="0">
              <a:spcAft>
                <a:spcPct val="0"/>
              </a:spcAft>
            </a:pPr>
            <a:endParaRPr lang="sv-SE" sz="500" b="1" dirty="0">
              <a:solidFill>
                <a:srgbClr val="FFFFFF">
                  <a:lumMod val="95000"/>
                </a:srgbClr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 dirty="0">
              <a:solidFill>
                <a:srgbClr val="FFFFFF">
                  <a:lumMod val="95000"/>
                </a:srgb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>
                  <a:lumMod val="9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849588"/>
            <a:ext cx="658092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>
                    <a:lumMod val="95000"/>
                  </a:schemeClr>
                </a:solidFill>
              </a:rPr>
              <a:t>Agnes Elmberger, PhD Student</a:t>
            </a:r>
          </a:p>
          <a:p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Matilda Liljedahl, Erik Björck, Juha Nieminen, Klara Bolander Laksov</a:t>
            </a:r>
          </a:p>
          <a:p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Dep. of Learning, Informatics, Management and Ethics</a:t>
            </a:r>
          </a:p>
          <a:p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Karolinska </a:t>
            </a:r>
            <a:r>
              <a:rPr lang="en-US" sz="1400" dirty="0" err="1">
                <a:solidFill>
                  <a:schemeClr val="accent3">
                    <a:lumMod val="95000"/>
                  </a:schemeClr>
                </a:solidFill>
              </a:rPr>
              <a:t>Institutet</a:t>
            </a:r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, &amp; Stockholm University </a:t>
            </a:r>
          </a:p>
          <a:p>
            <a:r>
              <a:rPr lang="en-US" sz="1400" dirty="0" err="1">
                <a:solidFill>
                  <a:schemeClr val="accent3">
                    <a:lumMod val="95000"/>
                  </a:schemeClr>
                </a:solidFill>
              </a:rPr>
              <a:t>agnes.elmberger@ki.se</a:t>
            </a:r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65473" y="1419622"/>
            <a:ext cx="8278688" cy="2160240"/>
          </a:xfrm>
        </p:spPr>
        <p:txBody>
          <a:bodyPr/>
          <a:lstStyle/>
          <a:p>
            <a:r>
              <a:rPr lang="sv-SE" b="0" dirty="0" err="1"/>
              <a:t>Collaborative</a:t>
            </a:r>
            <a:r>
              <a:rPr lang="sv-SE" b="0" dirty="0"/>
              <a:t> </a:t>
            </a:r>
            <a:r>
              <a:rPr lang="sv-SE" b="0" dirty="0" err="1"/>
              <a:t>knotworking</a:t>
            </a:r>
            <a:r>
              <a:rPr lang="sv-SE" b="0" dirty="0"/>
              <a:t>: </a:t>
            </a:r>
            <a:r>
              <a:rPr lang="sv-SE" b="0" dirty="0" err="1"/>
              <a:t>Transforming</a:t>
            </a:r>
            <a:r>
              <a:rPr lang="sv-SE" b="0" dirty="0"/>
              <a:t> </a:t>
            </a:r>
            <a:r>
              <a:rPr lang="sv-SE" b="0" dirty="0" err="1"/>
              <a:t>clinical</a:t>
            </a:r>
            <a:r>
              <a:rPr lang="sv-SE" b="0" dirty="0"/>
              <a:t> </a:t>
            </a:r>
            <a:r>
              <a:rPr lang="sv-SE" b="0" dirty="0" err="1"/>
              <a:t>teaching</a:t>
            </a:r>
            <a:r>
              <a:rPr lang="sv-SE" b="0" dirty="0"/>
              <a:t> </a:t>
            </a:r>
            <a:r>
              <a:rPr lang="sv-SE" b="0" dirty="0" err="1"/>
              <a:t>practice</a:t>
            </a:r>
            <a:r>
              <a:rPr lang="sv-SE" b="0" dirty="0"/>
              <a:t> </a:t>
            </a:r>
            <a:r>
              <a:rPr lang="sv-SE" b="0" dirty="0" err="1"/>
              <a:t>through</a:t>
            </a:r>
            <a:r>
              <a:rPr lang="sv-SE" b="0" dirty="0"/>
              <a:t> </a:t>
            </a:r>
            <a:r>
              <a:rPr lang="sv-SE" b="0" dirty="0" err="1"/>
              <a:t>faculty</a:t>
            </a:r>
            <a:r>
              <a:rPr lang="sv-SE" b="0" dirty="0"/>
              <a:t> </a:t>
            </a:r>
            <a:r>
              <a:rPr lang="sv-SE" b="0" dirty="0" err="1"/>
              <a:t>development</a:t>
            </a:r>
            <a:br>
              <a:rPr lang="sv-SE" b="0" dirty="0"/>
            </a:b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lime-agnelm\Downloads\ki_logo_neg_Print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470"/>
            <a:ext cx="2304256" cy="115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915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79346" y="222425"/>
            <a:ext cx="7772400" cy="857250"/>
          </a:xfrm>
        </p:spPr>
        <p:txBody>
          <a:bodyPr/>
          <a:lstStyle/>
          <a:p>
            <a:r>
              <a:rPr lang="sv-SE" dirty="0"/>
              <a:t>RESULTS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45427" y="1275606"/>
            <a:ext cx="4382557" cy="1224136"/>
            <a:chOff x="45427" y="956490"/>
            <a:chExt cx="4382557" cy="1224136"/>
          </a:xfrm>
        </p:grpSpPr>
        <p:sp>
          <p:nvSpPr>
            <p:cNvPr id="3" name="Isosceles Triangle 2"/>
            <p:cNvSpPr/>
            <p:nvPr/>
          </p:nvSpPr>
          <p:spPr bwMode="auto">
            <a:xfrm>
              <a:off x="621491" y="956490"/>
              <a:ext cx="1512168" cy="1224136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60104" y="1065270"/>
              <a:ext cx="236788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200" dirty="0"/>
                <a:t>Developing &amp; transferring innovation </a:t>
              </a:r>
              <a:endParaRPr lang="en-US" sz="2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427" y="1251519"/>
              <a:ext cx="98514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200" dirty="0"/>
                <a:t>Team</a:t>
              </a:r>
              <a:endParaRPr lang="en-US" sz="2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30571" y="1522391"/>
              <a:ext cx="6940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000" b="1" dirty="0"/>
                <a:t>FDP</a:t>
              </a:r>
              <a:endParaRPr lang="en-US" sz="2000" b="1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24128" y="1280150"/>
            <a:ext cx="4520872" cy="1224136"/>
            <a:chOff x="5724128" y="961034"/>
            <a:chExt cx="4520872" cy="1224136"/>
          </a:xfrm>
        </p:grpSpPr>
        <p:sp>
          <p:nvSpPr>
            <p:cNvPr id="8" name="Isosceles Triangle 7"/>
            <p:cNvSpPr/>
            <p:nvPr/>
          </p:nvSpPr>
          <p:spPr bwMode="auto">
            <a:xfrm>
              <a:off x="6516216" y="961034"/>
              <a:ext cx="1512168" cy="1224136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877120" y="1251519"/>
              <a:ext cx="23678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Clinician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24128" y="1214615"/>
              <a:ext cx="116341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Routine tasks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87538" y="1515565"/>
              <a:ext cx="813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CWP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130388" y="1685950"/>
            <a:ext cx="1233700" cy="206268"/>
            <a:chOff x="1835942" y="3075806"/>
            <a:chExt cx="1027238" cy="152400"/>
          </a:xfrm>
        </p:grpSpPr>
        <p:cxnSp>
          <p:nvCxnSpPr>
            <p:cNvPr id="16" name="Straight Connector 15"/>
            <p:cNvCxnSpPr/>
            <p:nvPr/>
          </p:nvCxnSpPr>
          <p:spPr bwMode="auto">
            <a:xfrm flipH="1">
              <a:off x="2267744" y="3075806"/>
              <a:ext cx="163388" cy="144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2267744" y="3228206"/>
              <a:ext cx="59543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1835942" y="3075806"/>
              <a:ext cx="59543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Box 17"/>
          <p:cNvSpPr txBox="1"/>
          <p:nvPr/>
        </p:nvSpPr>
        <p:spPr>
          <a:xfrm>
            <a:off x="3837892" y="3305054"/>
            <a:ext cx="4622540" cy="769441"/>
          </a:xfrm>
          <a:prstGeom prst="borderCallout2">
            <a:avLst>
              <a:gd name="adj1" fmla="val 18750"/>
              <a:gd name="adj2" fmla="val -192"/>
              <a:gd name="adj3" fmla="val 18750"/>
              <a:gd name="adj4" fmla="val -16667"/>
              <a:gd name="adj5" fmla="val -144985"/>
              <a:gd name="adj6" fmla="val 15889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Resistance to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Unwillingness to use innovation</a:t>
            </a:r>
          </a:p>
        </p:txBody>
      </p:sp>
      <p:pic>
        <p:nvPicPr>
          <p:cNvPr id="22" name="Picture 2" descr="C:\Users\lime-agnelm\Downloads\ki_logo_rgb_Print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7" y="87962"/>
            <a:ext cx="1656181" cy="82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496" y="4659982"/>
            <a:ext cx="4007189" cy="216024"/>
          </a:xfrm>
          <a:noFill/>
        </p:spPr>
        <p:txBody>
          <a:bodyPr/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FDP: Faculty development program</a:t>
            </a: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CWP: Clinical workplace </a:t>
            </a:r>
          </a:p>
        </p:txBody>
      </p:sp>
    </p:spTree>
    <p:extLst>
      <p:ext uri="{BB962C8B-B14F-4D97-AF65-F5344CB8AC3E}">
        <p14:creationId xmlns:p14="http://schemas.microsoft.com/office/powerpoint/2010/main" val="52739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A38749-B3DF-A74F-AEFF-7D723262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RESULTS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E4B2D2-8B48-7446-A8A9-06BCB2BD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Photo: Education, Camilla Svensk </a:t>
            </a:r>
          </a:p>
        </p:txBody>
      </p:sp>
      <p:sp>
        <p:nvSpPr>
          <p:cNvPr id="4" name="TextBox 21">
            <a:extLst>
              <a:ext uri="{FF2B5EF4-FFF2-40B4-BE49-F238E27FC236}">
                <a16:creationId xmlns:a16="http://schemas.microsoft.com/office/drawing/2014/main" id="{AE40C248-A10A-E342-9A01-A313932A73FB}"/>
              </a:ext>
            </a:extLst>
          </p:cNvPr>
          <p:cNvSpPr txBox="1"/>
          <p:nvPr/>
        </p:nvSpPr>
        <p:spPr>
          <a:xfrm>
            <a:off x="539750" y="1463158"/>
            <a:ext cx="4032250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1. </a:t>
            </a:r>
            <a:r>
              <a:rPr lang="sv-SE" dirty="0" err="1"/>
              <a:t>Negotiating</a:t>
            </a:r>
            <a:r>
              <a:rPr lang="sv-SE" dirty="0"/>
              <a:t> a </a:t>
            </a:r>
            <a:r>
              <a:rPr lang="sv-SE" dirty="0" err="1"/>
              <a:t>mandate</a:t>
            </a:r>
            <a:r>
              <a:rPr lang="sv-SE" dirty="0"/>
              <a:t> for </a:t>
            </a:r>
            <a:r>
              <a:rPr lang="sv-SE" dirty="0" err="1"/>
              <a:t>change</a:t>
            </a:r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F31FA90-1B55-0D46-9871-3EB628566FC7}"/>
              </a:ext>
            </a:extLst>
          </p:cNvPr>
          <p:cNvSpPr txBox="1"/>
          <p:nvPr/>
        </p:nvSpPr>
        <p:spPr>
          <a:xfrm>
            <a:off x="438864" y="2079426"/>
            <a:ext cx="4833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Faculty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programme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Working</a:t>
            </a:r>
            <a:r>
              <a:rPr lang="sv-SE" dirty="0"/>
              <a:t> in a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Being</a:t>
            </a:r>
            <a:r>
              <a:rPr lang="sv-SE" dirty="0"/>
              <a:t> an ’in-</a:t>
            </a:r>
            <a:r>
              <a:rPr lang="sv-SE" dirty="0" err="1"/>
              <a:t>group</a:t>
            </a:r>
            <a:r>
              <a:rPr lang="sv-SE" dirty="0"/>
              <a:t>’ </a:t>
            </a:r>
            <a:r>
              <a:rPr lang="sv-SE" dirty="0" err="1"/>
              <a:t>peer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Educational</a:t>
            </a:r>
            <a:r>
              <a:rPr lang="sv-SE" dirty="0"/>
              <a:t> formal </a:t>
            </a:r>
            <a:r>
              <a:rPr lang="sv-SE" dirty="0" err="1"/>
              <a:t>roles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communicate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26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A38749-B3DF-A74F-AEFF-7D723262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RESULTS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E4B2D2-8B48-7446-A8A9-06BCB2BD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Photo: Education, Camilla Svensk </a:t>
            </a:r>
          </a:p>
        </p:txBody>
      </p:sp>
      <p:sp>
        <p:nvSpPr>
          <p:cNvPr id="4" name="TextBox 21">
            <a:extLst>
              <a:ext uri="{FF2B5EF4-FFF2-40B4-BE49-F238E27FC236}">
                <a16:creationId xmlns:a16="http://schemas.microsoft.com/office/drawing/2014/main" id="{AE40C248-A10A-E342-9A01-A313932A73FB}"/>
              </a:ext>
            </a:extLst>
          </p:cNvPr>
          <p:cNvSpPr txBox="1"/>
          <p:nvPr/>
        </p:nvSpPr>
        <p:spPr>
          <a:xfrm>
            <a:off x="539750" y="1463158"/>
            <a:ext cx="4032250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1. </a:t>
            </a:r>
            <a:r>
              <a:rPr lang="sv-SE" dirty="0" err="1"/>
              <a:t>Negotiating</a:t>
            </a:r>
            <a:r>
              <a:rPr lang="sv-SE" dirty="0"/>
              <a:t> a </a:t>
            </a:r>
            <a:r>
              <a:rPr lang="sv-SE" dirty="0" err="1"/>
              <a:t>mandate</a:t>
            </a:r>
            <a:r>
              <a:rPr lang="sv-SE" dirty="0"/>
              <a:t> for </a:t>
            </a:r>
            <a:r>
              <a:rPr lang="sv-SE" dirty="0" err="1"/>
              <a:t>change</a:t>
            </a:r>
            <a:endParaRPr lang="sv-SE" dirty="0"/>
          </a:p>
        </p:txBody>
      </p:sp>
      <p:sp>
        <p:nvSpPr>
          <p:cNvPr id="7" name="TextBox 21">
            <a:extLst>
              <a:ext uri="{FF2B5EF4-FFF2-40B4-BE49-F238E27FC236}">
                <a16:creationId xmlns:a16="http://schemas.microsoft.com/office/drawing/2014/main" id="{B13E4AA2-0AB9-5E4D-BEDD-C452CC3E214C}"/>
              </a:ext>
            </a:extLst>
          </p:cNvPr>
          <p:cNvSpPr txBox="1"/>
          <p:nvPr/>
        </p:nvSpPr>
        <p:spPr>
          <a:xfrm>
            <a:off x="539750" y="2202418"/>
            <a:ext cx="4032250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2. </a:t>
            </a:r>
            <a:r>
              <a:rPr lang="sv-SE" dirty="0" err="1"/>
              <a:t>Reconceptualising</a:t>
            </a:r>
            <a:r>
              <a:rPr lang="sv-SE" dirty="0"/>
              <a:t> the innovation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953B055-B88B-7345-BCE3-7652C2D92E03}"/>
              </a:ext>
            </a:extLst>
          </p:cNvPr>
          <p:cNvSpPr txBox="1"/>
          <p:nvPr/>
        </p:nvSpPr>
        <p:spPr>
          <a:xfrm>
            <a:off x="454040" y="2875597"/>
            <a:ext cx="4487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Iterative</a:t>
            </a:r>
            <a:r>
              <a:rPr lang="sv-SE" dirty="0"/>
              <a:t> </a:t>
            </a:r>
            <a:r>
              <a:rPr lang="sv-SE" dirty="0" err="1"/>
              <a:t>communication</a:t>
            </a:r>
            <a:r>
              <a:rPr lang="sv-SE" dirty="0"/>
              <a:t> and </a:t>
            </a:r>
            <a:r>
              <a:rPr lang="sv-SE" dirty="0" err="1"/>
              <a:t>interaction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Testing</a:t>
            </a:r>
            <a:r>
              <a:rPr lang="sv-SE" dirty="0"/>
              <a:t> and </a:t>
            </a:r>
            <a:r>
              <a:rPr lang="sv-SE" dirty="0" err="1"/>
              <a:t>changing</a:t>
            </a:r>
            <a:r>
              <a:rPr lang="sv-SE" dirty="0"/>
              <a:t> the ’</a:t>
            </a:r>
            <a:r>
              <a:rPr lang="sv-SE" dirty="0" err="1"/>
              <a:t>tool</a:t>
            </a:r>
            <a:r>
              <a:rPr lang="sv-SE" dirty="0"/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Accept </a:t>
            </a:r>
            <a:r>
              <a:rPr lang="sv-SE" dirty="0" err="1"/>
              <a:t>changes</a:t>
            </a:r>
            <a:r>
              <a:rPr lang="sv-SE" dirty="0"/>
              <a:t> in form and </a:t>
            </a:r>
            <a:r>
              <a:rPr lang="sv-SE" dirty="0" err="1"/>
              <a:t>use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486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A38749-B3DF-A74F-AEFF-7D723262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RESULTS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E4B2D2-8B48-7446-A8A9-06BCB2BD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Photo: Education, Camilla Svensk </a:t>
            </a:r>
          </a:p>
        </p:txBody>
      </p:sp>
      <p:sp>
        <p:nvSpPr>
          <p:cNvPr id="4" name="TextBox 21">
            <a:extLst>
              <a:ext uri="{FF2B5EF4-FFF2-40B4-BE49-F238E27FC236}">
                <a16:creationId xmlns:a16="http://schemas.microsoft.com/office/drawing/2014/main" id="{AE40C248-A10A-E342-9A01-A313932A73FB}"/>
              </a:ext>
            </a:extLst>
          </p:cNvPr>
          <p:cNvSpPr txBox="1"/>
          <p:nvPr/>
        </p:nvSpPr>
        <p:spPr>
          <a:xfrm>
            <a:off x="539750" y="1463158"/>
            <a:ext cx="4032250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1. </a:t>
            </a:r>
            <a:r>
              <a:rPr lang="sv-SE" dirty="0" err="1"/>
              <a:t>Negotiating</a:t>
            </a:r>
            <a:r>
              <a:rPr lang="sv-SE" dirty="0"/>
              <a:t> a </a:t>
            </a:r>
            <a:r>
              <a:rPr lang="sv-SE" dirty="0" err="1"/>
              <a:t>mandate</a:t>
            </a:r>
            <a:r>
              <a:rPr lang="sv-SE" dirty="0"/>
              <a:t> for </a:t>
            </a:r>
            <a:r>
              <a:rPr lang="sv-SE" dirty="0" err="1"/>
              <a:t>change</a:t>
            </a:r>
            <a:endParaRPr lang="sv-SE" dirty="0"/>
          </a:p>
        </p:txBody>
      </p:sp>
      <p:sp>
        <p:nvSpPr>
          <p:cNvPr id="7" name="TextBox 21">
            <a:extLst>
              <a:ext uri="{FF2B5EF4-FFF2-40B4-BE49-F238E27FC236}">
                <a16:creationId xmlns:a16="http://schemas.microsoft.com/office/drawing/2014/main" id="{B13E4AA2-0AB9-5E4D-BEDD-C452CC3E214C}"/>
              </a:ext>
            </a:extLst>
          </p:cNvPr>
          <p:cNvSpPr txBox="1"/>
          <p:nvPr/>
        </p:nvSpPr>
        <p:spPr>
          <a:xfrm>
            <a:off x="539750" y="2202418"/>
            <a:ext cx="4032250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2. </a:t>
            </a:r>
            <a:r>
              <a:rPr lang="sv-SE" dirty="0" err="1"/>
              <a:t>Reconceptualising</a:t>
            </a:r>
            <a:r>
              <a:rPr lang="sv-SE" dirty="0"/>
              <a:t> the innovation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953B055-B88B-7345-BCE3-7652C2D92E03}"/>
              </a:ext>
            </a:extLst>
          </p:cNvPr>
          <p:cNvSpPr txBox="1"/>
          <p:nvPr/>
        </p:nvSpPr>
        <p:spPr>
          <a:xfrm>
            <a:off x="312312" y="3631763"/>
            <a:ext cx="70476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Varying</a:t>
            </a:r>
            <a:r>
              <a:rPr lang="sv-SE" dirty="0"/>
              <a:t> </a:t>
            </a:r>
            <a:r>
              <a:rPr lang="sv-SE" dirty="0" err="1"/>
              <a:t>degrees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 </a:t>
            </a:r>
            <a:r>
              <a:rPr lang="sv-SE" dirty="0" err="1"/>
              <a:t>depend</a:t>
            </a:r>
            <a:r>
              <a:rPr lang="sv-SE" dirty="0"/>
              <a:t> on </a:t>
            </a:r>
            <a:r>
              <a:rPr lang="sv-SE" dirty="0" err="1"/>
              <a:t>extent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 </a:t>
            </a:r>
            <a:r>
              <a:rPr lang="sv-SE" dirty="0" err="1"/>
              <a:t>required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Initial </a:t>
            </a:r>
            <a:r>
              <a:rPr lang="sv-SE" dirty="0" err="1"/>
              <a:t>misalignment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objects</a:t>
            </a:r>
            <a:r>
              <a:rPr lang="sv-SE" dirty="0"/>
              <a:t> </a:t>
            </a:r>
            <a:r>
              <a:rPr lang="sv-SE" dirty="0" err="1"/>
              <a:t>reconciled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No </a:t>
            </a:r>
            <a:r>
              <a:rPr lang="sv-SE" dirty="0" err="1"/>
              <a:t>clear</a:t>
            </a:r>
            <a:r>
              <a:rPr lang="sv-SE" dirty="0"/>
              <a:t> end </a:t>
            </a:r>
            <a:r>
              <a:rPr lang="sv-SE" dirty="0" err="1"/>
              <a:t>point</a:t>
            </a:r>
            <a:r>
              <a:rPr lang="sv-SE" dirty="0"/>
              <a:t>, </a:t>
            </a:r>
            <a:r>
              <a:rPr lang="sv-SE" dirty="0" err="1"/>
              <a:t>subject</a:t>
            </a:r>
            <a:r>
              <a:rPr lang="sv-SE" dirty="0"/>
              <a:t> to re-</a:t>
            </a:r>
            <a:r>
              <a:rPr lang="sv-SE" dirty="0" err="1"/>
              <a:t>negotiation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9" name="TextBox 21">
            <a:extLst>
              <a:ext uri="{FF2B5EF4-FFF2-40B4-BE49-F238E27FC236}">
                <a16:creationId xmlns:a16="http://schemas.microsoft.com/office/drawing/2014/main" id="{EBCF697B-C5C5-6446-8280-74A87B306654}"/>
              </a:ext>
            </a:extLst>
          </p:cNvPr>
          <p:cNvSpPr txBox="1"/>
          <p:nvPr/>
        </p:nvSpPr>
        <p:spPr>
          <a:xfrm>
            <a:off x="539750" y="2941679"/>
            <a:ext cx="4032250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3. </a:t>
            </a:r>
            <a:r>
              <a:rPr lang="sv-SE" dirty="0" err="1"/>
              <a:t>Reconciliation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systems</a:t>
            </a:r>
          </a:p>
        </p:txBody>
      </p:sp>
    </p:spTree>
    <p:extLst>
      <p:ext uri="{BB962C8B-B14F-4D97-AF65-F5344CB8AC3E}">
        <p14:creationId xmlns:p14="http://schemas.microsoft.com/office/powerpoint/2010/main" val="26088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899321" y="654611"/>
            <a:ext cx="7062595" cy="4100509"/>
            <a:chOff x="-351981" y="292586"/>
            <a:chExt cx="10201526" cy="5922958"/>
          </a:xfrm>
        </p:grpSpPr>
        <p:grpSp>
          <p:nvGrpSpPr>
            <p:cNvPr id="28" name="Group 27"/>
            <p:cNvGrpSpPr/>
            <p:nvPr/>
          </p:nvGrpSpPr>
          <p:grpSpPr>
            <a:xfrm>
              <a:off x="-351981" y="292586"/>
              <a:ext cx="10201526" cy="5922958"/>
              <a:chOff x="-351981" y="292586"/>
              <a:chExt cx="10201526" cy="5922958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5829229" y="3297208"/>
                <a:ext cx="1067988" cy="5642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69" b="1" spc="-7" dirty="0">
                    <a:ea typeface="Times New Roman"/>
                    <a:cs typeface="Times New Roman"/>
                  </a:rPr>
                  <a:t>Division of labour</a:t>
                </a:r>
                <a:endParaRPr lang="en-US" sz="969" dirty="0"/>
              </a:p>
            </p:txBody>
          </p:sp>
          <p:sp>
            <p:nvSpPr>
              <p:cNvPr id="64" name="Text Box 349"/>
              <p:cNvSpPr txBox="1">
                <a:spLocks noChangeArrowheads="1"/>
              </p:cNvSpPr>
              <p:nvPr/>
            </p:nvSpPr>
            <p:spPr bwMode="auto">
              <a:xfrm>
                <a:off x="8625408" y="3377446"/>
                <a:ext cx="949868" cy="362741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spcBef>
                    <a:spcPts val="554"/>
                  </a:spcBef>
                </a:pPr>
                <a:r>
                  <a:rPr lang="en-US" sz="969" b="1" spc="-7" dirty="0">
                    <a:ea typeface="Times New Roman"/>
                    <a:cs typeface="Times New Roman"/>
                  </a:rPr>
                  <a:t>Rules</a:t>
                </a:r>
                <a:endParaRPr lang="sv-SE" sz="969" b="1" spc="-7" dirty="0">
                  <a:ea typeface="Times New Roman"/>
                  <a:cs typeface="Times New Roman"/>
                </a:endParaRPr>
              </a:p>
              <a:p>
                <a:pPr algn="ctr">
                  <a:spcBef>
                    <a:spcPts val="554"/>
                  </a:spcBef>
                </a:pPr>
                <a:endParaRPr lang="sv-SE" sz="969" b="1" spc="-7" dirty="0">
                  <a:latin typeface="+mj-lt"/>
                  <a:ea typeface="Times New Roman"/>
                  <a:cs typeface="Times New Roman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-351981" y="292586"/>
                <a:ext cx="10201526" cy="5922958"/>
                <a:chOff x="-351981" y="292586"/>
                <a:chExt cx="10201526" cy="5922958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35708" y="404664"/>
                  <a:ext cx="9813837" cy="5810880"/>
                  <a:chOff x="35708" y="404664"/>
                  <a:chExt cx="9813837" cy="5810880"/>
                </a:xfrm>
              </p:grpSpPr>
              <p:sp>
                <p:nvSpPr>
                  <p:cNvPr id="70" name="Freeform 69"/>
                  <p:cNvSpPr/>
                  <p:nvPr/>
                </p:nvSpPr>
                <p:spPr>
                  <a:xfrm>
                    <a:off x="3956455" y="4542480"/>
                    <a:ext cx="2019280" cy="661030"/>
                  </a:xfrm>
                  <a:custGeom>
                    <a:avLst/>
                    <a:gdLst>
                      <a:gd name="connsiteX0" fmla="*/ 0 w 4305300"/>
                      <a:gd name="connsiteY0" fmla="*/ 0 h 1103934"/>
                      <a:gd name="connsiteX1" fmla="*/ 2446020 w 4305300"/>
                      <a:gd name="connsiteY1" fmla="*/ 739140 h 1103934"/>
                      <a:gd name="connsiteX2" fmla="*/ 1851660 w 4305300"/>
                      <a:gd name="connsiteY2" fmla="*/ 1089660 h 1103934"/>
                      <a:gd name="connsiteX3" fmla="*/ 2110740 w 4305300"/>
                      <a:gd name="connsiteY3" fmla="*/ 281940 h 1103934"/>
                      <a:gd name="connsiteX4" fmla="*/ 2567940 w 4305300"/>
                      <a:gd name="connsiteY4" fmla="*/ 701040 h 1103934"/>
                      <a:gd name="connsiteX5" fmla="*/ 4305300 w 4305300"/>
                      <a:gd name="connsiteY5" fmla="*/ 784860 h 1103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305300" h="1103934">
                        <a:moveTo>
                          <a:pt x="0" y="0"/>
                        </a:moveTo>
                        <a:cubicBezTo>
                          <a:pt x="1068705" y="278765"/>
                          <a:pt x="2137410" y="557530"/>
                          <a:pt x="2446020" y="739140"/>
                        </a:cubicBezTo>
                        <a:cubicBezTo>
                          <a:pt x="2754630" y="920750"/>
                          <a:pt x="1907540" y="1165860"/>
                          <a:pt x="1851660" y="1089660"/>
                        </a:cubicBezTo>
                        <a:cubicBezTo>
                          <a:pt x="1795780" y="1013460"/>
                          <a:pt x="1991360" y="346710"/>
                          <a:pt x="2110740" y="281940"/>
                        </a:cubicBezTo>
                        <a:cubicBezTo>
                          <a:pt x="2230120" y="217170"/>
                          <a:pt x="2202180" y="617220"/>
                          <a:pt x="2567940" y="701040"/>
                        </a:cubicBezTo>
                        <a:cubicBezTo>
                          <a:pt x="2933700" y="784860"/>
                          <a:pt x="3619500" y="784860"/>
                          <a:pt x="4305300" y="784860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7"/>
                  </a:p>
                </p:txBody>
              </p:sp>
              <p:sp>
                <p:nvSpPr>
                  <p:cNvPr id="72" name="Freeform 71"/>
                  <p:cNvSpPr/>
                  <p:nvPr/>
                </p:nvSpPr>
                <p:spPr>
                  <a:xfrm>
                    <a:off x="4056525" y="4762736"/>
                    <a:ext cx="1751234" cy="482418"/>
                  </a:xfrm>
                  <a:custGeom>
                    <a:avLst/>
                    <a:gdLst>
                      <a:gd name="connsiteX0" fmla="*/ 3733800 w 3733800"/>
                      <a:gd name="connsiteY0" fmla="*/ 805647 h 805647"/>
                      <a:gd name="connsiteX1" fmla="*/ 1859280 w 3733800"/>
                      <a:gd name="connsiteY1" fmla="*/ 477987 h 805647"/>
                      <a:gd name="connsiteX2" fmla="*/ 1539240 w 3733800"/>
                      <a:gd name="connsiteY2" fmla="*/ 188427 h 805647"/>
                      <a:gd name="connsiteX3" fmla="*/ 2286000 w 3733800"/>
                      <a:gd name="connsiteY3" fmla="*/ 20787 h 805647"/>
                      <a:gd name="connsiteX4" fmla="*/ 2278380 w 3733800"/>
                      <a:gd name="connsiteY4" fmla="*/ 668487 h 805647"/>
                      <a:gd name="connsiteX5" fmla="*/ 1866900 w 3733800"/>
                      <a:gd name="connsiteY5" fmla="*/ 714207 h 805647"/>
                      <a:gd name="connsiteX6" fmla="*/ 1584960 w 3733800"/>
                      <a:gd name="connsiteY6" fmla="*/ 523707 h 805647"/>
                      <a:gd name="connsiteX7" fmla="*/ 0 w 3733800"/>
                      <a:gd name="connsiteY7" fmla="*/ 645627 h 805647"/>
                      <a:gd name="connsiteX8" fmla="*/ 0 w 3733800"/>
                      <a:gd name="connsiteY8" fmla="*/ 645627 h 8056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733800" h="805647">
                        <a:moveTo>
                          <a:pt x="3733800" y="805647"/>
                        </a:moveTo>
                        <a:cubicBezTo>
                          <a:pt x="2979420" y="693252"/>
                          <a:pt x="2225040" y="580857"/>
                          <a:pt x="1859280" y="477987"/>
                        </a:cubicBezTo>
                        <a:cubicBezTo>
                          <a:pt x="1493520" y="375117"/>
                          <a:pt x="1468120" y="264627"/>
                          <a:pt x="1539240" y="188427"/>
                        </a:cubicBezTo>
                        <a:cubicBezTo>
                          <a:pt x="1610360" y="112227"/>
                          <a:pt x="2162810" y="-59223"/>
                          <a:pt x="2286000" y="20787"/>
                        </a:cubicBezTo>
                        <a:cubicBezTo>
                          <a:pt x="2409190" y="100797"/>
                          <a:pt x="2348230" y="552917"/>
                          <a:pt x="2278380" y="668487"/>
                        </a:cubicBezTo>
                        <a:cubicBezTo>
                          <a:pt x="2208530" y="784057"/>
                          <a:pt x="1982470" y="738337"/>
                          <a:pt x="1866900" y="714207"/>
                        </a:cubicBezTo>
                        <a:cubicBezTo>
                          <a:pt x="1751330" y="690077"/>
                          <a:pt x="1896110" y="535137"/>
                          <a:pt x="1584960" y="523707"/>
                        </a:cubicBezTo>
                        <a:cubicBezTo>
                          <a:pt x="1273810" y="512277"/>
                          <a:pt x="0" y="645627"/>
                          <a:pt x="0" y="645627"/>
                        </a:cubicBezTo>
                        <a:lnTo>
                          <a:pt x="0" y="64562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7"/>
                  </a:p>
                </p:txBody>
              </p:sp>
              <p:sp>
                <p:nvSpPr>
                  <p:cNvPr id="73" name="Freeform 72"/>
                  <p:cNvSpPr/>
                  <p:nvPr/>
                </p:nvSpPr>
                <p:spPr>
                  <a:xfrm>
                    <a:off x="4220927" y="4780351"/>
                    <a:ext cx="1497483" cy="494324"/>
                  </a:xfrm>
                  <a:custGeom>
                    <a:avLst/>
                    <a:gdLst>
                      <a:gd name="connsiteX0" fmla="*/ 3192780 w 3192780"/>
                      <a:gd name="connsiteY0" fmla="*/ 90430 h 825531"/>
                      <a:gd name="connsiteX1" fmla="*/ 1866900 w 3192780"/>
                      <a:gd name="connsiteY1" fmla="*/ 120910 h 825531"/>
                      <a:gd name="connsiteX2" fmla="*/ 1303020 w 3192780"/>
                      <a:gd name="connsiteY2" fmla="*/ 6610 h 825531"/>
                      <a:gd name="connsiteX3" fmla="*/ 1455420 w 3192780"/>
                      <a:gd name="connsiteY3" fmla="*/ 349510 h 825531"/>
                      <a:gd name="connsiteX4" fmla="*/ 1638300 w 3192780"/>
                      <a:gd name="connsiteY4" fmla="*/ 776230 h 825531"/>
                      <a:gd name="connsiteX5" fmla="*/ 0 w 3192780"/>
                      <a:gd name="connsiteY5" fmla="*/ 799090 h 82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192780" h="825531">
                        <a:moveTo>
                          <a:pt x="3192780" y="90430"/>
                        </a:moveTo>
                        <a:cubicBezTo>
                          <a:pt x="2687320" y="112655"/>
                          <a:pt x="2181860" y="134880"/>
                          <a:pt x="1866900" y="120910"/>
                        </a:cubicBezTo>
                        <a:cubicBezTo>
                          <a:pt x="1551940" y="106940"/>
                          <a:pt x="1371600" y="-31490"/>
                          <a:pt x="1303020" y="6610"/>
                        </a:cubicBezTo>
                        <a:cubicBezTo>
                          <a:pt x="1234440" y="44710"/>
                          <a:pt x="1399540" y="221240"/>
                          <a:pt x="1455420" y="349510"/>
                        </a:cubicBezTo>
                        <a:cubicBezTo>
                          <a:pt x="1511300" y="477780"/>
                          <a:pt x="1880870" y="701300"/>
                          <a:pt x="1638300" y="776230"/>
                        </a:cubicBezTo>
                        <a:cubicBezTo>
                          <a:pt x="1395730" y="851160"/>
                          <a:pt x="697865" y="825125"/>
                          <a:pt x="0" y="799090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7"/>
                  </a:p>
                </p:txBody>
              </p: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35708" y="404664"/>
                    <a:ext cx="9813837" cy="5810880"/>
                    <a:chOff x="35708" y="404664"/>
                    <a:chExt cx="9813837" cy="5810880"/>
                  </a:xfrm>
                </p:grpSpPr>
                <p:grpSp>
                  <p:nvGrpSpPr>
                    <p:cNvPr id="2" name="Group 1"/>
                    <p:cNvGrpSpPr/>
                    <p:nvPr/>
                  </p:nvGrpSpPr>
                  <p:grpSpPr>
                    <a:xfrm>
                      <a:off x="35708" y="404664"/>
                      <a:ext cx="9813837" cy="3417125"/>
                      <a:chOff x="35708" y="404664"/>
                      <a:chExt cx="9813837" cy="3417125"/>
                    </a:xfrm>
                  </p:grpSpPr>
                  <p:grpSp>
                    <p:nvGrpSpPr>
                      <p:cNvPr id="3" name="Group 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5708" y="1154071"/>
                        <a:ext cx="4528965" cy="2667600"/>
                        <a:chOff x="-551232" y="266006"/>
                        <a:chExt cx="4945860" cy="2657518"/>
                      </a:xfrm>
                    </p:grpSpPr>
                    <p:sp>
                      <p:nvSpPr>
                        <p:cNvPr id="30" name="Text Box 3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93272" y="266006"/>
                          <a:ext cx="641712" cy="267394"/>
                        </a:xfrm>
                        <a:prstGeom prst="rect">
                          <a:avLst/>
                        </a:prstGeom>
                        <a:noFill/>
                        <a:ln w="9525" algn="in">
                          <a:noFill/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rot="0" vert="horz" wrap="square" lIns="0" tIns="0" rIns="0" bIns="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25000"/>
                            </a:lnSpc>
                            <a:spcBef>
                              <a:spcPts val="554"/>
                            </a:spcBef>
                            <a:spcAft>
                              <a:spcPts val="692"/>
                            </a:spcAft>
                          </a:pPr>
                          <a:r>
                            <a:rPr lang="en-US" sz="969" b="1" spc="-7" dirty="0">
                              <a:latin typeface="+mj-lt"/>
                              <a:ea typeface="Times New Roman"/>
                              <a:cs typeface="Times New Roman"/>
                            </a:rPr>
                            <a:t>Tools</a:t>
                          </a:r>
                          <a:endParaRPr lang="sv-SE" sz="969" b="1" spc="-7" dirty="0">
                            <a:latin typeface="+mj-lt"/>
                            <a:ea typeface="Times New Roman"/>
                            <a:cs typeface="Times New Roman"/>
                          </a:endParaRPr>
                        </a:p>
                      </p:txBody>
                    </p:sp>
                    <p:grpSp>
                      <p:nvGrpSpPr>
                        <p:cNvPr id="31" name="Group 3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-551232" y="533400"/>
                          <a:ext cx="4945860" cy="2390124"/>
                          <a:chOff x="-551232" y="0"/>
                          <a:chExt cx="4945860" cy="2390124"/>
                        </a:xfrm>
                      </p:grpSpPr>
                      <p:cxnSp>
                        <p:nvCxnSpPr>
                          <p:cNvPr id="32" name="Straight Arrow Connector 3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584200" y="1885950"/>
                            <a:ext cx="116967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3" name="Straight Arrow Connector 3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1841500" y="1879600"/>
                            <a:ext cx="1169670" cy="762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4" name="Straight Arrow Connector 3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84200" y="952499"/>
                            <a:ext cx="61595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5" name="Straight Arrow Connector 3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219200" y="0"/>
                            <a:ext cx="520701" cy="8572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6" name="Straight Arrow Connector 3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 flipV="1">
                            <a:off x="2387601" y="952500"/>
                            <a:ext cx="62357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7" name="Straight Arrow Connector 3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882369" y="0"/>
                            <a:ext cx="505231" cy="857252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8" name="Straight Arrow Connector 3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797050" y="0"/>
                            <a:ext cx="12700" cy="18161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9" name="Straight Arrow Connector 3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44600" y="857250"/>
                            <a:ext cx="111125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0" name="Straight Arrow Connector 39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675615" y="908050"/>
                            <a:ext cx="1685951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1" name="Straight Arrow Connector 4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08050"/>
                            <a:ext cx="1695766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2" name="Straight Arrow Connector 4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841501" y="939800"/>
                            <a:ext cx="523152" cy="8763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3" name="Straight Arrow Connector 4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52500"/>
                            <a:ext cx="521970" cy="8636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sp>
                        <p:nvSpPr>
                          <p:cNvPr id="44" name="Text Box 35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07564" y="639442"/>
                            <a:ext cx="1887064" cy="585311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ctr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Specific object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Developing and integrating educational innovation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5" name="Text Box 34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927667" y="1917699"/>
                            <a:ext cx="1045592" cy="361950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Division of labour</a:t>
                            </a:r>
                            <a:endParaRPr lang="sv-SE" sz="969" b="1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6" name="Text Box 34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60388" y="1957650"/>
                            <a:ext cx="2107479" cy="432474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Community</a:t>
                            </a:r>
                            <a:b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Faculty developers, peers in the </a:t>
                            </a:r>
                            <a:r>
                              <a:rPr lang="en-US" sz="969" spc="-7" dirty="0" err="1">
                                <a:latin typeface="+mj-lt"/>
                                <a:ea typeface="Times New Roman"/>
                                <a:cs typeface="Times New Roman"/>
                              </a:rPr>
                              <a:t>programme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7" name="Text Box 34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0284" y="1917699"/>
                            <a:ext cx="615331" cy="260686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25000"/>
                              </a:lnSpc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Rules</a:t>
                            </a:r>
                            <a:endParaRPr lang="sv-SE" sz="969" b="1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8" name="Text Box 34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-551232" y="564220"/>
                            <a:ext cx="1800404" cy="494807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Subject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GB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Faculty development participants </a:t>
                            </a:r>
                          </a:p>
                        </p:txBody>
                      </p:sp>
                    </p:grpSp>
                  </p:grpSp>
                  <p:sp>
                    <p:nvSpPr>
                      <p:cNvPr id="4" name="Text Box 35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06899" y="404664"/>
                        <a:ext cx="2581557" cy="318483"/>
                      </a:xfrm>
                      <a:prstGeom prst="rect">
                        <a:avLst/>
                      </a:prstGeom>
                      <a:noFill/>
                      <a:ln w="9525" algn="in">
                        <a:noFill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rot="0" vert="horz" wrap="square" lIns="0" tIns="0" rIns="0" bIns="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25000"/>
                          </a:lnSpc>
                          <a:spcBef>
                            <a:spcPts val="554"/>
                          </a:spcBef>
                          <a:spcAft>
                            <a:spcPts val="692"/>
                          </a:spcAft>
                        </a:pPr>
                        <a:r>
                          <a:rPr lang="en-US" sz="1177" b="1" spc="-7" dirty="0">
                            <a:latin typeface="Calibri"/>
                            <a:ea typeface="Times New Roman"/>
                            <a:cs typeface="Times New Roman"/>
                          </a:rPr>
                          <a:t>Faculty development system (academic context) </a:t>
                        </a:r>
                        <a:endParaRPr lang="sv-SE" sz="1177" b="1" spc="-7" dirty="0">
                          <a:latin typeface="Times New Roman"/>
                          <a:ea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5" name="Group 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57056" y="1153954"/>
                        <a:ext cx="4392489" cy="2667835"/>
                        <a:chOff x="-800530" y="266006"/>
                        <a:chExt cx="4835147" cy="2662016"/>
                      </a:xfrm>
                    </p:grpSpPr>
                    <p:sp>
                      <p:nvSpPr>
                        <p:cNvPr id="11" name="Text Box 3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93272" y="266006"/>
                          <a:ext cx="641712" cy="267394"/>
                        </a:xfrm>
                        <a:prstGeom prst="rect">
                          <a:avLst/>
                        </a:prstGeom>
                        <a:noFill/>
                        <a:ln w="9525" algn="in">
                          <a:noFill/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rot="0" vert="horz" wrap="square" lIns="0" tIns="0" rIns="0" bIns="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25000"/>
                            </a:lnSpc>
                            <a:spcBef>
                              <a:spcPts val="554"/>
                            </a:spcBef>
                            <a:spcAft>
                              <a:spcPts val="692"/>
                            </a:spcAft>
                          </a:pPr>
                          <a:r>
                            <a:rPr lang="en-US" sz="969" b="1" spc="-7" dirty="0">
                              <a:latin typeface="+mj-lt"/>
                              <a:ea typeface="Times New Roman"/>
                              <a:cs typeface="Times New Roman"/>
                            </a:rPr>
                            <a:t>Tools</a:t>
                          </a:r>
                          <a:endParaRPr lang="sv-SE" sz="969" b="1" spc="-7" dirty="0">
                            <a:latin typeface="+mj-lt"/>
                            <a:ea typeface="Times New Roman"/>
                            <a:cs typeface="Times New Roman"/>
                          </a:endParaRPr>
                        </a:p>
                      </p:txBody>
                    </p:sp>
                    <p:grpSp>
                      <p:nvGrpSpPr>
                        <p:cNvPr id="12" name="Group 1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-800530" y="533400"/>
                          <a:ext cx="4835147" cy="2394622"/>
                          <a:chOff x="-800530" y="0"/>
                          <a:chExt cx="4835147" cy="2394622"/>
                        </a:xfrm>
                      </p:grpSpPr>
                      <p:cxnSp>
                        <p:nvCxnSpPr>
                          <p:cNvPr id="13" name="Straight Arrow Connector 1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584200" y="1885950"/>
                            <a:ext cx="116967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4" name="Straight Arrow Connector 1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1841500" y="1879600"/>
                            <a:ext cx="1169670" cy="762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5" name="Straight Arrow Connector 1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84200" y="952499"/>
                            <a:ext cx="61595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6" name="Straight Arrow Connector 1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219200" y="0"/>
                            <a:ext cx="520701" cy="8572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7" name="Straight Arrow Connector 1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 flipV="1">
                            <a:off x="2387601" y="952500"/>
                            <a:ext cx="62357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8" name="Straight Arrow Connector 1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882369" y="0"/>
                            <a:ext cx="505231" cy="857252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9" name="Straight Arrow Connector 1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797050" y="0"/>
                            <a:ext cx="12700" cy="18161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0" name="Straight Arrow Connector 19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44600" y="857250"/>
                            <a:ext cx="111125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1" name="Straight Arrow Connector 2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675615" y="908050"/>
                            <a:ext cx="1685951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2" name="Straight Arrow Connector 2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08050"/>
                            <a:ext cx="1695766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3" name="Straight Arrow Connector 2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841501" y="939800"/>
                            <a:ext cx="523152" cy="8763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4" name="Straight Arrow Connector 2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52500"/>
                            <a:ext cx="521970" cy="8636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sp>
                        <p:nvSpPr>
                          <p:cNvPr id="25" name="Text Box 35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49533" y="481605"/>
                            <a:ext cx="1685084" cy="643041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ctr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Subject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Teaching clinicians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27" name="Text Box 34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7393" y="1962148"/>
                            <a:ext cx="1893467" cy="432474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Community</a:t>
                            </a:r>
                            <a:b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Clinical team, managers, students, patients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29" name="Text Box 34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-800530" y="496912"/>
                            <a:ext cx="1902141" cy="466979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Specific object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GB" sz="969" dirty="0">
                                <a:latin typeface="+mj-lt"/>
                              </a:rPr>
                              <a:t>Maintaining routines of education and health care</a:t>
                            </a:r>
                            <a:endParaRPr lang="en-US" sz="969" dirty="0">
                              <a:latin typeface="+mj-lt"/>
                            </a:endParaRPr>
                          </a:p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6" name="Text Box 35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849710" y="404664"/>
                        <a:ext cx="1991722" cy="360040"/>
                      </a:xfrm>
                      <a:prstGeom prst="rect">
                        <a:avLst/>
                      </a:prstGeom>
                      <a:noFill/>
                      <a:ln w="9525" algn="in">
                        <a:noFill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rot="0" vert="horz" wrap="square" lIns="0" tIns="0" rIns="0" bIns="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25000"/>
                          </a:lnSpc>
                          <a:spcBef>
                            <a:spcPts val="554"/>
                          </a:spcBef>
                          <a:spcAft>
                            <a:spcPts val="692"/>
                          </a:spcAft>
                        </a:pPr>
                        <a:r>
                          <a:rPr lang="en-US" sz="1177" b="1" spc="-7" dirty="0">
                            <a:latin typeface="Calibri"/>
                            <a:ea typeface="Times New Roman"/>
                            <a:cs typeface="Times New Roman"/>
                          </a:rPr>
                          <a:t>Workplace system (clinical context) </a:t>
                        </a:r>
                        <a:endParaRPr lang="sv-SE" sz="1177" b="1" spc="-7" dirty="0">
                          <a:latin typeface="Times New Roman"/>
                          <a:ea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7" name="Group 6"/>
                      <p:cNvGrpSpPr/>
                      <p:nvPr/>
                    </p:nvGrpSpPr>
                    <p:grpSpPr>
                      <a:xfrm>
                        <a:off x="4467000" y="2257544"/>
                        <a:ext cx="972000" cy="206277"/>
                        <a:chOff x="1835942" y="3075806"/>
                        <a:chExt cx="1027238" cy="152407"/>
                      </a:xfrm>
                    </p:grpSpPr>
                    <p:cxnSp>
                      <p:nvCxnSpPr>
                        <p:cNvPr id="8" name="Straight Connector 7"/>
                        <p:cNvCxnSpPr/>
                        <p:nvPr/>
                      </p:nvCxnSpPr>
                      <p:spPr bwMode="auto">
                        <a:xfrm flipH="1">
                          <a:off x="2267744" y="3075806"/>
                          <a:ext cx="163634" cy="152407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9" name="Straight Arrow Connector 8"/>
                        <p:cNvCxnSpPr/>
                        <p:nvPr/>
                      </p:nvCxnSpPr>
                      <p:spPr bwMode="auto">
                        <a:xfrm>
                          <a:off x="2267744" y="3226004"/>
                          <a:ext cx="595436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8575" cap="rnd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arrow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10" name="Straight Arrow Connector 9"/>
                        <p:cNvCxnSpPr/>
                        <p:nvPr/>
                      </p:nvCxnSpPr>
                      <p:spPr bwMode="auto">
                        <a:xfrm flipH="1">
                          <a:off x="1835942" y="3078753"/>
                          <a:ext cx="595436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8575" cap="rnd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arrow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</p:grpSp>
                </p:grpSp>
                <p:grpSp>
                  <p:nvGrpSpPr>
                    <p:cNvPr id="49" name="Group 48"/>
                    <p:cNvGrpSpPr/>
                    <p:nvPr/>
                  </p:nvGrpSpPr>
                  <p:grpSpPr>
                    <a:xfrm>
                      <a:off x="3775309" y="2996952"/>
                      <a:ext cx="5220083" cy="3218592"/>
                      <a:chOff x="3775309" y="2996952"/>
                      <a:chExt cx="5220083" cy="3218592"/>
                    </a:xfrm>
                  </p:grpSpPr>
                  <p:sp>
                    <p:nvSpPr>
                      <p:cNvPr id="71" name="Freeform 70"/>
                      <p:cNvSpPr/>
                      <p:nvPr/>
                    </p:nvSpPr>
                    <p:spPr>
                      <a:xfrm>
                        <a:off x="4088691" y="4592671"/>
                        <a:ext cx="1804843" cy="541199"/>
                      </a:xfrm>
                      <a:custGeom>
                        <a:avLst/>
                        <a:gdLst>
                          <a:gd name="connsiteX0" fmla="*/ 0 w 3848100"/>
                          <a:gd name="connsiteY0" fmla="*/ 647700 h 903814"/>
                          <a:gd name="connsiteX1" fmla="*/ 1607820 w 3848100"/>
                          <a:gd name="connsiteY1" fmla="*/ 228600 h 903814"/>
                          <a:gd name="connsiteX2" fmla="*/ 2072640 w 3848100"/>
                          <a:gd name="connsiteY2" fmla="*/ 838200 h 903814"/>
                          <a:gd name="connsiteX3" fmla="*/ 1417320 w 3848100"/>
                          <a:gd name="connsiteY3" fmla="*/ 792480 h 903814"/>
                          <a:gd name="connsiteX4" fmla="*/ 3848100 w 3848100"/>
                          <a:gd name="connsiteY4" fmla="*/ 0 h 90381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848100" h="903814">
                            <a:moveTo>
                              <a:pt x="0" y="647700"/>
                            </a:moveTo>
                            <a:cubicBezTo>
                              <a:pt x="631190" y="422275"/>
                              <a:pt x="1262380" y="196850"/>
                              <a:pt x="1607820" y="228600"/>
                            </a:cubicBezTo>
                            <a:cubicBezTo>
                              <a:pt x="1953260" y="260350"/>
                              <a:pt x="2104390" y="744220"/>
                              <a:pt x="2072640" y="838200"/>
                            </a:cubicBezTo>
                            <a:cubicBezTo>
                              <a:pt x="2040890" y="932180"/>
                              <a:pt x="1121410" y="932180"/>
                              <a:pt x="1417320" y="792480"/>
                            </a:cubicBezTo>
                            <a:cubicBezTo>
                              <a:pt x="1713230" y="652780"/>
                              <a:pt x="2780665" y="326390"/>
                              <a:pt x="3848100" y="0"/>
                            </a:cubicBezTo>
                          </a:path>
                        </a:pathLst>
                      </a:custGeom>
                      <a:noFill/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7"/>
                      </a:p>
                    </p:txBody>
                  </p:sp>
                  <p:sp>
                    <p:nvSpPr>
                      <p:cNvPr id="75" name="TextBox 74"/>
                      <p:cNvSpPr txBox="1"/>
                      <p:nvPr/>
                    </p:nvSpPr>
                    <p:spPr>
                      <a:xfrm>
                        <a:off x="3775309" y="5435886"/>
                        <a:ext cx="2355382" cy="77965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969" b="1" dirty="0"/>
                          <a:t>Negotiation</a:t>
                        </a:r>
                      </a:p>
                      <a:p>
                        <a:pPr algn="ctr"/>
                        <a:r>
                          <a:rPr lang="en-US" sz="969" b="1" dirty="0"/>
                          <a:t>Reconceptualisation</a:t>
                        </a:r>
                      </a:p>
                      <a:p>
                        <a:pPr algn="ctr"/>
                        <a:r>
                          <a:rPr lang="en-US" sz="969" b="1" dirty="0"/>
                          <a:t>Reconciliation</a:t>
                        </a:r>
                      </a:p>
                    </p:txBody>
                  </p:sp>
                  <p:cxnSp>
                    <p:nvCxnSpPr>
                      <p:cNvPr id="91" name="Straight Arrow Connector 90"/>
                      <p:cNvCxnSpPr/>
                      <p:nvPr/>
                    </p:nvCxnSpPr>
                    <p:spPr>
                      <a:xfrm>
                        <a:off x="4953000" y="2996952"/>
                        <a:ext cx="0" cy="90000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dash"/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" name="Straight Arrow Connector 91"/>
                      <p:cNvCxnSpPr/>
                      <p:nvPr/>
                    </p:nvCxnSpPr>
                    <p:spPr>
                      <a:xfrm rot="16200000">
                        <a:off x="6447216" y="4851209"/>
                        <a:ext cx="0" cy="90000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dash"/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3" name="TextBox 92"/>
                      <p:cNvSpPr txBox="1"/>
                      <p:nvPr/>
                    </p:nvSpPr>
                    <p:spPr>
                      <a:xfrm>
                        <a:off x="6994793" y="5101929"/>
                        <a:ext cx="2000599" cy="39501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1177" b="1" dirty="0"/>
                          <a:t>Transformation</a:t>
                        </a:r>
                        <a:endParaRPr lang="en-US" sz="1177" b="1" dirty="0"/>
                      </a:p>
                    </p:txBody>
                  </p:sp>
                </p:grpSp>
              </p:grpSp>
            </p:grpSp>
            <p:sp>
              <p:nvSpPr>
                <p:cNvPr id="52" name="TextBox 51"/>
                <p:cNvSpPr txBox="1"/>
                <p:nvPr/>
              </p:nvSpPr>
              <p:spPr>
                <a:xfrm>
                  <a:off x="4088692" y="3933056"/>
                  <a:ext cx="1804843" cy="656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177" b="1" dirty="0"/>
                    <a:t>Collaborative knotworking</a:t>
                  </a:r>
                  <a:r>
                    <a:rPr lang="en-GB" sz="1177" dirty="0">
                      <a:solidFill>
                        <a:srgbClr val="FF0000"/>
                      </a:solidFill>
                    </a:rPr>
                    <a:t> 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-351981" y="292586"/>
                  <a:ext cx="963141" cy="4412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sz="1385" b="1" dirty="0"/>
                    <a:t>(A)</a:t>
                  </a:r>
                  <a:endParaRPr lang="en-US" sz="1385" b="1" dirty="0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-351980" y="3933056"/>
                  <a:ext cx="984502" cy="4412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sz="1385" b="1" dirty="0"/>
                    <a:t>(B)</a:t>
                  </a:r>
                  <a:endParaRPr lang="en-US" sz="1385" b="1" dirty="0"/>
                </a:p>
              </p:txBody>
            </p:sp>
          </p:grpSp>
        </p:grpSp>
        <p:sp>
          <p:nvSpPr>
            <p:cNvPr id="65" name="Rectangle 64"/>
            <p:cNvSpPr/>
            <p:nvPr/>
          </p:nvSpPr>
          <p:spPr>
            <a:xfrm>
              <a:off x="3872999" y="1016824"/>
              <a:ext cx="2160000" cy="828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69" b="1" dirty="0">
                  <a:solidFill>
                    <a:schemeClr val="tx1"/>
                  </a:solidFill>
                </a:rPr>
                <a:t>Generalized object </a:t>
              </a:r>
              <a:br>
                <a:rPr lang="en-US" sz="969" b="1" dirty="0">
                  <a:solidFill>
                    <a:schemeClr val="tx1"/>
                  </a:solidFill>
                </a:rPr>
              </a:br>
              <a:r>
                <a:rPr lang="sv-SE" sz="969" dirty="0">
                  <a:solidFill>
                    <a:schemeClr val="tx1"/>
                  </a:solidFill>
                </a:rPr>
                <a:t>E</a:t>
              </a:r>
              <a:r>
                <a:rPr lang="en-US" sz="969" dirty="0" err="1">
                  <a:solidFill>
                    <a:schemeClr val="tx1"/>
                  </a:solidFill>
                </a:rPr>
                <a:t>ducating</a:t>
              </a:r>
              <a:r>
                <a:rPr lang="en-US" sz="969" dirty="0">
                  <a:solidFill>
                    <a:schemeClr val="tx1"/>
                  </a:solidFill>
                </a:rPr>
                <a:t> students to provide good patient care</a:t>
              </a:r>
              <a:r>
                <a:rPr lang="sv-SE" sz="969" dirty="0">
                  <a:solidFill>
                    <a:schemeClr val="tx1"/>
                  </a:solidFill>
                </a:rPr>
                <a:t> </a:t>
              </a:r>
              <a:endParaRPr lang="en-US" sz="969" dirty="0">
                <a:solidFill>
                  <a:schemeClr val="tx1"/>
                </a:solidFill>
              </a:endParaRPr>
            </a:p>
          </p:txBody>
        </p:sp>
      </p:grpSp>
      <p:sp>
        <p:nvSpPr>
          <p:cNvPr id="67" name="Title 22">
            <a:extLst>
              <a:ext uri="{FF2B5EF4-FFF2-40B4-BE49-F238E27FC236}">
                <a16:creationId xmlns:a16="http://schemas.microsoft.com/office/drawing/2014/main" id="{9ED9B062-12B9-B549-AF7C-F687192154C8}"/>
              </a:ext>
            </a:extLst>
          </p:cNvPr>
          <p:cNvSpPr txBox="1">
            <a:spLocks/>
          </p:cNvSpPr>
          <p:nvPr/>
        </p:nvSpPr>
        <p:spPr>
          <a:xfrm>
            <a:off x="479346" y="222425"/>
            <a:ext cx="7772400" cy="8572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sv-SE" kern="0" dirty="0"/>
              <a:t>RESULTS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3647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73518AC9-F5F9-BF42-B73E-C7448293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Photo: Education, Camilla Svensk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2147BF9-2F63-EE48-BEBE-98850F41B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6" y="0"/>
            <a:ext cx="888312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40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lime-agnelm\Downloads\2018-2_Print (2).jpg"/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858" b="7858"/>
          <a:stretch/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2047531"/>
            <a:ext cx="9144000" cy="2308324"/>
          </a:xfrm>
          <a:prstGeom prst="rect">
            <a:avLst/>
          </a:prstGeom>
          <a:solidFill>
            <a:srgbClr val="870052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95000"/>
                  </a:schemeClr>
                </a:solidFill>
              </a:rPr>
              <a:t>Educational change is local:</a:t>
            </a:r>
          </a:p>
          <a:p>
            <a:pPr algn="ctr"/>
            <a:endParaRPr lang="sv-SE" sz="2400" dirty="0"/>
          </a:p>
          <a:p>
            <a:pPr algn="ctr"/>
            <a:r>
              <a:rPr lang="en-US" sz="2400" dirty="0">
                <a:solidFill>
                  <a:schemeClr val="accent3">
                    <a:lumMod val="95000"/>
                  </a:schemeClr>
                </a:solidFill>
              </a:rPr>
              <a:t>Collaborative </a:t>
            </a:r>
            <a:r>
              <a:rPr lang="en-US" sz="2400" dirty="0" err="1">
                <a:solidFill>
                  <a:schemeClr val="accent3">
                    <a:lumMod val="95000"/>
                  </a:schemeClr>
                </a:solidFill>
              </a:rPr>
              <a:t>knotworking</a:t>
            </a:r>
            <a:r>
              <a:rPr lang="en-US" sz="2400" dirty="0">
                <a:solidFill>
                  <a:schemeClr val="accent3">
                    <a:lumMod val="95000"/>
                  </a:schemeClr>
                </a:solidFill>
              </a:rPr>
              <a:t> requires transformation of the workplace as well as the innovation/ innovator</a:t>
            </a:r>
          </a:p>
          <a:p>
            <a:pPr algn="ctr"/>
            <a:endParaRPr lang="en-US" sz="2400" b="1" dirty="0">
              <a:solidFill>
                <a:schemeClr val="accent3">
                  <a:lumMod val="9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accent3">
                    <a:lumMod val="95000"/>
                  </a:schemeClr>
                </a:solidFill>
              </a:rPr>
              <a:t>The workplace needs to be an agent in faculty development</a:t>
            </a:r>
            <a:endParaRPr lang="en-US" sz="3400" b="1" dirty="0">
              <a:solidFill>
                <a:schemeClr val="accent3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5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55526"/>
            <a:ext cx="7772400" cy="85725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131590"/>
            <a:ext cx="7772400" cy="339860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Collaborators:</a:t>
            </a:r>
          </a:p>
          <a:p>
            <a:pPr marL="0" indent="0">
              <a:buNone/>
            </a:pPr>
            <a:r>
              <a:rPr lang="en-US" dirty="0"/>
              <a:t>Matilda Liljedahl, Erik </a:t>
            </a:r>
            <a:r>
              <a:rPr lang="en-US" dirty="0" err="1"/>
              <a:t>Björck</a:t>
            </a:r>
            <a:r>
              <a:rPr lang="en-US" dirty="0"/>
              <a:t>, Juha Nieminen, </a:t>
            </a:r>
            <a:r>
              <a:rPr lang="en-US" b="1" dirty="0"/>
              <a:t>Klara Bolander Laksov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Funding: </a:t>
            </a:r>
          </a:p>
          <a:p>
            <a:pPr marL="0" indent="0">
              <a:buNone/>
            </a:pPr>
            <a:r>
              <a:rPr lang="en-US" dirty="0"/>
              <a:t>Stockholm City Council</a:t>
            </a:r>
          </a:p>
          <a:p>
            <a:pPr marL="0" indent="0">
              <a:buNone/>
            </a:pPr>
            <a:r>
              <a:rPr lang="en-US" dirty="0"/>
              <a:t>The Swedish Society of Medicine </a:t>
            </a:r>
          </a:p>
          <a:p>
            <a:pPr marL="0" indent="0">
              <a:buNone/>
            </a:pPr>
            <a:r>
              <a:rPr lang="en-US" dirty="0"/>
              <a:t>Karolinska </a:t>
            </a:r>
            <a:r>
              <a:rPr lang="en-US" dirty="0" err="1"/>
              <a:t>Institutet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agnes.elmberger@ki.se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5" name="Picture 2" descr="C:\Users\lime-agnelm\Downloads\ki_logo_rgb_Print (2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7" y="87962"/>
            <a:ext cx="1656181" cy="82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50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0A1EC0-4EC2-D54A-A915-C78D7F26E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64" y="291913"/>
            <a:ext cx="7772400" cy="857250"/>
          </a:xfrm>
        </p:spPr>
        <p:txBody>
          <a:bodyPr/>
          <a:lstStyle/>
          <a:p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publications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2E010D-8366-3C4F-8DBA-F44EB84D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72" y="1028700"/>
            <a:ext cx="7772400" cy="3086100"/>
          </a:xfrm>
        </p:spPr>
        <p:txBody>
          <a:bodyPr/>
          <a:lstStyle/>
          <a:p>
            <a:r>
              <a:rPr lang="sv-SE" dirty="0"/>
              <a:t>Bolander </a:t>
            </a:r>
            <a:r>
              <a:rPr lang="sv-SE" dirty="0" err="1"/>
              <a:t>Laksov</a:t>
            </a:r>
            <a:r>
              <a:rPr lang="sv-SE" dirty="0"/>
              <a:t>, K., Elmberger, A., Liljedahl, M., &amp; Björck, E. (2020). </a:t>
            </a:r>
            <a:r>
              <a:rPr lang="sv-SE" dirty="0" err="1"/>
              <a:t>Shifting</a:t>
            </a:r>
            <a:r>
              <a:rPr lang="sv-SE" dirty="0"/>
              <a:t> to Team-</a:t>
            </a:r>
            <a:r>
              <a:rPr lang="sv-SE" dirty="0" err="1"/>
              <a:t>based</a:t>
            </a:r>
            <a:r>
              <a:rPr lang="sv-SE" dirty="0"/>
              <a:t> </a:t>
            </a:r>
            <a:r>
              <a:rPr lang="sv-SE" dirty="0" err="1"/>
              <a:t>Faculty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: a </a:t>
            </a:r>
            <a:r>
              <a:rPr lang="sv-SE" dirty="0" err="1"/>
              <a:t>Programme</a:t>
            </a:r>
            <a:r>
              <a:rPr lang="sv-SE" dirty="0"/>
              <a:t> </a:t>
            </a:r>
            <a:r>
              <a:rPr lang="sv-SE" dirty="0" err="1"/>
              <a:t>designed</a:t>
            </a:r>
            <a:r>
              <a:rPr lang="sv-SE" dirty="0"/>
              <a:t> to </a:t>
            </a:r>
            <a:r>
              <a:rPr lang="sv-SE" dirty="0" err="1"/>
              <a:t>facilitate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 in Medical </a:t>
            </a:r>
            <a:r>
              <a:rPr lang="sv-SE" dirty="0" err="1"/>
              <a:t>Education</a:t>
            </a:r>
            <a:r>
              <a:rPr lang="sv-SE" dirty="0"/>
              <a:t>. </a:t>
            </a:r>
            <a:r>
              <a:rPr lang="sv-SE" i="1" dirty="0" err="1"/>
              <a:t>Higher</a:t>
            </a:r>
            <a:r>
              <a:rPr lang="sv-SE" i="1" dirty="0"/>
              <a:t> </a:t>
            </a:r>
            <a:r>
              <a:rPr lang="sv-SE" i="1" dirty="0" err="1"/>
              <a:t>Education</a:t>
            </a:r>
            <a:r>
              <a:rPr lang="sv-SE" i="1" dirty="0"/>
              <a:t> Research &amp; </a:t>
            </a:r>
            <a:r>
              <a:rPr lang="sv-SE" i="1" dirty="0" err="1"/>
              <a:t>Development</a:t>
            </a:r>
            <a:r>
              <a:rPr lang="sv-SE" dirty="0"/>
              <a:t>, 1-15.</a:t>
            </a:r>
          </a:p>
          <a:p>
            <a:r>
              <a:rPr lang="sv-SE" dirty="0"/>
              <a:t>Elmberger, A., Björck, E., Liljedahl, M., Nieminen, J., &amp; </a:t>
            </a:r>
            <a:r>
              <a:rPr lang="sv-SE" dirty="0" err="1"/>
              <a:t>Laksov</a:t>
            </a:r>
            <a:r>
              <a:rPr lang="sv-SE" dirty="0"/>
              <a:t>, K. B. (2019). </a:t>
            </a:r>
            <a:r>
              <a:rPr lang="sv-SE" dirty="0" err="1"/>
              <a:t>Contradictions</a:t>
            </a:r>
            <a:r>
              <a:rPr lang="sv-SE" dirty="0"/>
              <a:t> in </a:t>
            </a:r>
            <a:r>
              <a:rPr lang="sv-SE" dirty="0" err="1"/>
              <a:t>clinical</a:t>
            </a:r>
            <a:r>
              <a:rPr lang="sv-SE" dirty="0"/>
              <a:t> </a:t>
            </a:r>
            <a:r>
              <a:rPr lang="sv-SE" dirty="0" err="1"/>
              <a:t>teachers</a:t>
            </a:r>
            <a:r>
              <a:rPr lang="sv-SE" dirty="0"/>
              <a:t>’ </a:t>
            </a:r>
            <a:r>
              <a:rPr lang="sv-SE" dirty="0" err="1"/>
              <a:t>engagement</a:t>
            </a:r>
            <a:r>
              <a:rPr lang="sv-SE" dirty="0"/>
              <a:t> in </a:t>
            </a:r>
            <a:r>
              <a:rPr lang="sv-SE" dirty="0" err="1"/>
              <a:t>educational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: an </a:t>
            </a:r>
            <a:r>
              <a:rPr lang="sv-SE" dirty="0" err="1"/>
              <a:t>activity</a:t>
            </a:r>
            <a:r>
              <a:rPr lang="sv-SE" dirty="0"/>
              <a:t> </a:t>
            </a:r>
            <a:r>
              <a:rPr lang="sv-SE" dirty="0" err="1"/>
              <a:t>theory</a:t>
            </a:r>
            <a:r>
              <a:rPr lang="sv-SE" dirty="0"/>
              <a:t> </a:t>
            </a:r>
            <a:r>
              <a:rPr lang="sv-SE" dirty="0" err="1"/>
              <a:t>analysis</a:t>
            </a:r>
            <a:r>
              <a:rPr lang="sv-SE" dirty="0"/>
              <a:t>. </a:t>
            </a:r>
            <a:r>
              <a:rPr lang="sv-SE" i="1" dirty="0" err="1"/>
              <a:t>Advances</a:t>
            </a:r>
            <a:r>
              <a:rPr lang="sv-SE" i="1" dirty="0"/>
              <a:t> in Health Sciences </a:t>
            </a:r>
            <a:r>
              <a:rPr lang="sv-SE" i="1" dirty="0" err="1"/>
              <a:t>Education</a:t>
            </a:r>
            <a:r>
              <a:rPr lang="sv-SE" dirty="0"/>
              <a:t>, </a:t>
            </a:r>
            <a:r>
              <a:rPr lang="sv-SE" i="1" dirty="0"/>
              <a:t>24</a:t>
            </a:r>
            <a:r>
              <a:rPr lang="sv-SE" dirty="0"/>
              <a:t>(1), 125-140.</a:t>
            </a:r>
          </a:p>
          <a:p>
            <a:r>
              <a:rPr lang="sv-SE" dirty="0"/>
              <a:t>Elmberger, A., Björck, E., Nieminen, J., Liljedahl, M., &amp; </a:t>
            </a:r>
            <a:r>
              <a:rPr lang="sv-SE" dirty="0" err="1"/>
              <a:t>Laksov</a:t>
            </a:r>
            <a:r>
              <a:rPr lang="sv-SE" dirty="0"/>
              <a:t>, K. B. (2020). </a:t>
            </a:r>
            <a:r>
              <a:rPr lang="sv-SE" dirty="0" err="1"/>
              <a:t>Collaborative</a:t>
            </a:r>
            <a:r>
              <a:rPr lang="sv-SE" dirty="0"/>
              <a:t> </a:t>
            </a:r>
            <a:r>
              <a:rPr lang="sv-SE" dirty="0" err="1"/>
              <a:t>knotworking</a:t>
            </a:r>
            <a:r>
              <a:rPr lang="sv-SE" dirty="0"/>
              <a:t>–</a:t>
            </a:r>
            <a:r>
              <a:rPr lang="sv-SE" dirty="0" err="1"/>
              <a:t>transforming</a:t>
            </a:r>
            <a:r>
              <a:rPr lang="sv-SE" dirty="0"/>
              <a:t> </a:t>
            </a:r>
            <a:r>
              <a:rPr lang="sv-SE" dirty="0" err="1"/>
              <a:t>clinical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 </a:t>
            </a:r>
            <a:r>
              <a:rPr lang="sv-SE" dirty="0" err="1"/>
              <a:t>practice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faculty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. </a:t>
            </a:r>
            <a:r>
              <a:rPr lang="sv-SE" i="1" dirty="0"/>
              <a:t>BMC </a:t>
            </a:r>
            <a:r>
              <a:rPr lang="sv-SE" i="1" dirty="0" err="1"/>
              <a:t>medical</a:t>
            </a:r>
            <a:r>
              <a:rPr lang="sv-SE" i="1" dirty="0"/>
              <a:t> </a:t>
            </a:r>
            <a:r>
              <a:rPr lang="sv-SE" i="1" dirty="0" err="1"/>
              <a:t>education</a:t>
            </a:r>
            <a:r>
              <a:rPr lang="sv-SE" dirty="0"/>
              <a:t>, </a:t>
            </a:r>
            <a:r>
              <a:rPr lang="sv-SE" i="1" dirty="0"/>
              <a:t>20</a:t>
            </a:r>
            <a:r>
              <a:rPr lang="sv-SE" dirty="0"/>
              <a:t>(1), 1-11.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56189C-2DB6-644C-A705-74CDF11B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Photo: Education, Camilla Svensk </a:t>
            </a:r>
          </a:p>
        </p:txBody>
      </p:sp>
    </p:spTree>
    <p:extLst>
      <p:ext uri="{BB962C8B-B14F-4D97-AF65-F5344CB8AC3E}">
        <p14:creationId xmlns:p14="http://schemas.microsoft.com/office/powerpoint/2010/main" val="1544280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11510"/>
            <a:ext cx="7772400" cy="857250"/>
          </a:xfrm>
        </p:spPr>
        <p:txBody>
          <a:bodyPr/>
          <a:lstStyle/>
          <a:p>
            <a:r>
              <a:rPr lang="sv-SE" dirty="0" err="1"/>
              <a:t>References</a:t>
            </a:r>
            <a:br>
              <a:rPr lang="sv-SE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897564"/>
            <a:ext cx="7772400" cy="3086100"/>
          </a:xfrm>
        </p:spPr>
        <p:txBody>
          <a:bodyPr/>
          <a:lstStyle/>
          <a:p>
            <a:r>
              <a:rPr lang="en-US" sz="1300" dirty="0"/>
              <a:t>Amundsen, C., &amp; Wilson, M. (2012). Are we asking the right questions? A conceptual review of the educational development literature in higher education. </a:t>
            </a:r>
            <a:r>
              <a:rPr lang="en-US" sz="1300" i="1" dirty="0"/>
              <a:t>Review of Educational Research</a:t>
            </a:r>
            <a:r>
              <a:rPr lang="en-US" sz="1300" dirty="0"/>
              <a:t>, </a:t>
            </a:r>
            <a:r>
              <a:rPr lang="en-US" sz="1300" i="1" dirty="0"/>
              <a:t>82</a:t>
            </a:r>
            <a:r>
              <a:rPr lang="en-US" sz="1300" dirty="0"/>
              <a:t>(1), 90–126. doi:10.3102/0034654312438409</a:t>
            </a:r>
          </a:p>
          <a:p>
            <a:r>
              <a:rPr lang="en-US" sz="1300" dirty="0"/>
              <a:t>Braun, V., &amp; Clarke, V. (2006). Using thematic analysis in psychology. Qualitative Research in Psychology, 3(2), 77–101. doi:10.1191/1478088706qp063oa</a:t>
            </a:r>
          </a:p>
          <a:p>
            <a:r>
              <a:rPr lang="en-US" sz="1300" dirty="0"/>
              <a:t>Engeström, Y. (1987). </a:t>
            </a:r>
            <a:r>
              <a:rPr lang="en-US" sz="1300" i="1" dirty="0"/>
              <a:t>Learning by expanding: An activity-theoretical approach to developmental research</a:t>
            </a:r>
            <a:r>
              <a:rPr lang="en-US" sz="1300" dirty="0"/>
              <a:t>. Helsinki: </a:t>
            </a:r>
            <a:r>
              <a:rPr lang="en-US" sz="1300" dirty="0" err="1"/>
              <a:t>Orienta-konsultit</a:t>
            </a:r>
            <a:r>
              <a:rPr lang="en-US" sz="1300" dirty="0"/>
              <a:t>.</a:t>
            </a:r>
          </a:p>
          <a:p>
            <a:r>
              <a:rPr lang="en-US" sz="1300" dirty="0"/>
              <a:t>Engeström, Y., Miettinen, R., &amp; </a:t>
            </a:r>
            <a:r>
              <a:rPr lang="en-US" sz="1300" dirty="0" err="1"/>
              <a:t>Punamäki</a:t>
            </a:r>
            <a:r>
              <a:rPr lang="en-US" sz="1300" dirty="0"/>
              <a:t>, R.-L. (1999). </a:t>
            </a:r>
            <a:r>
              <a:rPr lang="en-US" sz="1300" i="1" dirty="0"/>
              <a:t>Perspectives on activity theory</a:t>
            </a:r>
            <a:r>
              <a:rPr lang="en-US" sz="1300" dirty="0"/>
              <a:t>. Cambridge: Cambridge University Press.</a:t>
            </a:r>
          </a:p>
          <a:p>
            <a:r>
              <a:rPr lang="en-US" sz="1300" dirty="0"/>
              <a:t>Gibbs, G., &amp; Coffey, M. (2004). The impact of training of university teachers on their teaching skills, their approach to teaching and the approach to learning of their students. </a:t>
            </a:r>
            <a:r>
              <a:rPr lang="en-US" sz="1300" i="1" dirty="0"/>
              <a:t>Active Learning in Higher Education</a:t>
            </a:r>
            <a:r>
              <a:rPr lang="en-US" sz="1300" dirty="0"/>
              <a:t>, </a:t>
            </a:r>
            <a:r>
              <a:rPr lang="en-US" sz="1300" i="1" dirty="0"/>
              <a:t>5</a:t>
            </a:r>
            <a:r>
              <a:rPr lang="en-US" sz="1300" dirty="0"/>
              <a:t>(1), 87–100. doi:10.1177/1469787404040463</a:t>
            </a:r>
          </a:p>
          <a:p>
            <a:r>
              <a:rPr lang="en-US" sz="1300" dirty="0"/>
              <a:t>Leslie, K., Baker, L., Egan-Lee, E., Esdaile, M., &amp; Reeves, S. (2013). Advancing Faculty Development in Medical Education. </a:t>
            </a:r>
            <a:r>
              <a:rPr lang="en-US" sz="1300" i="1" dirty="0"/>
              <a:t>Academic Medicine</a:t>
            </a:r>
            <a:r>
              <a:rPr lang="en-US" sz="1300" dirty="0"/>
              <a:t>, </a:t>
            </a:r>
            <a:r>
              <a:rPr lang="en-US" sz="1300" i="1" dirty="0"/>
              <a:t>88</a:t>
            </a:r>
            <a:r>
              <a:rPr lang="en-US" sz="1300" dirty="0"/>
              <a:t>(7), 1038–1045. doi:10.1097/ACM.0b013e318294fd29</a:t>
            </a:r>
          </a:p>
          <a:p>
            <a:r>
              <a:rPr lang="en-US" sz="1300" dirty="0" err="1"/>
              <a:t>Sorinola</a:t>
            </a:r>
            <a:r>
              <a:rPr lang="en-US" sz="1300" dirty="0"/>
              <a:t>, O. O., </a:t>
            </a:r>
            <a:r>
              <a:rPr lang="en-US" sz="1300" dirty="0" err="1"/>
              <a:t>Thistlethwaite</a:t>
            </a:r>
            <a:r>
              <a:rPr lang="en-US" sz="1300" dirty="0"/>
              <a:t>, J., Davies, D., &amp; </a:t>
            </a:r>
            <a:r>
              <a:rPr lang="en-US" sz="1300" dirty="0" err="1"/>
              <a:t>Peile</a:t>
            </a:r>
            <a:r>
              <a:rPr lang="en-US" sz="1300" dirty="0"/>
              <a:t>, E. (2017). Realist evaluation of faculty development for medical educators : What works for whom and why in the long-term. </a:t>
            </a:r>
            <a:r>
              <a:rPr lang="en-US" sz="1300" i="1" dirty="0"/>
              <a:t>Medical Teacher</a:t>
            </a:r>
            <a:r>
              <a:rPr lang="en-US" sz="1300" dirty="0"/>
              <a:t>, </a:t>
            </a:r>
            <a:r>
              <a:rPr lang="en-US" sz="1300" i="1" dirty="0"/>
              <a:t>39</a:t>
            </a:r>
            <a:r>
              <a:rPr lang="en-US" sz="1300" dirty="0"/>
              <a:t>(4), 422–4</a:t>
            </a:r>
          </a:p>
          <a:p>
            <a:endParaRPr lang="en-US" sz="1300" dirty="0"/>
          </a:p>
        </p:txBody>
      </p:sp>
      <p:grpSp>
        <p:nvGrpSpPr>
          <p:cNvPr id="5" name="Group 4"/>
          <p:cNvGrpSpPr/>
          <p:nvPr/>
        </p:nvGrpSpPr>
        <p:grpSpPr>
          <a:xfrm>
            <a:off x="539552" y="87962"/>
            <a:ext cx="8424936" cy="4716036"/>
            <a:chOff x="539552" y="87962"/>
            <a:chExt cx="8424936" cy="4716036"/>
          </a:xfrm>
        </p:grpSpPr>
        <p:pic>
          <p:nvPicPr>
            <p:cNvPr id="6" name="Picture 2" descr="C:\Users\lime-agnelm\Downloads\ki_logo_rgb_Print (2)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7" y="87962"/>
              <a:ext cx="1656181" cy="82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Connector 6"/>
            <p:cNvCxnSpPr/>
            <p:nvPr/>
          </p:nvCxnSpPr>
          <p:spPr bwMode="auto">
            <a:xfrm>
              <a:off x="539552" y="4803998"/>
              <a:ext cx="82809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4829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lime-agnelm\Downloads\ki_20110517_9021_Print (1).jpg"/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633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4716016" y="0"/>
            <a:ext cx="4453260" cy="5143500"/>
          </a:xfrm>
          <a:prstGeom prst="rect">
            <a:avLst/>
          </a:prstGeom>
          <a:solidFill>
            <a:srgbClr val="870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1" i="0" u="none" strike="noStrike" cap="none" normalizeH="0" baseline="0" dirty="0">
              <a:ln>
                <a:noFill/>
              </a:ln>
              <a:solidFill>
                <a:schemeClr val="accent3">
                  <a:lumMod val="95000"/>
                </a:schemeClr>
              </a:solidFill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sz="2400" b="1" dirty="0">
              <a:solidFill>
                <a:schemeClr val="accent3">
                  <a:lumMod val="95000"/>
                </a:schemeClr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95000"/>
                  </a:schemeClr>
                </a:solidFill>
                <a:effectLst/>
              </a:rPr>
              <a:t>FACULTY DEVELOPMENT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accent3">
                  <a:lumMod val="95000"/>
                </a:schemeClr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accent3">
                    <a:lumMod val="95000"/>
                  </a:schemeClr>
                </a:solidFill>
              </a:rPr>
              <a:t>“Activities (health) professionals pursue to improve their knowledge, skills and behaviours as teachers” </a:t>
            </a:r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accent3">
                    <a:lumMod val="95000"/>
                  </a:schemeClr>
                </a:solidFill>
              </a:rPr>
              <a:t>Steinert</a:t>
            </a:r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 2014, p.4)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65032" y="4857750"/>
            <a:ext cx="2895600" cy="171450"/>
          </a:xfrm>
        </p:spPr>
        <p:txBody>
          <a:bodyPr/>
          <a:lstStyle/>
          <a:p>
            <a:r>
              <a:rPr lang="sv-SE" sz="1000" dirty="0">
                <a:solidFill>
                  <a:schemeClr val="accent3">
                    <a:lumMod val="95000"/>
                  </a:schemeClr>
                </a:solidFill>
              </a:rPr>
              <a:t>Photo: Svensk, C. Education</a:t>
            </a:r>
          </a:p>
        </p:txBody>
      </p:sp>
    </p:spTree>
    <p:extLst>
      <p:ext uri="{BB962C8B-B14F-4D97-AF65-F5344CB8AC3E}">
        <p14:creationId xmlns:p14="http://schemas.microsoft.com/office/powerpoint/2010/main" val="922645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71550"/>
            <a:ext cx="7772400" cy="3086100"/>
          </a:xfrm>
        </p:spPr>
        <p:txBody>
          <a:bodyPr/>
          <a:lstStyle/>
          <a:p>
            <a:r>
              <a:rPr lang="en-US" sz="1400" dirty="0" err="1"/>
              <a:t>Steinert</a:t>
            </a:r>
            <a:r>
              <a:rPr lang="en-US" sz="1400" dirty="0"/>
              <a:t>, Y. (2014). Faculty Development: Core Concepts and Principles. In Y. </a:t>
            </a:r>
            <a:r>
              <a:rPr lang="en-US" sz="1400" dirty="0" err="1"/>
              <a:t>Steinert</a:t>
            </a:r>
            <a:r>
              <a:rPr lang="en-US" sz="1400" dirty="0"/>
              <a:t> (Ed.), </a:t>
            </a:r>
            <a:r>
              <a:rPr lang="en-US" sz="1400" i="1" dirty="0"/>
              <a:t>Faculty Development in the Health Professions: A Focus on Research and Practice</a:t>
            </a:r>
            <a:r>
              <a:rPr lang="en-US" sz="1400" dirty="0"/>
              <a:t> (pp. 3–25). New York London: Springer Dordrecht Heidelberg.</a:t>
            </a:r>
          </a:p>
          <a:p>
            <a:r>
              <a:rPr lang="en-US" sz="1400" dirty="0" err="1"/>
              <a:t>Steinert</a:t>
            </a:r>
            <a:r>
              <a:rPr lang="en-US" sz="1400" dirty="0"/>
              <a:t>, Y., Mann, K., Anderson, B., Barnett, B. M., Centeno, A., Naismith, L., et al. (2016). A systematic review of faculty development initiatives designed to enhance teaching effectiveness: A 10-year update: BEME Guide No. 40. </a:t>
            </a:r>
            <a:r>
              <a:rPr lang="en-US" sz="1400" i="1" dirty="0"/>
              <a:t>Medical Teacher</a:t>
            </a:r>
            <a:r>
              <a:rPr lang="en-US" sz="1400" dirty="0"/>
              <a:t>, </a:t>
            </a:r>
            <a:r>
              <a:rPr lang="en-US" sz="1400" i="1" dirty="0"/>
              <a:t>38</a:t>
            </a:r>
            <a:r>
              <a:rPr lang="en-US" sz="1400" dirty="0"/>
              <a:t>(8), 769–786. doi:10.1080/0142159X.2016.1181851</a:t>
            </a:r>
          </a:p>
          <a:p>
            <a:r>
              <a:rPr lang="en-US" sz="1400" dirty="0"/>
              <a:t>Stes, A., Min-</a:t>
            </a:r>
            <a:r>
              <a:rPr lang="en-US" sz="1400" dirty="0" err="1"/>
              <a:t>Leliveld</a:t>
            </a:r>
            <a:r>
              <a:rPr lang="en-US" sz="1400" dirty="0"/>
              <a:t>, M., </a:t>
            </a:r>
            <a:r>
              <a:rPr lang="en-US" sz="1400" dirty="0" err="1"/>
              <a:t>Gijbels</a:t>
            </a:r>
            <a:r>
              <a:rPr lang="en-US" sz="1400" dirty="0"/>
              <a:t>, D., &amp; Van </a:t>
            </a:r>
            <a:r>
              <a:rPr lang="en-US" sz="1400" dirty="0" err="1"/>
              <a:t>Petegem</a:t>
            </a:r>
            <a:r>
              <a:rPr lang="en-US" sz="1400" dirty="0"/>
              <a:t>, P. (2010). The impact of instructional development in higher education: The state-of-the-art of the research. Educational Research Review, 5(1), 25–49. doi:10.1016/j.edurev.2009.07.001</a:t>
            </a:r>
          </a:p>
          <a:p>
            <a:r>
              <a:rPr lang="en-US" sz="1400" dirty="0" err="1"/>
              <a:t>Varpio</a:t>
            </a:r>
            <a:r>
              <a:rPr lang="en-US" sz="1400" dirty="0"/>
              <a:t>, L., </a:t>
            </a:r>
            <a:r>
              <a:rPr lang="en-US" sz="1400" dirty="0" err="1"/>
              <a:t>Aschenbrener</a:t>
            </a:r>
            <a:r>
              <a:rPr lang="en-US" sz="1400" dirty="0"/>
              <a:t>, C., &amp; Bates, J. (2017). Tackling wicked problems: How theories of agency can provide new insights. </a:t>
            </a:r>
            <a:r>
              <a:rPr lang="en-US" sz="1400" i="1" dirty="0"/>
              <a:t>Medical Education</a:t>
            </a:r>
            <a:r>
              <a:rPr lang="en-US" sz="1400" dirty="0"/>
              <a:t>, </a:t>
            </a:r>
            <a:r>
              <a:rPr lang="en-US" sz="1400" i="1" dirty="0"/>
              <a:t>51</a:t>
            </a:r>
            <a:r>
              <a:rPr lang="en-US" sz="1400" dirty="0"/>
              <a:t>(4), 353–365. doi:10.1111/medu.13160</a:t>
            </a:r>
          </a:p>
          <a:p>
            <a:r>
              <a:rPr lang="en-US" sz="1400" dirty="0" err="1"/>
              <a:t>Virkkunen</a:t>
            </a:r>
            <a:r>
              <a:rPr lang="en-US" sz="1400" dirty="0"/>
              <a:t>, J., &amp; Newnham, D. S. (2013). </a:t>
            </a:r>
            <a:r>
              <a:rPr lang="en-US" sz="1400" i="1" dirty="0"/>
              <a:t>The change laboratory: A tool for collaborative development of work and education</a:t>
            </a:r>
            <a:r>
              <a:rPr lang="en-US" sz="1400" dirty="0"/>
              <a:t>. Rotterdam: Sense Publishers.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39552" y="267494"/>
            <a:ext cx="7772400" cy="857250"/>
          </a:xfrm>
        </p:spPr>
        <p:txBody>
          <a:bodyPr/>
          <a:lstStyle/>
          <a:p>
            <a:r>
              <a:rPr lang="sv-SE" dirty="0" err="1"/>
              <a:t>References</a:t>
            </a:r>
            <a:br>
              <a:rPr lang="sv-SE" dirty="0"/>
            </a:b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39552" y="87962"/>
            <a:ext cx="8424936" cy="4716036"/>
            <a:chOff x="539552" y="87962"/>
            <a:chExt cx="8424936" cy="4716036"/>
          </a:xfrm>
        </p:grpSpPr>
        <p:pic>
          <p:nvPicPr>
            <p:cNvPr id="7" name="Picture 2" descr="C:\Users\lime-agnelm\Downloads\ki_logo_rgb_Print (2)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7" y="87962"/>
              <a:ext cx="1656181" cy="82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/>
            <p:cNvCxnSpPr/>
            <p:nvPr/>
          </p:nvCxnSpPr>
          <p:spPr bwMode="auto">
            <a:xfrm>
              <a:off x="539552" y="4803998"/>
              <a:ext cx="82809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0593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57504"/>
            <a:ext cx="7772400" cy="4266474"/>
          </a:xfrm>
        </p:spPr>
        <p:txBody>
          <a:bodyPr/>
          <a:lstStyle/>
          <a:p>
            <a:pPr marL="0" indent="0">
              <a:buNone/>
            </a:pPr>
            <a:r>
              <a:rPr lang="sv-SE" sz="2400" b="1" dirty="0">
                <a:solidFill>
                  <a:schemeClr val="accent1"/>
                </a:solidFill>
              </a:rPr>
              <a:t>Photos</a:t>
            </a:r>
          </a:p>
          <a:p>
            <a:pPr marL="0" indent="0">
              <a:buNone/>
            </a:pPr>
            <a:endParaRPr lang="sv-SE" sz="1200" dirty="0"/>
          </a:p>
          <a:p>
            <a:pPr lvl="0"/>
            <a:r>
              <a:rPr lang="en-US" sz="1400" dirty="0">
                <a:solidFill>
                  <a:srgbClr val="000000"/>
                </a:solidFill>
                <a:hlinkClick r:id="rId3"/>
              </a:rPr>
              <a:t>http://mediabank.ki.se/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sv-SE" sz="1400" dirty="0" err="1"/>
              <a:t>Sirborn</a:t>
            </a:r>
            <a:r>
              <a:rPr lang="sv-SE" sz="1400" dirty="0"/>
              <a:t>, U. Aula Medica, (</a:t>
            </a:r>
            <a:r>
              <a:rPr lang="sv-SE" sz="1400" dirty="0">
                <a:hlinkClick r:id="rId4"/>
              </a:rPr>
              <a:t>CC</a:t>
            </a:r>
            <a:r>
              <a:rPr lang="sv-SE" sz="1400" dirty="0"/>
              <a:t>), alterations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picture</a:t>
            </a:r>
            <a:r>
              <a:rPr lang="sv-SE" sz="1400" dirty="0"/>
              <a:t>: black-</a:t>
            </a:r>
            <a:r>
              <a:rPr lang="sv-SE" sz="1400" dirty="0" err="1"/>
              <a:t>white</a:t>
            </a:r>
            <a:endParaRPr lang="sv-SE" sz="1400" dirty="0"/>
          </a:p>
          <a:p>
            <a:pPr lvl="1"/>
            <a:r>
              <a:rPr lang="sv-SE" sz="1400" dirty="0"/>
              <a:t>Svensk, C. Education, (CC), alterations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picture</a:t>
            </a:r>
            <a:r>
              <a:rPr lang="sv-SE" sz="1400" dirty="0"/>
              <a:t>: black-</a:t>
            </a:r>
            <a:r>
              <a:rPr lang="sv-SE" sz="1400" dirty="0" err="1"/>
              <a:t>white</a:t>
            </a:r>
            <a:endParaRPr lang="sv-SE" sz="1400" dirty="0"/>
          </a:p>
          <a:p>
            <a:pPr lvl="1"/>
            <a:r>
              <a:rPr lang="sv-SE" sz="1400" dirty="0"/>
              <a:t>Skog, L. kiutbildning5626.jpg, (CC), alterations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picture</a:t>
            </a:r>
            <a:r>
              <a:rPr lang="sv-SE" sz="1400" dirty="0"/>
              <a:t>: black-</a:t>
            </a:r>
            <a:r>
              <a:rPr lang="sv-SE" sz="1400" dirty="0" err="1"/>
              <a:t>white</a:t>
            </a:r>
            <a:endParaRPr lang="sv-SE" sz="1400" dirty="0"/>
          </a:p>
          <a:p>
            <a:pPr lvl="1"/>
            <a:r>
              <a:rPr lang="sv-SE" sz="1400" dirty="0"/>
              <a:t>Cronberg, E. </a:t>
            </a:r>
            <a:r>
              <a:rPr lang="sv-SE" sz="1400" dirty="0" err="1"/>
              <a:t>Doctors</a:t>
            </a:r>
            <a:r>
              <a:rPr lang="sv-SE" sz="1400" dirty="0"/>
              <a:t> at KTC, (CC), alterations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picture</a:t>
            </a:r>
            <a:r>
              <a:rPr lang="sv-SE" sz="1400" dirty="0"/>
              <a:t>: black-</a:t>
            </a:r>
            <a:r>
              <a:rPr lang="sv-SE" sz="1400" dirty="0" err="1"/>
              <a:t>white</a:t>
            </a:r>
            <a:endParaRPr lang="sv-SE" sz="1400" dirty="0"/>
          </a:p>
          <a:p>
            <a:pPr lvl="1"/>
            <a:r>
              <a:rPr lang="sv-SE" sz="1400" dirty="0"/>
              <a:t>Cronberg, E. </a:t>
            </a:r>
            <a:r>
              <a:rPr lang="sv-SE" sz="1400" dirty="0" err="1"/>
              <a:t>People</a:t>
            </a:r>
            <a:r>
              <a:rPr lang="sv-SE" sz="1400" dirty="0"/>
              <a:t> at KTC, (CC), alterations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picture</a:t>
            </a:r>
            <a:r>
              <a:rPr lang="sv-SE" sz="1400" dirty="0"/>
              <a:t>: black-</a:t>
            </a:r>
            <a:r>
              <a:rPr lang="sv-SE" sz="1400" dirty="0" err="1"/>
              <a:t>white</a:t>
            </a:r>
            <a:endParaRPr lang="sv-SE" sz="1400" dirty="0"/>
          </a:p>
          <a:p>
            <a:endParaRPr lang="sv-SE" sz="1200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grpSp>
        <p:nvGrpSpPr>
          <p:cNvPr id="4" name="Group 3"/>
          <p:cNvGrpSpPr/>
          <p:nvPr/>
        </p:nvGrpSpPr>
        <p:grpSpPr>
          <a:xfrm>
            <a:off x="539552" y="87962"/>
            <a:ext cx="8424936" cy="4716036"/>
            <a:chOff x="539552" y="87962"/>
            <a:chExt cx="8424936" cy="4716036"/>
          </a:xfrm>
        </p:grpSpPr>
        <p:pic>
          <p:nvPicPr>
            <p:cNvPr id="6" name="Picture 2" descr="C:\Users\lime-agnelm\Downloads\ki_logo_rgb_Print (2)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7" y="87962"/>
              <a:ext cx="1656181" cy="82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/>
            <p:cNvCxnSpPr/>
            <p:nvPr/>
          </p:nvCxnSpPr>
          <p:spPr bwMode="auto">
            <a:xfrm>
              <a:off x="539552" y="4803998"/>
              <a:ext cx="82809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4136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44000" y="105546"/>
            <a:ext cx="8856000" cy="4932408"/>
          </a:xfrm>
          <a:prstGeom prst="rect">
            <a:avLst/>
          </a:prstGeom>
          <a:solidFill>
            <a:srgbClr val="870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ts val="2400"/>
              </a:spcBef>
              <a:spcAft>
                <a:spcPct val="0"/>
              </a:spcAft>
            </a:pPr>
            <a:endParaRPr lang="sv-SE" sz="1000" b="1" dirty="0">
              <a:solidFill>
                <a:srgbClr val="FFFFFF">
                  <a:lumMod val="95000"/>
                </a:srgbClr>
              </a:solidFill>
            </a:endParaRPr>
          </a:p>
          <a:p>
            <a:pPr algn="ctr" eaLnBrk="0" fontAlgn="base" hangingPunct="0">
              <a:spcAft>
                <a:spcPct val="0"/>
              </a:spcAft>
            </a:pPr>
            <a:endParaRPr lang="sv-SE" sz="500" b="1" dirty="0">
              <a:solidFill>
                <a:srgbClr val="FFFFFF">
                  <a:lumMod val="95000"/>
                </a:srgbClr>
              </a:solidFill>
            </a:endParaRPr>
          </a:p>
          <a:p>
            <a:pPr algn="ctr" eaLnBrk="0" fontAlgn="base" hangingPunct="0">
              <a:spcAft>
                <a:spcPct val="0"/>
              </a:spcAft>
            </a:pPr>
            <a:r>
              <a:rPr lang="sv-SE" sz="2400" b="1" dirty="0">
                <a:solidFill>
                  <a:srgbClr val="FFFFFF">
                    <a:lumMod val="95000"/>
                  </a:srgbClr>
                </a:solidFill>
              </a:rPr>
              <a:t>THE PROBLEM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 dirty="0">
              <a:solidFill>
                <a:srgbClr val="FFFFFF">
                  <a:lumMod val="95000"/>
                </a:srgb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>
                  <a:lumMod val="95000"/>
                </a:srgb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421037" y="1220954"/>
            <a:ext cx="2301927" cy="553199"/>
            <a:chOff x="2936776" y="1240944"/>
            <a:chExt cx="2947670" cy="752974"/>
          </a:xfrm>
        </p:grpSpPr>
        <p:sp>
          <p:nvSpPr>
            <p:cNvPr id="26" name="Freeform 25"/>
            <p:cNvSpPr/>
            <p:nvPr/>
          </p:nvSpPr>
          <p:spPr bwMode="auto">
            <a:xfrm>
              <a:off x="2936776" y="1240944"/>
              <a:ext cx="2727424" cy="752974"/>
            </a:xfrm>
            <a:custGeom>
              <a:avLst/>
              <a:gdLst>
                <a:gd name="connsiteX0" fmla="*/ 0 w 3937000"/>
                <a:gd name="connsiteY0" fmla="*/ 740256 h 752974"/>
                <a:gd name="connsiteX1" fmla="*/ 685800 w 3937000"/>
                <a:gd name="connsiteY1" fmla="*/ 16356 h 752974"/>
                <a:gd name="connsiteX2" fmla="*/ 1409700 w 3937000"/>
                <a:gd name="connsiteY2" fmla="*/ 727556 h 752974"/>
                <a:gd name="connsiteX3" fmla="*/ 2133600 w 3937000"/>
                <a:gd name="connsiteY3" fmla="*/ 29056 h 752974"/>
                <a:gd name="connsiteX4" fmla="*/ 2832100 w 3937000"/>
                <a:gd name="connsiteY4" fmla="*/ 752956 h 752974"/>
                <a:gd name="connsiteX5" fmla="*/ 3556000 w 3937000"/>
                <a:gd name="connsiteY5" fmla="*/ 3656 h 752974"/>
                <a:gd name="connsiteX6" fmla="*/ 3937000 w 3937000"/>
                <a:gd name="connsiteY6" fmla="*/ 448156 h 752974"/>
                <a:gd name="connsiteX7" fmla="*/ 3937000 w 3937000"/>
                <a:gd name="connsiteY7" fmla="*/ 448156 h 752974"/>
                <a:gd name="connsiteX8" fmla="*/ 3937000 w 3937000"/>
                <a:gd name="connsiteY8" fmla="*/ 448156 h 752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7000" h="752974">
                  <a:moveTo>
                    <a:pt x="0" y="740256"/>
                  </a:moveTo>
                  <a:cubicBezTo>
                    <a:pt x="225425" y="379364"/>
                    <a:pt x="450850" y="18473"/>
                    <a:pt x="685800" y="16356"/>
                  </a:cubicBezTo>
                  <a:cubicBezTo>
                    <a:pt x="920750" y="14239"/>
                    <a:pt x="1168400" y="725439"/>
                    <a:pt x="1409700" y="727556"/>
                  </a:cubicBezTo>
                  <a:cubicBezTo>
                    <a:pt x="1651000" y="729673"/>
                    <a:pt x="1896533" y="24823"/>
                    <a:pt x="2133600" y="29056"/>
                  </a:cubicBezTo>
                  <a:cubicBezTo>
                    <a:pt x="2370667" y="33289"/>
                    <a:pt x="2595033" y="757189"/>
                    <a:pt x="2832100" y="752956"/>
                  </a:cubicBezTo>
                  <a:cubicBezTo>
                    <a:pt x="3069167" y="748723"/>
                    <a:pt x="3371850" y="54456"/>
                    <a:pt x="3556000" y="3656"/>
                  </a:cubicBezTo>
                  <a:cubicBezTo>
                    <a:pt x="3740150" y="-47144"/>
                    <a:pt x="3937000" y="448156"/>
                    <a:pt x="3937000" y="448156"/>
                  </a:cubicBezTo>
                  <a:lnTo>
                    <a:pt x="3937000" y="448156"/>
                  </a:lnTo>
                  <a:lnTo>
                    <a:pt x="3937000" y="448156"/>
                  </a:lnTo>
                </a:path>
              </a:pathLst>
            </a:custGeom>
            <a:noFill/>
            <a:ln w="28575" cap="flat" cmpd="sng" algn="ctr">
              <a:solidFill>
                <a:schemeClr val="accent3">
                  <a:lumMod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sv-SE" sz="2400">
                <a:solidFill>
                  <a:srgbClr val="FFFFFF">
                    <a:lumMod val="95000"/>
                  </a:srgbClr>
                </a:solidFill>
                <a:latin typeface="Times" charset="0"/>
              </a:endParaRPr>
            </a:p>
          </p:txBody>
        </p:sp>
        <p:sp>
          <p:nvSpPr>
            <p:cNvPr id="27" name="Half Frame 26"/>
            <p:cNvSpPr/>
            <p:nvPr/>
          </p:nvSpPr>
          <p:spPr bwMode="auto">
            <a:xfrm rot="8461302">
              <a:off x="5484140" y="1485138"/>
              <a:ext cx="400306" cy="430834"/>
            </a:xfrm>
            <a:prstGeom prst="halfFrame">
              <a:avLst>
                <a:gd name="adj1" fmla="val 0"/>
                <a:gd name="adj2" fmla="val 0"/>
              </a:avLst>
            </a:prstGeom>
            <a:solidFill>
              <a:schemeClr val="tx2"/>
            </a:solidFill>
            <a:ln w="28575" cap="flat" cmpd="sng" algn="ctr">
              <a:solidFill>
                <a:schemeClr val="accent3">
                  <a:lumMod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sv-SE" sz="2400">
                <a:solidFill>
                  <a:srgbClr val="FFFFFF">
                    <a:lumMod val="95000"/>
                  </a:srgbClr>
                </a:solidFill>
                <a:latin typeface="Times" charset="0"/>
              </a:endParaRPr>
            </a:p>
          </p:txBody>
        </p:sp>
        <p:cxnSp>
          <p:nvCxnSpPr>
            <p:cNvPr id="28" name="Straight Connector 27"/>
            <p:cNvCxnSpPr>
              <a:stCxn id="26" idx="6"/>
            </p:cNvCxnSpPr>
            <p:nvPr/>
          </p:nvCxnSpPr>
          <p:spPr bwMode="auto">
            <a:xfrm>
              <a:off x="5664200" y="1689100"/>
              <a:ext cx="203944" cy="117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" name="Rectangle 28"/>
          <p:cNvSpPr/>
          <p:nvPr/>
        </p:nvSpPr>
        <p:spPr bwMode="auto">
          <a:xfrm>
            <a:off x="3888354" y="1100685"/>
            <a:ext cx="1435821" cy="79373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solidFill>
                  <a:srgbClr val="870052"/>
                </a:solidFill>
              </a:rPr>
              <a:t>K</a:t>
            </a:r>
            <a:r>
              <a:rPr lang="en-US" b="1" dirty="0" err="1">
                <a:solidFill>
                  <a:srgbClr val="870052"/>
                </a:solidFill>
              </a:rPr>
              <a:t>nowled</a:t>
            </a:r>
            <a:r>
              <a:rPr lang="sv-SE" b="1" dirty="0">
                <a:solidFill>
                  <a:srgbClr val="870052"/>
                </a:solidFill>
              </a:rPr>
              <a:t>ge transfer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7544" y="940827"/>
            <a:ext cx="2564308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2200" dirty="0" err="1">
                <a:solidFill>
                  <a:srgbClr val="FFFFFF">
                    <a:lumMod val="95000"/>
                  </a:srgbClr>
                </a:solidFill>
              </a:rPr>
              <a:t>Scope</a:t>
            </a:r>
            <a:r>
              <a:rPr lang="sv-SE" sz="2200" dirty="0">
                <a:solidFill>
                  <a:srgbClr val="FFFFFF">
                    <a:lumMod val="95000"/>
                  </a:srgbClr>
                </a:solidFill>
              </a:rPr>
              <a:t> and </a:t>
            </a:r>
            <a:r>
              <a:rPr lang="sv-SE" sz="2200" dirty="0" err="1">
                <a:solidFill>
                  <a:srgbClr val="FFFFFF">
                    <a:lumMod val="95000"/>
                  </a:srgbClr>
                </a:solidFill>
              </a:rPr>
              <a:t>nature</a:t>
            </a:r>
            <a:endParaRPr lang="sv-SE" sz="2200" dirty="0">
              <a:solidFill>
                <a:srgbClr val="FFFFFF">
                  <a:lumMod val="95000"/>
                </a:srgbClr>
              </a:solidFill>
            </a:endParaRPr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300" dirty="0">
                <a:solidFill>
                  <a:srgbClr val="FFFFFF">
                    <a:lumMod val="95000"/>
                  </a:srgbClr>
                </a:solidFill>
              </a:rPr>
              <a:t>(Amundsen &amp; Wilson 2012; Leslie et al. 2013; </a:t>
            </a:r>
            <a:r>
              <a:rPr lang="en-GB" sz="1300" dirty="0" err="1">
                <a:solidFill>
                  <a:srgbClr val="FFFFFF">
                    <a:lumMod val="95000"/>
                  </a:srgbClr>
                </a:solidFill>
              </a:rPr>
              <a:t>Sorinola</a:t>
            </a:r>
            <a:r>
              <a:rPr lang="en-GB" sz="1300" dirty="0">
                <a:solidFill>
                  <a:srgbClr val="FFFFFF">
                    <a:lumMod val="95000"/>
                  </a:srgbClr>
                </a:solidFill>
              </a:rPr>
              <a:t> et al. 2017; </a:t>
            </a:r>
            <a:r>
              <a:rPr lang="en-GB" sz="1300" dirty="0" err="1">
                <a:solidFill>
                  <a:srgbClr val="FFFFFF">
                    <a:lumMod val="95000"/>
                  </a:srgbClr>
                </a:solidFill>
              </a:rPr>
              <a:t>Steinert</a:t>
            </a:r>
            <a:r>
              <a:rPr lang="en-GB" sz="1300" dirty="0">
                <a:solidFill>
                  <a:srgbClr val="FFFFFF">
                    <a:lumMod val="95000"/>
                  </a:srgbClr>
                </a:solidFill>
              </a:rPr>
              <a:t> et al. 2016)</a:t>
            </a:r>
          </a:p>
          <a:p>
            <a:endParaRPr lang="sv-SE" dirty="0">
              <a:solidFill>
                <a:srgbClr val="FFFFFF">
                  <a:lumMod val="9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27683" y="771550"/>
            <a:ext cx="3236805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FFFFFF">
                    <a:lumMod val="95000"/>
                  </a:srgbClr>
                </a:solidFill>
              </a:rPr>
              <a:t>Effectiveness and outcomes</a:t>
            </a:r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300" dirty="0">
                <a:solidFill>
                  <a:srgbClr val="FFFFFF">
                    <a:lumMod val="95000"/>
                  </a:srgbClr>
                </a:solidFill>
              </a:rPr>
              <a:t>(e.g. Amundsen &amp; Wilson 2012; Gibbs &amp; Coffey 2004; </a:t>
            </a:r>
            <a:r>
              <a:rPr lang="en-GB" sz="1300" dirty="0" err="1">
                <a:solidFill>
                  <a:srgbClr val="FFFFFF">
                    <a:lumMod val="95000"/>
                  </a:srgbClr>
                </a:solidFill>
              </a:rPr>
              <a:t>Steinert</a:t>
            </a:r>
            <a:r>
              <a:rPr lang="en-GB" sz="1300" dirty="0">
                <a:solidFill>
                  <a:srgbClr val="FFFFFF">
                    <a:lumMod val="95000"/>
                  </a:srgbClr>
                </a:solidFill>
              </a:rPr>
              <a:t> et al. 2016, Stes 2010)</a:t>
            </a:r>
          </a:p>
          <a:p>
            <a:endParaRPr lang="sv-SE" dirty="0">
              <a:solidFill>
                <a:srgbClr val="FFFFFF">
                  <a:lumMod val="95000"/>
                </a:srgbClr>
              </a:solidFill>
            </a:endParaRPr>
          </a:p>
        </p:txBody>
      </p:sp>
      <p:pic>
        <p:nvPicPr>
          <p:cNvPr id="15" name="Picture 2" descr="C:\Users\lime-agnelm\Downloads\ki_20110517_9021_Print (1).jpg"/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369" t="4800" r="13959" b="9633"/>
          <a:stretch/>
        </p:blipFill>
        <p:spPr bwMode="auto">
          <a:xfrm>
            <a:off x="318940" y="2283718"/>
            <a:ext cx="353298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36240" y="4803998"/>
            <a:ext cx="2895600" cy="171450"/>
          </a:xfrm>
        </p:spPr>
        <p:txBody>
          <a:bodyPr/>
          <a:lstStyle/>
          <a:p>
            <a:r>
              <a:rPr lang="sv-SE" sz="1000" dirty="0">
                <a:solidFill>
                  <a:schemeClr val="accent3">
                    <a:lumMod val="95000"/>
                  </a:schemeClr>
                </a:solidFill>
              </a:rPr>
              <a:t>Photo: Svensk, C. Education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255645" y="2283718"/>
            <a:ext cx="3567608" cy="2693628"/>
            <a:chOff x="5255645" y="2283718"/>
            <a:chExt cx="3567608" cy="2693628"/>
          </a:xfrm>
        </p:grpSpPr>
        <p:pic>
          <p:nvPicPr>
            <p:cNvPr id="16" name="Picture 2" descr="C:\Users\lime-agnelm\Downloads\2018-2_Print (2).jpg"/>
            <p:cNvPicPr>
              <a:picLocks noChangeAspect="1" noChangeArrowheads="1"/>
            </p:cNvPicPr>
            <p:nvPr/>
          </p:nvPicPr>
          <p:blipFill rotWithShape="1">
            <a:blip r:embed="rId4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268" t="2521" r="17075" b="15342"/>
            <a:stretch/>
          </p:blipFill>
          <p:spPr bwMode="auto">
            <a:xfrm>
              <a:off x="5299391" y="2283718"/>
              <a:ext cx="3523862" cy="25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Footer Placeholder 1"/>
            <p:cNvSpPr txBox="1">
              <a:spLocks/>
            </p:cNvSpPr>
            <p:nvPr/>
          </p:nvSpPr>
          <p:spPr bwMode="auto">
            <a:xfrm>
              <a:off x="5255645" y="4805896"/>
              <a:ext cx="2163021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800" kern="1200">
                  <a:solidFill>
                    <a:schemeClr val="bg2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000" dirty="0">
                  <a:solidFill>
                    <a:schemeClr val="accent3">
                      <a:lumMod val="95000"/>
                    </a:schemeClr>
                  </a:solidFill>
                </a:rPr>
                <a:t>Photo: </a:t>
              </a:r>
              <a:r>
                <a:rPr lang="en-US" sz="1000" dirty="0" err="1">
                  <a:solidFill>
                    <a:schemeClr val="accent3">
                      <a:lumMod val="95000"/>
                    </a:schemeClr>
                  </a:solidFill>
                </a:rPr>
                <a:t>Cronberg</a:t>
              </a:r>
              <a:r>
                <a:rPr lang="en-US" sz="1000" dirty="0">
                  <a:solidFill>
                    <a:schemeClr val="accent3">
                      <a:lumMod val="95000"/>
                    </a:schemeClr>
                  </a:solidFill>
                </a:rPr>
                <a:t>, E. People at KTC</a:t>
              </a:r>
            </a:p>
          </p:txBody>
        </p:sp>
      </p:grpSp>
      <p:sp>
        <p:nvSpPr>
          <p:cNvPr id="11" name="Rectangle 10"/>
          <p:cNvSpPr/>
          <p:nvPr/>
        </p:nvSpPr>
        <p:spPr bwMode="auto">
          <a:xfrm>
            <a:off x="3888354" y="1110643"/>
            <a:ext cx="1367291" cy="78377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2800" b="1" dirty="0">
                <a:solidFill>
                  <a:srgbClr val="87005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1404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3" grpId="0"/>
      <p:bldP spid="24" grpId="0"/>
      <p:bldP spid="17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lime-agnelm\Downloads\kiutbildning5626_Print (2).jpg"/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45" b="5874"/>
          <a:stretch/>
        </p:blipFill>
        <p:spPr bwMode="auto">
          <a:xfrm>
            <a:off x="0" y="0"/>
            <a:ext cx="9144000" cy="5356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00000" y="897622"/>
            <a:ext cx="3744000" cy="3600986"/>
          </a:xfrm>
          <a:prstGeom prst="rect">
            <a:avLst/>
          </a:prstGeom>
          <a:solidFill>
            <a:srgbClr val="870052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pPr lvl="0">
              <a:lnSpc>
                <a:spcPct val="200000"/>
              </a:lnSpc>
            </a:pPr>
            <a:r>
              <a:rPr lang="en-GB" sz="2400" b="1" dirty="0">
                <a:solidFill>
                  <a:schemeClr val="accent3">
                    <a:lumMod val="95000"/>
                  </a:schemeClr>
                </a:solidFill>
              </a:rPr>
              <a:t>THE QUESTION</a:t>
            </a:r>
            <a:endParaRPr lang="en-GB" sz="1000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r>
              <a:rPr lang="en-GB" sz="2400" dirty="0">
                <a:solidFill>
                  <a:schemeClr val="accent3">
                    <a:lumMod val="95000"/>
                  </a:schemeClr>
                </a:solidFill>
              </a:rPr>
              <a:t>How do clinical teachers integrate pedagogical ‘tools’ developed in faculty development into clinical settings?</a:t>
            </a:r>
          </a:p>
          <a:p>
            <a:pPr lvl="0"/>
            <a:endParaRPr lang="en-GB" sz="2000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endParaRPr lang="en-GB" sz="2000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endParaRPr lang="en-GB" sz="2000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948264" y="4876006"/>
            <a:ext cx="2232248" cy="264164"/>
          </a:xfrm>
        </p:spPr>
        <p:txBody>
          <a:bodyPr/>
          <a:lstStyle/>
          <a:p>
            <a:r>
              <a:rPr lang="sv-SE" sz="1000" dirty="0">
                <a:solidFill>
                  <a:schemeClr val="accent3">
                    <a:lumMod val="95000"/>
                  </a:schemeClr>
                </a:solidFill>
              </a:rPr>
              <a:t>Photo: Skog, L. kiutbildning5626.jpg </a:t>
            </a:r>
          </a:p>
        </p:txBody>
      </p:sp>
    </p:spTree>
    <p:extLst>
      <p:ext uri="{BB962C8B-B14F-4D97-AF65-F5344CB8AC3E}">
        <p14:creationId xmlns:p14="http://schemas.microsoft.com/office/powerpoint/2010/main" val="1069986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lime-agnelm\Downloads\kiutbildning5626_Print (2).jpg"/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45" b="9364"/>
          <a:stretch/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00000" y="0"/>
            <a:ext cx="3744000" cy="5184000"/>
          </a:xfrm>
          <a:prstGeom prst="rect">
            <a:avLst/>
          </a:prstGeom>
          <a:solidFill>
            <a:srgbClr val="870052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pPr lvl="0"/>
            <a:endParaRPr lang="en-GB" sz="1000" b="1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r>
              <a:rPr lang="en-GB" sz="2400" b="1" dirty="0">
                <a:solidFill>
                  <a:schemeClr val="accent3">
                    <a:lumMod val="95000"/>
                  </a:schemeClr>
                </a:solidFill>
              </a:rPr>
              <a:t>THE METHOD</a:t>
            </a:r>
          </a:p>
          <a:p>
            <a:pPr lvl="0"/>
            <a:endParaRPr lang="en-GB" sz="2400" b="1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Activity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theory</a:t>
            </a:r>
            <a:endParaRPr lang="sv-SE" sz="22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22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14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clinical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teachers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, different professions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22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Focus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group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interviews</a:t>
            </a:r>
            <a:endParaRPr lang="sv-SE" sz="22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22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Thematic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analysis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sv-SE" sz="1400" dirty="0">
                <a:solidFill>
                  <a:schemeClr val="accent3">
                    <a:lumMod val="95000"/>
                  </a:schemeClr>
                </a:solidFill>
              </a:rPr>
              <a:t>(Braun &amp; Clarke, 2006)</a:t>
            </a:r>
            <a:endParaRPr lang="en-US" sz="1400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endParaRPr lang="en-GB" sz="2000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endParaRPr lang="en-GB" sz="2000" dirty="0">
              <a:solidFill>
                <a:schemeClr val="accent3">
                  <a:lumMod val="95000"/>
                </a:schemeClr>
              </a:solidFill>
            </a:endParaRPr>
          </a:p>
          <a:p>
            <a:pPr lvl="0"/>
            <a:endParaRPr lang="en-GB" sz="2000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948264" y="4876006"/>
            <a:ext cx="2232248" cy="264164"/>
          </a:xfrm>
        </p:spPr>
        <p:txBody>
          <a:bodyPr/>
          <a:lstStyle/>
          <a:p>
            <a:r>
              <a:rPr lang="sv-SE" sz="1000" dirty="0">
                <a:solidFill>
                  <a:schemeClr val="accent3">
                    <a:lumMod val="95000"/>
                  </a:schemeClr>
                </a:solidFill>
              </a:rPr>
              <a:t>Photo: Skog, L. kiutbildning5626.jpg </a:t>
            </a:r>
          </a:p>
        </p:txBody>
      </p:sp>
    </p:spTree>
    <p:extLst>
      <p:ext uri="{BB962C8B-B14F-4D97-AF65-F5344CB8AC3E}">
        <p14:creationId xmlns:p14="http://schemas.microsoft.com/office/powerpoint/2010/main" val="122019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267494"/>
            <a:ext cx="7772400" cy="857250"/>
          </a:xfrm>
        </p:spPr>
        <p:txBody>
          <a:bodyPr/>
          <a:lstStyle/>
          <a:p>
            <a:r>
              <a:rPr lang="sv-SE" dirty="0"/>
              <a:t>ACTIVITY THEORY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05780" y="987574"/>
            <a:ext cx="8532440" cy="3528392"/>
          </a:xfrm>
          <a:prstGeom prst="rect">
            <a:avLst/>
          </a:prstGeom>
          <a:solidFill>
            <a:srgbClr val="870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6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6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6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Analysis of complex interactions </a:t>
            </a:r>
            <a:br>
              <a:rPr lang="en-US" sz="2200" dirty="0">
                <a:solidFill>
                  <a:schemeClr val="accent3">
                    <a:lumMod val="95000"/>
                  </a:schemeClr>
                </a:solidFill>
              </a:rPr>
            </a:b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between systems and individuals</a:t>
            </a:r>
            <a:br>
              <a:rPr lang="en-US" sz="2200" dirty="0">
                <a:solidFill>
                  <a:schemeClr val="accent3">
                    <a:lumMod val="95000"/>
                  </a:schemeClr>
                </a:solidFill>
              </a:rPr>
            </a:br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(Engeström 1999, </a:t>
            </a:r>
            <a:r>
              <a:rPr lang="en-US" sz="1400" dirty="0" err="1">
                <a:solidFill>
                  <a:schemeClr val="accent3">
                    <a:lumMod val="95000"/>
                  </a:schemeClr>
                </a:solidFill>
              </a:rPr>
              <a:t>Varpio</a:t>
            </a:r>
            <a:r>
              <a:rPr lang="en-US" sz="1400" dirty="0">
                <a:solidFill>
                  <a:schemeClr val="accent3">
                    <a:lumMod val="95000"/>
                  </a:schemeClr>
                </a:solidFill>
              </a:rPr>
              <a:t> 2017)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v-SE" sz="14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The </a:t>
            </a:r>
            <a:r>
              <a:rPr lang="sv-SE" sz="2200" dirty="0" err="1">
                <a:solidFill>
                  <a:schemeClr val="accent3">
                    <a:lumMod val="95000"/>
                  </a:schemeClr>
                </a:solidFill>
              </a:rPr>
              <a:t>activity</a:t>
            </a:r>
            <a:r>
              <a:rPr lang="sv-SE" sz="2200" dirty="0">
                <a:solidFill>
                  <a:schemeClr val="accent3">
                    <a:lumMod val="95000"/>
                  </a:schemeClr>
                </a:solidFill>
              </a:rPr>
              <a:t> system</a:t>
            </a:r>
            <a:endParaRPr lang="en-US" sz="22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14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1400" dirty="0">
              <a:solidFill>
                <a:schemeClr val="accent3">
                  <a:lumMod val="95000"/>
                </a:schemeClr>
              </a:solidFill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baseline="0" dirty="0">
                <a:solidFill>
                  <a:schemeClr val="accent3">
                    <a:lumMod val="95000"/>
                  </a:schemeClr>
                </a:solidFill>
              </a:rPr>
              <a:t>Contradictions</a:t>
            </a: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 within and between activities 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accent3">
                    <a:lumMod val="95000"/>
                  </a:schemeClr>
                </a:solidFill>
              </a:rPr>
              <a:t>(Engeström 1987; </a:t>
            </a:r>
            <a:r>
              <a:rPr lang="en-GB" sz="1400" dirty="0" err="1">
                <a:solidFill>
                  <a:schemeClr val="accent3">
                    <a:lumMod val="95000"/>
                  </a:schemeClr>
                </a:solidFill>
              </a:rPr>
              <a:t>Virkkunen</a:t>
            </a:r>
            <a:r>
              <a:rPr lang="en-GB" sz="1400" dirty="0">
                <a:solidFill>
                  <a:schemeClr val="accent3">
                    <a:lumMod val="95000"/>
                  </a:schemeClr>
                </a:solidFill>
              </a:rPr>
              <a:t> and Newnham 2013)</a:t>
            </a:r>
            <a:endParaRPr lang="sv-SE" sz="1400" baseline="0" dirty="0">
              <a:solidFill>
                <a:schemeClr val="accent3">
                  <a:lumMod val="95000"/>
                </a:schemeClr>
              </a:solidFill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38300" y="1563638"/>
            <a:ext cx="4677887" cy="2845222"/>
            <a:chOff x="0" y="83517"/>
            <a:chExt cx="4552950" cy="2800056"/>
          </a:xfrm>
        </p:grpSpPr>
        <p:sp>
          <p:nvSpPr>
            <p:cNvPr id="6" name="Text Box 351"/>
            <p:cNvSpPr txBox="1">
              <a:spLocks noChangeArrowheads="1"/>
            </p:cNvSpPr>
            <p:nvPr/>
          </p:nvSpPr>
          <p:spPr bwMode="auto">
            <a:xfrm>
              <a:off x="977900" y="83517"/>
              <a:ext cx="1612051" cy="390649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lnSpc>
                  <a:spcPct val="125000"/>
                </a:lnSpc>
                <a:spcBef>
                  <a:spcPts val="800"/>
                </a:spcBef>
                <a:spcAft>
                  <a:spcPts val="1000"/>
                </a:spcAft>
              </a:pPr>
              <a:r>
                <a:rPr lang="en-US" spc="-10" dirty="0">
                  <a:solidFill>
                    <a:schemeClr val="accent3">
                      <a:lumMod val="95000"/>
                    </a:schemeClr>
                  </a:solidFill>
                  <a:latin typeface="Calibri"/>
                  <a:ea typeface="Times New Roman"/>
                  <a:cs typeface="Times New Roman"/>
                </a:rPr>
                <a:t>Tools</a:t>
              </a:r>
              <a:endParaRPr lang="sv-SE" spc="-10" dirty="0">
                <a:solidFill>
                  <a:schemeClr val="accent3">
                    <a:lumMod val="95000"/>
                  </a:schemeClr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0" y="533400"/>
              <a:ext cx="4552950" cy="2350173"/>
              <a:chOff x="0" y="0"/>
              <a:chExt cx="4552950" cy="2350173"/>
            </a:xfrm>
          </p:grpSpPr>
          <p:cxnSp>
            <p:nvCxnSpPr>
              <p:cNvPr id="8" name="Straight Arrow Connector 7"/>
              <p:cNvCxnSpPr>
                <a:cxnSpLocks noChangeShapeType="1"/>
              </p:cNvCxnSpPr>
              <p:nvPr/>
            </p:nvCxnSpPr>
            <p:spPr bwMode="auto">
              <a:xfrm>
                <a:off x="584200" y="1885950"/>
                <a:ext cx="1169670" cy="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" name="Straight Arrow Connector 8"/>
              <p:cNvCxnSpPr>
                <a:cxnSpLocks noChangeShapeType="1"/>
              </p:cNvCxnSpPr>
              <p:nvPr/>
            </p:nvCxnSpPr>
            <p:spPr bwMode="auto">
              <a:xfrm flipV="1">
                <a:off x="1841500" y="1879600"/>
                <a:ext cx="1169670" cy="762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" name="Straight Arrow Connector 9"/>
              <p:cNvCxnSpPr>
                <a:cxnSpLocks noChangeShapeType="1"/>
              </p:cNvCxnSpPr>
              <p:nvPr/>
            </p:nvCxnSpPr>
            <p:spPr bwMode="auto">
              <a:xfrm flipV="1">
                <a:off x="690678" y="952499"/>
                <a:ext cx="509472" cy="778054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Arrow Connector 10"/>
              <p:cNvCxnSpPr>
                <a:cxnSpLocks noChangeShapeType="1"/>
              </p:cNvCxnSpPr>
              <p:nvPr/>
            </p:nvCxnSpPr>
            <p:spPr bwMode="auto">
              <a:xfrm flipH="1">
                <a:off x="1219200" y="0"/>
                <a:ext cx="520700" cy="82550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Straight Arrow Connector 11"/>
              <p:cNvCxnSpPr>
                <a:cxnSpLocks noChangeShapeType="1"/>
              </p:cNvCxnSpPr>
              <p:nvPr/>
            </p:nvCxnSpPr>
            <p:spPr bwMode="auto">
              <a:xfrm flipH="1" flipV="1">
                <a:off x="2387600" y="952499"/>
                <a:ext cx="494389" cy="785585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Arrow Connector 12"/>
              <p:cNvCxnSpPr>
                <a:cxnSpLocks noChangeShapeType="1"/>
              </p:cNvCxnSpPr>
              <p:nvPr/>
            </p:nvCxnSpPr>
            <p:spPr bwMode="auto">
              <a:xfrm rot="17963384" flipH="1">
                <a:off x="1889125" y="-3175"/>
                <a:ext cx="471170" cy="83566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Arrow Connector 13"/>
              <p:cNvCxnSpPr>
                <a:cxnSpLocks noChangeShapeType="1"/>
              </p:cNvCxnSpPr>
              <p:nvPr/>
            </p:nvCxnSpPr>
            <p:spPr bwMode="auto">
              <a:xfrm flipH="1">
                <a:off x="1797050" y="0"/>
                <a:ext cx="12700" cy="181610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Straight Arrow Connector 14"/>
              <p:cNvCxnSpPr>
                <a:cxnSpLocks noChangeShapeType="1"/>
              </p:cNvCxnSpPr>
              <p:nvPr/>
            </p:nvCxnSpPr>
            <p:spPr bwMode="auto">
              <a:xfrm>
                <a:off x="1244600" y="857250"/>
                <a:ext cx="1111250" cy="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Straight Arrow Connector 15"/>
              <p:cNvCxnSpPr>
                <a:cxnSpLocks noChangeShapeType="1"/>
              </p:cNvCxnSpPr>
              <p:nvPr/>
            </p:nvCxnSpPr>
            <p:spPr bwMode="auto">
              <a:xfrm flipH="1">
                <a:off x="711200" y="908050"/>
                <a:ext cx="1650365" cy="888365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Arrow Connector 16"/>
              <p:cNvCxnSpPr>
                <a:cxnSpLocks noChangeShapeType="1"/>
              </p:cNvCxnSpPr>
              <p:nvPr/>
            </p:nvCxnSpPr>
            <p:spPr bwMode="auto">
              <a:xfrm>
                <a:off x="1231900" y="908050"/>
                <a:ext cx="1638300" cy="88265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Straight Arrow Connector 17"/>
              <p:cNvCxnSpPr>
                <a:cxnSpLocks noChangeShapeType="1"/>
              </p:cNvCxnSpPr>
              <p:nvPr/>
            </p:nvCxnSpPr>
            <p:spPr bwMode="auto">
              <a:xfrm flipH="1">
                <a:off x="1898650" y="952500"/>
                <a:ext cx="488950" cy="80645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Straight Arrow Connector 18"/>
              <p:cNvCxnSpPr>
                <a:cxnSpLocks noChangeShapeType="1"/>
              </p:cNvCxnSpPr>
              <p:nvPr/>
            </p:nvCxnSpPr>
            <p:spPr bwMode="auto">
              <a:xfrm>
                <a:off x="1200150" y="952500"/>
                <a:ext cx="514985" cy="806450"/>
              </a:xfrm>
              <a:prstGeom prst="straightConnector1">
                <a:avLst/>
              </a:prstGeom>
              <a:noFill/>
              <a:ln w="19050">
                <a:solidFill>
                  <a:schemeClr val="accent3">
                    <a:lumMod val="85000"/>
                  </a:schemeClr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Text Box 350"/>
              <p:cNvSpPr txBox="1">
                <a:spLocks noChangeArrowheads="1"/>
              </p:cNvSpPr>
              <p:nvPr/>
            </p:nvSpPr>
            <p:spPr bwMode="auto">
              <a:xfrm>
                <a:off x="2426334" y="583195"/>
                <a:ext cx="615315" cy="53111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algn="ctr">
                  <a:lnSpc>
                    <a:spcPct val="125000"/>
                  </a:lnSpc>
                  <a:spcBef>
                    <a:spcPts val="800"/>
                  </a:spcBef>
                </a:pPr>
                <a:r>
                  <a:rPr lang="en-US" spc="-10" dirty="0">
                    <a:solidFill>
                      <a:schemeClr val="accent3">
                        <a:lumMod val="95000"/>
                      </a:schemeClr>
                    </a:solidFill>
                    <a:latin typeface="Calibri"/>
                    <a:ea typeface="Times New Roman"/>
                    <a:cs typeface="Times New Roman"/>
                  </a:rPr>
                  <a:t>Object</a:t>
                </a:r>
                <a:endParaRPr lang="sv-SE" spc="-10" dirty="0">
                  <a:solidFill>
                    <a:schemeClr val="accent3">
                      <a:lumMod val="95000"/>
                    </a:schemeClr>
                  </a:solidFill>
                  <a:latin typeface="Times New Roman"/>
                  <a:ea typeface="Times New Roman"/>
                  <a:cs typeface="Times New Roman"/>
                </a:endParaRPr>
              </a:p>
            </p:txBody>
          </p:sp>
          <p:sp>
            <p:nvSpPr>
              <p:cNvPr id="21" name="Text Box 349"/>
              <p:cNvSpPr txBox="1">
                <a:spLocks noChangeArrowheads="1"/>
              </p:cNvSpPr>
              <p:nvPr/>
            </p:nvSpPr>
            <p:spPr bwMode="auto">
              <a:xfrm>
                <a:off x="2951797" y="1752841"/>
                <a:ext cx="1238885" cy="36195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lnSpc>
                    <a:spcPct val="125000"/>
                  </a:lnSpc>
                  <a:spcBef>
                    <a:spcPts val="800"/>
                  </a:spcBef>
                </a:pPr>
                <a:r>
                  <a:rPr lang="en-US" spc="-10" dirty="0">
                    <a:solidFill>
                      <a:schemeClr val="accent3">
                        <a:lumMod val="95000"/>
                      </a:schemeClr>
                    </a:solidFill>
                    <a:latin typeface="Calibri"/>
                    <a:ea typeface="Times New Roman"/>
                    <a:cs typeface="Times New Roman"/>
                  </a:rPr>
                  <a:t>Division of labour</a:t>
                </a:r>
                <a:endParaRPr lang="sv-SE" spc="-10" dirty="0">
                  <a:solidFill>
                    <a:schemeClr val="accent3">
                      <a:lumMod val="95000"/>
                    </a:schemeClr>
                  </a:solidFill>
                  <a:latin typeface="Times New Roman"/>
                  <a:ea typeface="Times New Roman"/>
                  <a:cs typeface="Times New Roman"/>
                </a:endParaRPr>
              </a:p>
            </p:txBody>
          </p:sp>
          <p:sp>
            <p:nvSpPr>
              <p:cNvPr id="22" name="Text Box 348"/>
              <p:cNvSpPr txBox="1">
                <a:spLocks noChangeArrowheads="1"/>
              </p:cNvSpPr>
              <p:nvPr/>
            </p:nvSpPr>
            <p:spPr bwMode="auto">
              <a:xfrm>
                <a:off x="1244600" y="1917699"/>
                <a:ext cx="1066801" cy="432474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lnSpc>
                    <a:spcPct val="125000"/>
                  </a:lnSpc>
                  <a:spcBef>
                    <a:spcPts val="800"/>
                  </a:spcBef>
                </a:pPr>
                <a:r>
                  <a:rPr lang="en-US" spc="-10" dirty="0">
                    <a:solidFill>
                      <a:schemeClr val="accent3">
                        <a:lumMod val="95000"/>
                      </a:schemeClr>
                    </a:solidFill>
                    <a:latin typeface="Calibri"/>
                    <a:ea typeface="Times New Roman"/>
                    <a:cs typeface="Times New Roman"/>
                  </a:rPr>
                  <a:t>Community</a:t>
                </a:r>
                <a:endParaRPr lang="sv-SE" spc="-10" dirty="0">
                  <a:solidFill>
                    <a:schemeClr val="accent3">
                      <a:lumMod val="95000"/>
                    </a:schemeClr>
                  </a:solidFill>
                  <a:latin typeface="Times New Roman"/>
                  <a:ea typeface="Times New Roman"/>
                  <a:cs typeface="Times New Roman"/>
                </a:endParaRPr>
              </a:p>
            </p:txBody>
          </p:sp>
          <p:sp>
            <p:nvSpPr>
              <p:cNvPr id="23" name="Text Box 347"/>
              <p:cNvSpPr txBox="1">
                <a:spLocks noChangeArrowheads="1"/>
              </p:cNvSpPr>
              <p:nvPr/>
            </p:nvSpPr>
            <p:spPr bwMode="auto">
              <a:xfrm>
                <a:off x="0" y="1828798"/>
                <a:ext cx="488950" cy="521373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lnSpc>
                    <a:spcPct val="125000"/>
                  </a:lnSpc>
                  <a:spcBef>
                    <a:spcPts val="800"/>
                  </a:spcBef>
                </a:pPr>
                <a:r>
                  <a:rPr lang="en-US" spc="-10" dirty="0">
                    <a:solidFill>
                      <a:schemeClr val="accent3">
                        <a:lumMod val="95000"/>
                      </a:schemeClr>
                    </a:solidFill>
                    <a:latin typeface="Calibri"/>
                    <a:ea typeface="Times New Roman"/>
                    <a:cs typeface="Times New Roman"/>
                  </a:rPr>
                  <a:t>Rules</a:t>
                </a:r>
                <a:endParaRPr lang="sv-SE" spc="-10" dirty="0">
                  <a:solidFill>
                    <a:schemeClr val="accent3">
                      <a:lumMod val="95000"/>
                    </a:schemeClr>
                  </a:solidFill>
                  <a:latin typeface="Times New Roman"/>
                  <a:ea typeface="Times New Roman"/>
                  <a:cs typeface="Times New Roman"/>
                </a:endParaRPr>
              </a:p>
            </p:txBody>
          </p:sp>
          <p:sp>
            <p:nvSpPr>
              <p:cNvPr id="24" name="Text Box 346"/>
              <p:cNvSpPr txBox="1">
                <a:spLocks noChangeArrowheads="1"/>
              </p:cNvSpPr>
              <p:nvPr/>
            </p:nvSpPr>
            <p:spPr bwMode="auto">
              <a:xfrm>
                <a:off x="314808" y="649001"/>
                <a:ext cx="663091" cy="531114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lnSpc>
                    <a:spcPct val="125000"/>
                  </a:lnSpc>
                  <a:spcBef>
                    <a:spcPts val="800"/>
                  </a:spcBef>
                </a:pPr>
                <a:r>
                  <a:rPr lang="en-US" spc="-10" dirty="0">
                    <a:solidFill>
                      <a:schemeClr val="accent3">
                        <a:lumMod val="95000"/>
                      </a:schemeClr>
                    </a:solidFill>
                    <a:latin typeface="Calibri"/>
                    <a:ea typeface="Times New Roman"/>
                    <a:cs typeface="Times New Roman"/>
                  </a:rPr>
                  <a:t>Subject</a:t>
                </a:r>
                <a:endParaRPr lang="sv-SE" spc="-10" dirty="0">
                  <a:solidFill>
                    <a:schemeClr val="accent3">
                      <a:lumMod val="95000"/>
                    </a:schemeClr>
                  </a:solidFill>
                  <a:latin typeface="Times New Roman"/>
                  <a:ea typeface="Times New Roman"/>
                  <a:cs typeface="Times New Roman"/>
                </a:endParaRPr>
              </a:p>
            </p:txBody>
          </p:sp>
          <p:cxnSp>
            <p:nvCxnSpPr>
              <p:cNvPr id="25" name="Straight Arrow Connector 24"/>
              <p:cNvCxnSpPr>
                <a:cxnSpLocks noChangeShapeType="1"/>
              </p:cNvCxnSpPr>
              <p:nvPr/>
            </p:nvCxnSpPr>
            <p:spPr bwMode="auto">
              <a:xfrm>
                <a:off x="3067050" y="853089"/>
                <a:ext cx="504190" cy="0"/>
              </a:xfrm>
              <a:prstGeom prst="straightConnector1">
                <a:avLst/>
              </a:prstGeom>
              <a:noFill/>
              <a:ln w="9525">
                <a:solidFill>
                  <a:schemeClr val="accent3">
                    <a:lumMod val="85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  <p:sp>
            <p:nvSpPr>
              <p:cNvPr id="26" name="Text Box 344"/>
              <p:cNvSpPr txBox="1">
                <a:spLocks noChangeArrowheads="1"/>
              </p:cNvSpPr>
              <p:nvPr/>
            </p:nvSpPr>
            <p:spPr bwMode="auto">
              <a:xfrm>
                <a:off x="3663950" y="583195"/>
                <a:ext cx="889000" cy="531114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>
                  <a:lnSpc>
                    <a:spcPct val="125000"/>
                  </a:lnSpc>
                  <a:spcBef>
                    <a:spcPts val="800"/>
                  </a:spcBef>
                  <a:spcAft>
                    <a:spcPts val="1000"/>
                  </a:spcAft>
                </a:pPr>
                <a:r>
                  <a:rPr lang="en-US" spc="-10" dirty="0">
                    <a:solidFill>
                      <a:schemeClr val="accent3">
                        <a:lumMod val="95000"/>
                      </a:schemeClr>
                    </a:solidFill>
                    <a:latin typeface="Calibri"/>
                    <a:ea typeface="Times New Roman"/>
                    <a:cs typeface="Times New Roman"/>
                  </a:rPr>
                  <a:t>Outcome</a:t>
                </a:r>
                <a:endParaRPr lang="sv-SE" spc="-10" dirty="0">
                  <a:solidFill>
                    <a:schemeClr val="accent3">
                      <a:lumMod val="95000"/>
                    </a:schemeClr>
                  </a:solidFill>
                  <a:latin typeface="Times New Roman"/>
                  <a:ea typeface="Times New Roman"/>
                  <a:cs typeface="Times New Roman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305780" y="87962"/>
            <a:ext cx="8658708" cy="4716036"/>
            <a:chOff x="305780" y="87962"/>
            <a:chExt cx="8658708" cy="4716036"/>
          </a:xfrm>
        </p:grpSpPr>
        <p:pic>
          <p:nvPicPr>
            <p:cNvPr id="28" name="Picture 2" descr="C:\Users\lime-agnelm\Downloads\ki_logo_rgb_Print (2)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7" y="87962"/>
              <a:ext cx="1656181" cy="82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9" name="Straight Connector 28"/>
            <p:cNvCxnSpPr/>
            <p:nvPr/>
          </p:nvCxnSpPr>
          <p:spPr bwMode="auto">
            <a:xfrm>
              <a:off x="305780" y="4803998"/>
              <a:ext cx="851469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4523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ime-agnelm\Downloads\2018-3_Print (1).jpg"/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5499"/>
          <a:stretch/>
        </p:blipFill>
        <p:spPr bwMode="auto">
          <a:xfrm>
            <a:off x="1422" y="0"/>
            <a:ext cx="9143999" cy="515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0" y="0"/>
            <a:ext cx="3779912" cy="5184000"/>
          </a:xfrm>
          <a:prstGeom prst="rect">
            <a:avLst/>
          </a:prstGeom>
          <a:solidFill>
            <a:srgbClr val="870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DF8F25"/>
              </a:solidFill>
              <a:effectLst/>
              <a:latin typeface="Time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99" y="300588"/>
            <a:ext cx="367480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accent3">
                    <a:lumMod val="95000"/>
                  </a:schemeClr>
                </a:solidFill>
              </a:rPr>
              <a:t>THE CONTEXT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1600" b="1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1600" b="1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chemeClr val="accent3">
                  <a:lumMod val="95000"/>
                </a:schemeClr>
              </a:solidFill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One-year faculty development program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chemeClr val="accent3">
                  <a:lumMod val="95000"/>
                </a:schemeClr>
              </a:solidFill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Develop and transfer educational innovations into workplace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3">
                  <a:lumMod val="9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(</a:t>
            </a:r>
            <a:r>
              <a:rPr lang="en-US" sz="2200" dirty="0" err="1">
                <a:solidFill>
                  <a:schemeClr val="accent3">
                    <a:lumMod val="95000"/>
                  </a:schemeClr>
                </a:solidFill>
              </a:rPr>
              <a:t>Bolander</a:t>
            </a: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3">
                    <a:lumMod val="95000"/>
                  </a:schemeClr>
                </a:solidFill>
              </a:rPr>
              <a:t>Laksov</a:t>
            </a:r>
            <a:r>
              <a:rPr lang="en-US" sz="2200" dirty="0">
                <a:solidFill>
                  <a:schemeClr val="accent3">
                    <a:lumMod val="95000"/>
                  </a:schemeClr>
                </a:solidFill>
              </a:rPr>
              <a:t> et al. 2020)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60232" y="4899874"/>
            <a:ext cx="2376264" cy="264164"/>
          </a:xfrm>
        </p:spPr>
        <p:txBody>
          <a:bodyPr/>
          <a:lstStyle/>
          <a:p>
            <a:r>
              <a:rPr lang="sv-SE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Photo: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Cronberg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E. Doctors at KTC</a:t>
            </a:r>
            <a:endParaRPr lang="sv-SE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2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E6AE3D-5C97-6A47-8DA5-797AE6098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Pedagogical</a:t>
            </a:r>
            <a:r>
              <a:rPr lang="sv-SE" dirty="0"/>
              <a:t> </a:t>
            </a:r>
            <a:r>
              <a:rPr lang="sv-SE" dirty="0" err="1"/>
              <a:t>tools</a:t>
            </a:r>
            <a:r>
              <a:rPr lang="sv-SE" dirty="0"/>
              <a:t> </a:t>
            </a:r>
            <a:r>
              <a:rPr lang="sv-SE" dirty="0" err="1"/>
              <a:t>developed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D3BA48D-506F-824C-8207-8AB88383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Photo: Education, Camilla Svensk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714E87-80C7-424A-8D1C-147381816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457414"/>
              </p:ext>
            </p:extLst>
          </p:nvPr>
        </p:nvGraphicFramePr>
        <p:xfrm>
          <a:off x="539750" y="1347614"/>
          <a:ext cx="6685440" cy="3133948"/>
        </p:xfrm>
        <a:graphic>
          <a:graphicData uri="http://schemas.openxmlformats.org/drawingml/2006/table">
            <a:tbl>
              <a:tblPr firstRow="1" firstCol="1" bandRow="1"/>
              <a:tblGrid>
                <a:gridCol w="6685440">
                  <a:extLst>
                    <a:ext uri="{9D8B030D-6E8A-4147-A177-3AD203B41FA5}">
                      <a16:colId xmlns:a16="http://schemas.microsoft.com/office/drawing/2014/main" val="1466274799"/>
                    </a:ext>
                  </a:extLst>
                </a:gridCol>
              </a:tblGrid>
              <a:tr h="248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600" b="1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Pedagogical</a:t>
                      </a:r>
                      <a:r>
                        <a:rPr lang="sv-SE" sz="1600" b="1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="1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tools</a:t>
                      </a:r>
                      <a:endParaRPr lang="sv-SE" sz="16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25" marR="5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75436"/>
                  </a:ext>
                </a:extLst>
              </a:tr>
              <a:tr h="6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Learning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activity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train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interprofessional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communication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including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change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schedule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for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clinical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placement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students.</a:t>
                      </a:r>
                      <a:endParaRPr lang="sv-SE" sz="16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25" marR="5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924442"/>
                  </a:ext>
                </a:extLst>
              </a:tr>
              <a:tr h="6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Learning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activity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increase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student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understanding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inter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professional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rounds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including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educational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film.</a:t>
                      </a:r>
                      <a:endParaRPr lang="sv-SE" sz="16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25" marR="5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359095"/>
                  </a:ext>
                </a:extLst>
              </a:tr>
              <a:tr h="319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Educational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film to support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clinical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supervisors in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giving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feedback</a:t>
                      </a:r>
                      <a:endParaRPr lang="sv-SE" sz="16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25" marR="5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836570"/>
                  </a:ext>
                </a:extLst>
              </a:tr>
              <a:tr h="6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Reorganisation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clinical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placements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enable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peer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learning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between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students and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between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clinical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supervisors.</a:t>
                      </a:r>
                      <a:endParaRPr lang="sv-SE" sz="16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25" marR="5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356539"/>
                  </a:ext>
                </a:extLst>
              </a:tr>
              <a:tr h="6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Learning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activity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increase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inter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professional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collaboration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at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rounds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including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pedagogical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tool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consisting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600" baseline="0" noProof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interprofessiona</a:t>
                      </a:r>
                      <a:r>
                        <a:rPr lang="sv-SE" sz="1600" baseline="0" noProof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check list.</a:t>
                      </a:r>
                      <a:endParaRPr lang="sv-SE" sz="16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25" marR="5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219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40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899321" y="654611"/>
            <a:ext cx="7062595" cy="4100509"/>
            <a:chOff x="-351981" y="292586"/>
            <a:chExt cx="10201526" cy="5922958"/>
          </a:xfrm>
        </p:grpSpPr>
        <p:grpSp>
          <p:nvGrpSpPr>
            <p:cNvPr id="28" name="Group 27"/>
            <p:cNvGrpSpPr/>
            <p:nvPr/>
          </p:nvGrpSpPr>
          <p:grpSpPr>
            <a:xfrm>
              <a:off x="-351981" y="292586"/>
              <a:ext cx="10201526" cy="5922958"/>
              <a:chOff x="-351981" y="292586"/>
              <a:chExt cx="10201526" cy="5922958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5829229" y="3297208"/>
                <a:ext cx="1067988" cy="5642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69" b="1" spc="-7" dirty="0">
                    <a:ea typeface="Times New Roman"/>
                    <a:cs typeface="Times New Roman"/>
                  </a:rPr>
                  <a:t>Division of labour</a:t>
                </a:r>
                <a:endParaRPr lang="en-US" sz="969" dirty="0"/>
              </a:p>
            </p:txBody>
          </p:sp>
          <p:sp>
            <p:nvSpPr>
              <p:cNvPr id="64" name="Text Box 349"/>
              <p:cNvSpPr txBox="1">
                <a:spLocks noChangeArrowheads="1"/>
              </p:cNvSpPr>
              <p:nvPr/>
            </p:nvSpPr>
            <p:spPr bwMode="auto">
              <a:xfrm>
                <a:off x="8625408" y="3377446"/>
                <a:ext cx="949868" cy="362741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spcBef>
                    <a:spcPts val="554"/>
                  </a:spcBef>
                </a:pPr>
                <a:r>
                  <a:rPr lang="en-US" sz="969" b="1" spc="-7" dirty="0">
                    <a:ea typeface="Times New Roman"/>
                    <a:cs typeface="Times New Roman"/>
                  </a:rPr>
                  <a:t>Rules</a:t>
                </a:r>
                <a:endParaRPr lang="sv-SE" sz="969" b="1" spc="-7" dirty="0">
                  <a:ea typeface="Times New Roman"/>
                  <a:cs typeface="Times New Roman"/>
                </a:endParaRPr>
              </a:p>
              <a:p>
                <a:pPr algn="ctr">
                  <a:spcBef>
                    <a:spcPts val="554"/>
                  </a:spcBef>
                </a:pPr>
                <a:endParaRPr lang="sv-SE" sz="969" b="1" spc="-7" dirty="0">
                  <a:latin typeface="+mj-lt"/>
                  <a:ea typeface="Times New Roman"/>
                  <a:cs typeface="Times New Roman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-351981" y="292586"/>
                <a:ext cx="10201526" cy="5922958"/>
                <a:chOff x="-351981" y="292586"/>
                <a:chExt cx="10201526" cy="5922958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35708" y="404664"/>
                  <a:ext cx="9813837" cy="5810880"/>
                  <a:chOff x="35708" y="404664"/>
                  <a:chExt cx="9813837" cy="5810880"/>
                </a:xfrm>
              </p:grpSpPr>
              <p:sp>
                <p:nvSpPr>
                  <p:cNvPr id="70" name="Freeform 69"/>
                  <p:cNvSpPr/>
                  <p:nvPr/>
                </p:nvSpPr>
                <p:spPr>
                  <a:xfrm>
                    <a:off x="3956455" y="4542480"/>
                    <a:ext cx="2019280" cy="661030"/>
                  </a:xfrm>
                  <a:custGeom>
                    <a:avLst/>
                    <a:gdLst>
                      <a:gd name="connsiteX0" fmla="*/ 0 w 4305300"/>
                      <a:gd name="connsiteY0" fmla="*/ 0 h 1103934"/>
                      <a:gd name="connsiteX1" fmla="*/ 2446020 w 4305300"/>
                      <a:gd name="connsiteY1" fmla="*/ 739140 h 1103934"/>
                      <a:gd name="connsiteX2" fmla="*/ 1851660 w 4305300"/>
                      <a:gd name="connsiteY2" fmla="*/ 1089660 h 1103934"/>
                      <a:gd name="connsiteX3" fmla="*/ 2110740 w 4305300"/>
                      <a:gd name="connsiteY3" fmla="*/ 281940 h 1103934"/>
                      <a:gd name="connsiteX4" fmla="*/ 2567940 w 4305300"/>
                      <a:gd name="connsiteY4" fmla="*/ 701040 h 1103934"/>
                      <a:gd name="connsiteX5" fmla="*/ 4305300 w 4305300"/>
                      <a:gd name="connsiteY5" fmla="*/ 784860 h 1103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305300" h="1103934">
                        <a:moveTo>
                          <a:pt x="0" y="0"/>
                        </a:moveTo>
                        <a:cubicBezTo>
                          <a:pt x="1068705" y="278765"/>
                          <a:pt x="2137410" y="557530"/>
                          <a:pt x="2446020" y="739140"/>
                        </a:cubicBezTo>
                        <a:cubicBezTo>
                          <a:pt x="2754630" y="920750"/>
                          <a:pt x="1907540" y="1165860"/>
                          <a:pt x="1851660" y="1089660"/>
                        </a:cubicBezTo>
                        <a:cubicBezTo>
                          <a:pt x="1795780" y="1013460"/>
                          <a:pt x="1991360" y="346710"/>
                          <a:pt x="2110740" y="281940"/>
                        </a:cubicBezTo>
                        <a:cubicBezTo>
                          <a:pt x="2230120" y="217170"/>
                          <a:pt x="2202180" y="617220"/>
                          <a:pt x="2567940" y="701040"/>
                        </a:cubicBezTo>
                        <a:cubicBezTo>
                          <a:pt x="2933700" y="784860"/>
                          <a:pt x="3619500" y="784860"/>
                          <a:pt x="4305300" y="784860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7"/>
                  </a:p>
                </p:txBody>
              </p:sp>
              <p:sp>
                <p:nvSpPr>
                  <p:cNvPr id="72" name="Freeform 71"/>
                  <p:cNvSpPr/>
                  <p:nvPr/>
                </p:nvSpPr>
                <p:spPr>
                  <a:xfrm>
                    <a:off x="4056525" y="4762736"/>
                    <a:ext cx="1751234" cy="482418"/>
                  </a:xfrm>
                  <a:custGeom>
                    <a:avLst/>
                    <a:gdLst>
                      <a:gd name="connsiteX0" fmla="*/ 3733800 w 3733800"/>
                      <a:gd name="connsiteY0" fmla="*/ 805647 h 805647"/>
                      <a:gd name="connsiteX1" fmla="*/ 1859280 w 3733800"/>
                      <a:gd name="connsiteY1" fmla="*/ 477987 h 805647"/>
                      <a:gd name="connsiteX2" fmla="*/ 1539240 w 3733800"/>
                      <a:gd name="connsiteY2" fmla="*/ 188427 h 805647"/>
                      <a:gd name="connsiteX3" fmla="*/ 2286000 w 3733800"/>
                      <a:gd name="connsiteY3" fmla="*/ 20787 h 805647"/>
                      <a:gd name="connsiteX4" fmla="*/ 2278380 w 3733800"/>
                      <a:gd name="connsiteY4" fmla="*/ 668487 h 805647"/>
                      <a:gd name="connsiteX5" fmla="*/ 1866900 w 3733800"/>
                      <a:gd name="connsiteY5" fmla="*/ 714207 h 805647"/>
                      <a:gd name="connsiteX6" fmla="*/ 1584960 w 3733800"/>
                      <a:gd name="connsiteY6" fmla="*/ 523707 h 805647"/>
                      <a:gd name="connsiteX7" fmla="*/ 0 w 3733800"/>
                      <a:gd name="connsiteY7" fmla="*/ 645627 h 805647"/>
                      <a:gd name="connsiteX8" fmla="*/ 0 w 3733800"/>
                      <a:gd name="connsiteY8" fmla="*/ 645627 h 8056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733800" h="805647">
                        <a:moveTo>
                          <a:pt x="3733800" y="805647"/>
                        </a:moveTo>
                        <a:cubicBezTo>
                          <a:pt x="2979420" y="693252"/>
                          <a:pt x="2225040" y="580857"/>
                          <a:pt x="1859280" y="477987"/>
                        </a:cubicBezTo>
                        <a:cubicBezTo>
                          <a:pt x="1493520" y="375117"/>
                          <a:pt x="1468120" y="264627"/>
                          <a:pt x="1539240" y="188427"/>
                        </a:cubicBezTo>
                        <a:cubicBezTo>
                          <a:pt x="1610360" y="112227"/>
                          <a:pt x="2162810" y="-59223"/>
                          <a:pt x="2286000" y="20787"/>
                        </a:cubicBezTo>
                        <a:cubicBezTo>
                          <a:pt x="2409190" y="100797"/>
                          <a:pt x="2348230" y="552917"/>
                          <a:pt x="2278380" y="668487"/>
                        </a:cubicBezTo>
                        <a:cubicBezTo>
                          <a:pt x="2208530" y="784057"/>
                          <a:pt x="1982470" y="738337"/>
                          <a:pt x="1866900" y="714207"/>
                        </a:cubicBezTo>
                        <a:cubicBezTo>
                          <a:pt x="1751330" y="690077"/>
                          <a:pt x="1896110" y="535137"/>
                          <a:pt x="1584960" y="523707"/>
                        </a:cubicBezTo>
                        <a:cubicBezTo>
                          <a:pt x="1273810" y="512277"/>
                          <a:pt x="0" y="645627"/>
                          <a:pt x="0" y="645627"/>
                        </a:cubicBezTo>
                        <a:lnTo>
                          <a:pt x="0" y="64562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7"/>
                  </a:p>
                </p:txBody>
              </p:sp>
              <p:sp>
                <p:nvSpPr>
                  <p:cNvPr id="73" name="Freeform 72"/>
                  <p:cNvSpPr/>
                  <p:nvPr/>
                </p:nvSpPr>
                <p:spPr>
                  <a:xfrm>
                    <a:off x="4220927" y="4780351"/>
                    <a:ext cx="1497483" cy="494324"/>
                  </a:xfrm>
                  <a:custGeom>
                    <a:avLst/>
                    <a:gdLst>
                      <a:gd name="connsiteX0" fmla="*/ 3192780 w 3192780"/>
                      <a:gd name="connsiteY0" fmla="*/ 90430 h 825531"/>
                      <a:gd name="connsiteX1" fmla="*/ 1866900 w 3192780"/>
                      <a:gd name="connsiteY1" fmla="*/ 120910 h 825531"/>
                      <a:gd name="connsiteX2" fmla="*/ 1303020 w 3192780"/>
                      <a:gd name="connsiteY2" fmla="*/ 6610 h 825531"/>
                      <a:gd name="connsiteX3" fmla="*/ 1455420 w 3192780"/>
                      <a:gd name="connsiteY3" fmla="*/ 349510 h 825531"/>
                      <a:gd name="connsiteX4" fmla="*/ 1638300 w 3192780"/>
                      <a:gd name="connsiteY4" fmla="*/ 776230 h 825531"/>
                      <a:gd name="connsiteX5" fmla="*/ 0 w 3192780"/>
                      <a:gd name="connsiteY5" fmla="*/ 799090 h 82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192780" h="825531">
                        <a:moveTo>
                          <a:pt x="3192780" y="90430"/>
                        </a:moveTo>
                        <a:cubicBezTo>
                          <a:pt x="2687320" y="112655"/>
                          <a:pt x="2181860" y="134880"/>
                          <a:pt x="1866900" y="120910"/>
                        </a:cubicBezTo>
                        <a:cubicBezTo>
                          <a:pt x="1551940" y="106940"/>
                          <a:pt x="1371600" y="-31490"/>
                          <a:pt x="1303020" y="6610"/>
                        </a:cubicBezTo>
                        <a:cubicBezTo>
                          <a:pt x="1234440" y="44710"/>
                          <a:pt x="1399540" y="221240"/>
                          <a:pt x="1455420" y="349510"/>
                        </a:cubicBezTo>
                        <a:cubicBezTo>
                          <a:pt x="1511300" y="477780"/>
                          <a:pt x="1880870" y="701300"/>
                          <a:pt x="1638300" y="776230"/>
                        </a:cubicBezTo>
                        <a:cubicBezTo>
                          <a:pt x="1395730" y="851160"/>
                          <a:pt x="697865" y="825125"/>
                          <a:pt x="0" y="799090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7"/>
                  </a:p>
                </p:txBody>
              </p: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35708" y="404664"/>
                    <a:ext cx="9813837" cy="5810880"/>
                    <a:chOff x="35708" y="404664"/>
                    <a:chExt cx="9813837" cy="5810880"/>
                  </a:xfrm>
                </p:grpSpPr>
                <p:grpSp>
                  <p:nvGrpSpPr>
                    <p:cNvPr id="2" name="Group 1"/>
                    <p:cNvGrpSpPr/>
                    <p:nvPr/>
                  </p:nvGrpSpPr>
                  <p:grpSpPr>
                    <a:xfrm>
                      <a:off x="35708" y="404664"/>
                      <a:ext cx="9813837" cy="3417125"/>
                      <a:chOff x="35708" y="404664"/>
                      <a:chExt cx="9813837" cy="3417125"/>
                    </a:xfrm>
                  </p:grpSpPr>
                  <p:grpSp>
                    <p:nvGrpSpPr>
                      <p:cNvPr id="3" name="Group 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5708" y="1154071"/>
                        <a:ext cx="4528965" cy="2667600"/>
                        <a:chOff x="-551232" y="266006"/>
                        <a:chExt cx="4945860" cy="2657518"/>
                      </a:xfrm>
                    </p:grpSpPr>
                    <p:sp>
                      <p:nvSpPr>
                        <p:cNvPr id="30" name="Text Box 3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93272" y="266006"/>
                          <a:ext cx="641712" cy="267394"/>
                        </a:xfrm>
                        <a:prstGeom prst="rect">
                          <a:avLst/>
                        </a:prstGeom>
                        <a:noFill/>
                        <a:ln w="9525" algn="in">
                          <a:noFill/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rot="0" vert="horz" wrap="square" lIns="0" tIns="0" rIns="0" bIns="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25000"/>
                            </a:lnSpc>
                            <a:spcBef>
                              <a:spcPts val="554"/>
                            </a:spcBef>
                            <a:spcAft>
                              <a:spcPts val="692"/>
                            </a:spcAft>
                          </a:pPr>
                          <a:r>
                            <a:rPr lang="en-US" sz="969" b="1" spc="-7" dirty="0">
                              <a:latin typeface="+mj-lt"/>
                              <a:ea typeface="Times New Roman"/>
                              <a:cs typeface="Times New Roman"/>
                            </a:rPr>
                            <a:t>Tools</a:t>
                          </a:r>
                          <a:endParaRPr lang="sv-SE" sz="969" b="1" spc="-7" dirty="0">
                            <a:latin typeface="+mj-lt"/>
                            <a:ea typeface="Times New Roman"/>
                            <a:cs typeface="Times New Roman"/>
                          </a:endParaRPr>
                        </a:p>
                      </p:txBody>
                    </p:sp>
                    <p:grpSp>
                      <p:nvGrpSpPr>
                        <p:cNvPr id="31" name="Group 3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-551232" y="533400"/>
                          <a:ext cx="4945860" cy="2390124"/>
                          <a:chOff x="-551232" y="0"/>
                          <a:chExt cx="4945860" cy="2390124"/>
                        </a:xfrm>
                      </p:grpSpPr>
                      <p:cxnSp>
                        <p:nvCxnSpPr>
                          <p:cNvPr id="32" name="Straight Arrow Connector 3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584200" y="1885950"/>
                            <a:ext cx="116967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3" name="Straight Arrow Connector 3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1841500" y="1879600"/>
                            <a:ext cx="1169670" cy="762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4" name="Straight Arrow Connector 3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84200" y="952499"/>
                            <a:ext cx="61595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5" name="Straight Arrow Connector 3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219200" y="0"/>
                            <a:ext cx="520701" cy="8572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6" name="Straight Arrow Connector 3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 flipV="1">
                            <a:off x="2387601" y="952500"/>
                            <a:ext cx="62357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7" name="Straight Arrow Connector 3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882369" y="0"/>
                            <a:ext cx="505231" cy="857252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8" name="Straight Arrow Connector 3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797050" y="0"/>
                            <a:ext cx="12700" cy="18161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9" name="Straight Arrow Connector 3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44600" y="857250"/>
                            <a:ext cx="111125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0" name="Straight Arrow Connector 39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675615" y="908050"/>
                            <a:ext cx="1685951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1" name="Straight Arrow Connector 4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08050"/>
                            <a:ext cx="1695766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2" name="Straight Arrow Connector 4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841501" y="939800"/>
                            <a:ext cx="523152" cy="8763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43" name="Straight Arrow Connector 4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52500"/>
                            <a:ext cx="521970" cy="8636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sp>
                        <p:nvSpPr>
                          <p:cNvPr id="44" name="Text Box 35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07564" y="639442"/>
                            <a:ext cx="1887064" cy="585311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ctr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Specific object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Developing and integrating educational innovation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5" name="Text Box 34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927667" y="1917699"/>
                            <a:ext cx="1045592" cy="361950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Division of labour</a:t>
                            </a:r>
                            <a:endParaRPr lang="sv-SE" sz="969" b="1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6" name="Text Box 34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60388" y="1957650"/>
                            <a:ext cx="2107479" cy="432474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Community</a:t>
                            </a:r>
                            <a:b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Faculty developers, peers in the </a:t>
                            </a:r>
                            <a:r>
                              <a:rPr lang="en-US" sz="969" spc="-7" dirty="0" err="1">
                                <a:latin typeface="+mj-lt"/>
                                <a:ea typeface="Times New Roman"/>
                                <a:cs typeface="Times New Roman"/>
                              </a:rPr>
                              <a:t>programme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7" name="Text Box 34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0284" y="1917699"/>
                            <a:ext cx="615331" cy="260686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25000"/>
                              </a:lnSpc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Rules</a:t>
                            </a:r>
                            <a:endParaRPr lang="sv-SE" sz="969" b="1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48" name="Text Box 34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-551232" y="564220"/>
                            <a:ext cx="1800404" cy="494807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Subject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GB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Faculty development participants </a:t>
                            </a:r>
                          </a:p>
                        </p:txBody>
                      </p:sp>
                    </p:grpSp>
                  </p:grpSp>
                  <p:sp>
                    <p:nvSpPr>
                      <p:cNvPr id="4" name="Text Box 35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06899" y="404664"/>
                        <a:ext cx="2581557" cy="318483"/>
                      </a:xfrm>
                      <a:prstGeom prst="rect">
                        <a:avLst/>
                      </a:prstGeom>
                      <a:noFill/>
                      <a:ln w="9525" algn="in">
                        <a:noFill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rot="0" vert="horz" wrap="square" lIns="0" tIns="0" rIns="0" bIns="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25000"/>
                          </a:lnSpc>
                          <a:spcBef>
                            <a:spcPts val="554"/>
                          </a:spcBef>
                          <a:spcAft>
                            <a:spcPts val="692"/>
                          </a:spcAft>
                        </a:pPr>
                        <a:r>
                          <a:rPr lang="en-US" sz="1177" b="1" spc="-7" dirty="0">
                            <a:latin typeface="Calibri"/>
                            <a:ea typeface="Times New Roman"/>
                            <a:cs typeface="Times New Roman"/>
                          </a:rPr>
                          <a:t>Faculty development system (academic context) </a:t>
                        </a:r>
                        <a:endParaRPr lang="sv-SE" sz="1177" b="1" spc="-7" dirty="0">
                          <a:latin typeface="Times New Roman"/>
                          <a:ea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5" name="Group 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57056" y="1153954"/>
                        <a:ext cx="4392489" cy="2667835"/>
                        <a:chOff x="-800530" y="266006"/>
                        <a:chExt cx="4835147" cy="2662016"/>
                      </a:xfrm>
                    </p:grpSpPr>
                    <p:sp>
                      <p:nvSpPr>
                        <p:cNvPr id="11" name="Text Box 3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93272" y="266006"/>
                          <a:ext cx="641712" cy="267394"/>
                        </a:xfrm>
                        <a:prstGeom prst="rect">
                          <a:avLst/>
                        </a:prstGeom>
                        <a:noFill/>
                        <a:ln w="9525" algn="in">
                          <a:noFill/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rot="0" vert="horz" wrap="square" lIns="0" tIns="0" rIns="0" bIns="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25000"/>
                            </a:lnSpc>
                            <a:spcBef>
                              <a:spcPts val="554"/>
                            </a:spcBef>
                            <a:spcAft>
                              <a:spcPts val="692"/>
                            </a:spcAft>
                          </a:pPr>
                          <a:r>
                            <a:rPr lang="en-US" sz="969" b="1" spc="-7" dirty="0">
                              <a:latin typeface="+mj-lt"/>
                              <a:ea typeface="Times New Roman"/>
                              <a:cs typeface="Times New Roman"/>
                            </a:rPr>
                            <a:t>Tools</a:t>
                          </a:r>
                          <a:endParaRPr lang="sv-SE" sz="969" b="1" spc="-7" dirty="0">
                            <a:latin typeface="+mj-lt"/>
                            <a:ea typeface="Times New Roman"/>
                            <a:cs typeface="Times New Roman"/>
                          </a:endParaRPr>
                        </a:p>
                      </p:txBody>
                    </p:sp>
                    <p:grpSp>
                      <p:nvGrpSpPr>
                        <p:cNvPr id="12" name="Group 1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-800530" y="533400"/>
                          <a:ext cx="4835147" cy="2394622"/>
                          <a:chOff x="-800530" y="0"/>
                          <a:chExt cx="4835147" cy="2394622"/>
                        </a:xfrm>
                      </p:grpSpPr>
                      <p:cxnSp>
                        <p:nvCxnSpPr>
                          <p:cNvPr id="13" name="Straight Arrow Connector 1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584200" y="1885950"/>
                            <a:ext cx="116967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4" name="Straight Arrow Connector 1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1841500" y="1879600"/>
                            <a:ext cx="1169670" cy="762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5" name="Straight Arrow Connector 1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84200" y="952499"/>
                            <a:ext cx="61595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6" name="Straight Arrow Connector 1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219200" y="0"/>
                            <a:ext cx="520701" cy="8572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7" name="Straight Arrow Connector 1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 flipV="1">
                            <a:off x="2387601" y="952500"/>
                            <a:ext cx="623570" cy="91868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8" name="Straight Arrow Connector 1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882369" y="0"/>
                            <a:ext cx="505231" cy="857252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19" name="Straight Arrow Connector 1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797050" y="0"/>
                            <a:ext cx="12700" cy="18161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0" name="Straight Arrow Connector 19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44600" y="857250"/>
                            <a:ext cx="111125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1" name="Straight Arrow Connector 2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675615" y="908050"/>
                            <a:ext cx="1685951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2" name="Straight Arrow Connector 2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08050"/>
                            <a:ext cx="1695766" cy="9080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3" name="Straight Arrow Connector 2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1841501" y="939800"/>
                            <a:ext cx="523152" cy="8763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24" name="Straight Arrow Connector 2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31900" y="952500"/>
                            <a:ext cx="521970" cy="86360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EEECE1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sp>
                        <p:nvSpPr>
                          <p:cNvPr id="25" name="Text Box 35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49533" y="481605"/>
                            <a:ext cx="1685084" cy="643041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ctr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Subject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Teaching clinicians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27" name="Text Box 34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7393" y="1962148"/>
                            <a:ext cx="1893467" cy="432474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Community</a:t>
                            </a:r>
                            <a:b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US" sz="969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Clinical team, managers, students, patients</a:t>
                            </a: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29" name="Text Box 34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-800530" y="496912"/>
                            <a:ext cx="1902141" cy="466979"/>
                          </a:xfrm>
                          <a:prstGeom prst="rect">
                            <a:avLst/>
                          </a:prstGeom>
                          <a:noFill/>
                          <a:ln w="9525" algn="in">
                            <a:noFill/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0" tIns="0" rIns="0" bIns="0" anchor="t" anchorCtr="0" upright="1">
                            <a:noAutofit/>
                          </a:bodyPr>
                          <a:lstStyle/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  <a:t>Specific object</a:t>
                            </a: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r>
                              <a:rPr lang="en-GB" sz="969" dirty="0">
                                <a:latin typeface="+mj-lt"/>
                              </a:rPr>
                              <a:t>Maintaining routines of education and health care</a:t>
                            </a:r>
                            <a:endParaRPr lang="en-US" sz="969" dirty="0">
                              <a:latin typeface="+mj-lt"/>
                            </a:endParaRPr>
                          </a:p>
                          <a:p>
                            <a:pPr algn="ctr">
                              <a:spcBef>
                                <a:spcPts val="554"/>
                              </a:spcBef>
                            </a:pPr>
                            <a:br>
                              <a:rPr lang="en-US" sz="969" b="1" spc="-7" dirty="0">
                                <a:latin typeface="+mj-lt"/>
                                <a:ea typeface="Times New Roman"/>
                                <a:cs typeface="Times New Roman"/>
                              </a:rPr>
                            </a:br>
                            <a:endParaRPr lang="sv-SE" sz="969" spc="-7" dirty="0">
                              <a:latin typeface="+mj-lt"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6" name="Text Box 35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849710" y="404664"/>
                        <a:ext cx="1991722" cy="360040"/>
                      </a:xfrm>
                      <a:prstGeom prst="rect">
                        <a:avLst/>
                      </a:prstGeom>
                      <a:noFill/>
                      <a:ln w="9525" algn="in">
                        <a:noFill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rot="0" vert="horz" wrap="square" lIns="0" tIns="0" rIns="0" bIns="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25000"/>
                          </a:lnSpc>
                          <a:spcBef>
                            <a:spcPts val="554"/>
                          </a:spcBef>
                          <a:spcAft>
                            <a:spcPts val="692"/>
                          </a:spcAft>
                        </a:pPr>
                        <a:r>
                          <a:rPr lang="en-US" sz="1177" b="1" spc="-7" dirty="0">
                            <a:latin typeface="Calibri"/>
                            <a:ea typeface="Times New Roman"/>
                            <a:cs typeface="Times New Roman"/>
                          </a:rPr>
                          <a:t>Workplace system (clinical context) </a:t>
                        </a:r>
                        <a:endParaRPr lang="sv-SE" sz="1177" b="1" spc="-7" dirty="0">
                          <a:latin typeface="Times New Roman"/>
                          <a:ea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7" name="Group 6"/>
                      <p:cNvGrpSpPr/>
                      <p:nvPr/>
                    </p:nvGrpSpPr>
                    <p:grpSpPr>
                      <a:xfrm>
                        <a:off x="4467000" y="2257544"/>
                        <a:ext cx="972000" cy="206277"/>
                        <a:chOff x="1835942" y="3075806"/>
                        <a:chExt cx="1027238" cy="152407"/>
                      </a:xfrm>
                    </p:grpSpPr>
                    <p:cxnSp>
                      <p:nvCxnSpPr>
                        <p:cNvPr id="8" name="Straight Connector 7"/>
                        <p:cNvCxnSpPr/>
                        <p:nvPr/>
                      </p:nvCxnSpPr>
                      <p:spPr bwMode="auto">
                        <a:xfrm flipH="1">
                          <a:off x="2267744" y="3075806"/>
                          <a:ext cx="163634" cy="152407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9" name="Straight Arrow Connector 8"/>
                        <p:cNvCxnSpPr/>
                        <p:nvPr/>
                      </p:nvCxnSpPr>
                      <p:spPr bwMode="auto">
                        <a:xfrm>
                          <a:off x="2267744" y="3226004"/>
                          <a:ext cx="595436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8575" cap="rnd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arrow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10" name="Straight Arrow Connector 9"/>
                        <p:cNvCxnSpPr/>
                        <p:nvPr/>
                      </p:nvCxnSpPr>
                      <p:spPr bwMode="auto">
                        <a:xfrm flipH="1">
                          <a:off x="1835942" y="3078753"/>
                          <a:ext cx="595436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8575" cap="rnd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arrow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</p:grpSp>
                </p:grpSp>
                <p:grpSp>
                  <p:nvGrpSpPr>
                    <p:cNvPr id="49" name="Group 48"/>
                    <p:cNvGrpSpPr/>
                    <p:nvPr/>
                  </p:nvGrpSpPr>
                  <p:grpSpPr>
                    <a:xfrm>
                      <a:off x="3775309" y="2996952"/>
                      <a:ext cx="5220083" cy="3218592"/>
                      <a:chOff x="3775309" y="2996952"/>
                      <a:chExt cx="5220083" cy="3218592"/>
                    </a:xfrm>
                  </p:grpSpPr>
                  <p:sp>
                    <p:nvSpPr>
                      <p:cNvPr id="71" name="Freeform 70"/>
                      <p:cNvSpPr/>
                      <p:nvPr/>
                    </p:nvSpPr>
                    <p:spPr>
                      <a:xfrm>
                        <a:off x="4088691" y="4592671"/>
                        <a:ext cx="1804843" cy="541199"/>
                      </a:xfrm>
                      <a:custGeom>
                        <a:avLst/>
                        <a:gdLst>
                          <a:gd name="connsiteX0" fmla="*/ 0 w 3848100"/>
                          <a:gd name="connsiteY0" fmla="*/ 647700 h 903814"/>
                          <a:gd name="connsiteX1" fmla="*/ 1607820 w 3848100"/>
                          <a:gd name="connsiteY1" fmla="*/ 228600 h 903814"/>
                          <a:gd name="connsiteX2" fmla="*/ 2072640 w 3848100"/>
                          <a:gd name="connsiteY2" fmla="*/ 838200 h 903814"/>
                          <a:gd name="connsiteX3" fmla="*/ 1417320 w 3848100"/>
                          <a:gd name="connsiteY3" fmla="*/ 792480 h 903814"/>
                          <a:gd name="connsiteX4" fmla="*/ 3848100 w 3848100"/>
                          <a:gd name="connsiteY4" fmla="*/ 0 h 90381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848100" h="903814">
                            <a:moveTo>
                              <a:pt x="0" y="647700"/>
                            </a:moveTo>
                            <a:cubicBezTo>
                              <a:pt x="631190" y="422275"/>
                              <a:pt x="1262380" y="196850"/>
                              <a:pt x="1607820" y="228600"/>
                            </a:cubicBezTo>
                            <a:cubicBezTo>
                              <a:pt x="1953260" y="260350"/>
                              <a:pt x="2104390" y="744220"/>
                              <a:pt x="2072640" y="838200"/>
                            </a:cubicBezTo>
                            <a:cubicBezTo>
                              <a:pt x="2040890" y="932180"/>
                              <a:pt x="1121410" y="932180"/>
                              <a:pt x="1417320" y="792480"/>
                            </a:cubicBezTo>
                            <a:cubicBezTo>
                              <a:pt x="1713230" y="652780"/>
                              <a:pt x="2780665" y="326390"/>
                              <a:pt x="3848100" y="0"/>
                            </a:cubicBezTo>
                          </a:path>
                        </a:pathLst>
                      </a:custGeom>
                      <a:noFill/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7"/>
                      </a:p>
                    </p:txBody>
                  </p:sp>
                  <p:sp>
                    <p:nvSpPr>
                      <p:cNvPr id="75" name="TextBox 74"/>
                      <p:cNvSpPr txBox="1"/>
                      <p:nvPr/>
                    </p:nvSpPr>
                    <p:spPr>
                      <a:xfrm>
                        <a:off x="3775309" y="5435886"/>
                        <a:ext cx="2355382" cy="77965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969" b="1" dirty="0"/>
                          <a:t>Negotiation</a:t>
                        </a:r>
                      </a:p>
                      <a:p>
                        <a:pPr algn="ctr"/>
                        <a:r>
                          <a:rPr lang="en-US" sz="969" b="1" dirty="0"/>
                          <a:t>Reconceptualisation</a:t>
                        </a:r>
                      </a:p>
                      <a:p>
                        <a:pPr algn="ctr"/>
                        <a:r>
                          <a:rPr lang="en-US" sz="969" b="1" dirty="0"/>
                          <a:t>Reconciliation</a:t>
                        </a:r>
                      </a:p>
                    </p:txBody>
                  </p:sp>
                  <p:cxnSp>
                    <p:nvCxnSpPr>
                      <p:cNvPr id="91" name="Straight Arrow Connector 90"/>
                      <p:cNvCxnSpPr/>
                      <p:nvPr/>
                    </p:nvCxnSpPr>
                    <p:spPr>
                      <a:xfrm>
                        <a:off x="4953000" y="2996952"/>
                        <a:ext cx="0" cy="90000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dash"/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" name="Straight Arrow Connector 91"/>
                      <p:cNvCxnSpPr/>
                      <p:nvPr/>
                    </p:nvCxnSpPr>
                    <p:spPr>
                      <a:xfrm rot="16200000">
                        <a:off x="6447216" y="4851209"/>
                        <a:ext cx="0" cy="90000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dash"/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3" name="TextBox 92"/>
                      <p:cNvSpPr txBox="1"/>
                      <p:nvPr/>
                    </p:nvSpPr>
                    <p:spPr>
                      <a:xfrm>
                        <a:off x="6994793" y="5101929"/>
                        <a:ext cx="2000599" cy="39501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1177" b="1" dirty="0"/>
                          <a:t>Transformation</a:t>
                        </a:r>
                        <a:endParaRPr lang="en-US" sz="1177" b="1" dirty="0"/>
                      </a:p>
                    </p:txBody>
                  </p:sp>
                </p:grpSp>
              </p:grpSp>
            </p:grpSp>
            <p:sp>
              <p:nvSpPr>
                <p:cNvPr id="52" name="TextBox 51"/>
                <p:cNvSpPr txBox="1"/>
                <p:nvPr/>
              </p:nvSpPr>
              <p:spPr>
                <a:xfrm>
                  <a:off x="4088692" y="3933056"/>
                  <a:ext cx="1804843" cy="656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177" b="1" dirty="0"/>
                    <a:t>Collaborative knotworking</a:t>
                  </a:r>
                  <a:r>
                    <a:rPr lang="en-GB" sz="1177" dirty="0">
                      <a:solidFill>
                        <a:srgbClr val="FF0000"/>
                      </a:solidFill>
                    </a:rPr>
                    <a:t> 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-351981" y="292586"/>
                  <a:ext cx="963141" cy="4412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sz="1385" b="1" dirty="0"/>
                    <a:t>(A)</a:t>
                  </a:r>
                  <a:endParaRPr lang="en-US" sz="1385" b="1" dirty="0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-351980" y="3933056"/>
                  <a:ext cx="984502" cy="4412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sz="1385" b="1" dirty="0"/>
                    <a:t>(B)</a:t>
                  </a:r>
                  <a:endParaRPr lang="en-US" sz="1385" b="1" dirty="0"/>
                </a:p>
              </p:txBody>
            </p:sp>
          </p:grpSp>
        </p:grpSp>
        <p:sp>
          <p:nvSpPr>
            <p:cNvPr id="65" name="Rectangle 64"/>
            <p:cNvSpPr/>
            <p:nvPr/>
          </p:nvSpPr>
          <p:spPr>
            <a:xfrm>
              <a:off x="3872999" y="1016824"/>
              <a:ext cx="2160000" cy="828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69" b="1" dirty="0">
                  <a:solidFill>
                    <a:schemeClr val="tx1"/>
                  </a:solidFill>
                </a:rPr>
                <a:t>Generalized object </a:t>
              </a:r>
              <a:br>
                <a:rPr lang="en-US" sz="969" b="1" dirty="0">
                  <a:solidFill>
                    <a:schemeClr val="tx1"/>
                  </a:solidFill>
                </a:rPr>
              </a:br>
              <a:r>
                <a:rPr lang="sv-SE" sz="969" dirty="0">
                  <a:solidFill>
                    <a:schemeClr val="tx1"/>
                  </a:solidFill>
                </a:rPr>
                <a:t>E</a:t>
              </a:r>
              <a:r>
                <a:rPr lang="en-US" sz="969" dirty="0" err="1">
                  <a:solidFill>
                    <a:schemeClr val="tx1"/>
                  </a:solidFill>
                </a:rPr>
                <a:t>ducating</a:t>
              </a:r>
              <a:r>
                <a:rPr lang="en-US" sz="969" dirty="0">
                  <a:solidFill>
                    <a:schemeClr val="tx1"/>
                  </a:solidFill>
                </a:rPr>
                <a:t> students to provide good patient care</a:t>
              </a:r>
              <a:r>
                <a:rPr lang="sv-SE" sz="969" dirty="0">
                  <a:solidFill>
                    <a:schemeClr val="tx1"/>
                  </a:solidFill>
                </a:rPr>
                <a:t> </a:t>
              </a:r>
              <a:endParaRPr lang="en-US" sz="969" dirty="0">
                <a:solidFill>
                  <a:schemeClr val="tx1"/>
                </a:solidFill>
              </a:endParaRPr>
            </a:p>
          </p:txBody>
        </p:sp>
      </p:grpSp>
      <p:sp>
        <p:nvSpPr>
          <p:cNvPr id="67" name="Title 22">
            <a:extLst>
              <a:ext uri="{FF2B5EF4-FFF2-40B4-BE49-F238E27FC236}">
                <a16:creationId xmlns:a16="http://schemas.microsoft.com/office/drawing/2014/main" id="{9ED9B062-12B9-B549-AF7C-F687192154C8}"/>
              </a:ext>
            </a:extLst>
          </p:cNvPr>
          <p:cNvSpPr txBox="1">
            <a:spLocks/>
          </p:cNvSpPr>
          <p:nvPr/>
        </p:nvSpPr>
        <p:spPr>
          <a:xfrm>
            <a:off x="479346" y="222425"/>
            <a:ext cx="7772400" cy="8572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sv-SE" kern="0" dirty="0"/>
              <a:t>RESULTS</a:t>
            </a:r>
            <a:endParaRPr lang="en-US" kern="0" dirty="0"/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DF5735EA-2270-0D45-A5E4-85B0BCA4BC99}"/>
              </a:ext>
            </a:extLst>
          </p:cNvPr>
          <p:cNvSpPr/>
          <p:nvPr/>
        </p:nvSpPr>
        <p:spPr bwMode="auto">
          <a:xfrm>
            <a:off x="3808944" y="3132658"/>
            <a:ext cx="1578382" cy="162246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957FEE8E-5C9F-9845-A9DB-9E695FD834F3}"/>
              </a:ext>
            </a:extLst>
          </p:cNvPr>
          <p:cNvSpPr/>
          <p:nvPr/>
        </p:nvSpPr>
        <p:spPr bwMode="auto">
          <a:xfrm>
            <a:off x="5336956" y="3589670"/>
            <a:ext cx="2033624" cy="97257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4" name="Rektangel 73">
            <a:extLst>
              <a:ext uri="{FF2B5EF4-FFF2-40B4-BE49-F238E27FC236}">
                <a16:creationId xmlns:a16="http://schemas.microsoft.com/office/drawing/2014/main" id="{5787BF58-CA6D-574D-849E-9C7B05F40AE0}"/>
              </a:ext>
            </a:extLst>
          </p:cNvPr>
          <p:cNvSpPr/>
          <p:nvPr/>
        </p:nvSpPr>
        <p:spPr bwMode="auto">
          <a:xfrm>
            <a:off x="4117742" y="2505425"/>
            <a:ext cx="770255" cy="97257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32932"/>
      </p:ext>
    </p:extLst>
  </p:cSld>
  <p:clrMapOvr>
    <a:masterClrMapping/>
  </p:clrMapOvr>
</p:sld>
</file>

<file path=ppt/theme/theme1.xml><?xml version="1.0" encoding="utf-8"?>
<a:theme xmlns:a="http://schemas.openxmlformats.org/drawingml/2006/main" name="KI lil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12427</TotalTime>
  <Words>1720</Words>
  <Application>Microsoft Macintosh PowerPoint</Application>
  <PresentationFormat>Bildspel på skärmen (16:9)</PresentationFormat>
  <Paragraphs>271</Paragraphs>
  <Slides>21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</vt:lpstr>
      <vt:lpstr>Times New Roman</vt:lpstr>
      <vt:lpstr>Wingdings</vt:lpstr>
      <vt:lpstr>KI lila</vt:lpstr>
      <vt:lpstr>Collaborative knotworking: Transforming clinical teaching practice through faculty development  </vt:lpstr>
      <vt:lpstr>PowerPoint-presentation</vt:lpstr>
      <vt:lpstr>PowerPoint-presentation</vt:lpstr>
      <vt:lpstr>PowerPoint-presentation</vt:lpstr>
      <vt:lpstr>PowerPoint-presentation</vt:lpstr>
      <vt:lpstr>ACTIVITY THEORY</vt:lpstr>
      <vt:lpstr>PowerPoint-presentation</vt:lpstr>
      <vt:lpstr>Pedagogical tools developed</vt:lpstr>
      <vt:lpstr>PowerPoint-presentation</vt:lpstr>
      <vt:lpstr>RESULTS</vt:lpstr>
      <vt:lpstr>RESULTS</vt:lpstr>
      <vt:lpstr>RESULTS</vt:lpstr>
      <vt:lpstr>RESULTS</vt:lpstr>
      <vt:lpstr>PowerPoint-presentation</vt:lpstr>
      <vt:lpstr>PowerPoint-presentation</vt:lpstr>
      <vt:lpstr>PowerPoint-presentation</vt:lpstr>
      <vt:lpstr>Thank you!</vt:lpstr>
      <vt:lpstr>Our publications in this project</vt:lpstr>
      <vt:lpstr>References </vt:lpstr>
      <vt:lpstr>References </vt:lpstr>
      <vt:lpstr>PowerPoint-presentation</vt:lpstr>
    </vt:vector>
  </TitlesOfParts>
  <Company>Karolinska Institutet, LIME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 Elmberger</dc:creator>
  <cp:lastModifiedBy>Microsoft Office User</cp:lastModifiedBy>
  <cp:revision>208</cp:revision>
  <dcterms:created xsi:type="dcterms:W3CDTF">2018-01-23T09:43:11Z</dcterms:created>
  <dcterms:modified xsi:type="dcterms:W3CDTF">2021-05-20T07:43:54Z</dcterms:modified>
</cp:coreProperties>
</file>