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80" r:id="rId9"/>
    <p:sldId id="281" r:id="rId10"/>
    <p:sldId id="282" r:id="rId11"/>
    <p:sldId id="266" r:id="rId12"/>
    <p:sldId id="267" r:id="rId13"/>
    <p:sldId id="268" r:id="rId14"/>
    <p:sldId id="269" r:id="rId15"/>
    <p:sldId id="270" r:id="rId16"/>
    <p:sldId id="271" r:id="rId17"/>
    <p:sldId id="283" r:id="rId18"/>
    <p:sldId id="263" r:id="rId19"/>
    <p:sldId id="265" r:id="rId20"/>
    <p:sldId id="284" r:id="rId21"/>
    <p:sldId id="285" r:id="rId22"/>
    <p:sldId id="286" r:id="rId23"/>
    <p:sldId id="287" r:id="rId24"/>
    <p:sldId id="278"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IDq2hQwVyJwrBk1hGMYBltcrU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86" autoAdjust="0"/>
  </p:normalViewPr>
  <p:slideViewPr>
    <p:cSldViewPr snapToGrid="0">
      <p:cViewPr varScale="1">
        <p:scale>
          <a:sx n="70" d="100"/>
          <a:sy n="70" d="100"/>
        </p:scale>
        <p:origin x="11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v-SE" dirty="0"/>
              <a:t> </a:t>
            </a: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d847904b45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d847904b45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58" name="Google Shape;158;gd847904b45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a2536883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da2536883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gda2536883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a2536883b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da2536883b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da2536883b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da2536883b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da2536883b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da2536883b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da2536883b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da2536883b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gda2536883b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da2536883b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da2536883b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da2536883b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a2536883b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a2536883b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da2536883b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8713710-9DFC-4262-863C-F78FD9C4262C}" type="slidenum">
              <a:rPr lang="sv-SE" smtClean="0"/>
              <a:t>18</a:t>
            </a:fld>
            <a:endParaRPr lang="sv-SE"/>
          </a:p>
        </p:txBody>
      </p:sp>
    </p:spTree>
    <p:extLst>
      <p:ext uri="{BB962C8B-B14F-4D97-AF65-F5344CB8AC3E}">
        <p14:creationId xmlns:p14="http://schemas.microsoft.com/office/powerpoint/2010/main" val="974481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8713710-9DFC-4262-863C-F78FD9C4262C}" type="slidenum">
              <a:rPr lang="sv-SE" smtClean="0"/>
              <a:t>19</a:t>
            </a:fld>
            <a:endParaRPr lang="sv-SE"/>
          </a:p>
        </p:txBody>
      </p:sp>
    </p:spTree>
    <p:extLst>
      <p:ext uri="{BB962C8B-B14F-4D97-AF65-F5344CB8AC3E}">
        <p14:creationId xmlns:p14="http://schemas.microsoft.com/office/powerpoint/2010/main" val="3027627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8713710-9DFC-4262-863C-F78FD9C4262C}" type="slidenum">
              <a:rPr lang="sv-SE" smtClean="0"/>
              <a:t>20</a:t>
            </a:fld>
            <a:endParaRPr lang="sv-SE"/>
          </a:p>
        </p:txBody>
      </p:sp>
    </p:spTree>
    <p:extLst>
      <p:ext uri="{BB962C8B-B14F-4D97-AF65-F5344CB8AC3E}">
        <p14:creationId xmlns:p14="http://schemas.microsoft.com/office/powerpoint/2010/main" val="5183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2032000" y="720725"/>
            <a:ext cx="1962150" cy="1104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p2:notes"/>
          <p:cNvSpPr txBox="1">
            <a:spLocks noGrp="1"/>
          </p:cNvSpPr>
          <p:nvPr>
            <p:ph type="body" idx="1"/>
          </p:nvPr>
        </p:nvSpPr>
        <p:spPr>
          <a:xfrm>
            <a:off x="897546" y="2164812"/>
            <a:ext cx="4659132" cy="7812797"/>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8713710-9DFC-4262-863C-F78FD9C4262C}" type="slidenum">
              <a:rPr lang="sv-SE" smtClean="0"/>
              <a:t>22</a:t>
            </a:fld>
            <a:endParaRPr lang="sv-SE"/>
          </a:p>
        </p:txBody>
      </p:sp>
    </p:spTree>
    <p:extLst>
      <p:ext uri="{BB962C8B-B14F-4D97-AF65-F5344CB8AC3E}">
        <p14:creationId xmlns:p14="http://schemas.microsoft.com/office/powerpoint/2010/main" val="1026491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da8c349221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da8c349221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da8c349221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847904b45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d847904b45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endParaRPr dirty="0"/>
          </a:p>
        </p:txBody>
      </p:sp>
      <p:sp>
        <p:nvSpPr>
          <p:cNvPr id="151" name="Google Shape;151;gd847904b45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da8c34913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da8c34913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sz="200" dirty="0"/>
          </a:p>
        </p:txBody>
      </p:sp>
      <p:sp>
        <p:nvSpPr>
          <p:cNvPr id="144" name="Google Shape;144;gda8c34913e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15"/>
        <p:cNvGrpSpPr/>
        <p:nvPr/>
      </p:nvGrpSpPr>
      <p:grpSpPr>
        <a:xfrm>
          <a:off x="0" y="0"/>
          <a:ext cx="0" cy="0"/>
          <a:chOff x="0" y="0"/>
          <a:chExt cx="0" cy="0"/>
        </a:xfrm>
      </p:grpSpPr>
      <p:sp>
        <p:nvSpPr>
          <p:cNvPr id="16" name="Google Shape;1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19"/>
        <p:cNvGrpSpPr/>
        <p:nvPr/>
      </p:nvGrpSpPr>
      <p:grpSpPr>
        <a:xfrm>
          <a:off x="0" y="0"/>
          <a:ext cx="0" cy="0"/>
          <a:chOff x="0" y="0"/>
          <a:chExt cx="0" cy="0"/>
        </a:xfrm>
      </p:grpSpPr>
      <p:sp>
        <p:nvSpPr>
          <p:cNvPr id="20" name="Google Shape;2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25"/>
        <p:cNvGrpSpPr/>
        <p:nvPr/>
      </p:nvGrpSpPr>
      <p:grpSpPr>
        <a:xfrm>
          <a:off x="0" y="0"/>
          <a:ext cx="0" cy="0"/>
          <a:chOff x="0" y="0"/>
          <a:chExt cx="0" cy="0"/>
        </a:xfrm>
      </p:grpSpPr>
      <p:sp>
        <p:nvSpPr>
          <p:cNvPr id="26" name="Google Shape;2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30"/>
        <p:cNvGrpSpPr/>
        <p:nvPr/>
      </p:nvGrpSpPr>
      <p:grpSpPr>
        <a:xfrm>
          <a:off x="0" y="0"/>
          <a:ext cx="0" cy="0"/>
          <a:chOff x="0" y="0"/>
          <a:chExt cx="0" cy="0"/>
        </a:xfrm>
      </p:grpSpPr>
      <p:sp>
        <p:nvSpPr>
          <p:cNvPr id="31" name="Google Shape;31;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vå delar" type="twoObj">
  <p:cSld name="TWO_OBJECTS">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49"/>
        <p:cNvGrpSpPr/>
        <p:nvPr/>
      </p:nvGrpSpPr>
      <p:grpSpPr>
        <a:xfrm>
          <a:off x="0" y="0"/>
          <a:ext cx="0" cy="0"/>
          <a:chOff x="0" y="0"/>
          <a:chExt cx="0" cy="0"/>
        </a:xfrm>
      </p:grpSpPr>
      <p:sp>
        <p:nvSpPr>
          <p:cNvPr id="50" name="Google Shape;50;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med bildtext" type="objTx">
  <p:cSld name="OBJECT_WITH_CAPTION_TEXT">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uka.se/om-oss/var-verksamhet/regeringsuppdrag/coronaviruset-och-hogskolan.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sfs.se/wp-content/uploads/2021/03/Rapport-hur-ma%CC%8Ar-doktoranden.pdf" TargetMode="External"/><Relationship Id="rId5" Type="http://schemas.openxmlformats.org/officeDocument/2006/relationships/hyperlink" Target="https://www.uhr.se/globalassets/_uhr.se/publikationer/2020/uhr-studiesituationen-for-studenter-med-psykisk-ohalsa.pdf" TargetMode="External"/><Relationship Id="rId4" Type="http://schemas.openxmlformats.org/officeDocument/2006/relationships/hyperlink" Target="https://sfs.se/wp-content/uploads/2020/12/SFS-rapport-Hur-pa%CC%8Averkar-coronapandemin-studenterna-december-2020-2.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a:blip r:embed="rId3">
            <a:alphaModFix/>
          </a:blip>
          <a:stretch>
            <a:fillRect/>
          </a:stretch>
        </p:blipFill>
        <p:spPr>
          <a:xfrm>
            <a:off x="0" y="130875"/>
            <a:ext cx="11799326" cy="6677076"/>
          </a:xfrm>
          <a:prstGeom prst="rect">
            <a:avLst/>
          </a:prstGeom>
          <a:noFill/>
          <a:ln>
            <a:noFill/>
          </a:ln>
        </p:spPr>
      </p:pic>
      <p:sp>
        <p:nvSpPr>
          <p:cNvPr id="89" name="Google Shape;89;p1"/>
          <p:cNvSpPr txBox="1"/>
          <p:nvPr/>
        </p:nvSpPr>
        <p:spPr>
          <a:xfrm>
            <a:off x="310350" y="991150"/>
            <a:ext cx="4275000" cy="2721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sv-SE" sz="1600">
                <a:solidFill>
                  <a:schemeClr val="dk1"/>
                </a:solidFill>
                <a:highlight>
                  <a:schemeClr val="lt1"/>
                </a:highlight>
              </a:rPr>
              <a:t>Upplägg:</a:t>
            </a:r>
            <a:endParaRPr sz="1600">
              <a:solidFill>
                <a:schemeClr val="dk1"/>
              </a:solidFill>
              <a:highlight>
                <a:schemeClr val="lt1"/>
              </a:highlight>
            </a:endParaRPr>
          </a:p>
          <a:p>
            <a:pPr marL="457200" lvl="0" indent="-330200" algn="l" rtl="0">
              <a:lnSpc>
                <a:spcPct val="115000"/>
              </a:lnSpc>
              <a:spcBef>
                <a:spcPts val="0"/>
              </a:spcBef>
              <a:spcAft>
                <a:spcPts val="0"/>
              </a:spcAft>
              <a:buClr>
                <a:schemeClr val="dk1"/>
              </a:buClr>
              <a:buSzPts val="1600"/>
              <a:buAutoNum type="arabicPeriod"/>
            </a:pPr>
            <a:r>
              <a:rPr lang="sv-SE" sz="1600">
                <a:solidFill>
                  <a:schemeClr val="dk1"/>
                </a:solidFill>
                <a:highlight>
                  <a:schemeClr val="lt1"/>
                </a:highlight>
              </a:rPr>
              <a:t>Introduktion av presentatörerna.</a:t>
            </a:r>
            <a:endParaRPr sz="1600">
              <a:solidFill>
                <a:schemeClr val="dk1"/>
              </a:solidFill>
              <a:highlight>
                <a:schemeClr val="lt1"/>
              </a:highlight>
            </a:endParaRPr>
          </a:p>
          <a:p>
            <a:pPr marL="342900" lvl="0" indent="-228600" algn="l" rtl="0">
              <a:lnSpc>
                <a:spcPct val="115000"/>
              </a:lnSpc>
              <a:spcBef>
                <a:spcPts val="0"/>
              </a:spcBef>
              <a:spcAft>
                <a:spcPts val="0"/>
              </a:spcAft>
              <a:buClr>
                <a:schemeClr val="dk1"/>
              </a:buClr>
              <a:buSzPts val="1100"/>
              <a:buFont typeface="Arial"/>
              <a:buNone/>
            </a:pPr>
            <a:r>
              <a:rPr lang="sv-SE" sz="1600">
                <a:solidFill>
                  <a:schemeClr val="dk1"/>
                </a:solidFill>
                <a:highlight>
                  <a:schemeClr val="lt1"/>
                </a:highlight>
              </a:rPr>
              <a:t>2.</a:t>
            </a:r>
            <a:r>
              <a:rPr lang="sv-SE" sz="700">
                <a:solidFill>
                  <a:schemeClr val="dk1"/>
                </a:solidFill>
                <a:highlight>
                  <a:schemeClr val="lt1"/>
                </a:highlight>
              </a:rPr>
              <a:t>	   </a:t>
            </a:r>
            <a:r>
              <a:rPr lang="sv-SE" sz="1600">
                <a:solidFill>
                  <a:schemeClr val="dk1"/>
                </a:solidFill>
                <a:highlight>
                  <a:schemeClr val="lt1"/>
                </a:highlight>
              </a:rPr>
              <a:t>Inledning kring punkterna a-e av Martin,     Marie, Niklas och Nicholas.</a:t>
            </a:r>
            <a:endParaRPr sz="1600">
              <a:solidFill>
                <a:schemeClr val="dk1"/>
              </a:solidFill>
              <a:highlight>
                <a:schemeClr val="lt1"/>
              </a:highlight>
            </a:endParaRPr>
          </a:p>
          <a:p>
            <a:pPr marL="342900" lvl="0" indent="-228600" algn="l" rtl="0">
              <a:lnSpc>
                <a:spcPct val="115000"/>
              </a:lnSpc>
              <a:spcBef>
                <a:spcPts val="0"/>
              </a:spcBef>
              <a:spcAft>
                <a:spcPts val="0"/>
              </a:spcAft>
              <a:buClr>
                <a:schemeClr val="dk1"/>
              </a:buClr>
              <a:buSzPts val="1100"/>
              <a:buFont typeface="Arial"/>
              <a:buNone/>
            </a:pPr>
            <a:r>
              <a:rPr lang="sv-SE" sz="1600">
                <a:solidFill>
                  <a:schemeClr val="dk1"/>
                </a:solidFill>
                <a:highlight>
                  <a:schemeClr val="lt1"/>
                </a:highlight>
              </a:rPr>
              <a:t>3.</a:t>
            </a:r>
            <a:r>
              <a:rPr lang="sv-SE" sz="700">
                <a:solidFill>
                  <a:schemeClr val="dk1"/>
                </a:solidFill>
                <a:highlight>
                  <a:schemeClr val="lt1"/>
                </a:highlight>
              </a:rPr>
              <a:t>	</a:t>
            </a:r>
            <a:r>
              <a:rPr lang="sv-SE" sz="1600">
                <a:solidFill>
                  <a:schemeClr val="dk1"/>
                </a:solidFill>
                <a:highlight>
                  <a:schemeClr val="lt1"/>
                </a:highlight>
              </a:rPr>
              <a:t>Diskussion. </a:t>
            </a:r>
            <a:endParaRPr sz="1600">
              <a:solidFill>
                <a:schemeClr val="dk1"/>
              </a:solidFill>
              <a:highlight>
                <a:schemeClr val="lt1"/>
              </a:highlight>
            </a:endParaRPr>
          </a:p>
          <a:p>
            <a:pPr marL="0" lvl="0" indent="0" algn="l" rtl="0">
              <a:lnSpc>
                <a:spcPct val="115000"/>
              </a:lnSpc>
              <a:spcBef>
                <a:spcPts val="1200"/>
              </a:spcBef>
              <a:spcAft>
                <a:spcPts val="0"/>
              </a:spcAft>
              <a:buNone/>
            </a:pPr>
            <a:r>
              <a:rPr lang="sv-SE" sz="1600">
                <a:solidFill>
                  <a:schemeClr val="dk1"/>
                </a:solidFill>
                <a:highlight>
                  <a:schemeClr val="lt1"/>
                </a:highlight>
              </a:rPr>
              <a:t>Fråga till seminariedeltagarna: </a:t>
            </a:r>
            <a:endParaRPr sz="1600">
              <a:solidFill>
                <a:schemeClr val="dk1"/>
              </a:solidFill>
              <a:highlight>
                <a:schemeClr val="lt1"/>
              </a:highlight>
            </a:endParaRPr>
          </a:p>
          <a:p>
            <a:pPr marL="0" lvl="0" indent="0" algn="l" rtl="0">
              <a:lnSpc>
                <a:spcPct val="115000"/>
              </a:lnSpc>
              <a:spcBef>
                <a:spcPts val="1200"/>
              </a:spcBef>
              <a:spcAft>
                <a:spcPts val="1200"/>
              </a:spcAft>
              <a:buClr>
                <a:schemeClr val="dk1"/>
              </a:buClr>
              <a:buSzPts val="1100"/>
              <a:buFont typeface="Arial"/>
              <a:buNone/>
            </a:pPr>
            <a:r>
              <a:rPr lang="sv-SE" sz="1600" i="1">
                <a:solidFill>
                  <a:schemeClr val="dk1"/>
                </a:solidFill>
                <a:highlight>
                  <a:schemeClr val="lt1"/>
                </a:highlight>
              </a:rPr>
              <a:t>hur tänker ni kring de fem hypoteserna, nu år 2021 i er lärmiljö?</a:t>
            </a:r>
            <a:endParaRPr>
              <a:highlight>
                <a:schemeClr val="lt1"/>
              </a:highlight>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d847904b45_0_16"/>
          <p:cNvSpPr txBox="1">
            <a:spLocks noGrp="1"/>
          </p:cNvSpPr>
          <p:nvPr>
            <p:ph type="title"/>
          </p:nvPr>
        </p:nvSpPr>
        <p:spPr>
          <a:xfrm>
            <a:off x="838200" y="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sz="4000">
                <a:latin typeface="Arial"/>
                <a:ea typeface="Arial"/>
                <a:cs typeface="Arial"/>
                <a:sym typeface="Arial"/>
              </a:rPr>
              <a:t>Vi </a:t>
            </a:r>
            <a:r>
              <a:rPr lang="sv-SE" sz="4000" i="1">
                <a:latin typeface="Arial"/>
                <a:ea typeface="Arial"/>
                <a:cs typeface="Arial"/>
                <a:sym typeface="Arial"/>
              </a:rPr>
              <a:t>borde </a:t>
            </a:r>
            <a:r>
              <a:rPr lang="sv-SE" sz="4000">
                <a:latin typeface="Arial"/>
                <a:ea typeface="Arial"/>
                <a:cs typeface="Arial"/>
                <a:sym typeface="Arial"/>
              </a:rPr>
              <a:t>ha system som t ex...</a:t>
            </a:r>
            <a:endParaRPr sz="4000"/>
          </a:p>
        </p:txBody>
      </p:sp>
      <p:sp>
        <p:nvSpPr>
          <p:cNvPr id="161" name="Google Shape;161;gd847904b45_0_16"/>
          <p:cNvSpPr txBox="1"/>
          <p:nvPr/>
        </p:nvSpPr>
        <p:spPr>
          <a:xfrm>
            <a:off x="371475" y="1198925"/>
            <a:ext cx="5757900" cy="58791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Identifierar</a:t>
            </a:r>
            <a:r>
              <a:rPr lang="sv-SE" sz="1500">
                <a:solidFill>
                  <a:schemeClr val="dk1"/>
                </a:solidFill>
                <a:latin typeface="Calibri"/>
                <a:ea typeface="Calibri"/>
                <a:cs typeface="Calibri"/>
                <a:sym typeface="Calibri"/>
              </a:rPr>
              <a:t> studentens förkunskaper, kunskapsluckor, mentala modeller och missuppfattningar </a:t>
            </a:r>
            <a:r>
              <a:rPr lang="sv-SE" sz="1500">
                <a:solidFill>
                  <a:srgbClr val="0000FF"/>
                </a:solidFill>
                <a:latin typeface="Calibri"/>
                <a:ea typeface="Calibri"/>
                <a:cs typeface="Calibri"/>
                <a:sym typeface="Calibri"/>
              </a:rPr>
              <a:t>(Tidigt diagnostiskt prov)</a:t>
            </a:r>
            <a:endParaRPr sz="1500">
              <a:solidFill>
                <a:srgbClr val="0000FF"/>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Förutser</a:t>
            </a:r>
            <a:r>
              <a:rPr lang="sv-SE" sz="1500">
                <a:solidFill>
                  <a:schemeClr val="dk1"/>
                </a:solidFill>
                <a:latin typeface="Calibri"/>
                <a:ea typeface="Calibri"/>
                <a:cs typeface="Calibri"/>
                <a:sym typeface="Calibri"/>
              </a:rPr>
              <a:t> sannolika kommande utmaningar baserat på studentens förkunskaper </a:t>
            </a:r>
            <a:r>
              <a:rPr lang="sv-SE" sz="1500">
                <a:solidFill>
                  <a:srgbClr val="0000FF"/>
                </a:solidFill>
                <a:latin typeface="Calibri"/>
                <a:ea typeface="Calibri"/>
                <a:cs typeface="Calibri"/>
                <a:sym typeface="Calibri"/>
              </a:rPr>
              <a:t>(Andra studenter som hade problem med detta hade också problem med…)</a:t>
            </a:r>
            <a:r>
              <a:rPr lang="sv-SE" sz="1500">
                <a:solidFill>
                  <a:schemeClr val="dk1"/>
                </a:solidFill>
                <a:latin typeface="Calibri"/>
                <a:ea typeface="Calibri"/>
                <a:cs typeface="Calibri"/>
                <a:sym typeface="Calibri"/>
              </a:rPr>
              <a:t> </a:t>
            </a:r>
            <a:endParaRPr sz="1500">
              <a:solidFill>
                <a:schemeClr val="dk1"/>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Organiserar </a:t>
            </a:r>
            <a:r>
              <a:rPr lang="sv-SE" sz="1500">
                <a:solidFill>
                  <a:schemeClr val="dk1"/>
                </a:solidFill>
                <a:latin typeface="Calibri"/>
                <a:ea typeface="Calibri"/>
                <a:cs typeface="Calibri"/>
                <a:sym typeface="Calibri"/>
              </a:rPr>
              <a:t>kursinnehåll utifrån studentens tillgängliga tid, förkunskaper, intressen, förväntningar, behov, ambitioner, motivation, personliga inlärningsstil, svagheter etc. </a:t>
            </a:r>
            <a:r>
              <a:rPr lang="sv-SE" sz="1500">
                <a:solidFill>
                  <a:srgbClr val="0000FF"/>
                </a:solidFill>
                <a:latin typeface="Calibri"/>
                <a:ea typeface="Calibri"/>
                <a:cs typeface="Calibri"/>
                <a:sym typeface="Calibri"/>
              </a:rPr>
              <a:t>(Testa och fråga om lärstil, styrkor, svagheter, tidigare lästa kurser etc)</a:t>
            </a:r>
            <a:endParaRPr sz="1500">
              <a:solidFill>
                <a:srgbClr val="0000FF"/>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Kopplar an</a:t>
            </a:r>
            <a:r>
              <a:rPr lang="sv-SE" sz="1500">
                <a:solidFill>
                  <a:schemeClr val="dk1"/>
                </a:solidFill>
                <a:latin typeface="Calibri"/>
                <a:ea typeface="Calibri"/>
                <a:cs typeface="Calibri"/>
                <a:sym typeface="Calibri"/>
              </a:rPr>
              <a:t> till sånt som studenten redan kan eller kommer att läsa, och sätter ett ämnesinnehåll i en historisk, kulturell, politisk etc. kontext som studenten kan relatera till </a:t>
            </a:r>
            <a:r>
              <a:rPr lang="sv-SE" sz="1500">
                <a:solidFill>
                  <a:srgbClr val="0000FF"/>
                </a:solidFill>
                <a:latin typeface="Calibri"/>
                <a:ea typeface="Calibri"/>
                <a:cs typeface="Calibri"/>
                <a:sym typeface="Calibri"/>
              </a:rPr>
              <a:t>(surfvanor, lästa böcker, bloggar, poddar, filmer etc.)</a:t>
            </a:r>
            <a:endParaRPr sz="1500">
              <a:solidFill>
                <a:srgbClr val="0000FF"/>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Uppskattar</a:t>
            </a:r>
            <a:r>
              <a:rPr lang="sv-SE" sz="1500">
                <a:solidFill>
                  <a:schemeClr val="dk1"/>
                </a:solidFill>
                <a:latin typeface="Calibri"/>
                <a:ea typeface="Calibri"/>
                <a:cs typeface="Calibri"/>
                <a:sym typeface="Calibri"/>
              </a:rPr>
              <a:t> den enskilda studentens tidsåtgång för läsning, uppgifter och examination </a:t>
            </a:r>
            <a:r>
              <a:rPr lang="sv-SE" sz="1500">
                <a:solidFill>
                  <a:srgbClr val="0000FF"/>
                </a:solidFill>
                <a:latin typeface="Calibri"/>
                <a:ea typeface="Calibri"/>
                <a:cs typeface="Calibri"/>
                <a:sym typeface="Calibri"/>
              </a:rPr>
              <a:t>(läshastighet, tidsåtgång för att skriva texter, tidigare utnyttjad examinationstid)</a:t>
            </a:r>
            <a:endParaRPr sz="1500">
              <a:solidFill>
                <a:srgbClr val="0000FF"/>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Genererar</a:t>
            </a:r>
            <a:r>
              <a:rPr lang="sv-SE" sz="1500">
                <a:solidFill>
                  <a:schemeClr val="dk1"/>
                </a:solidFill>
                <a:latin typeface="Calibri"/>
                <a:ea typeface="Calibri"/>
                <a:cs typeface="Calibri"/>
                <a:sym typeface="Calibri"/>
              </a:rPr>
              <a:t> förslag på personligt studieschema utifrån ovanstående och studentens övriga åtaganden (jobb, familj, fritidsintressen etc.) </a:t>
            </a:r>
            <a:r>
              <a:rPr lang="sv-SE" sz="1500">
                <a:solidFill>
                  <a:srgbClr val="0000FF"/>
                </a:solidFill>
                <a:latin typeface="Calibri"/>
                <a:ea typeface="Calibri"/>
                <a:cs typeface="Calibri"/>
                <a:sym typeface="Calibri"/>
              </a:rPr>
              <a:t>(Analysera kalendern)</a:t>
            </a:r>
            <a:endParaRPr sz="1500">
              <a:solidFill>
                <a:srgbClr val="0000FF"/>
              </a:solidFill>
              <a:latin typeface="Calibri"/>
              <a:ea typeface="Calibri"/>
              <a:cs typeface="Calibri"/>
              <a:sym typeface="Calibri"/>
            </a:endParaRPr>
          </a:p>
          <a:p>
            <a:pPr marL="0" lvl="0" indent="0" algn="l" rtl="0">
              <a:lnSpc>
                <a:spcPct val="107000"/>
              </a:lnSpc>
              <a:spcBef>
                <a:spcPts val="1000"/>
              </a:spcBef>
              <a:spcAft>
                <a:spcPts val="0"/>
              </a:spcAft>
              <a:buNone/>
            </a:pPr>
            <a:endParaRPr sz="1500">
              <a:solidFill>
                <a:srgbClr val="0000FF"/>
              </a:solidFill>
              <a:latin typeface="Calibri"/>
              <a:ea typeface="Calibri"/>
              <a:cs typeface="Calibri"/>
              <a:sym typeface="Calibri"/>
            </a:endParaRPr>
          </a:p>
        </p:txBody>
      </p:sp>
      <p:sp>
        <p:nvSpPr>
          <p:cNvPr id="162" name="Google Shape;162;gd847904b45_0_16"/>
          <p:cNvSpPr txBox="1"/>
          <p:nvPr/>
        </p:nvSpPr>
        <p:spPr>
          <a:xfrm>
            <a:off x="6339100" y="1122725"/>
            <a:ext cx="5614800" cy="57603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Balanserar</a:t>
            </a:r>
            <a:r>
              <a:rPr lang="sv-SE" sz="1500">
                <a:solidFill>
                  <a:schemeClr val="dk1"/>
                </a:solidFill>
                <a:latin typeface="Calibri"/>
                <a:ea typeface="Calibri"/>
                <a:cs typeface="Calibri"/>
                <a:sym typeface="Calibri"/>
              </a:rPr>
              <a:t> utmaningsnivån för den enskilde studenten för att skapa </a:t>
            </a:r>
            <a:r>
              <a:rPr lang="sv-SE" sz="1500" i="1">
                <a:solidFill>
                  <a:schemeClr val="dk1"/>
                </a:solidFill>
                <a:latin typeface="Calibri"/>
                <a:ea typeface="Calibri"/>
                <a:cs typeface="Calibri"/>
                <a:sym typeface="Calibri"/>
              </a:rPr>
              <a:t>flow </a:t>
            </a:r>
            <a:r>
              <a:rPr lang="sv-SE" sz="1500">
                <a:solidFill>
                  <a:srgbClr val="0000FF"/>
                </a:solidFill>
                <a:latin typeface="Calibri"/>
                <a:ea typeface="Calibri"/>
                <a:cs typeface="Calibri"/>
                <a:sym typeface="Calibri"/>
              </a:rPr>
              <a:t>(Mentimeter/quiz, fungerar väl i datorspel)</a:t>
            </a:r>
            <a:endParaRPr sz="1500" b="1">
              <a:solidFill>
                <a:schemeClr val="dk1"/>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Uppmuntrar</a:t>
            </a:r>
            <a:r>
              <a:rPr lang="sv-SE" sz="1500">
                <a:solidFill>
                  <a:schemeClr val="dk1"/>
                </a:solidFill>
                <a:latin typeface="Calibri"/>
                <a:ea typeface="Calibri"/>
                <a:cs typeface="Calibri"/>
                <a:sym typeface="Calibri"/>
              </a:rPr>
              <a:t> </a:t>
            </a:r>
            <a:r>
              <a:rPr lang="sv-SE" sz="1500" i="1">
                <a:solidFill>
                  <a:schemeClr val="dk1"/>
                </a:solidFill>
                <a:latin typeface="Calibri"/>
                <a:ea typeface="Calibri"/>
                <a:cs typeface="Calibri"/>
                <a:sym typeface="Calibri"/>
              </a:rPr>
              <a:t>grit</a:t>
            </a:r>
            <a:r>
              <a:rPr lang="sv-SE" sz="1500">
                <a:solidFill>
                  <a:schemeClr val="dk1"/>
                </a:solidFill>
                <a:latin typeface="Calibri"/>
                <a:ea typeface="Calibri"/>
                <a:cs typeface="Calibri"/>
                <a:sym typeface="Calibri"/>
              </a:rPr>
              <a:t>, </a:t>
            </a:r>
            <a:r>
              <a:rPr lang="sv-SE" sz="1500" b="1">
                <a:solidFill>
                  <a:schemeClr val="dk1"/>
                </a:solidFill>
                <a:latin typeface="Calibri"/>
                <a:ea typeface="Calibri"/>
                <a:cs typeface="Calibri"/>
                <a:sym typeface="Calibri"/>
              </a:rPr>
              <a:t>föreslår </a:t>
            </a:r>
            <a:r>
              <a:rPr lang="sv-SE" sz="1500">
                <a:solidFill>
                  <a:schemeClr val="dk1"/>
                </a:solidFill>
                <a:latin typeface="Calibri"/>
                <a:ea typeface="Calibri"/>
                <a:cs typeface="Calibri"/>
                <a:sym typeface="Calibri"/>
              </a:rPr>
              <a:t>fortsatt läsning, fördjupade kunskaper och att söka kurser på högre nivå </a:t>
            </a:r>
            <a:r>
              <a:rPr lang="sv-SE" sz="1500">
                <a:solidFill>
                  <a:srgbClr val="0000FF"/>
                </a:solidFill>
                <a:latin typeface="Calibri"/>
                <a:ea typeface="Calibri"/>
                <a:cs typeface="Calibri"/>
                <a:sym typeface="Calibri"/>
              </a:rPr>
              <a:t>(onlinereklam)</a:t>
            </a:r>
            <a:endParaRPr sz="1500">
              <a:solidFill>
                <a:srgbClr val="0000FF"/>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Följer </a:t>
            </a:r>
            <a:r>
              <a:rPr lang="sv-SE" sz="1500">
                <a:solidFill>
                  <a:schemeClr val="dk1"/>
                </a:solidFill>
                <a:latin typeface="Calibri"/>
                <a:ea typeface="Calibri"/>
                <a:cs typeface="Calibri"/>
                <a:sym typeface="Calibri"/>
              </a:rPr>
              <a:t>studentens</a:t>
            </a:r>
            <a:r>
              <a:rPr lang="sv-SE" sz="1500" b="1">
                <a:solidFill>
                  <a:schemeClr val="dk1"/>
                </a:solidFill>
                <a:latin typeface="Calibri"/>
                <a:ea typeface="Calibri"/>
                <a:cs typeface="Calibri"/>
                <a:sym typeface="Calibri"/>
              </a:rPr>
              <a:t> </a:t>
            </a:r>
            <a:r>
              <a:rPr lang="sv-SE" sz="1500">
                <a:solidFill>
                  <a:schemeClr val="dk1"/>
                </a:solidFill>
                <a:latin typeface="Calibri"/>
                <a:ea typeface="Calibri"/>
                <a:cs typeface="Calibri"/>
                <a:sym typeface="Calibri"/>
              </a:rPr>
              <a:t>time on task, engagemang i forum, tid spenderad på läsning, närvaro, antal ställda frågor, typ av frågor etc.  </a:t>
            </a:r>
            <a:endParaRPr sz="1500">
              <a:solidFill>
                <a:schemeClr val="dk1"/>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Tydliggör</a:t>
            </a:r>
            <a:r>
              <a:rPr lang="sv-SE" sz="1500">
                <a:solidFill>
                  <a:schemeClr val="dk1"/>
                </a:solidFill>
                <a:latin typeface="Calibri"/>
                <a:ea typeface="Calibri"/>
                <a:cs typeface="Calibri"/>
                <a:sym typeface="Calibri"/>
              </a:rPr>
              <a:t> studentens progression på ett motiverande sätt </a:t>
            </a:r>
            <a:r>
              <a:rPr lang="sv-SE" sz="1500">
                <a:solidFill>
                  <a:srgbClr val="0000FF"/>
                </a:solidFill>
                <a:latin typeface="Calibri"/>
                <a:ea typeface="Calibri"/>
                <a:cs typeface="Calibri"/>
                <a:sym typeface="Calibri"/>
              </a:rPr>
              <a:t>(progression bar)</a:t>
            </a:r>
            <a:r>
              <a:rPr lang="sv-SE" sz="1500">
                <a:solidFill>
                  <a:schemeClr val="dk1"/>
                </a:solidFill>
                <a:latin typeface="Calibri"/>
                <a:ea typeface="Calibri"/>
                <a:cs typeface="Calibri"/>
                <a:sym typeface="Calibri"/>
              </a:rPr>
              <a:t> och </a:t>
            </a:r>
            <a:r>
              <a:rPr lang="sv-SE" sz="1500" b="1">
                <a:solidFill>
                  <a:schemeClr val="dk1"/>
                </a:solidFill>
                <a:latin typeface="Calibri"/>
                <a:ea typeface="Calibri"/>
                <a:cs typeface="Calibri"/>
                <a:sym typeface="Calibri"/>
              </a:rPr>
              <a:t>flaggar</a:t>
            </a:r>
            <a:r>
              <a:rPr lang="sv-SE" sz="1500">
                <a:solidFill>
                  <a:schemeClr val="dk1"/>
                </a:solidFill>
                <a:latin typeface="Calibri"/>
                <a:ea typeface="Calibri"/>
                <a:cs typeface="Calibri"/>
                <a:sym typeface="Calibri"/>
              </a:rPr>
              <a:t> vid större avvikelser 	</a:t>
            </a:r>
            <a:endParaRPr sz="1500">
              <a:solidFill>
                <a:schemeClr val="dk1"/>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Varnar</a:t>
            </a:r>
            <a:r>
              <a:rPr lang="sv-SE" sz="1500">
                <a:solidFill>
                  <a:schemeClr val="dk1"/>
                </a:solidFill>
                <a:latin typeface="Calibri"/>
                <a:ea typeface="Calibri"/>
                <a:cs typeface="Calibri"/>
                <a:sym typeface="Calibri"/>
              </a:rPr>
              <a:t> och </a:t>
            </a:r>
            <a:r>
              <a:rPr lang="sv-SE" sz="1500" b="1">
                <a:solidFill>
                  <a:schemeClr val="dk1"/>
                </a:solidFill>
                <a:latin typeface="Calibri"/>
                <a:ea typeface="Calibri"/>
                <a:cs typeface="Calibri"/>
                <a:sym typeface="Calibri"/>
              </a:rPr>
              <a:t>följer upp</a:t>
            </a:r>
            <a:r>
              <a:rPr lang="sv-SE" sz="1500">
                <a:solidFill>
                  <a:schemeClr val="dk1"/>
                </a:solidFill>
                <a:latin typeface="Calibri"/>
                <a:ea typeface="Calibri"/>
                <a:cs typeface="Calibri"/>
                <a:sym typeface="Calibri"/>
              </a:rPr>
              <a:t> när studenter inte lämnar in i tid, når målen, tar sina poäng, misslyckas med flera kurser i rad eller bedöms riskera hoppa av kursen/programmet </a:t>
            </a:r>
            <a:r>
              <a:rPr lang="sv-SE" sz="1500">
                <a:solidFill>
                  <a:srgbClr val="0000FF"/>
                </a:solidFill>
                <a:latin typeface="Calibri"/>
                <a:ea typeface="Calibri"/>
                <a:cs typeface="Calibri"/>
                <a:sym typeface="Calibri"/>
              </a:rPr>
              <a:t>(träningsappar)</a:t>
            </a:r>
            <a:endParaRPr sz="1500">
              <a:solidFill>
                <a:schemeClr val="dk1"/>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Särskiljer</a:t>
            </a:r>
            <a:r>
              <a:rPr lang="sv-SE" sz="1500">
                <a:solidFill>
                  <a:schemeClr val="dk1"/>
                </a:solidFill>
                <a:latin typeface="Calibri"/>
                <a:ea typeface="Calibri"/>
                <a:cs typeface="Calibri"/>
                <a:sym typeface="Calibri"/>
              </a:rPr>
              <a:t> </a:t>
            </a:r>
            <a:r>
              <a:rPr lang="sv-SE" sz="1500" i="1">
                <a:solidFill>
                  <a:schemeClr val="dk1"/>
                </a:solidFill>
                <a:latin typeface="Calibri"/>
                <a:ea typeface="Calibri"/>
                <a:cs typeface="Calibri"/>
                <a:sym typeface="Calibri"/>
              </a:rPr>
              <a:t>fel</a:t>
            </a:r>
            <a:r>
              <a:rPr lang="sv-SE" sz="1500">
                <a:solidFill>
                  <a:schemeClr val="dk1"/>
                </a:solidFill>
                <a:latin typeface="Calibri"/>
                <a:ea typeface="Calibri"/>
                <a:cs typeface="Calibri"/>
                <a:sym typeface="Calibri"/>
              </a:rPr>
              <a:t> från </a:t>
            </a:r>
            <a:r>
              <a:rPr lang="sv-SE" sz="1500" i="1">
                <a:solidFill>
                  <a:schemeClr val="dk1"/>
                </a:solidFill>
                <a:latin typeface="Calibri"/>
                <a:ea typeface="Calibri"/>
                <a:cs typeface="Calibri"/>
                <a:sym typeface="Calibri"/>
              </a:rPr>
              <a:t>misstag</a:t>
            </a:r>
            <a:r>
              <a:rPr lang="sv-SE" sz="1500">
                <a:solidFill>
                  <a:schemeClr val="dk1"/>
                </a:solidFill>
                <a:latin typeface="Calibri"/>
                <a:ea typeface="Calibri"/>
                <a:cs typeface="Calibri"/>
                <a:sym typeface="Calibri"/>
              </a:rPr>
              <a:t>, ”true positives” från ”false positives” etc. vid examination</a:t>
            </a:r>
            <a:endParaRPr sz="1500">
              <a:solidFill>
                <a:schemeClr val="dk1"/>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Assisterar</a:t>
            </a:r>
            <a:r>
              <a:rPr lang="sv-SE" sz="1500">
                <a:solidFill>
                  <a:schemeClr val="dk1"/>
                </a:solidFill>
                <a:latin typeface="Calibri"/>
                <a:ea typeface="Calibri"/>
                <a:cs typeface="Calibri"/>
                <a:sym typeface="Calibri"/>
              </a:rPr>
              <a:t> vid lärares individuella återkoppling på uppgifter/lärandemål </a:t>
            </a:r>
            <a:r>
              <a:rPr lang="sv-SE" sz="1500">
                <a:solidFill>
                  <a:srgbClr val="0000FF"/>
                </a:solidFill>
                <a:latin typeface="Calibri"/>
                <a:ea typeface="Calibri"/>
                <a:cs typeface="Calibri"/>
                <a:sym typeface="Calibri"/>
              </a:rPr>
              <a:t>(textanalys)</a:t>
            </a:r>
            <a:r>
              <a:rPr lang="sv-SE" sz="1500">
                <a:solidFill>
                  <a:schemeClr val="dk1"/>
                </a:solidFill>
                <a:latin typeface="Calibri"/>
                <a:ea typeface="Calibri"/>
                <a:cs typeface="Calibri"/>
                <a:sym typeface="Calibri"/>
              </a:rPr>
              <a:t> samt </a:t>
            </a:r>
            <a:r>
              <a:rPr lang="sv-SE" sz="1500" b="1">
                <a:solidFill>
                  <a:schemeClr val="dk1"/>
                </a:solidFill>
                <a:latin typeface="Calibri"/>
                <a:ea typeface="Calibri"/>
                <a:cs typeface="Calibri"/>
                <a:sym typeface="Calibri"/>
              </a:rPr>
              <a:t>säkerställer</a:t>
            </a:r>
            <a:r>
              <a:rPr lang="sv-SE" sz="1500">
                <a:solidFill>
                  <a:schemeClr val="dk1"/>
                </a:solidFill>
                <a:latin typeface="Calibri"/>
                <a:ea typeface="Calibri"/>
                <a:cs typeface="Calibri"/>
                <a:sym typeface="Calibri"/>
              </a:rPr>
              <a:t> att den ges till alla och inom rimlig tid </a:t>
            </a:r>
            <a:endParaRPr sz="1500">
              <a:solidFill>
                <a:schemeClr val="dk1"/>
              </a:solidFill>
              <a:latin typeface="Calibri"/>
              <a:ea typeface="Calibri"/>
              <a:cs typeface="Calibri"/>
              <a:sym typeface="Calibri"/>
            </a:endParaRPr>
          </a:p>
          <a:p>
            <a:pPr marL="0" lvl="0" indent="0" algn="l" rtl="0">
              <a:lnSpc>
                <a:spcPct val="107000"/>
              </a:lnSpc>
              <a:spcBef>
                <a:spcPts val="1000"/>
              </a:spcBef>
              <a:spcAft>
                <a:spcPts val="0"/>
              </a:spcAft>
              <a:buNone/>
            </a:pPr>
            <a:r>
              <a:rPr lang="sv-SE" sz="1500" b="1">
                <a:solidFill>
                  <a:schemeClr val="dk1"/>
                </a:solidFill>
                <a:latin typeface="Calibri"/>
                <a:ea typeface="Calibri"/>
                <a:cs typeface="Calibri"/>
                <a:sym typeface="Calibri"/>
              </a:rPr>
              <a:t>Matchar</a:t>
            </a:r>
            <a:r>
              <a:rPr lang="sv-SE" sz="1500">
                <a:solidFill>
                  <a:schemeClr val="dk1"/>
                </a:solidFill>
                <a:latin typeface="Calibri"/>
                <a:ea typeface="Calibri"/>
                <a:cs typeface="Calibri"/>
                <a:sym typeface="Calibri"/>
              </a:rPr>
              <a:t> studentens intressen och kunskaper med forskningsprojekt, företag och organisationer för starkare koppling mellan grundutbildning och forskning </a:t>
            </a:r>
            <a:r>
              <a:rPr lang="sv-SE" sz="1500">
                <a:solidFill>
                  <a:srgbClr val="0000FF"/>
                </a:solidFill>
                <a:latin typeface="Calibri"/>
                <a:ea typeface="Calibri"/>
                <a:cs typeface="Calibri"/>
                <a:sym typeface="Calibri"/>
              </a:rPr>
              <a:t>(vänförslag på FB, LinkedIn)</a:t>
            </a:r>
            <a:endParaRPr sz="1500">
              <a:solidFill>
                <a:srgbClr val="0000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da2536883b_0_0"/>
          <p:cNvSpPr txBox="1">
            <a:spLocks noGrp="1"/>
          </p:cNvSpPr>
          <p:nvPr>
            <p:ph type="title"/>
          </p:nvPr>
        </p:nvSpPr>
        <p:spPr>
          <a:xfrm>
            <a:off x="505700" y="3789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a:latin typeface="Arial"/>
                <a:ea typeface="Arial"/>
                <a:cs typeface="Arial"/>
                <a:sym typeface="Arial"/>
              </a:rPr>
              <a:t>Hybrida lärandemiljöer – hur påverkas lärarprofessionen?</a:t>
            </a:r>
            <a:endParaRPr>
              <a:latin typeface="Arial"/>
              <a:ea typeface="Arial"/>
              <a:cs typeface="Arial"/>
              <a:sym typeface="Arial"/>
            </a:endParaRPr>
          </a:p>
        </p:txBody>
      </p:sp>
      <p:sp>
        <p:nvSpPr>
          <p:cNvPr id="169" name="Google Shape;169;gda2536883b_0_0"/>
          <p:cNvSpPr txBox="1"/>
          <p:nvPr/>
        </p:nvSpPr>
        <p:spPr>
          <a:xfrm>
            <a:off x="4599725" y="1939650"/>
            <a:ext cx="6234600" cy="4667700"/>
          </a:xfrm>
          <a:prstGeom prst="rect">
            <a:avLst/>
          </a:prstGeom>
          <a:noFill/>
          <a:ln>
            <a:noFill/>
          </a:ln>
        </p:spPr>
        <p:txBody>
          <a:bodyPr spcFirstLastPara="1" wrap="square" lIns="91425" tIns="91425" rIns="91425" bIns="91425" anchor="t" anchorCtr="0">
            <a:spAutoFit/>
          </a:bodyPr>
          <a:lstStyle/>
          <a:p>
            <a:pPr marL="0" lvl="0" indent="0" algn="l" rtl="0">
              <a:lnSpc>
                <a:spcPct val="138000"/>
              </a:lnSpc>
              <a:spcBef>
                <a:spcPts val="0"/>
              </a:spcBef>
              <a:spcAft>
                <a:spcPts val="0"/>
              </a:spcAft>
              <a:buNone/>
            </a:pPr>
            <a:r>
              <a:rPr lang="sv-SE" sz="1800">
                <a:solidFill>
                  <a:srgbClr val="212529"/>
                </a:solidFill>
              </a:rPr>
              <a:t>… a Hybrid Learning Space is a context of learning that not only moves beyond distinctions between online and offline spaces, but also often challenges divisions between teacher/student roles, formal/informal contexts, analogue/digital communication/media and other traditionally separable dimensions. </a:t>
            </a:r>
            <a:endParaRPr sz="1800">
              <a:solidFill>
                <a:srgbClr val="212529"/>
              </a:solidFill>
            </a:endParaRPr>
          </a:p>
          <a:p>
            <a:pPr marL="0" lvl="0" indent="0" algn="l" rtl="0">
              <a:lnSpc>
                <a:spcPct val="138000"/>
              </a:lnSpc>
              <a:spcBef>
                <a:spcPts val="0"/>
              </a:spcBef>
              <a:spcAft>
                <a:spcPts val="0"/>
              </a:spcAft>
              <a:buNone/>
            </a:pPr>
            <a:endParaRPr sz="1800">
              <a:solidFill>
                <a:srgbClr val="212529"/>
              </a:solidFill>
            </a:endParaRPr>
          </a:p>
          <a:p>
            <a:pPr marL="0" lvl="0" indent="0" algn="l" rtl="0">
              <a:lnSpc>
                <a:spcPct val="138000"/>
              </a:lnSpc>
              <a:spcBef>
                <a:spcPts val="0"/>
              </a:spcBef>
              <a:spcAft>
                <a:spcPts val="0"/>
              </a:spcAft>
              <a:buNone/>
            </a:pPr>
            <a:r>
              <a:rPr lang="sv-SE" sz="1800">
                <a:solidFill>
                  <a:srgbClr val="212529"/>
                </a:solidFill>
              </a:rPr>
              <a:t>Hybrid Learning Spaces and hybrid pedagogy offer new ‘complex hybrid breeds’ and as such potentially new possibilities for collaboration in higher education (</a:t>
            </a:r>
            <a:r>
              <a:rPr lang="sv-SE" sz="1800">
                <a:solidFill>
                  <a:srgbClr val="3E3D40"/>
                </a:solidFill>
                <a:highlight>
                  <a:srgbClr val="FFFFFF"/>
                </a:highlight>
              </a:rPr>
              <a:t>Hilli, Nørgård &amp; Aaen, 2019, </a:t>
            </a:r>
            <a:r>
              <a:rPr lang="sv-SE" sz="1800">
                <a:solidFill>
                  <a:srgbClr val="212529"/>
                </a:solidFill>
              </a:rPr>
              <a:t>s.67)</a:t>
            </a:r>
            <a:endParaRPr sz="1800">
              <a:solidFill>
                <a:srgbClr val="212529"/>
              </a:solidFill>
            </a:endParaRPr>
          </a:p>
          <a:p>
            <a:pPr marL="0" lvl="0" indent="0" algn="l" rtl="0">
              <a:lnSpc>
                <a:spcPct val="115000"/>
              </a:lnSpc>
              <a:spcBef>
                <a:spcPts val="0"/>
              </a:spcBef>
              <a:spcAft>
                <a:spcPts val="0"/>
              </a:spcAft>
              <a:buNone/>
            </a:pPr>
            <a:endParaRPr sz="18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da2536883b_0_14"/>
          <p:cNvSpPr txBox="1"/>
          <p:nvPr/>
        </p:nvSpPr>
        <p:spPr>
          <a:xfrm>
            <a:off x="4336300" y="1682125"/>
            <a:ext cx="5749800" cy="3752700"/>
          </a:xfrm>
          <a:prstGeom prst="rect">
            <a:avLst/>
          </a:prstGeom>
          <a:noFill/>
          <a:ln>
            <a:noFill/>
          </a:ln>
        </p:spPr>
        <p:txBody>
          <a:bodyPr spcFirstLastPara="1" wrap="square" lIns="91425" tIns="91425" rIns="91425" bIns="91425" anchor="t" anchorCtr="0">
            <a:spAutoFit/>
          </a:bodyPr>
          <a:lstStyle/>
          <a:p>
            <a:pPr marL="0" lvl="0" indent="0" algn="just" rtl="0">
              <a:lnSpc>
                <a:spcPct val="138000"/>
              </a:lnSpc>
              <a:spcBef>
                <a:spcPts val="0"/>
              </a:spcBef>
              <a:spcAft>
                <a:spcPts val="0"/>
              </a:spcAft>
              <a:buNone/>
            </a:pPr>
            <a:endParaRPr sz="2000">
              <a:solidFill>
                <a:srgbClr val="212529"/>
              </a:solidFill>
            </a:endParaRPr>
          </a:p>
          <a:p>
            <a:pPr marL="0" lvl="0" indent="0" algn="just" rtl="0">
              <a:lnSpc>
                <a:spcPct val="138000"/>
              </a:lnSpc>
              <a:spcBef>
                <a:spcPts val="0"/>
              </a:spcBef>
              <a:spcAft>
                <a:spcPts val="0"/>
              </a:spcAft>
              <a:buNone/>
            </a:pPr>
            <a:endParaRPr sz="2000">
              <a:solidFill>
                <a:srgbClr val="212529"/>
              </a:solidFill>
            </a:endParaRPr>
          </a:p>
          <a:p>
            <a:pPr marL="0" lvl="0" indent="0" algn="just" rtl="0">
              <a:lnSpc>
                <a:spcPct val="138000"/>
              </a:lnSpc>
              <a:spcBef>
                <a:spcPts val="0"/>
              </a:spcBef>
              <a:spcAft>
                <a:spcPts val="0"/>
              </a:spcAft>
              <a:buNone/>
            </a:pPr>
            <a:r>
              <a:rPr lang="sv-SE" sz="2000">
                <a:solidFill>
                  <a:schemeClr val="dk1"/>
                </a:solidFill>
              </a:rPr>
              <a:t>En studentgrupp befinner sig på campus, medan en annan grupp simultant deltar i undervisning online, från en plats de själva väljer (Beatty, 2019; Leijon &amp; Lundgren, 2019; </a:t>
            </a:r>
            <a:r>
              <a:rPr lang="sv-SE" sz="2000">
                <a:solidFill>
                  <a:srgbClr val="333333"/>
                </a:solidFill>
              </a:rPr>
              <a:t>Malczyk, 2019; </a:t>
            </a:r>
            <a:r>
              <a:rPr lang="sv-SE" sz="2000">
                <a:solidFill>
                  <a:srgbClr val="222222"/>
                </a:solidFill>
                <a:highlight>
                  <a:srgbClr val="FFFFFF"/>
                </a:highlight>
              </a:rPr>
              <a:t>Raes et al., 2020a). </a:t>
            </a:r>
            <a:endParaRPr sz="2000">
              <a:solidFill>
                <a:srgbClr val="222222"/>
              </a:solidFill>
              <a:highlight>
                <a:srgbClr val="FFFFFF"/>
              </a:highlight>
            </a:endParaRPr>
          </a:p>
          <a:p>
            <a:pPr marL="0" lvl="0" indent="0" algn="just" rtl="0">
              <a:lnSpc>
                <a:spcPct val="138000"/>
              </a:lnSpc>
              <a:spcBef>
                <a:spcPts val="0"/>
              </a:spcBef>
              <a:spcAft>
                <a:spcPts val="0"/>
              </a:spcAft>
              <a:buNone/>
            </a:pPr>
            <a:endParaRPr sz="2000">
              <a:solidFill>
                <a:srgbClr val="222222"/>
              </a:solidFill>
              <a:highlight>
                <a:srgbClr val="FFFFFF"/>
              </a:highlight>
            </a:endParaRPr>
          </a:p>
          <a:p>
            <a:pPr marL="0" lvl="0" indent="0" algn="l" rtl="0">
              <a:lnSpc>
                <a:spcPct val="115000"/>
              </a:lnSpc>
              <a:spcBef>
                <a:spcPts val="0"/>
              </a:spcBef>
              <a:spcAft>
                <a:spcPts val="0"/>
              </a:spcAft>
              <a:buNone/>
            </a:pPr>
            <a:endParaRPr sz="1100">
              <a:solidFill>
                <a:schemeClr val="dk1"/>
              </a:solidFill>
            </a:endParaRPr>
          </a:p>
        </p:txBody>
      </p:sp>
      <p:sp>
        <p:nvSpPr>
          <p:cNvPr id="176" name="Google Shape;176;gda2536883b_0_14"/>
          <p:cNvSpPr txBox="1"/>
          <p:nvPr/>
        </p:nvSpPr>
        <p:spPr>
          <a:xfrm>
            <a:off x="1593250" y="2701625"/>
            <a:ext cx="26322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4900"/>
              <a:t>HyFlex</a:t>
            </a:r>
            <a:endParaRPr sz="4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da2536883b_0_23"/>
          <p:cNvSpPr txBox="1"/>
          <p:nvPr/>
        </p:nvSpPr>
        <p:spPr>
          <a:xfrm>
            <a:off x="8894600" y="5874350"/>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000">
                <a:solidFill>
                  <a:srgbClr val="222222"/>
                </a:solidFill>
                <a:highlight>
                  <a:srgbClr val="FFFFFF"/>
                </a:highlight>
              </a:rPr>
              <a:t>Leijon, M., &amp; Lundgren, B. (2019). Connecting physical and virtual spaces in a HyFlex pedagogic model with a focus on teacher interaction. </a:t>
            </a:r>
            <a:r>
              <a:rPr lang="sv-SE" sz="1000" i="1">
                <a:solidFill>
                  <a:srgbClr val="222222"/>
                </a:solidFill>
              </a:rPr>
              <a:t>Journal of Learning Spaces; 1</a:t>
            </a:r>
            <a:r>
              <a:rPr lang="sv-SE" sz="1000">
                <a:solidFill>
                  <a:srgbClr val="222222"/>
                </a:solidFill>
                <a:highlight>
                  <a:srgbClr val="FFFFFF"/>
                </a:highlight>
              </a:rPr>
              <a:t>, </a:t>
            </a:r>
            <a:r>
              <a:rPr lang="sv-SE" sz="1000" i="1">
                <a:solidFill>
                  <a:srgbClr val="222222"/>
                </a:solidFill>
              </a:rPr>
              <a:t>8</a:t>
            </a:r>
            <a:r>
              <a:rPr lang="sv-SE" sz="1000">
                <a:solidFill>
                  <a:srgbClr val="222222"/>
                </a:solidFill>
                <a:highlight>
                  <a:srgbClr val="FFFFFF"/>
                </a:highlight>
              </a:rPr>
              <a:t>.</a:t>
            </a:r>
            <a:endParaRPr/>
          </a:p>
        </p:txBody>
      </p:sp>
      <p:pic>
        <p:nvPicPr>
          <p:cNvPr id="183" name="Google Shape;183;gda2536883b_0_23"/>
          <p:cNvPicPr preferRelativeResize="0"/>
          <p:nvPr/>
        </p:nvPicPr>
        <p:blipFill>
          <a:blip r:embed="rId3">
            <a:alphaModFix/>
          </a:blip>
          <a:stretch>
            <a:fillRect/>
          </a:stretch>
        </p:blipFill>
        <p:spPr>
          <a:xfrm>
            <a:off x="0" y="0"/>
            <a:ext cx="9379096" cy="61898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da2536883b_0_32"/>
          <p:cNvSpPr txBox="1"/>
          <p:nvPr/>
        </p:nvSpPr>
        <p:spPr>
          <a:xfrm>
            <a:off x="1856475" y="762000"/>
            <a:ext cx="8174100" cy="724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100">
                <a:solidFill>
                  <a:schemeClr val="dk1"/>
                </a:solidFill>
              </a:rPr>
              <a:t>		 	 	 		</a:t>
            </a:r>
            <a:endParaRPr sz="1100">
              <a:solidFill>
                <a:schemeClr val="dk1"/>
              </a:solidFill>
            </a:endParaRPr>
          </a:p>
          <a:p>
            <a:pPr marL="0" lvl="0" indent="0" algn="l" rtl="0">
              <a:spcBef>
                <a:spcPts val="0"/>
              </a:spcBef>
              <a:spcAft>
                <a:spcPts val="0"/>
              </a:spcAft>
              <a:buNone/>
            </a:pPr>
            <a:r>
              <a:rPr lang="sv-SE" sz="1100">
                <a:solidFill>
                  <a:schemeClr val="dk1"/>
                </a:solidFill>
              </a:rPr>
              <a:t>			</a:t>
            </a:r>
            <a:endParaRPr sz="1100">
              <a:solidFill>
                <a:schemeClr val="dk1"/>
              </a:solidFill>
            </a:endParaRPr>
          </a:p>
          <a:p>
            <a:pPr marL="0" lvl="0" indent="0" algn="l" rtl="0">
              <a:spcBef>
                <a:spcPts val="0"/>
              </a:spcBef>
              <a:spcAft>
                <a:spcPts val="0"/>
              </a:spcAft>
              <a:buNone/>
            </a:pPr>
            <a:r>
              <a:rPr lang="sv-SE" sz="1100">
                <a:solidFill>
                  <a:schemeClr val="dk1"/>
                </a:solidFill>
              </a:rPr>
              <a:t>				</a:t>
            </a:r>
            <a:endParaRPr sz="1100">
              <a:solidFill>
                <a:schemeClr val="dk1"/>
              </a:solidFill>
            </a:endParaRPr>
          </a:p>
          <a:p>
            <a:pPr marL="0" lvl="0" indent="0" algn="l" rtl="0">
              <a:spcBef>
                <a:spcPts val="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r>
              <a:rPr lang="sv-SE" sz="3600">
                <a:solidFill>
                  <a:schemeClr val="dk1"/>
                </a:solidFill>
              </a:rPr>
              <a:t>Three teacher strategies: </a:t>
            </a:r>
            <a:endParaRPr sz="3600">
              <a:solidFill>
                <a:schemeClr val="dk1"/>
              </a:solidFill>
            </a:endParaRPr>
          </a:p>
          <a:p>
            <a:pPr marL="0" lvl="0" indent="0" algn="l" rtl="0">
              <a:lnSpc>
                <a:spcPct val="115000"/>
              </a:lnSpc>
              <a:spcBef>
                <a:spcPts val="1200"/>
              </a:spcBef>
              <a:spcAft>
                <a:spcPts val="0"/>
              </a:spcAft>
              <a:buNone/>
            </a:pPr>
            <a:r>
              <a:rPr lang="sv-SE" sz="3600">
                <a:solidFill>
                  <a:schemeClr val="dk1"/>
                </a:solidFill>
              </a:rPr>
              <a:t>Online and room-oriented</a:t>
            </a:r>
            <a:endParaRPr sz="3600">
              <a:solidFill>
                <a:schemeClr val="dk1"/>
              </a:solidFill>
            </a:endParaRPr>
          </a:p>
          <a:p>
            <a:pPr marL="0" lvl="0" indent="0" algn="l" rtl="0">
              <a:lnSpc>
                <a:spcPct val="115000"/>
              </a:lnSpc>
              <a:spcBef>
                <a:spcPts val="1200"/>
              </a:spcBef>
              <a:spcAft>
                <a:spcPts val="0"/>
              </a:spcAft>
              <a:buNone/>
            </a:pPr>
            <a:r>
              <a:rPr lang="sv-SE" sz="3600">
                <a:solidFill>
                  <a:schemeClr val="dk1"/>
                </a:solidFill>
              </a:rPr>
              <a:t>Room-oriented</a:t>
            </a:r>
            <a:endParaRPr sz="3600">
              <a:solidFill>
                <a:schemeClr val="dk1"/>
              </a:solidFill>
            </a:endParaRPr>
          </a:p>
          <a:p>
            <a:pPr marL="0" lvl="0" indent="0" algn="l" rtl="0">
              <a:lnSpc>
                <a:spcPct val="115000"/>
              </a:lnSpc>
              <a:spcBef>
                <a:spcPts val="1200"/>
              </a:spcBef>
              <a:spcAft>
                <a:spcPts val="0"/>
              </a:spcAft>
              <a:buNone/>
            </a:pPr>
            <a:r>
              <a:rPr lang="sv-SE" sz="3600">
                <a:solidFill>
                  <a:schemeClr val="dk1"/>
                </a:solidFill>
              </a:rPr>
              <a:t>Room-oriented and online on demand </a:t>
            </a:r>
            <a:endParaRPr sz="36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endParaRPr sz="9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r>
              <a:rPr lang="sv-SE" sz="1000">
                <a:solidFill>
                  <a:srgbClr val="222222"/>
                </a:solidFill>
                <a:highlight>
                  <a:srgbClr val="FFFFFF"/>
                </a:highlight>
              </a:rPr>
              <a:t>Leijon, M., &amp; Lundgren, B. (2019). Connecting physical and virtual spaces in a HyFlex pedagogic model with a focus on teacher interaction. </a:t>
            </a:r>
            <a:r>
              <a:rPr lang="sv-SE" sz="1000" i="1">
                <a:solidFill>
                  <a:srgbClr val="222222"/>
                </a:solidFill>
              </a:rPr>
              <a:t>Journal of Learning Spaces; 1</a:t>
            </a:r>
            <a:r>
              <a:rPr lang="sv-SE" sz="1000">
                <a:solidFill>
                  <a:srgbClr val="222222"/>
                </a:solidFill>
                <a:highlight>
                  <a:srgbClr val="FFFFFF"/>
                </a:highlight>
              </a:rPr>
              <a:t>, </a:t>
            </a:r>
            <a:r>
              <a:rPr lang="sv-SE" sz="1000" i="1">
                <a:solidFill>
                  <a:srgbClr val="222222"/>
                </a:solidFill>
              </a:rPr>
              <a:t>8</a:t>
            </a:r>
            <a:r>
              <a:rPr lang="sv-SE" sz="1000">
                <a:solidFill>
                  <a:srgbClr val="222222"/>
                </a:solidFill>
                <a:highlight>
                  <a:srgbClr val="FFFFFF"/>
                </a:highlight>
              </a:rPr>
              <a:t>.</a:t>
            </a:r>
            <a:endParaRPr/>
          </a:p>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endParaRPr sz="9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spcBef>
                <a:spcPts val="0"/>
              </a:spcBef>
              <a:spcAft>
                <a:spcPts val="0"/>
              </a:spcAft>
              <a:buNone/>
            </a:pPr>
            <a:r>
              <a:rPr lang="sv-SE" sz="1100">
                <a:solidFill>
                  <a:schemeClr val="dk1"/>
                </a:solidFill>
              </a:rPr>
              <a:t>			</a:t>
            </a:r>
            <a:endParaRPr sz="1100">
              <a:solidFill>
                <a:schemeClr val="dk1"/>
              </a:solidFill>
            </a:endParaRPr>
          </a:p>
          <a:p>
            <a:pPr marL="0" lvl="0" indent="0" algn="l" rtl="0">
              <a:spcBef>
                <a:spcPts val="0"/>
              </a:spcBef>
              <a:spcAft>
                <a:spcPts val="0"/>
              </a:spcAft>
              <a:buNone/>
            </a:pPr>
            <a:r>
              <a:rPr lang="sv-SE" sz="1100">
                <a:solidFill>
                  <a:schemeClr val="dk1"/>
                </a:solidFill>
              </a:rPr>
              <a:t>		</a:t>
            </a:r>
            <a:endParaRPr sz="11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da2536883b_0_5"/>
          <p:cNvPicPr preferRelativeResize="0"/>
          <p:nvPr/>
        </p:nvPicPr>
        <p:blipFill rotWithShape="1">
          <a:blip r:embed="rId3">
            <a:alphaModFix/>
          </a:blip>
          <a:srcRect b="10063"/>
          <a:stretch/>
        </p:blipFill>
        <p:spPr>
          <a:xfrm>
            <a:off x="166250" y="48488"/>
            <a:ext cx="8672974" cy="6761025"/>
          </a:xfrm>
          <a:prstGeom prst="rect">
            <a:avLst/>
          </a:prstGeom>
          <a:noFill/>
          <a:ln>
            <a:noFill/>
          </a:ln>
        </p:spPr>
      </p:pic>
      <p:sp>
        <p:nvSpPr>
          <p:cNvPr id="196" name="Google Shape;196;gda2536883b_0_5"/>
          <p:cNvSpPr txBox="1"/>
          <p:nvPr/>
        </p:nvSpPr>
        <p:spPr>
          <a:xfrm>
            <a:off x="9060875" y="429500"/>
            <a:ext cx="3000000" cy="364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100">
                <a:solidFill>
                  <a:schemeClr val="dk1"/>
                </a:solidFill>
              </a:rPr>
              <a:t>		 	 	 		</a:t>
            </a:r>
            <a:endParaRPr sz="1100">
              <a:solidFill>
                <a:schemeClr val="dk1"/>
              </a:solidFill>
            </a:endParaRPr>
          </a:p>
          <a:p>
            <a:pPr marL="0" lvl="0" indent="0" algn="l" rtl="0">
              <a:spcBef>
                <a:spcPts val="0"/>
              </a:spcBef>
              <a:spcAft>
                <a:spcPts val="0"/>
              </a:spcAft>
              <a:buNone/>
            </a:pPr>
            <a:r>
              <a:rPr lang="sv-SE" sz="1100">
                <a:solidFill>
                  <a:schemeClr val="dk1"/>
                </a:solidFill>
              </a:rPr>
              <a:t>			</a:t>
            </a:r>
            <a:endParaRPr sz="1100">
              <a:solidFill>
                <a:schemeClr val="dk1"/>
              </a:solidFill>
            </a:endParaRPr>
          </a:p>
          <a:p>
            <a:pPr marL="0" lvl="0" indent="0" algn="l" rtl="0">
              <a:spcBef>
                <a:spcPts val="0"/>
              </a:spcBef>
              <a:spcAft>
                <a:spcPts val="0"/>
              </a:spcAft>
              <a:buNone/>
            </a:pPr>
            <a:r>
              <a:rPr lang="sv-SE" sz="1100">
                <a:solidFill>
                  <a:schemeClr val="dk1"/>
                </a:solidFill>
              </a:rPr>
              <a:t>				</a:t>
            </a:r>
            <a:endParaRPr sz="1100">
              <a:solidFill>
                <a:schemeClr val="dk1"/>
              </a:solidFill>
            </a:endParaRPr>
          </a:p>
          <a:p>
            <a:pPr marL="0" lvl="0" indent="0" algn="l" rtl="0">
              <a:spcBef>
                <a:spcPts val="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8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spcBef>
                <a:spcPts val="0"/>
              </a:spcBef>
              <a:spcAft>
                <a:spcPts val="0"/>
              </a:spcAft>
              <a:buNone/>
            </a:pPr>
            <a:r>
              <a:rPr lang="sv-SE" sz="1100">
                <a:solidFill>
                  <a:schemeClr val="dk1"/>
                </a:solidFill>
              </a:rPr>
              <a:t>			</a:t>
            </a:r>
            <a:endParaRPr sz="1100">
              <a:solidFill>
                <a:schemeClr val="dk1"/>
              </a:solidFill>
            </a:endParaRPr>
          </a:p>
          <a:p>
            <a:pPr marL="0" lvl="0" indent="0" algn="l" rtl="0">
              <a:spcBef>
                <a:spcPts val="0"/>
              </a:spcBef>
              <a:spcAft>
                <a:spcPts val="0"/>
              </a:spcAft>
              <a:buNone/>
            </a:pPr>
            <a:r>
              <a:rPr lang="sv-SE" sz="1100">
                <a:solidFill>
                  <a:schemeClr val="dk1"/>
                </a:solidFill>
              </a:rPr>
              <a:t>		</a:t>
            </a:r>
            <a:endParaRPr sz="1100">
              <a:solidFill>
                <a:schemeClr val="dk1"/>
              </a:solidFill>
            </a:endParaRPr>
          </a:p>
        </p:txBody>
      </p:sp>
      <p:sp>
        <p:nvSpPr>
          <p:cNvPr id="197" name="Google Shape;197;gda2536883b_0_5"/>
          <p:cNvSpPr txBox="1"/>
          <p:nvPr/>
        </p:nvSpPr>
        <p:spPr>
          <a:xfrm>
            <a:off x="8894600" y="5874350"/>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000">
                <a:solidFill>
                  <a:srgbClr val="222222"/>
                </a:solidFill>
                <a:highlight>
                  <a:srgbClr val="FFFFFF"/>
                </a:highlight>
              </a:rPr>
              <a:t>Leijon, M., &amp; Lundgren, B. (2019). Connecting physical and virtual spaces in a HyFlex pedagogic model with a focus on teacher interaction. </a:t>
            </a:r>
            <a:r>
              <a:rPr lang="sv-SE" sz="1000" i="1">
                <a:solidFill>
                  <a:srgbClr val="222222"/>
                </a:solidFill>
              </a:rPr>
              <a:t>Journal of Learning Spaces; 1</a:t>
            </a:r>
            <a:r>
              <a:rPr lang="sv-SE" sz="1000">
                <a:solidFill>
                  <a:srgbClr val="222222"/>
                </a:solidFill>
                <a:highlight>
                  <a:srgbClr val="FFFFFF"/>
                </a:highlight>
              </a:rPr>
              <a:t>, </a:t>
            </a:r>
            <a:r>
              <a:rPr lang="sv-SE" sz="1000" i="1">
                <a:solidFill>
                  <a:srgbClr val="222222"/>
                </a:solidFill>
              </a:rPr>
              <a:t>8</a:t>
            </a:r>
            <a:r>
              <a:rPr lang="sv-SE" sz="1000">
                <a:solidFill>
                  <a:srgbClr val="222222"/>
                </a:solidFill>
                <a:highlight>
                  <a:srgbClr val="FFFFFF"/>
                </a:highlight>
              </a:rPr>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da2536883b_0_47"/>
          <p:cNvSpPr txBox="1"/>
          <p:nvPr/>
        </p:nvSpPr>
        <p:spPr>
          <a:xfrm>
            <a:off x="1011375" y="593150"/>
            <a:ext cx="6719400" cy="608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r>
              <a:rPr lang="sv-SE" sz="1100">
                <a:solidFill>
                  <a:schemeClr val="dk1"/>
                </a:solidFill>
              </a:rPr>
              <a:t>				</a:t>
            </a:r>
            <a:endParaRPr sz="1100">
              <a:solidFill>
                <a:schemeClr val="dk1"/>
              </a:solidFill>
            </a:endParaRPr>
          </a:p>
          <a:p>
            <a:pPr marL="0" lvl="0" indent="0" algn="l" rtl="0">
              <a:lnSpc>
                <a:spcPct val="115000"/>
              </a:lnSpc>
              <a:spcBef>
                <a:spcPts val="1200"/>
              </a:spcBef>
              <a:spcAft>
                <a:spcPts val="0"/>
              </a:spcAft>
              <a:buNone/>
            </a:pPr>
            <a:r>
              <a:rPr lang="sv-SE" sz="1800">
                <a:solidFill>
                  <a:schemeClr val="dk1"/>
                </a:solidFill>
              </a:rPr>
              <a:t>					</a:t>
            </a:r>
            <a:endParaRPr sz="1800">
              <a:solidFill>
                <a:schemeClr val="dk1"/>
              </a:solidFill>
            </a:endParaRPr>
          </a:p>
          <a:p>
            <a:pPr marL="0" lvl="0" indent="0" algn="l" rtl="0">
              <a:lnSpc>
                <a:spcPct val="115000"/>
              </a:lnSpc>
              <a:spcBef>
                <a:spcPts val="1200"/>
              </a:spcBef>
              <a:spcAft>
                <a:spcPts val="0"/>
              </a:spcAft>
              <a:buNone/>
            </a:pPr>
            <a:r>
              <a:rPr lang="sv-SE" sz="1800">
                <a:solidFill>
                  <a:schemeClr val="dk1"/>
                </a:solidFill>
              </a:rPr>
              <a:t>Complex learning space</a:t>
            </a:r>
            <a:endParaRPr sz="1800">
              <a:solidFill>
                <a:schemeClr val="dk1"/>
              </a:solidFill>
            </a:endParaRPr>
          </a:p>
          <a:p>
            <a:pPr marL="0" lvl="0" indent="0" algn="l" rtl="0">
              <a:lnSpc>
                <a:spcPct val="115000"/>
              </a:lnSpc>
              <a:spcBef>
                <a:spcPts val="1200"/>
              </a:spcBef>
              <a:spcAft>
                <a:spcPts val="0"/>
              </a:spcAft>
              <a:buNone/>
            </a:pPr>
            <a:r>
              <a:rPr lang="sv-SE" sz="1800">
                <a:solidFill>
                  <a:schemeClr val="dk1"/>
                </a:solidFill>
              </a:rPr>
              <a:t>Interact with several learning spaces without having direct power to design the interaction. </a:t>
            </a:r>
            <a:endParaRPr sz="1800">
              <a:solidFill>
                <a:schemeClr val="dk1"/>
              </a:solidFill>
            </a:endParaRPr>
          </a:p>
          <a:p>
            <a:pPr marL="0" lvl="0" indent="0" algn="l" rtl="0">
              <a:lnSpc>
                <a:spcPct val="115000"/>
              </a:lnSpc>
              <a:spcBef>
                <a:spcPts val="1200"/>
              </a:spcBef>
              <a:spcAft>
                <a:spcPts val="0"/>
              </a:spcAft>
              <a:buNone/>
            </a:pPr>
            <a:r>
              <a:rPr lang="sv-SE" sz="1800">
                <a:solidFill>
                  <a:schemeClr val="dk1"/>
                </a:solidFill>
              </a:rPr>
              <a:t>Skill to communicate and simultaneously interact within the different spaces</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r>
              <a:rPr lang="sv-SE" sz="1800">
                <a:solidFill>
                  <a:schemeClr val="dk1"/>
                </a:solidFill>
              </a:rPr>
              <a:t>How to move in the space and how to feel secure in the space.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r>
              <a:rPr lang="sv-SE" sz="1800">
                <a:solidFill>
                  <a:schemeClr val="dk1"/>
                </a:solidFill>
              </a:rPr>
              <a:t>Might constrain the teacher’s movements or other physical interactions within the campus room.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r>
              <a:rPr lang="sv-SE" sz="1800">
                <a:solidFill>
                  <a:schemeClr val="dk1"/>
                </a:solidFill>
              </a:rPr>
              <a:t>Coping with complex learning spaces and letting go of control.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lnSpc>
                <a:spcPct val="115000"/>
              </a:lnSpc>
              <a:spcBef>
                <a:spcPts val="0"/>
              </a:spcBef>
              <a:spcAft>
                <a:spcPts val="0"/>
              </a:spcAft>
              <a:buNone/>
            </a:pPr>
            <a:r>
              <a:rPr lang="sv-SE" sz="1800">
                <a:solidFill>
                  <a:schemeClr val="dk1"/>
                </a:solidFill>
              </a:rPr>
              <a:t>Need for team teaching</a:t>
            </a:r>
            <a:endParaRPr sz="1800">
              <a:solidFill>
                <a:schemeClr val="dk1"/>
              </a:solidFill>
            </a:endParaRPr>
          </a:p>
        </p:txBody>
      </p:sp>
      <p:sp>
        <p:nvSpPr>
          <p:cNvPr id="204" name="Google Shape;204;gda2536883b_0_47"/>
          <p:cNvSpPr txBox="1">
            <a:spLocks noGrp="1"/>
          </p:cNvSpPr>
          <p:nvPr>
            <p:ph type="title"/>
          </p:nvPr>
        </p:nvSpPr>
        <p:spPr>
          <a:xfrm>
            <a:off x="297875" y="1850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a:latin typeface="Arial"/>
                <a:ea typeface="Arial"/>
                <a:cs typeface="Arial"/>
                <a:sym typeface="Arial"/>
              </a:rPr>
              <a:t>Hybrida lärandemiljöer – hur påverkas lärarprofessionen? Vidgad kompetens.</a:t>
            </a:r>
            <a:endParaRPr>
              <a:latin typeface="Arial"/>
              <a:ea typeface="Arial"/>
              <a:cs typeface="Arial"/>
              <a:sym typeface="Arial"/>
            </a:endParaRPr>
          </a:p>
        </p:txBody>
      </p:sp>
      <p:sp>
        <p:nvSpPr>
          <p:cNvPr id="205" name="Google Shape;205;gda2536883b_0_47"/>
          <p:cNvSpPr txBox="1"/>
          <p:nvPr/>
        </p:nvSpPr>
        <p:spPr>
          <a:xfrm>
            <a:off x="8894600" y="5874350"/>
            <a:ext cx="3000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SE" sz="1000">
                <a:solidFill>
                  <a:srgbClr val="222222"/>
                </a:solidFill>
                <a:highlight>
                  <a:srgbClr val="FFFFFF"/>
                </a:highlight>
              </a:rPr>
              <a:t>Leijon, M., &amp; Lundgren, B. (2019). Connecting physical and virtual spaces in a HyFlex pedagogic model with a focus on teacher interaction. </a:t>
            </a:r>
            <a:r>
              <a:rPr lang="sv-SE" sz="1000" i="1">
                <a:solidFill>
                  <a:srgbClr val="222222"/>
                </a:solidFill>
              </a:rPr>
              <a:t>Journal of Learning Spaces; 1</a:t>
            </a:r>
            <a:r>
              <a:rPr lang="sv-SE" sz="1000">
                <a:solidFill>
                  <a:srgbClr val="222222"/>
                </a:solidFill>
                <a:highlight>
                  <a:srgbClr val="FFFFFF"/>
                </a:highlight>
              </a:rPr>
              <a:t>, </a:t>
            </a:r>
            <a:r>
              <a:rPr lang="sv-SE" sz="1000" i="1">
                <a:solidFill>
                  <a:srgbClr val="222222"/>
                </a:solidFill>
              </a:rPr>
              <a:t>8</a:t>
            </a:r>
            <a:r>
              <a:rPr lang="sv-SE" sz="1000">
                <a:solidFill>
                  <a:srgbClr val="222222"/>
                </a:solidFill>
                <a:highlight>
                  <a:srgbClr val="FFFFFF"/>
                </a:highlight>
              </a:rPr>
              <a: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83014-B2D2-43EF-BD36-0EAE16F51008}"/>
              </a:ext>
            </a:extLst>
          </p:cNvPr>
          <p:cNvSpPr>
            <a:spLocks noGrp="1"/>
          </p:cNvSpPr>
          <p:nvPr>
            <p:ph type="title"/>
          </p:nvPr>
        </p:nvSpPr>
        <p:spPr/>
        <p:txBody>
          <a:bodyPr>
            <a:noAutofit/>
          </a:bodyPr>
          <a:lstStyle/>
          <a:p>
            <a:r>
              <a:rPr lang="sv-SE" sz="5400" dirty="0">
                <a:cs typeface="Calibri" panose="020F0502020204030204" pitchFamily="34" charset="0"/>
              </a:rPr>
              <a:t>a) ICT </a:t>
            </a:r>
            <a:r>
              <a:rPr lang="sv-SE" sz="5400" dirty="0" err="1">
                <a:cs typeface="Calibri" panose="020F0502020204030204" pitchFamily="34" charset="0"/>
              </a:rPr>
              <a:t>usage</a:t>
            </a:r>
            <a:r>
              <a:rPr lang="sv-SE" sz="5400" dirty="0">
                <a:cs typeface="Calibri" panose="020F0502020204030204" pitchFamily="34" charset="0"/>
              </a:rPr>
              <a:t> cause </a:t>
            </a:r>
            <a:r>
              <a:rPr lang="sv-SE" sz="5400" dirty="0" err="1">
                <a:cs typeface="Calibri" panose="020F0502020204030204" pitchFamily="34" charset="0"/>
              </a:rPr>
              <a:t>teachers</a:t>
            </a:r>
            <a:r>
              <a:rPr lang="sv-SE" sz="5400" dirty="0">
                <a:cs typeface="Calibri" panose="020F0502020204030204" pitchFamily="34" charset="0"/>
              </a:rPr>
              <a:t> to </a:t>
            </a:r>
            <a:r>
              <a:rPr lang="sv-SE" sz="5400" dirty="0" err="1">
                <a:cs typeface="Calibri" panose="020F0502020204030204" pitchFamily="34" charset="0"/>
              </a:rPr>
              <a:t>become</a:t>
            </a:r>
            <a:r>
              <a:rPr lang="sv-SE" sz="5400" dirty="0">
                <a:cs typeface="Calibri" panose="020F0502020204030204" pitchFamily="34" charset="0"/>
              </a:rPr>
              <a:t> media </a:t>
            </a:r>
            <a:r>
              <a:rPr lang="sv-SE" sz="5400" dirty="0" err="1">
                <a:cs typeface="Calibri" panose="020F0502020204030204" pitchFamily="34" charset="0"/>
              </a:rPr>
              <a:t>producers</a:t>
            </a:r>
            <a:endParaRPr lang="sv-SE" sz="5400" dirty="0">
              <a:cs typeface="Calibri" panose="020F0502020204030204" pitchFamily="34" charset="0"/>
            </a:endParaRPr>
          </a:p>
        </p:txBody>
      </p:sp>
      <p:sp>
        <p:nvSpPr>
          <p:cNvPr id="3" name="Content Placeholder 2">
            <a:extLst>
              <a:ext uri="{FF2B5EF4-FFF2-40B4-BE49-F238E27FC236}">
                <a16:creationId xmlns:a16="http://schemas.microsoft.com/office/drawing/2014/main" id="{2FE02BD7-569D-496C-B0D3-1970784ACCEC}"/>
              </a:ext>
            </a:extLst>
          </p:cNvPr>
          <p:cNvSpPr>
            <a:spLocks noGrp="1"/>
          </p:cNvSpPr>
          <p:nvPr>
            <p:ph idx="1"/>
          </p:nvPr>
        </p:nvSpPr>
        <p:spPr>
          <a:xfrm>
            <a:off x="838200" y="2177317"/>
            <a:ext cx="10515600" cy="3889375"/>
          </a:xfrm>
        </p:spPr>
        <p:txBody>
          <a:bodyPr/>
          <a:lstStyle/>
          <a:p>
            <a:r>
              <a:rPr lang="sv-SE" dirty="0"/>
              <a:t>Lärare (förväntas) utvecklar mer </a:t>
            </a:r>
            <a:r>
              <a:rPr lang="sv-SE" dirty="0" err="1"/>
              <a:t>lärresurser</a:t>
            </a:r>
            <a:endParaRPr lang="sv-SE" dirty="0"/>
          </a:p>
          <a:p>
            <a:r>
              <a:rPr lang="sv-SE" dirty="0"/>
              <a:t>På sikt mer tid till att välja resurser</a:t>
            </a:r>
          </a:p>
          <a:p>
            <a:pPr lvl="1"/>
            <a:r>
              <a:rPr lang="sv-SE" dirty="0"/>
              <a:t>Kan ske i samarbete med studenter</a:t>
            </a:r>
          </a:p>
          <a:p>
            <a:r>
              <a:rPr lang="sv-SE" dirty="0"/>
              <a:t>Ämneskompetensen än viktigare (jfr </a:t>
            </a:r>
            <a:r>
              <a:rPr lang="sv-SE" dirty="0" err="1"/>
              <a:t>Flipped</a:t>
            </a:r>
            <a:r>
              <a:rPr lang="sv-SE" dirty="0"/>
              <a:t> </a:t>
            </a:r>
            <a:r>
              <a:rPr lang="sv-SE" dirty="0" err="1"/>
              <a:t>Classroom</a:t>
            </a:r>
            <a:r>
              <a:rPr lang="sv-SE" dirty="0"/>
              <a:t>)</a:t>
            </a:r>
          </a:p>
        </p:txBody>
      </p:sp>
    </p:spTree>
    <p:extLst>
      <p:ext uri="{BB962C8B-B14F-4D97-AF65-F5344CB8AC3E}">
        <p14:creationId xmlns:p14="http://schemas.microsoft.com/office/powerpoint/2010/main" val="146260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6834-0B70-456E-83F7-193047FFBC5A}"/>
              </a:ext>
            </a:extLst>
          </p:cNvPr>
          <p:cNvSpPr>
            <a:spLocks noGrp="1"/>
          </p:cNvSpPr>
          <p:nvPr>
            <p:ph type="title"/>
          </p:nvPr>
        </p:nvSpPr>
        <p:spPr>
          <a:xfrm>
            <a:off x="715105" y="365125"/>
            <a:ext cx="10750064" cy="2079137"/>
          </a:xfrm>
        </p:spPr>
        <p:txBody>
          <a:bodyPr>
            <a:noAutofit/>
          </a:bodyPr>
          <a:lstStyle/>
          <a:p>
            <a:r>
              <a:rPr lang="sv-SE" sz="5400" dirty="0"/>
              <a:t>b) ICT </a:t>
            </a:r>
            <a:r>
              <a:rPr lang="sv-SE" sz="5400" dirty="0" err="1"/>
              <a:t>usage</a:t>
            </a:r>
            <a:r>
              <a:rPr lang="sv-SE" sz="5400" dirty="0"/>
              <a:t> cause </a:t>
            </a:r>
            <a:r>
              <a:rPr lang="sv-SE" sz="5400" dirty="0" err="1"/>
              <a:t>courses</a:t>
            </a:r>
            <a:r>
              <a:rPr lang="sv-SE" sz="5400" dirty="0"/>
              <a:t> to </a:t>
            </a:r>
            <a:r>
              <a:rPr lang="sv-SE" sz="5400" dirty="0" err="1"/>
              <a:t>become</a:t>
            </a:r>
            <a:r>
              <a:rPr lang="sv-SE" sz="5400" dirty="0"/>
              <a:t> </a:t>
            </a:r>
            <a:r>
              <a:rPr lang="sv-SE" sz="5400" dirty="0" err="1"/>
              <a:t>more</a:t>
            </a:r>
            <a:r>
              <a:rPr lang="sv-SE" sz="5400" dirty="0"/>
              <a:t> </a:t>
            </a:r>
            <a:r>
              <a:rPr lang="sv-SE" sz="5400" dirty="0" err="1"/>
              <a:t>vulnerable</a:t>
            </a:r>
            <a:r>
              <a:rPr lang="sv-SE" sz="5400" dirty="0"/>
              <a:t> to </a:t>
            </a:r>
            <a:r>
              <a:rPr lang="sv-SE" sz="5400" dirty="0" err="1"/>
              <a:t>technology-related</a:t>
            </a:r>
            <a:r>
              <a:rPr lang="sv-SE" sz="5400" dirty="0"/>
              <a:t> problems</a:t>
            </a:r>
          </a:p>
        </p:txBody>
      </p:sp>
      <p:sp>
        <p:nvSpPr>
          <p:cNvPr id="3" name="Content Placeholder 2">
            <a:extLst>
              <a:ext uri="{FF2B5EF4-FFF2-40B4-BE49-F238E27FC236}">
                <a16:creationId xmlns:a16="http://schemas.microsoft.com/office/drawing/2014/main" id="{F588BD3B-249E-44E8-BF66-3A5602A7BE5B}"/>
              </a:ext>
            </a:extLst>
          </p:cNvPr>
          <p:cNvSpPr>
            <a:spLocks noGrp="1"/>
          </p:cNvSpPr>
          <p:nvPr>
            <p:ph idx="1"/>
          </p:nvPr>
        </p:nvSpPr>
        <p:spPr>
          <a:xfrm>
            <a:off x="889751" y="3025531"/>
            <a:ext cx="6505575" cy="3467344"/>
          </a:xfrm>
        </p:spPr>
        <p:txBody>
          <a:bodyPr>
            <a:normAutofit/>
          </a:bodyPr>
          <a:lstStyle/>
          <a:p>
            <a:r>
              <a:rPr lang="sv-SE" dirty="0"/>
              <a:t>Har nog blivit tydligt under pandemin</a:t>
            </a:r>
          </a:p>
          <a:p>
            <a:r>
              <a:rPr lang="sv-SE" dirty="0"/>
              <a:t>Starkt stöd och bra support nödvändigt</a:t>
            </a:r>
          </a:p>
          <a:p>
            <a:r>
              <a:rPr lang="sv-SE" dirty="0"/>
              <a:t>Behov av digital kompetens underskattas (och skapar problem i arbetsmiljön)</a:t>
            </a:r>
          </a:p>
          <a:p>
            <a:r>
              <a:rPr lang="sv-SE" dirty="0"/>
              <a:t>Överföra studenters digitala kompetenser</a:t>
            </a:r>
          </a:p>
        </p:txBody>
      </p:sp>
      <p:pic>
        <p:nvPicPr>
          <p:cNvPr id="5" name="Picture 4" descr="A baby eating food&#10;&#10;Description automatically generated with low confidence">
            <a:extLst>
              <a:ext uri="{FF2B5EF4-FFF2-40B4-BE49-F238E27FC236}">
                <a16:creationId xmlns:a16="http://schemas.microsoft.com/office/drawing/2014/main" id="{3927A79B-A1A6-455F-94E8-FFB32B37F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251" y="1844876"/>
            <a:ext cx="2761098" cy="4908620"/>
          </a:xfrm>
          <a:prstGeom prst="rect">
            <a:avLst/>
          </a:prstGeom>
        </p:spPr>
      </p:pic>
    </p:spTree>
    <p:extLst>
      <p:ext uri="{BB962C8B-B14F-4D97-AF65-F5344CB8AC3E}">
        <p14:creationId xmlns:p14="http://schemas.microsoft.com/office/powerpoint/2010/main" val="3434615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4C0C-4398-4475-9B6D-14ADB93C3C61}"/>
              </a:ext>
            </a:extLst>
          </p:cNvPr>
          <p:cNvSpPr>
            <a:spLocks noGrp="1"/>
          </p:cNvSpPr>
          <p:nvPr>
            <p:ph type="title"/>
          </p:nvPr>
        </p:nvSpPr>
        <p:spPr>
          <a:xfrm>
            <a:off x="464232" y="325369"/>
            <a:ext cx="5455921" cy="1956841"/>
          </a:xfrm>
        </p:spPr>
        <p:txBody>
          <a:bodyPr anchor="b">
            <a:normAutofit/>
          </a:bodyPr>
          <a:lstStyle/>
          <a:p>
            <a:r>
              <a:rPr lang="sv-SE" sz="3400" dirty="0">
                <a:latin typeface="Calibri "/>
              </a:rPr>
              <a:t>d) ICT </a:t>
            </a:r>
            <a:r>
              <a:rPr lang="sv-SE" sz="3400" dirty="0" err="1">
                <a:latin typeface="Calibri "/>
              </a:rPr>
              <a:t>usage</a:t>
            </a:r>
            <a:r>
              <a:rPr lang="sv-SE" sz="3400" dirty="0">
                <a:latin typeface="Calibri "/>
              </a:rPr>
              <a:t> cause </a:t>
            </a:r>
            <a:r>
              <a:rPr lang="sv-SE" sz="3400" dirty="0" err="1">
                <a:latin typeface="Calibri "/>
              </a:rPr>
              <a:t>teachers</a:t>
            </a:r>
            <a:r>
              <a:rPr lang="sv-SE" sz="3400" dirty="0">
                <a:latin typeface="Calibri "/>
              </a:rPr>
              <a:t> to be </a:t>
            </a:r>
            <a:r>
              <a:rPr lang="sv-SE" sz="3400" dirty="0" err="1">
                <a:latin typeface="Calibri "/>
              </a:rPr>
              <a:t>insecure</a:t>
            </a:r>
            <a:r>
              <a:rPr lang="sv-SE" sz="3400" dirty="0">
                <a:latin typeface="Calibri "/>
              </a:rPr>
              <a:t> </a:t>
            </a:r>
            <a:r>
              <a:rPr lang="sv-SE" sz="3400" dirty="0" err="1">
                <a:latin typeface="Calibri "/>
              </a:rPr>
              <a:t>about</a:t>
            </a:r>
            <a:r>
              <a:rPr lang="sv-SE" sz="3400" dirty="0">
                <a:latin typeface="Calibri "/>
              </a:rPr>
              <a:t> the </a:t>
            </a:r>
            <a:r>
              <a:rPr lang="sv-SE" sz="3400" dirty="0" err="1">
                <a:latin typeface="Calibri "/>
              </a:rPr>
              <a:t>quality</a:t>
            </a:r>
            <a:r>
              <a:rPr lang="sv-SE" sz="3400" dirty="0">
                <a:latin typeface="Calibri "/>
              </a:rPr>
              <a:t> </a:t>
            </a:r>
            <a:r>
              <a:rPr lang="sv-SE" sz="3400" dirty="0" err="1">
                <a:latin typeface="Calibri "/>
              </a:rPr>
              <a:t>of</a:t>
            </a:r>
            <a:r>
              <a:rPr lang="sv-SE" sz="3400" dirty="0">
                <a:latin typeface="Calibri "/>
              </a:rPr>
              <a:t> students’ </a:t>
            </a:r>
            <a:r>
              <a:rPr lang="sv-SE" sz="3400" dirty="0" err="1">
                <a:latin typeface="Calibri "/>
              </a:rPr>
              <a:t>learning</a:t>
            </a:r>
            <a:br>
              <a:rPr lang="sv-SE" sz="3400" b="1" dirty="0"/>
            </a:br>
            <a:endParaRPr lang="sv-SE" sz="3400" b="1" dirty="0"/>
          </a:p>
        </p:txBody>
      </p:sp>
      <p:sp>
        <p:nvSpPr>
          <p:cNvPr id="3" name="Content Placeholder 2">
            <a:extLst>
              <a:ext uri="{FF2B5EF4-FFF2-40B4-BE49-F238E27FC236}">
                <a16:creationId xmlns:a16="http://schemas.microsoft.com/office/drawing/2014/main" id="{4AA8B750-5D30-42A6-8118-516F018BB6D0}"/>
              </a:ext>
            </a:extLst>
          </p:cNvPr>
          <p:cNvSpPr>
            <a:spLocks noGrp="1"/>
          </p:cNvSpPr>
          <p:nvPr>
            <p:ph idx="1"/>
          </p:nvPr>
        </p:nvSpPr>
        <p:spPr>
          <a:xfrm>
            <a:off x="464230" y="2872899"/>
            <a:ext cx="4243589" cy="3320668"/>
          </a:xfrm>
        </p:spPr>
        <p:txBody>
          <a:bodyPr>
            <a:normAutofit/>
          </a:bodyPr>
          <a:lstStyle/>
          <a:p>
            <a:r>
              <a:rPr lang="sv-SE" sz="2200" dirty="0"/>
              <a:t>”Många diken” – vad är ett bra lärande</a:t>
            </a:r>
          </a:p>
          <a:p>
            <a:r>
              <a:rPr lang="sv-SE" sz="2200" dirty="0"/>
              <a:t>Lätt att fokusera på fakta</a:t>
            </a:r>
          </a:p>
          <a:p>
            <a:r>
              <a:rPr lang="sv-SE" sz="2200" dirty="0"/>
              <a:t>Har vi rätt verktyg och använder vi dem rätt? (Kognitionsvetenskapligt perspektiv vs andra)</a:t>
            </a:r>
          </a:p>
          <a:p>
            <a:r>
              <a:rPr lang="sv-SE" sz="2200" dirty="0"/>
              <a:t>Digitaliseringskompetenser</a:t>
            </a:r>
          </a:p>
          <a:p>
            <a:endParaRPr lang="sv-SE" sz="2200" dirty="0"/>
          </a:p>
        </p:txBody>
      </p:sp>
      <p:pic>
        <p:nvPicPr>
          <p:cNvPr id="5" name="Picture 4" descr="A picture containing graphical user interface&#10;&#10;Description automatically generated">
            <a:extLst>
              <a:ext uri="{FF2B5EF4-FFF2-40B4-BE49-F238E27FC236}">
                <a16:creationId xmlns:a16="http://schemas.microsoft.com/office/drawing/2014/main" id="{C431BCD6-212A-4718-AFFD-04147D4C78F8}"/>
              </a:ext>
            </a:extLst>
          </p:cNvPr>
          <p:cNvPicPr>
            <a:picLocks noChangeAspect="1"/>
          </p:cNvPicPr>
          <p:nvPr/>
        </p:nvPicPr>
        <p:blipFill rotWithShape="1">
          <a:blip r:embed="rId3">
            <a:extLst>
              <a:ext uri="{28A0092B-C50C-407E-A947-70E740481C1C}">
                <a14:useLocalDpi xmlns:a14="http://schemas.microsoft.com/office/drawing/2010/main" val="0"/>
              </a:ext>
            </a:extLst>
          </a:blip>
          <a:srcRect l="24255" r="1932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49427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body" idx="1"/>
          </p:nvPr>
        </p:nvSpPr>
        <p:spPr>
          <a:xfrm>
            <a:off x="1524000" y="0"/>
            <a:ext cx="9144000" cy="6858000"/>
          </a:xfrm>
          <a:prstGeom prst="rect">
            <a:avLst/>
          </a:prstGeom>
          <a:solidFill>
            <a:schemeClr val="lt1"/>
          </a:solidFill>
          <a:ln>
            <a:noFill/>
          </a:ln>
        </p:spPr>
        <p:txBody>
          <a:bodyPr spcFirstLastPara="1" wrap="square" lIns="91425" tIns="45700" rIns="91425" bIns="45700" anchor="t" anchorCtr="0">
            <a:normAutofit fontScale="62500" lnSpcReduction="20000"/>
          </a:bodyPr>
          <a:lstStyle/>
          <a:p>
            <a:pPr marL="228600" lvl="0" indent="-117475" algn="l" rtl="0">
              <a:lnSpc>
                <a:spcPct val="80000"/>
              </a:lnSpc>
              <a:spcBef>
                <a:spcPts val="0"/>
              </a:spcBef>
              <a:spcAft>
                <a:spcPts val="0"/>
              </a:spcAft>
              <a:buClr>
                <a:schemeClr val="dk1"/>
              </a:buClr>
              <a:buSzPct val="100000"/>
              <a:buNone/>
            </a:pPr>
            <a:endParaRPr b="1" i="1"/>
          </a:p>
          <a:p>
            <a:pPr marL="0" lvl="0" indent="0" algn="l" rtl="0">
              <a:lnSpc>
                <a:spcPct val="80000"/>
              </a:lnSpc>
              <a:spcBef>
                <a:spcPts val="1000"/>
              </a:spcBef>
              <a:spcAft>
                <a:spcPts val="0"/>
              </a:spcAft>
              <a:buClr>
                <a:schemeClr val="dk1"/>
              </a:buClr>
              <a:buSzPct val="100000"/>
              <a:buNone/>
            </a:pPr>
            <a:r>
              <a:rPr lang="sv-SE" sz="2900" b="1"/>
              <a:t>Fem hypoteser om den framtida lärarollen</a:t>
            </a:r>
            <a:endParaRPr sz="2900" b="1"/>
          </a:p>
          <a:p>
            <a:pPr marL="0" lvl="0" indent="0" algn="l" rtl="0">
              <a:lnSpc>
                <a:spcPct val="80000"/>
              </a:lnSpc>
              <a:spcBef>
                <a:spcPts val="1000"/>
              </a:spcBef>
              <a:spcAft>
                <a:spcPts val="0"/>
              </a:spcAft>
              <a:buClr>
                <a:schemeClr val="dk1"/>
              </a:buClr>
              <a:buSzPct val="100000"/>
              <a:buNone/>
            </a:pPr>
            <a:r>
              <a:rPr lang="sv-SE" b="1" i="1"/>
              <a:t>a) ICT usage cause teachers to become media producers </a:t>
            </a:r>
            <a:endParaRPr/>
          </a:p>
          <a:p>
            <a:pPr marL="0" lvl="0" indent="0" algn="l" rtl="0">
              <a:lnSpc>
                <a:spcPct val="80000"/>
              </a:lnSpc>
              <a:spcBef>
                <a:spcPts val="1000"/>
              </a:spcBef>
              <a:spcAft>
                <a:spcPts val="0"/>
              </a:spcAft>
              <a:buClr>
                <a:schemeClr val="dk1"/>
              </a:buClr>
              <a:buSzPct val="100000"/>
              <a:buNone/>
            </a:pPr>
            <a:r>
              <a:rPr lang="sv-SE"/>
              <a:t>ICT gives a lot of possibilities to use different kinds of media and some teachers may want to create their own material. Producing course content could take a lot of time and the quality of the created media will vary considerably depending on the teachers’ competence in using the necessary tools.</a:t>
            </a:r>
            <a:endParaRPr/>
          </a:p>
          <a:p>
            <a:pPr marL="0" lvl="0" indent="0" algn="l" rtl="0">
              <a:lnSpc>
                <a:spcPct val="80000"/>
              </a:lnSpc>
              <a:spcBef>
                <a:spcPts val="1000"/>
              </a:spcBef>
              <a:spcAft>
                <a:spcPts val="0"/>
              </a:spcAft>
              <a:buClr>
                <a:schemeClr val="dk1"/>
              </a:buClr>
              <a:buSzPct val="100000"/>
              <a:buNone/>
            </a:pPr>
            <a:endParaRPr b="1" i="1"/>
          </a:p>
          <a:p>
            <a:pPr marL="0" lvl="0" indent="0" algn="l" rtl="0">
              <a:lnSpc>
                <a:spcPct val="80000"/>
              </a:lnSpc>
              <a:spcBef>
                <a:spcPts val="1000"/>
              </a:spcBef>
              <a:spcAft>
                <a:spcPts val="0"/>
              </a:spcAft>
              <a:buClr>
                <a:schemeClr val="dk1"/>
              </a:buClr>
              <a:buSzPct val="100000"/>
              <a:buNone/>
            </a:pPr>
            <a:r>
              <a:rPr lang="sv-SE" b="1" i="1"/>
              <a:t>b) ICT usage cause courses to become more vulnerable to technology-related problems </a:t>
            </a:r>
            <a:endParaRPr/>
          </a:p>
          <a:p>
            <a:pPr marL="0" lvl="0" indent="0" algn="l" rtl="0">
              <a:lnSpc>
                <a:spcPct val="80000"/>
              </a:lnSpc>
              <a:spcBef>
                <a:spcPts val="1000"/>
              </a:spcBef>
              <a:spcAft>
                <a:spcPts val="0"/>
              </a:spcAft>
              <a:buClr>
                <a:schemeClr val="dk1"/>
              </a:buClr>
              <a:buSzPct val="100000"/>
              <a:buNone/>
            </a:pPr>
            <a:r>
              <a:rPr lang="sv-SE"/>
              <a:t>The flexible form requires that servers for web sites, communication systems, etc are working and running 24 hours per day. If there are any problems, the teacher is dependent on IT support to handle the problem quickly.</a:t>
            </a:r>
            <a:endParaRPr/>
          </a:p>
          <a:p>
            <a:pPr marL="0" lvl="0" indent="0" algn="l" rtl="0">
              <a:lnSpc>
                <a:spcPct val="80000"/>
              </a:lnSpc>
              <a:spcBef>
                <a:spcPts val="1000"/>
              </a:spcBef>
              <a:spcAft>
                <a:spcPts val="0"/>
              </a:spcAft>
              <a:buClr>
                <a:schemeClr val="dk1"/>
              </a:buClr>
              <a:buSzPct val="100000"/>
              <a:buNone/>
            </a:pPr>
            <a:endParaRPr b="1" i="1"/>
          </a:p>
          <a:p>
            <a:pPr marL="0" lvl="0" indent="0" algn="l" rtl="0">
              <a:lnSpc>
                <a:spcPct val="80000"/>
              </a:lnSpc>
              <a:spcBef>
                <a:spcPts val="1000"/>
              </a:spcBef>
              <a:spcAft>
                <a:spcPts val="0"/>
              </a:spcAft>
              <a:buClr>
                <a:schemeClr val="dk1"/>
              </a:buClr>
              <a:buSzPct val="100000"/>
              <a:buNone/>
            </a:pPr>
            <a:r>
              <a:rPr lang="sv-SE" b="1" i="1"/>
              <a:t>c) ICT usage cause problems related to material ownership </a:t>
            </a:r>
            <a:endParaRPr/>
          </a:p>
          <a:p>
            <a:pPr marL="0" lvl="0" indent="0" algn="l" rtl="0">
              <a:lnSpc>
                <a:spcPct val="80000"/>
              </a:lnSpc>
              <a:spcBef>
                <a:spcPts val="1000"/>
              </a:spcBef>
              <a:spcAft>
                <a:spcPts val="0"/>
              </a:spcAft>
              <a:buClr>
                <a:schemeClr val="dk1"/>
              </a:buClr>
              <a:buSzPct val="100000"/>
              <a:buNone/>
            </a:pPr>
            <a:r>
              <a:rPr lang="sv-SE"/>
              <a:t>Copyright and IP rights to educational material are often unclear and the personal investment in creating it may prevent teachers from staying objective about its actual usefulness. </a:t>
            </a:r>
            <a:endParaRPr/>
          </a:p>
          <a:p>
            <a:pPr marL="0" lvl="0" indent="0" algn="l" rtl="0">
              <a:lnSpc>
                <a:spcPct val="80000"/>
              </a:lnSpc>
              <a:spcBef>
                <a:spcPts val="1000"/>
              </a:spcBef>
              <a:spcAft>
                <a:spcPts val="0"/>
              </a:spcAft>
              <a:buClr>
                <a:schemeClr val="dk1"/>
              </a:buClr>
              <a:buSzPct val="100000"/>
              <a:buNone/>
            </a:pPr>
            <a:endParaRPr b="1" i="1"/>
          </a:p>
          <a:p>
            <a:pPr marL="0" lvl="0" indent="0" algn="l" rtl="0">
              <a:lnSpc>
                <a:spcPct val="80000"/>
              </a:lnSpc>
              <a:spcBef>
                <a:spcPts val="1000"/>
              </a:spcBef>
              <a:spcAft>
                <a:spcPts val="0"/>
              </a:spcAft>
              <a:buClr>
                <a:schemeClr val="dk1"/>
              </a:buClr>
              <a:buSzPct val="100000"/>
              <a:buNone/>
            </a:pPr>
            <a:r>
              <a:rPr lang="sv-SE" b="1" i="1"/>
              <a:t>d) ICT usage cause teachers to be insecure about the quality of students’ learning </a:t>
            </a:r>
            <a:endParaRPr/>
          </a:p>
          <a:p>
            <a:pPr marL="0" lvl="0" indent="0" algn="l" rtl="0">
              <a:lnSpc>
                <a:spcPct val="80000"/>
              </a:lnSpc>
              <a:spcBef>
                <a:spcPts val="1000"/>
              </a:spcBef>
              <a:spcAft>
                <a:spcPts val="0"/>
              </a:spcAft>
              <a:buClr>
                <a:schemeClr val="dk1"/>
              </a:buClr>
              <a:buSzPct val="100000"/>
              <a:buNone/>
            </a:pPr>
            <a:r>
              <a:rPr lang="sv-SE"/>
              <a:t>There is a risk that processing information in itself is in focus in ICT-supported flexible learning as a replacement for analysis and deep learning.</a:t>
            </a:r>
            <a:endParaRPr/>
          </a:p>
          <a:p>
            <a:pPr marL="0" lvl="0" indent="0" algn="l" rtl="0">
              <a:lnSpc>
                <a:spcPct val="80000"/>
              </a:lnSpc>
              <a:spcBef>
                <a:spcPts val="1000"/>
              </a:spcBef>
              <a:spcAft>
                <a:spcPts val="0"/>
              </a:spcAft>
              <a:buClr>
                <a:schemeClr val="dk1"/>
              </a:buClr>
              <a:buSzPct val="100000"/>
              <a:buNone/>
            </a:pPr>
            <a:endParaRPr b="1" i="1"/>
          </a:p>
          <a:p>
            <a:pPr marL="0" lvl="0" indent="0" algn="l" rtl="0">
              <a:lnSpc>
                <a:spcPct val="80000"/>
              </a:lnSpc>
              <a:spcBef>
                <a:spcPts val="1000"/>
              </a:spcBef>
              <a:spcAft>
                <a:spcPts val="0"/>
              </a:spcAft>
              <a:buClr>
                <a:schemeClr val="dk1"/>
              </a:buClr>
              <a:buSzPct val="100000"/>
              <a:buNone/>
            </a:pPr>
            <a:r>
              <a:rPr lang="sv-SE" b="1" i="1"/>
              <a:t>e) ICT usage cause teacher de-professionalization</a:t>
            </a:r>
            <a:endParaRPr/>
          </a:p>
          <a:p>
            <a:pPr marL="0" lvl="0" indent="0" algn="l" rtl="0">
              <a:lnSpc>
                <a:spcPct val="80000"/>
              </a:lnSpc>
              <a:spcBef>
                <a:spcPts val="1000"/>
              </a:spcBef>
              <a:spcAft>
                <a:spcPts val="0"/>
              </a:spcAft>
              <a:buClr>
                <a:schemeClr val="dk1"/>
              </a:buClr>
              <a:buSzPct val="100000"/>
              <a:buNone/>
            </a:pPr>
            <a:r>
              <a:rPr lang="sv-SE"/>
              <a:t>The reason for the degrading is that teachers in ICT-supported flexible learning primarily have to focus on multimedia as delivery form and administration at the expense of content renewal and pedagogical innovations.</a:t>
            </a:r>
            <a:r>
              <a:rPr lang="sv-SE" b="1" i="1"/>
              <a:t>  		</a:t>
            </a:r>
            <a:r>
              <a:rPr lang="sv-SE"/>
              <a:t>	</a:t>
            </a:r>
            <a:endParaRPr/>
          </a:p>
          <a:p>
            <a:pPr marL="228600" lvl="0" indent="-165100" algn="l" rtl="0">
              <a:lnSpc>
                <a:spcPct val="80000"/>
              </a:lnSpc>
              <a:spcBef>
                <a:spcPts val="1000"/>
              </a:spcBef>
              <a:spcAft>
                <a:spcPts val="0"/>
              </a:spcAft>
              <a:buClr>
                <a:schemeClr val="dk1"/>
              </a:buClr>
              <a:buSzPct val="100000"/>
              <a:buNone/>
            </a:pPr>
            <a:endParaRPr sz="1600">
              <a:solidFill>
                <a:srgbClr val="000000"/>
              </a:solidFill>
              <a:latin typeface="Times New Roman"/>
              <a:ea typeface="Times New Roman"/>
              <a:cs typeface="Times New Roman"/>
              <a:sym typeface="Times New Roman"/>
            </a:endParaRPr>
          </a:p>
          <a:p>
            <a:pPr marL="0" lvl="0" indent="0" algn="l" rtl="0">
              <a:lnSpc>
                <a:spcPct val="80000"/>
              </a:lnSpc>
              <a:spcBef>
                <a:spcPts val="1000"/>
              </a:spcBef>
              <a:spcAft>
                <a:spcPts val="0"/>
              </a:spcAft>
              <a:buClr>
                <a:srgbClr val="000000"/>
              </a:buClr>
              <a:buSzPct val="100000"/>
              <a:buNone/>
            </a:pPr>
            <a:r>
              <a:rPr lang="sv-SE" sz="1600">
                <a:solidFill>
                  <a:srgbClr val="000000"/>
                </a:solidFill>
                <a:latin typeface="Times New Roman"/>
                <a:ea typeface="Times New Roman"/>
                <a:cs typeface="Times New Roman"/>
                <a:sym typeface="Times New Roman"/>
              </a:rPr>
              <a:t>Stigmar, M, Körnefors, R &amp; Pagden, N (2012) </a:t>
            </a:r>
            <a:r>
              <a:rPr lang="sv-SE" sz="1600" i="1">
                <a:solidFill>
                  <a:srgbClr val="000000"/>
                </a:solidFill>
                <a:latin typeface="Times New Roman"/>
                <a:ea typeface="Times New Roman"/>
                <a:cs typeface="Times New Roman"/>
                <a:sym typeface="Times New Roman"/>
              </a:rPr>
              <a:t>The modified role of university teachers in ICT-supported flexible learning</a:t>
            </a:r>
            <a:endParaRPr sz="1600" b="1" i="1"/>
          </a:p>
          <a:p>
            <a:pPr marL="228600" lvl="0" indent="-117475" algn="l" rtl="0">
              <a:lnSpc>
                <a:spcPct val="80000"/>
              </a:lnSpc>
              <a:spcBef>
                <a:spcPts val="1000"/>
              </a:spcBef>
              <a:spcAft>
                <a:spcPts val="0"/>
              </a:spcAft>
              <a:buClr>
                <a:schemeClr val="dk1"/>
              </a:buClr>
              <a:buSzPct val="100000"/>
              <a:buNone/>
            </a:pPr>
            <a:endParaRPr/>
          </a:p>
        </p:txBody>
      </p:sp>
      <p:sp>
        <p:nvSpPr>
          <p:cNvPr id="95" name="Google Shape;95;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2</a:t>
            </a:fld>
            <a:endParaRPr/>
          </a:p>
        </p:txBody>
      </p:sp>
      <p:sp>
        <p:nvSpPr>
          <p:cNvPr id="96" name="Google Shape;96;p2"/>
          <p:cNvSpPr txBox="1"/>
          <p:nvPr/>
        </p:nvSpPr>
        <p:spPr>
          <a:xfrm>
            <a:off x="6881011" y="127440"/>
            <a:ext cx="1729589" cy="36933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dk1"/>
                </a:solidFill>
                <a:latin typeface="Calibri"/>
                <a:ea typeface="Calibri"/>
                <a:cs typeface="Calibri"/>
                <a:sym typeface="Calibri"/>
              </a:rPr>
              <a:t>Jfr näst PPT-bild</a:t>
            </a:r>
            <a:endParaRPr sz="1800">
              <a:solidFill>
                <a:schemeClr val="dk1"/>
              </a:solidFill>
              <a:latin typeface="Calibri"/>
              <a:ea typeface="Calibri"/>
              <a:cs typeface="Calibri"/>
              <a:sym typeface="Calibri"/>
            </a:endParaRPr>
          </a:p>
        </p:txBody>
      </p:sp>
      <p:cxnSp>
        <p:nvCxnSpPr>
          <p:cNvPr id="97" name="Google Shape;97;p2"/>
          <p:cNvCxnSpPr>
            <a:endCxn id="96" idx="1"/>
          </p:cNvCxnSpPr>
          <p:nvPr/>
        </p:nvCxnSpPr>
        <p:spPr>
          <a:xfrm rot="10800000" flipH="1">
            <a:off x="6456211" y="312106"/>
            <a:ext cx="424800" cy="230700"/>
          </a:xfrm>
          <a:prstGeom prst="straightConnector1">
            <a:avLst/>
          </a:prstGeom>
          <a:noFill/>
          <a:ln w="9525" cap="flat" cmpd="sng">
            <a:solidFill>
              <a:srgbClr val="FF0000"/>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C431BCD6-212A-4718-AFFD-04147D4C78F8}"/>
              </a:ext>
            </a:extLst>
          </p:cNvPr>
          <p:cNvPicPr>
            <a:picLocks noChangeAspect="1"/>
          </p:cNvPicPr>
          <p:nvPr/>
        </p:nvPicPr>
        <p:blipFill rotWithShape="1">
          <a:blip r:embed="rId3">
            <a:extLst>
              <a:ext uri="{28A0092B-C50C-407E-A947-70E740481C1C}">
                <a14:useLocalDpi xmlns:a14="http://schemas.microsoft.com/office/drawing/2010/main" val="0"/>
              </a:ext>
            </a:extLst>
          </a:blip>
          <a:srcRect l="12809" r="7879"/>
          <a:stretch/>
        </p:blipFill>
        <p:spPr>
          <a:xfrm>
            <a:off x="2522356" y="10"/>
            <a:ext cx="9669642" cy="6857990"/>
          </a:xfrm>
          <a:prstGeom prst="rect">
            <a:avLst/>
          </a:prstGeom>
        </p:spPr>
      </p:pic>
      <p:sp>
        <p:nvSpPr>
          <p:cNvPr id="2" name="Title 1">
            <a:extLst>
              <a:ext uri="{FF2B5EF4-FFF2-40B4-BE49-F238E27FC236}">
                <a16:creationId xmlns:a16="http://schemas.microsoft.com/office/drawing/2014/main" id="{21B24C0C-4398-4475-9B6D-14ADB93C3C61}"/>
              </a:ext>
            </a:extLst>
          </p:cNvPr>
          <p:cNvSpPr>
            <a:spLocks noGrp="1"/>
          </p:cNvSpPr>
          <p:nvPr>
            <p:ph type="title"/>
          </p:nvPr>
        </p:nvSpPr>
        <p:spPr>
          <a:xfrm>
            <a:off x="398584" y="284729"/>
            <a:ext cx="3822189" cy="1899912"/>
          </a:xfrm>
        </p:spPr>
        <p:txBody>
          <a:bodyPr>
            <a:normAutofit/>
          </a:bodyPr>
          <a:lstStyle/>
          <a:p>
            <a:pPr rtl="0">
              <a:spcBef>
                <a:spcPts val="1000"/>
              </a:spcBef>
              <a:spcAft>
                <a:spcPts val="0"/>
              </a:spcAft>
            </a:pPr>
            <a:r>
              <a:rPr lang="sv-SE" sz="3100" b="0" i="0" u="none" strike="noStrike" dirty="0">
                <a:effectLst/>
                <a:latin typeface="Calibri" panose="020F0502020204030204" pitchFamily="34" charset="0"/>
              </a:rPr>
              <a:t>Vad avses med ”digitalisering av högre undervisning”?</a:t>
            </a:r>
            <a:endParaRPr lang="sv-SE" sz="3100" dirty="0">
              <a:effectLst/>
            </a:endParaRPr>
          </a:p>
        </p:txBody>
      </p:sp>
      <p:sp>
        <p:nvSpPr>
          <p:cNvPr id="3" name="Content Placeholder 2">
            <a:extLst>
              <a:ext uri="{FF2B5EF4-FFF2-40B4-BE49-F238E27FC236}">
                <a16:creationId xmlns:a16="http://schemas.microsoft.com/office/drawing/2014/main" id="{4AA8B750-5D30-42A6-8118-516F018BB6D0}"/>
              </a:ext>
            </a:extLst>
          </p:cNvPr>
          <p:cNvSpPr>
            <a:spLocks noGrp="1"/>
          </p:cNvSpPr>
          <p:nvPr>
            <p:ph idx="1"/>
          </p:nvPr>
        </p:nvSpPr>
        <p:spPr>
          <a:xfrm>
            <a:off x="398584" y="2469370"/>
            <a:ext cx="3822189" cy="3742762"/>
          </a:xfrm>
        </p:spPr>
        <p:txBody>
          <a:bodyPr>
            <a:normAutofit/>
          </a:bodyPr>
          <a:lstStyle/>
          <a:p>
            <a:r>
              <a:rPr lang="sv-SE" sz="2000" dirty="0"/>
              <a:t>Ger en bra beskrivning av det vi oftast sett</a:t>
            </a:r>
          </a:p>
          <a:p>
            <a:r>
              <a:rPr lang="sv-SE" sz="2000" dirty="0"/>
              <a:t>Men en utvecklad digitalisering kan också innebära att det som ökar i kvalitet digitaliseras (kan vara i material, genomförande och kommunikation)</a:t>
            </a:r>
          </a:p>
          <a:p>
            <a:r>
              <a:rPr lang="sv-SE" sz="2000" b="1" i="1" dirty="0"/>
              <a:t>När når vi fokus på digitaliseringskompetens?</a:t>
            </a:r>
          </a:p>
          <a:p>
            <a:endParaRPr lang="sv-SE" sz="2000" dirty="0"/>
          </a:p>
        </p:txBody>
      </p:sp>
    </p:spTree>
    <p:extLst>
      <p:ext uri="{BB962C8B-B14F-4D97-AF65-F5344CB8AC3E}">
        <p14:creationId xmlns:p14="http://schemas.microsoft.com/office/powerpoint/2010/main" val="3154337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4C0C-4398-4475-9B6D-14ADB93C3C61}"/>
              </a:ext>
            </a:extLst>
          </p:cNvPr>
          <p:cNvSpPr>
            <a:spLocks noGrp="1"/>
          </p:cNvSpPr>
          <p:nvPr>
            <p:ph type="title"/>
          </p:nvPr>
        </p:nvSpPr>
        <p:spPr>
          <a:xfrm>
            <a:off x="741483" y="258930"/>
            <a:ext cx="11287125" cy="1325563"/>
          </a:xfrm>
        </p:spPr>
        <p:txBody>
          <a:bodyPr>
            <a:noAutofit/>
          </a:bodyPr>
          <a:lstStyle/>
          <a:p>
            <a:r>
              <a:rPr lang="sv-SE" sz="5400" dirty="0"/>
              <a:t>e) ICT </a:t>
            </a:r>
            <a:r>
              <a:rPr lang="sv-SE" sz="5400" dirty="0" err="1"/>
              <a:t>usage</a:t>
            </a:r>
            <a:r>
              <a:rPr lang="sv-SE" sz="5400" dirty="0"/>
              <a:t> cause </a:t>
            </a:r>
            <a:r>
              <a:rPr lang="sv-SE" sz="5400" dirty="0" err="1"/>
              <a:t>teacher</a:t>
            </a:r>
            <a:r>
              <a:rPr lang="sv-SE" sz="5400" dirty="0"/>
              <a:t> de-</a:t>
            </a:r>
            <a:r>
              <a:rPr lang="sv-SE" sz="5400" dirty="0" err="1"/>
              <a:t>professionalization</a:t>
            </a:r>
            <a:endParaRPr lang="sv-SE" sz="5400" dirty="0"/>
          </a:p>
        </p:txBody>
      </p:sp>
      <p:sp>
        <p:nvSpPr>
          <p:cNvPr id="3" name="Content Placeholder 2">
            <a:extLst>
              <a:ext uri="{FF2B5EF4-FFF2-40B4-BE49-F238E27FC236}">
                <a16:creationId xmlns:a16="http://schemas.microsoft.com/office/drawing/2014/main" id="{4AA8B750-5D30-42A6-8118-516F018BB6D0}"/>
              </a:ext>
            </a:extLst>
          </p:cNvPr>
          <p:cNvSpPr>
            <a:spLocks noGrp="1"/>
          </p:cNvSpPr>
          <p:nvPr>
            <p:ph idx="1"/>
          </p:nvPr>
        </p:nvSpPr>
        <p:spPr>
          <a:xfrm>
            <a:off x="437950" y="1836149"/>
            <a:ext cx="7378945" cy="4770194"/>
          </a:xfrm>
        </p:spPr>
        <p:txBody>
          <a:bodyPr>
            <a:noAutofit/>
          </a:bodyPr>
          <a:lstStyle/>
          <a:p>
            <a:r>
              <a:rPr lang="sv-SE" sz="2000" dirty="0"/>
              <a:t>Under en period finns risk för ”de-</a:t>
            </a:r>
            <a:r>
              <a:rPr lang="sv-SE" sz="2000" dirty="0" err="1"/>
              <a:t>professonalization</a:t>
            </a:r>
            <a:r>
              <a:rPr lang="sv-SE" sz="2000" dirty="0"/>
              <a:t>”, men sedan skifte från traditionsburen undervisning till utgångspunkt i lärande. </a:t>
            </a:r>
          </a:p>
          <a:p>
            <a:r>
              <a:rPr lang="sv-SE" sz="2000" dirty="0"/>
              <a:t>De som gör analyser av hur studenter lär och inte baserar sin undervisning på vad de själv upplevt kommer bli mer professionella lärare</a:t>
            </a:r>
          </a:p>
          <a:p>
            <a:r>
              <a:rPr lang="sv-SE" sz="2000" dirty="0"/>
              <a:t>Med stöd av exempelvis SOTL och kollegiala </a:t>
            </a:r>
            <a:r>
              <a:rPr lang="sv-SE" sz="2000" dirty="0" err="1"/>
              <a:t>lärtillfällen</a:t>
            </a:r>
            <a:r>
              <a:rPr lang="sv-SE" sz="2000" dirty="0"/>
              <a:t> kan lärarrollen snarare professionaliseras (oavsett om det är digitalisering av campus eller nätbaserat lärande)</a:t>
            </a:r>
          </a:p>
          <a:p>
            <a:r>
              <a:rPr lang="sv-SE" sz="2000" dirty="0"/>
              <a:t>Pandemin visar hur pedagogiska samtal uppstår när det finns behov, förändring är en typ av behov. </a:t>
            </a:r>
          </a:p>
          <a:p>
            <a:r>
              <a:rPr lang="sv-SE" sz="2000" dirty="0"/>
              <a:t>Pandemin = Från 20 års erfarenhet till 20 minuters erfarenhet</a:t>
            </a:r>
          </a:p>
        </p:txBody>
      </p:sp>
      <p:pic>
        <p:nvPicPr>
          <p:cNvPr id="4" name="Content Placeholder 4" descr="A graffiti covered building&#10;&#10;Description automatically generated">
            <a:extLst>
              <a:ext uri="{FF2B5EF4-FFF2-40B4-BE49-F238E27FC236}">
                <a16:creationId xmlns:a16="http://schemas.microsoft.com/office/drawing/2014/main" id="{9040A6B7-B32A-474A-B936-9B0016FEB37E}"/>
              </a:ext>
            </a:extLst>
          </p:cNvPr>
          <p:cNvPicPr>
            <a:picLocks noChangeAspect="1"/>
          </p:cNvPicPr>
          <p:nvPr/>
        </p:nvPicPr>
        <p:blipFill rotWithShape="1">
          <a:blip r:embed="rId2">
            <a:extLst>
              <a:ext uri="{28A0092B-C50C-407E-A947-70E740481C1C}">
                <a14:useLocalDpi xmlns:a14="http://schemas.microsoft.com/office/drawing/2010/main" val="0"/>
              </a:ext>
            </a:extLst>
          </a:blip>
          <a:srcRect l="25866" r="22281"/>
          <a:stretch/>
        </p:blipFill>
        <p:spPr>
          <a:xfrm>
            <a:off x="7816895" y="1584493"/>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Tree>
    <p:extLst>
      <p:ext uri="{BB962C8B-B14F-4D97-AF65-F5344CB8AC3E}">
        <p14:creationId xmlns:p14="http://schemas.microsoft.com/office/powerpoint/2010/main" val="3358918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4C0C-4398-4475-9B6D-14ADB93C3C61}"/>
              </a:ext>
            </a:extLst>
          </p:cNvPr>
          <p:cNvSpPr>
            <a:spLocks noGrp="1"/>
          </p:cNvSpPr>
          <p:nvPr>
            <p:ph type="title"/>
          </p:nvPr>
        </p:nvSpPr>
        <p:spPr>
          <a:xfrm>
            <a:off x="640080" y="325369"/>
            <a:ext cx="4368602" cy="1956841"/>
          </a:xfrm>
        </p:spPr>
        <p:txBody>
          <a:bodyPr anchor="b">
            <a:normAutofit/>
          </a:bodyPr>
          <a:lstStyle/>
          <a:p>
            <a:r>
              <a:rPr lang="sv-SE" sz="5400" dirty="0"/>
              <a:t>Hybrid – vara eller icke vara</a:t>
            </a:r>
          </a:p>
        </p:txBody>
      </p:sp>
      <p:sp>
        <p:nvSpPr>
          <p:cNvPr id="3" name="Content Placeholder 2">
            <a:extLst>
              <a:ext uri="{FF2B5EF4-FFF2-40B4-BE49-F238E27FC236}">
                <a16:creationId xmlns:a16="http://schemas.microsoft.com/office/drawing/2014/main" id="{4AA8B750-5D30-42A6-8118-516F018BB6D0}"/>
              </a:ext>
            </a:extLst>
          </p:cNvPr>
          <p:cNvSpPr>
            <a:spLocks noGrp="1"/>
          </p:cNvSpPr>
          <p:nvPr>
            <p:ph idx="1"/>
          </p:nvPr>
        </p:nvSpPr>
        <p:spPr>
          <a:xfrm>
            <a:off x="334108" y="2872899"/>
            <a:ext cx="4976069" cy="3320668"/>
          </a:xfrm>
        </p:spPr>
        <p:txBody>
          <a:bodyPr>
            <a:noAutofit/>
          </a:bodyPr>
          <a:lstStyle/>
          <a:p>
            <a:r>
              <a:rPr lang="sv-SE" sz="2200" dirty="0"/>
              <a:t>Erfarenhet från Dalarna ”om det är så enkelt inte är i vägen så är det bara att göra”</a:t>
            </a:r>
          </a:p>
          <a:p>
            <a:r>
              <a:rPr lang="sv-SE" sz="2200" dirty="0"/>
              <a:t>”Vi har tagit det för givet”  och avdramatisera</a:t>
            </a:r>
          </a:p>
          <a:p>
            <a:r>
              <a:rPr lang="sv-SE" sz="2200" dirty="0"/>
              <a:t>Sudda ut gränsen mellan fysiska och digitala rum</a:t>
            </a:r>
          </a:p>
          <a:p>
            <a:r>
              <a:rPr lang="sv-SE" sz="2200" dirty="0"/>
              <a:t>Lärare måste tydliggöra hur den förhåller sig till ljud, chatt och andra kanaler, och hantera frågor och diskussioner naturligt</a:t>
            </a:r>
          </a:p>
        </p:txBody>
      </p:sp>
      <p:pic>
        <p:nvPicPr>
          <p:cNvPr id="5" name="Picture 4" descr="A group of computers on a table&#10;&#10;Description automatically generated with low confidence">
            <a:extLst>
              <a:ext uri="{FF2B5EF4-FFF2-40B4-BE49-F238E27FC236}">
                <a16:creationId xmlns:a16="http://schemas.microsoft.com/office/drawing/2014/main" id="{8937DBDC-5BD6-4A5F-B3AA-B494DD5F2430}"/>
              </a:ext>
            </a:extLst>
          </p:cNvPr>
          <p:cNvPicPr>
            <a:picLocks noChangeAspect="1"/>
          </p:cNvPicPr>
          <p:nvPr/>
        </p:nvPicPr>
        <p:blipFill rotWithShape="1">
          <a:blip r:embed="rId3">
            <a:extLst>
              <a:ext uri="{28A0092B-C50C-407E-A947-70E740481C1C}">
                <a14:useLocalDpi xmlns:a14="http://schemas.microsoft.com/office/drawing/2010/main" val="0"/>
              </a:ext>
            </a:extLst>
          </a:blip>
          <a:srcRect l="19824" r="494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14885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30A36D-5D13-471C-8433-DAF4AA6907EB}"/>
              </a:ext>
            </a:extLst>
          </p:cNvPr>
          <p:cNvSpPr>
            <a:spLocks noGrp="1"/>
          </p:cNvSpPr>
          <p:nvPr>
            <p:ph type="title"/>
          </p:nvPr>
        </p:nvSpPr>
        <p:spPr/>
        <p:txBody>
          <a:bodyPr/>
          <a:lstStyle/>
          <a:p>
            <a:endParaRPr lang="sv-SE"/>
          </a:p>
        </p:txBody>
      </p:sp>
      <p:sp>
        <p:nvSpPr>
          <p:cNvPr id="3" name="Platshållare för text 2">
            <a:extLst>
              <a:ext uri="{FF2B5EF4-FFF2-40B4-BE49-F238E27FC236}">
                <a16:creationId xmlns:a16="http://schemas.microsoft.com/office/drawing/2014/main" id="{C9EC46AA-21FB-4A94-9A22-D6270AB32659}"/>
              </a:ext>
            </a:extLst>
          </p:cNvPr>
          <p:cNvSpPr>
            <a:spLocks noGrp="1"/>
          </p:cNvSpPr>
          <p:nvPr>
            <p:ph type="body" idx="1"/>
          </p:nvPr>
        </p:nvSpPr>
        <p:spPr/>
        <p:txBody>
          <a:bodyPr/>
          <a:lstStyle/>
          <a:p>
            <a:endParaRPr lang="sv-SE"/>
          </a:p>
        </p:txBody>
      </p:sp>
      <p:sp>
        <p:nvSpPr>
          <p:cNvPr id="4" name="Title 1">
            <a:extLst>
              <a:ext uri="{FF2B5EF4-FFF2-40B4-BE49-F238E27FC236}">
                <a16:creationId xmlns:a16="http://schemas.microsoft.com/office/drawing/2014/main" id="{058327B1-13C9-4084-A603-B9361B81A6B1}"/>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sv-SE"/>
              <a:t>Hybrid och HyFlex</a:t>
            </a:r>
            <a:endParaRPr lang="sv-SE" dirty="0"/>
          </a:p>
        </p:txBody>
      </p:sp>
      <p:sp>
        <p:nvSpPr>
          <p:cNvPr id="5" name="Content Placeholder 2">
            <a:extLst>
              <a:ext uri="{FF2B5EF4-FFF2-40B4-BE49-F238E27FC236}">
                <a16:creationId xmlns:a16="http://schemas.microsoft.com/office/drawing/2014/main" id="{F58FA9EC-7141-41E2-B96A-5C6683165985}"/>
              </a:ext>
            </a:extLst>
          </p:cNvPr>
          <p:cNvSpPr txBox="1">
            <a:spLocks/>
          </p:cNvSpPr>
          <p:nvPr/>
        </p:nvSpPr>
        <p:spPr>
          <a:xfrm>
            <a:off x="838200" y="2638698"/>
            <a:ext cx="5980611" cy="353826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sv-SE" i="1"/>
              <a:t>”Här krävs det dialog, flexibilitet och respekt för att olika ämnen, lärare och studenter har olika behov, konstaterar Mats Ericson”</a:t>
            </a:r>
          </a:p>
          <a:p>
            <a:pPr marL="0" indent="0">
              <a:buFont typeface="Arial"/>
              <a:buNone/>
            </a:pPr>
            <a:endParaRPr lang="sv-SE"/>
          </a:p>
          <a:p>
            <a:pPr marL="0" indent="0">
              <a:buFont typeface="Arial"/>
              <a:buNone/>
            </a:pPr>
            <a:r>
              <a:rPr lang="sv-SE"/>
              <a:t>Trygga miljöer som signalerar att detta är det normala</a:t>
            </a:r>
            <a:endParaRPr lang="sv-SE" dirty="0"/>
          </a:p>
        </p:txBody>
      </p:sp>
      <p:pic>
        <p:nvPicPr>
          <p:cNvPr id="6" name="Picture 4" descr="Graphical user interface, website&#10;&#10;Description automatically generated">
            <a:extLst>
              <a:ext uri="{FF2B5EF4-FFF2-40B4-BE49-F238E27FC236}">
                <a16:creationId xmlns:a16="http://schemas.microsoft.com/office/drawing/2014/main" id="{A141115A-8203-40D7-8BEA-0FDD12126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0000">
            <a:off x="7267433" y="549798"/>
            <a:ext cx="4042020" cy="57584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07809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da8c349221_0_2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dirty="0"/>
              <a:t>Frågor/diskussion?</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3"/>
          <p:cNvPicPr preferRelativeResize="0"/>
          <p:nvPr/>
        </p:nvPicPr>
        <p:blipFill rotWithShape="1">
          <a:blip r:embed="rId3">
            <a:alphaModFix/>
          </a:blip>
          <a:srcRect/>
          <a:stretch/>
        </p:blipFill>
        <p:spPr>
          <a:xfrm>
            <a:off x="310514" y="146685"/>
            <a:ext cx="6858000" cy="6825886"/>
          </a:xfrm>
          <a:prstGeom prst="rect">
            <a:avLst/>
          </a:prstGeom>
          <a:noFill/>
          <a:ln>
            <a:noFill/>
          </a:ln>
        </p:spPr>
      </p:pic>
      <p:sp>
        <p:nvSpPr>
          <p:cNvPr id="103" name="Google Shape;103;p3"/>
          <p:cNvSpPr txBox="1"/>
          <p:nvPr/>
        </p:nvSpPr>
        <p:spPr>
          <a:xfrm>
            <a:off x="7593980" y="959005"/>
            <a:ext cx="4135200" cy="258600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dk1"/>
                </a:solidFill>
                <a:latin typeface="Calibri"/>
                <a:ea typeface="Calibri"/>
                <a:cs typeface="Calibri"/>
                <a:sym typeface="Calibri"/>
              </a:rPr>
              <a:t>Läraren alltmer läromedelsproducent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sv-SE" sz="1800">
                <a:solidFill>
                  <a:schemeClr val="dk1"/>
                </a:solidFill>
                <a:latin typeface="Calibri"/>
                <a:ea typeface="Calibri"/>
                <a:cs typeface="Calibri"/>
                <a:sym typeface="Calibri"/>
              </a:rPr>
              <a:t>”Tydligt i hans avhandling är att presentationer, som lärarna själva producerar, fått en allt större roll i undervisningen?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sv-SE" sz="1800">
                <a:solidFill>
                  <a:schemeClr val="dk1"/>
                </a:solidFill>
                <a:latin typeface="Calibri"/>
                <a:ea typeface="Calibri"/>
                <a:cs typeface="Calibri"/>
                <a:sym typeface="Calibri"/>
              </a:rPr>
              <a:t>Ur: Tomas Widholm I: ”Läraren”, sid 66, 02-2021</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p:nvPr/>
        </p:nvSpPr>
        <p:spPr>
          <a:xfrm>
            <a:off x="367645" y="320511"/>
            <a:ext cx="10784264" cy="4524315"/>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Calibri"/>
              <a:buAutoNum type="arabicPeriod"/>
            </a:pPr>
            <a:r>
              <a:rPr lang="sv-SE" sz="1800" b="1" i="1">
                <a:solidFill>
                  <a:schemeClr val="dk1"/>
                </a:solidFill>
                <a:latin typeface="Times"/>
                <a:ea typeface="Times"/>
                <a:cs typeface="Times"/>
                <a:sym typeface="Times"/>
              </a:rPr>
              <a:t>ICT usage cause teacher de-professionalization – focusing on delivery form rather than content and pedagogical renewal</a:t>
            </a:r>
            <a:endParaRPr sz="1800" b="1" i="1">
              <a:solidFill>
                <a:schemeClr val="dk1"/>
              </a:solidFill>
              <a:latin typeface="Times"/>
              <a:ea typeface="Times"/>
              <a:cs typeface="Times"/>
              <a:sym typeface="Times"/>
            </a:endParaRPr>
          </a:p>
          <a:p>
            <a:pPr marL="342900" marR="0" lvl="0" indent="-228600" algn="l" rtl="0">
              <a:spcBef>
                <a:spcPts val="0"/>
              </a:spcBef>
              <a:spcAft>
                <a:spcPts val="0"/>
              </a:spcAft>
              <a:buClr>
                <a:schemeClr val="dk1"/>
              </a:buClr>
              <a:buSzPts val="1800"/>
              <a:buFont typeface="Calibri"/>
              <a:buNone/>
            </a:pPr>
            <a:endParaRPr sz="1800" b="1" i="1">
              <a:solidFill>
                <a:schemeClr val="dk1"/>
              </a:solidFill>
              <a:latin typeface="Times"/>
              <a:ea typeface="Times"/>
              <a:cs typeface="Times"/>
              <a:sym typeface="Times"/>
            </a:endParaRPr>
          </a:p>
          <a:p>
            <a:pPr marL="0" marR="0" lvl="0" indent="0" algn="l" rtl="0">
              <a:spcBef>
                <a:spcPts val="0"/>
              </a:spcBef>
              <a:spcAft>
                <a:spcPts val="0"/>
              </a:spcAft>
              <a:buNone/>
            </a:pPr>
            <a:endParaRPr sz="1800" b="1" i="1">
              <a:solidFill>
                <a:schemeClr val="dk1"/>
              </a:solidFill>
              <a:latin typeface="Times"/>
              <a:ea typeface="Times"/>
              <a:cs typeface="Times"/>
              <a:sym typeface="Times"/>
            </a:endParaRPr>
          </a:p>
          <a:p>
            <a:pPr marL="0" marR="0" lvl="0" indent="0" algn="l" rtl="0">
              <a:spcBef>
                <a:spcPts val="0"/>
              </a:spcBef>
              <a:spcAft>
                <a:spcPts val="0"/>
              </a:spcAft>
              <a:buNone/>
            </a:pPr>
            <a:endParaRPr sz="1800" b="1" i="1">
              <a:solidFill>
                <a:schemeClr val="dk1"/>
              </a:solidFill>
              <a:latin typeface="Times"/>
              <a:ea typeface="Times"/>
              <a:cs typeface="Times"/>
              <a:sym typeface="Times"/>
            </a:endParaRPr>
          </a:p>
          <a:p>
            <a:pPr marL="0" marR="0" lvl="0" indent="0" algn="l" rtl="0">
              <a:spcBef>
                <a:spcPts val="0"/>
              </a:spcBef>
              <a:spcAft>
                <a:spcPts val="0"/>
              </a:spcAft>
              <a:buNone/>
            </a:pPr>
            <a:r>
              <a:rPr lang="sv-SE" sz="1800" i="1">
                <a:solidFill>
                  <a:schemeClr val="dk1"/>
                </a:solidFill>
                <a:latin typeface="Calibri"/>
                <a:ea typeface="Calibri"/>
                <a:cs typeface="Calibri"/>
                <a:sym typeface="Calibri"/>
              </a:rPr>
              <a:t>“Thus, what is at stake in the struggle over the commodification of education is not only the professional autonomy and working conditions of educators but our understanding of education itself” </a:t>
            </a:r>
            <a:r>
              <a:rPr lang="sv-SE" sz="1800">
                <a:solidFill>
                  <a:schemeClr val="dk1"/>
                </a:solidFill>
                <a:latin typeface="Calibri"/>
                <a:ea typeface="Calibri"/>
                <a:cs typeface="Calibri"/>
                <a:sym typeface="Calibri"/>
              </a:rPr>
              <a:t>(Noble 2002, p. 5)</a:t>
            </a:r>
            <a:r>
              <a:rPr lang="sv-SE" sz="1800" i="1">
                <a:solidFill>
                  <a:schemeClr val="dk1"/>
                </a:solidFill>
                <a:latin typeface="Calibri"/>
                <a:ea typeface="Calibri"/>
                <a:cs typeface="Calibri"/>
                <a:sym typeface="Calibri"/>
              </a:rPr>
              <a:t>.</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sv-SE" sz="1800">
                <a:solidFill>
                  <a:schemeClr val="dk1"/>
                </a:solidFill>
                <a:latin typeface="Calibri"/>
                <a:ea typeface="Calibri"/>
                <a:cs typeface="Calibri"/>
                <a:sym typeface="Calibri"/>
              </a:rPr>
              <a:t>Does flexible learning lead to a de-professionalization of academics causing lower professional status? Is the increased ICT-usage in flexible courses, a first step to:</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sv-SE" sz="1800" i="1">
                <a:solidFill>
                  <a:schemeClr val="dk1"/>
                </a:solidFill>
                <a:latin typeface="Calibri"/>
                <a:ea typeface="Calibri"/>
                <a:cs typeface="Calibri"/>
                <a:sym typeface="Calibri"/>
              </a:rPr>
              <a:t>“…downgrade the academic from a producer of distinct knowledge who engages in informed debate with colleagues to a mere ‘worker’ who delivers a package” </a:t>
            </a:r>
            <a:r>
              <a:rPr lang="sv-SE" sz="1800">
                <a:solidFill>
                  <a:schemeClr val="dk1"/>
                </a:solidFill>
                <a:latin typeface="Calibri"/>
                <a:ea typeface="Calibri"/>
                <a:cs typeface="Calibri"/>
                <a:sym typeface="Calibri"/>
              </a:rPr>
              <a:t>(Trowler 1998, p. 46).</a:t>
            </a:r>
            <a:endParaRPr sz="1800">
              <a:solidFill>
                <a:schemeClr val="dk1"/>
              </a:solidFill>
              <a:latin typeface="Calibri"/>
              <a:ea typeface="Calibri"/>
              <a:cs typeface="Calibri"/>
              <a:sym typeface="Calibri"/>
            </a:endParaRPr>
          </a:p>
        </p:txBody>
      </p:sp>
      <p:sp>
        <p:nvSpPr>
          <p:cNvPr id="109" name="Google Shape;109;p4"/>
          <p:cNvSpPr txBox="1"/>
          <p:nvPr/>
        </p:nvSpPr>
        <p:spPr>
          <a:xfrm>
            <a:off x="4496584" y="2569702"/>
            <a:ext cx="4204355" cy="369332"/>
          </a:xfrm>
          <a:prstGeom prst="rect">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dk1"/>
                </a:solidFill>
                <a:latin typeface="Calibri"/>
                <a:ea typeface="Calibri"/>
                <a:cs typeface="Calibri"/>
                <a:sym typeface="Calibri"/>
              </a:rPr>
              <a:t>Paketleverans, dvs ingen djupinlärning.</a:t>
            </a:r>
            <a:endParaRPr sz="1800">
              <a:solidFill>
                <a:schemeClr val="dk1"/>
              </a:solidFill>
              <a:latin typeface="Calibri"/>
              <a:ea typeface="Calibri"/>
              <a:cs typeface="Calibri"/>
              <a:sym typeface="Calibri"/>
            </a:endParaRPr>
          </a:p>
        </p:txBody>
      </p:sp>
      <p:cxnSp>
        <p:nvCxnSpPr>
          <p:cNvPr id="110" name="Google Shape;110;p4"/>
          <p:cNvCxnSpPr/>
          <p:nvPr/>
        </p:nvCxnSpPr>
        <p:spPr>
          <a:xfrm rot="10800000" flipH="1">
            <a:off x="3916837" y="3129699"/>
            <a:ext cx="579747" cy="283241"/>
          </a:xfrm>
          <a:prstGeom prst="straightConnector1">
            <a:avLst/>
          </a:prstGeom>
          <a:noFill/>
          <a:ln w="9525" cap="flat" cmpd="sng">
            <a:solidFill>
              <a:srgbClr val="FF0000"/>
            </a:solidFill>
            <a:prstDash val="solid"/>
            <a:miter lim="800000"/>
            <a:headEnd type="none" w="sm" len="sm"/>
            <a:tailEnd type="none" w="sm" len="sm"/>
          </a:ln>
        </p:spPr>
      </p:cxnSp>
      <p:cxnSp>
        <p:nvCxnSpPr>
          <p:cNvPr id="111" name="Google Shape;111;p4"/>
          <p:cNvCxnSpPr/>
          <p:nvPr/>
        </p:nvCxnSpPr>
        <p:spPr>
          <a:xfrm rot="10800000" flipH="1">
            <a:off x="4986777" y="3216033"/>
            <a:ext cx="518477" cy="1288761"/>
          </a:xfrm>
          <a:prstGeom prst="straightConnector1">
            <a:avLst/>
          </a:prstGeom>
          <a:noFill/>
          <a:ln w="9525" cap="flat" cmpd="sng">
            <a:solidFill>
              <a:srgbClr val="FF0000"/>
            </a:solidFill>
            <a:prstDash val="solid"/>
            <a:miter lim="800000"/>
            <a:headEnd type="none" w="sm" len="sm"/>
            <a:tailEnd type="none" w="sm" len="sm"/>
          </a:ln>
        </p:spPr>
      </p:cxnSp>
      <p:sp>
        <p:nvSpPr>
          <p:cNvPr id="112" name="Google Shape;112;p4"/>
          <p:cNvSpPr txBox="1"/>
          <p:nvPr/>
        </p:nvSpPr>
        <p:spPr>
          <a:xfrm>
            <a:off x="5060480" y="941242"/>
            <a:ext cx="3926502" cy="64633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dk1"/>
                </a:solidFill>
                <a:latin typeface="Calibri"/>
                <a:ea typeface="Calibri"/>
                <a:cs typeface="Calibri"/>
                <a:sym typeface="Calibri"/>
              </a:rPr>
              <a:t>Dvs tjänster görs om till varor, varubildning, jfr Dyrdal mfl 2020, s 41.</a:t>
            </a:r>
            <a:endParaRPr sz="1800">
              <a:solidFill>
                <a:schemeClr val="dk1"/>
              </a:solidFill>
              <a:latin typeface="Calibri"/>
              <a:ea typeface="Calibri"/>
              <a:cs typeface="Calibri"/>
              <a:sym typeface="Calibri"/>
            </a:endParaRPr>
          </a:p>
        </p:txBody>
      </p:sp>
      <p:cxnSp>
        <p:nvCxnSpPr>
          <p:cNvPr id="113" name="Google Shape;113;p4"/>
          <p:cNvCxnSpPr/>
          <p:nvPr/>
        </p:nvCxnSpPr>
        <p:spPr>
          <a:xfrm rot="10800000" flipH="1">
            <a:off x="5684363" y="1536569"/>
            <a:ext cx="263950" cy="235670"/>
          </a:xfrm>
          <a:prstGeom prst="straightConnector1">
            <a:avLst/>
          </a:prstGeom>
          <a:noFill/>
          <a:ln w="9525" cap="flat" cmpd="sng">
            <a:solidFill>
              <a:srgbClr val="FF0000"/>
            </a:solidFill>
            <a:prstDash val="solid"/>
            <a:miter lim="800000"/>
            <a:headEnd type="none" w="sm" len="sm"/>
            <a:tailEnd type="none" w="sm" len="sm"/>
          </a:ln>
        </p:spPr>
      </p:cxnSp>
      <p:sp>
        <p:nvSpPr>
          <p:cNvPr id="114" name="Google Shape;1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5"/>
          <p:cNvPicPr preferRelativeResize="0"/>
          <p:nvPr/>
        </p:nvPicPr>
        <p:blipFill rotWithShape="1">
          <a:blip r:embed="rId3">
            <a:alphaModFix/>
          </a:blip>
          <a:srcRect/>
          <a:stretch/>
        </p:blipFill>
        <p:spPr>
          <a:xfrm>
            <a:off x="-2047875" y="-1524000"/>
            <a:ext cx="16287750" cy="9906000"/>
          </a:xfrm>
          <a:prstGeom prst="rect">
            <a:avLst/>
          </a:prstGeom>
          <a:noFill/>
          <a:ln>
            <a:noFill/>
          </a:ln>
        </p:spPr>
      </p:pic>
      <p:sp>
        <p:nvSpPr>
          <p:cNvPr id="120" name="Google Shape;120;p5"/>
          <p:cNvSpPr txBox="1"/>
          <p:nvPr/>
        </p:nvSpPr>
        <p:spPr>
          <a:xfrm>
            <a:off x="9750435" y="2288747"/>
            <a:ext cx="2192584" cy="4093428"/>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sv-SE" sz="1600">
                <a:solidFill>
                  <a:schemeClr val="dk1"/>
                </a:solidFill>
                <a:latin typeface="Calibri"/>
                <a:ea typeface="Calibri"/>
                <a:cs typeface="Calibri"/>
                <a:sym typeface="Calibri"/>
              </a:rPr>
              <a:t>Risk för mer edutainment?</a:t>
            </a:r>
            <a:endParaRPr/>
          </a:p>
          <a:p>
            <a:pPr marL="0" marR="0" lvl="0" indent="0" algn="l" rtl="0">
              <a:spcBef>
                <a:spcPts val="0"/>
              </a:spcBef>
              <a:spcAft>
                <a:spcPts val="0"/>
              </a:spcAft>
              <a:buNone/>
            </a:pPr>
            <a:r>
              <a:rPr lang="sv-SE" sz="1600">
                <a:solidFill>
                  <a:schemeClr val="dk1"/>
                </a:solidFill>
                <a:latin typeface="Calibri"/>
                <a:ea typeface="Calibri"/>
                <a:cs typeface="Calibri"/>
                <a:sym typeface="Calibri"/>
              </a:rPr>
              <a:t> jfr s 27 i Dyrdal mfl 2020, ”enjoyment”.</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sv-SE" sz="1600">
                <a:solidFill>
                  <a:schemeClr val="dk1"/>
                </a:solidFill>
                <a:latin typeface="Calibri"/>
                <a:ea typeface="Calibri"/>
                <a:cs typeface="Calibri"/>
                <a:sym typeface="Calibri"/>
              </a:rPr>
              <a:t>Är det eg ett problem?</a:t>
            </a:r>
            <a:endParaRPr/>
          </a:p>
          <a:p>
            <a:pPr marL="0" marR="0" lvl="0" indent="0" algn="l" rtl="0">
              <a:spcBef>
                <a:spcPts val="0"/>
              </a:spcBef>
              <a:spcAft>
                <a:spcPts val="0"/>
              </a:spcAft>
              <a:buNone/>
            </a:pPr>
            <a:r>
              <a:rPr lang="sv-SE" sz="1600">
                <a:solidFill>
                  <a:schemeClr val="dk1"/>
                </a:solidFill>
                <a:latin typeface="Calibri"/>
                <a:ea typeface="Calibri"/>
                <a:cs typeface="Calibri"/>
                <a:sym typeface="Calibri"/>
              </a:rPr>
              <a:t>Hur påverkas lärandet/kvaliteten av tex quiz? Djupinlärning?</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sv-SE" sz="1600">
                <a:solidFill>
                  <a:schemeClr val="dk1"/>
                </a:solidFill>
                <a:latin typeface="Calibri"/>
                <a:ea typeface="Calibri"/>
                <a:cs typeface="Calibri"/>
                <a:sym typeface="Calibri"/>
              </a:rPr>
              <a:t>Inspelning av föreläsningar= tidskrävande vs mervärde?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5</a:t>
            </a:fld>
            <a:endParaRPr/>
          </a:p>
        </p:txBody>
      </p:sp>
      <p:cxnSp>
        <p:nvCxnSpPr>
          <p:cNvPr id="122" name="Google Shape;122;p5"/>
          <p:cNvCxnSpPr/>
          <p:nvPr/>
        </p:nvCxnSpPr>
        <p:spPr>
          <a:xfrm>
            <a:off x="5070764" y="4221018"/>
            <a:ext cx="4461163" cy="905164"/>
          </a:xfrm>
          <a:prstGeom prst="straightConnector1">
            <a:avLst/>
          </a:prstGeom>
          <a:noFill/>
          <a:ln w="9525" cap="flat" cmpd="sng">
            <a:solidFill>
              <a:srgbClr val="FF0000"/>
            </a:solidFill>
            <a:prstDash val="solid"/>
            <a:miter lim="800000"/>
            <a:headEnd type="none" w="sm" len="sm"/>
            <a:tailEnd type="triangle" w="med" len="med"/>
          </a:ln>
        </p:spPr>
      </p:cxnSp>
      <p:cxnSp>
        <p:nvCxnSpPr>
          <p:cNvPr id="123" name="Google Shape;123;p5"/>
          <p:cNvCxnSpPr/>
          <p:nvPr/>
        </p:nvCxnSpPr>
        <p:spPr>
          <a:xfrm>
            <a:off x="4608945" y="692727"/>
            <a:ext cx="5015346" cy="2137953"/>
          </a:xfrm>
          <a:prstGeom prst="straightConnector1">
            <a:avLst/>
          </a:prstGeom>
          <a:noFill/>
          <a:ln w="9525" cap="flat" cmpd="sng">
            <a:solidFill>
              <a:srgbClr val="FF0000"/>
            </a:solidFill>
            <a:prstDash val="solid"/>
            <a:miter lim="800000"/>
            <a:headEnd type="none" w="sm" len="sm"/>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p:nvPr/>
        </p:nvSpPr>
        <p:spPr>
          <a:xfrm>
            <a:off x="612742" y="994231"/>
            <a:ext cx="10652289" cy="286232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b="1" i="1">
                <a:solidFill>
                  <a:schemeClr val="dk1"/>
                </a:solidFill>
                <a:latin typeface="Times"/>
                <a:ea typeface="Times"/>
                <a:cs typeface="Times"/>
                <a:sym typeface="Times"/>
              </a:rPr>
              <a:t>2. ICT usage cause teachers to be insecure about the quality of student learning</a:t>
            </a:r>
            <a:endParaRPr/>
          </a:p>
          <a:p>
            <a:pPr marL="0" marR="0" lvl="0" indent="0" algn="l" rtl="0">
              <a:spcBef>
                <a:spcPts val="0"/>
              </a:spcBef>
              <a:spcAft>
                <a:spcPts val="0"/>
              </a:spcAft>
              <a:buNone/>
            </a:pPr>
            <a:endParaRPr sz="1800" b="1" i="1">
              <a:solidFill>
                <a:schemeClr val="dk1"/>
              </a:solidFill>
              <a:latin typeface="Times"/>
              <a:ea typeface="Times"/>
              <a:cs typeface="Times"/>
              <a:sym typeface="Times"/>
            </a:endParaRPr>
          </a:p>
          <a:p>
            <a:pPr marL="342900" marR="0" lvl="0" indent="-342900" algn="l" rtl="0">
              <a:spcBef>
                <a:spcPts val="0"/>
              </a:spcBef>
              <a:spcAft>
                <a:spcPts val="0"/>
              </a:spcAft>
              <a:buClr>
                <a:schemeClr val="dk1"/>
              </a:buClr>
              <a:buSzPts val="1800"/>
              <a:buFont typeface="Calibri"/>
              <a:buAutoNum type="alphaLcParenR"/>
            </a:pPr>
            <a:r>
              <a:rPr lang="sv-SE" sz="1800">
                <a:solidFill>
                  <a:schemeClr val="dk1"/>
                </a:solidFill>
                <a:latin typeface="Calibri"/>
                <a:ea typeface="Calibri"/>
                <a:cs typeface="Calibri"/>
                <a:sym typeface="Calibri"/>
              </a:rPr>
              <a:t>Teachers as well as students hesitate to participate in slow and time-consuming discussions. As a result, students tend to solve educational assignments individually, whenever possible, involving as little as possible with others. A disadvantage with this strategy is that it is difficult, if at all possible, to gain a deeper understanding with different and new perspectives, unless you share your learning process with others (Tallent-Runnels et al. 2006).</a:t>
            </a:r>
            <a:endParaRPr/>
          </a:p>
          <a:p>
            <a:pPr marL="342900" marR="0" lvl="0" indent="-22860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sv-SE" sz="1800">
                <a:solidFill>
                  <a:schemeClr val="dk1"/>
                </a:solidFill>
                <a:latin typeface="Calibri"/>
                <a:ea typeface="Calibri"/>
                <a:cs typeface="Calibri"/>
                <a:sym typeface="Calibri"/>
              </a:rPr>
              <a:t>b) multiple-choice questions encourage learning as primarily reproducing rather than seeking meaning.</a:t>
            </a:r>
            <a:endParaRPr sz="1400" b="1" i="1">
              <a:solidFill>
                <a:schemeClr val="dk1"/>
              </a:solidFill>
              <a:latin typeface="Times"/>
              <a:ea typeface="Times"/>
              <a:cs typeface="Times"/>
              <a:sym typeface="Times"/>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6"/>
          <p:cNvSpPr txBox="1"/>
          <p:nvPr/>
        </p:nvSpPr>
        <p:spPr>
          <a:xfrm>
            <a:off x="5128181" y="169682"/>
            <a:ext cx="3497345" cy="369332"/>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dk1"/>
                </a:solidFill>
                <a:latin typeface="Calibri"/>
                <a:ea typeface="Calibri"/>
                <a:cs typeface="Calibri"/>
                <a:sym typeface="Calibri"/>
              </a:rPr>
              <a:t>Jfr utmaningen kring djuplärande</a:t>
            </a:r>
            <a:endParaRPr sz="1800">
              <a:solidFill>
                <a:schemeClr val="dk1"/>
              </a:solidFill>
              <a:latin typeface="Calibri"/>
              <a:ea typeface="Calibri"/>
              <a:cs typeface="Calibri"/>
              <a:sym typeface="Calibri"/>
            </a:endParaRPr>
          </a:p>
        </p:txBody>
      </p:sp>
      <p:cxnSp>
        <p:nvCxnSpPr>
          <p:cNvPr id="130" name="Google Shape;130;p6"/>
          <p:cNvCxnSpPr/>
          <p:nvPr/>
        </p:nvCxnSpPr>
        <p:spPr>
          <a:xfrm rot="10800000" flipH="1">
            <a:off x="5316718" y="816013"/>
            <a:ext cx="395925" cy="239789"/>
          </a:xfrm>
          <a:prstGeom prst="straightConnector1">
            <a:avLst/>
          </a:prstGeom>
          <a:noFill/>
          <a:ln w="9525" cap="flat" cmpd="sng">
            <a:solidFill>
              <a:srgbClr val="FF0000"/>
            </a:solidFill>
            <a:prstDash val="solid"/>
            <a:miter lim="800000"/>
            <a:headEnd type="none" w="sm" len="sm"/>
            <a:tailEnd type="none" w="sm" len="sm"/>
          </a:ln>
        </p:spPr>
      </p:cxnSp>
      <p:cxnSp>
        <p:nvCxnSpPr>
          <p:cNvPr id="131" name="Google Shape;131;p6"/>
          <p:cNvCxnSpPr/>
          <p:nvPr/>
        </p:nvCxnSpPr>
        <p:spPr>
          <a:xfrm rot="10800000">
            <a:off x="6411799" y="696120"/>
            <a:ext cx="1846081" cy="1443765"/>
          </a:xfrm>
          <a:prstGeom prst="straightConnector1">
            <a:avLst/>
          </a:prstGeom>
          <a:noFill/>
          <a:ln w="9525" cap="flat" cmpd="sng">
            <a:solidFill>
              <a:srgbClr val="FF0000"/>
            </a:solidFill>
            <a:prstDash val="solid"/>
            <a:miter lim="800000"/>
            <a:headEnd type="none" w="sm" len="sm"/>
            <a:tailEnd type="none" w="sm" len="sm"/>
          </a:ln>
        </p:spPr>
      </p:cxnSp>
      <p:sp>
        <p:nvSpPr>
          <p:cNvPr id="132" name="Google Shape;132;p6"/>
          <p:cNvSpPr txBox="1"/>
          <p:nvPr/>
        </p:nvSpPr>
        <p:spPr>
          <a:xfrm>
            <a:off x="6876853" y="3702816"/>
            <a:ext cx="4402317" cy="923330"/>
          </a:xfrm>
          <a:prstGeom prst="rect">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dk1"/>
                </a:solidFill>
                <a:latin typeface="Calibri"/>
                <a:ea typeface="Calibri"/>
                <a:cs typeface="Calibri"/>
                <a:sym typeface="Calibri"/>
              </a:rPr>
              <a:t>Flervalsfrågor riskerar stimulera ytinlärning (se även Gerrevall i Stigmar, </a:t>
            </a:r>
            <a:r>
              <a:rPr lang="sv-SE" sz="1800" i="1">
                <a:solidFill>
                  <a:schemeClr val="dk1"/>
                </a:solidFill>
                <a:latin typeface="Calibri"/>
                <a:ea typeface="Calibri"/>
                <a:cs typeface="Calibri"/>
                <a:sym typeface="Calibri"/>
              </a:rPr>
              <a:t>Högskolepedagogik,</a:t>
            </a:r>
            <a:r>
              <a:rPr lang="sv-SE" sz="1800">
                <a:solidFill>
                  <a:schemeClr val="dk1"/>
                </a:solidFill>
                <a:latin typeface="Calibri"/>
                <a:ea typeface="Calibri"/>
                <a:cs typeface="Calibri"/>
                <a:sym typeface="Calibri"/>
              </a:rPr>
              <a:t> 2009).</a:t>
            </a:r>
            <a:endParaRPr sz="1800">
              <a:solidFill>
                <a:schemeClr val="dk1"/>
              </a:solidFill>
              <a:latin typeface="Calibri"/>
              <a:ea typeface="Calibri"/>
              <a:cs typeface="Calibri"/>
              <a:sym typeface="Calibri"/>
            </a:endParaRPr>
          </a:p>
        </p:txBody>
      </p:sp>
      <p:cxnSp>
        <p:nvCxnSpPr>
          <p:cNvPr id="133" name="Google Shape;133;p6"/>
          <p:cNvCxnSpPr/>
          <p:nvPr/>
        </p:nvCxnSpPr>
        <p:spPr>
          <a:xfrm rot="10800000">
            <a:off x="7268066" y="3457214"/>
            <a:ext cx="225334" cy="256916"/>
          </a:xfrm>
          <a:prstGeom prst="straightConnector1">
            <a:avLst/>
          </a:prstGeom>
          <a:noFill/>
          <a:ln w="9525" cap="flat" cmpd="sng">
            <a:solidFill>
              <a:srgbClr val="FF0000"/>
            </a:solidFill>
            <a:prstDash val="solid"/>
            <a:miter lim="800000"/>
            <a:headEnd type="none" w="sm" len="sm"/>
            <a:tailEnd type="none" w="sm" len="sm"/>
          </a:ln>
        </p:spPr>
      </p:cxnSp>
      <p:sp>
        <p:nvSpPr>
          <p:cNvPr id="134" name="Google Shape;13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7"/>
          <p:cNvPicPr preferRelativeResize="0"/>
          <p:nvPr/>
        </p:nvPicPr>
        <p:blipFill rotWithShape="1">
          <a:blip r:embed="rId3">
            <a:alphaModFix/>
          </a:blip>
          <a:srcRect r="21476"/>
          <a:stretch/>
        </p:blipFill>
        <p:spPr>
          <a:xfrm>
            <a:off x="0" y="286375"/>
            <a:ext cx="6955050" cy="6571626"/>
          </a:xfrm>
          <a:prstGeom prst="rect">
            <a:avLst/>
          </a:prstGeom>
          <a:noFill/>
          <a:ln>
            <a:noFill/>
          </a:ln>
        </p:spPr>
      </p:pic>
      <p:sp>
        <p:nvSpPr>
          <p:cNvPr id="140" name="Google Shape;140;p7"/>
          <p:cNvSpPr txBox="1"/>
          <p:nvPr/>
        </p:nvSpPr>
        <p:spPr>
          <a:xfrm>
            <a:off x="7092989" y="1627179"/>
            <a:ext cx="4794900" cy="258600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sv-SE" sz="1800">
                <a:solidFill>
                  <a:schemeClr val="dk1"/>
                </a:solidFill>
                <a:latin typeface="Calibri"/>
                <a:ea typeface="Calibri"/>
                <a:cs typeface="Calibri"/>
                <a:sym typeface="Calibri"/>
              </a:rPr>
              <a:t>Hur kan vi universitetslärare använda </a:t>
            </a:r>
            <a:r>
              <a:rPr lang="sv-SE" sz="1800" b="1" u="sng">
                <a:solidFill>
                  <a:schemeClr val="dk1"/>
                </a:solidFill>
                <a:latin typeface="Calibri"/>
                <a:ea typeface="Calibri"/>
                <a:cs typeface="Calibri"/>
                <a:sym typeface="Calibri"/>
              </a:rPr>
              <a:t>både</a:t>
            </a:r>
            <a:r>
              <a:rPr lang="sv-SE" sz="1800">
                <a:solidFill>
                  <a:schemeClr val="dk1"/>
                </a:solidFill>
                <a:latin typeface="Calibri"/>
                <a:ea typeface="Calibri"/>
                <a:cs typeface="Calibri"/>
                <a:sym typeface="Calibri"/>
              </a:rPr>
              <a:t> analoga och digitala undervisningsaktiviteter i kombination, dvs variation/hybridundervisning?</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sv-SE" sz="1800">
                <a:solidFill>
                  <a:schemeClr val="dk1"/>
                </a:solidFill>
                <a:latin typeface="Calibri"/>
                <a:ea typeface="Calibri"/>
                <a:cs typeface="Calibri"/>
                <a:sym typeface="Calibri"/>
              </a:rPr>
              <a:t>När ska vi använda vad? Hur och varför? Dvs i första hand en </a:t>
            </a:r>
            <a:r>
              <a:rPr lang="sv-SE" sz="1800" b="1">
                <a:solidFill>
                  <a:schemeClr val="dk1"/>
                </a:solidFill>
                <a:latin typeface="Calibri"/>
                <a:ea typeface="Calibri"/>
                <a:cs typeface="Calibri"/>
                <a:sym typeface="Calibri"/>
              </a:rPr>
              <a:t>pedagogisk </a:t>
            </a:r>
            <a:r>
              <a:rPr lang="sv-SE" sz="1800">
                <a:solidFill>
                  <a:schemeClr val="dk1"/>
                </a:solidFill>
                <a:latin typeface="Calibri"/>
                <a:ea typeface="Calibri"/>
                <a:cs typeface="Calibri"/>
                <a:sym typeface="Calibri"/>
              </a:rPr>
              <a:t>grundtanke snarare än val av medium, mindre fokus på tekniken.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sv-SE" sz="1800">
                <a:solidFill>
                  <a:schemeClr val="dk1"/>
                </a:solidFill>
                <a:latin typeface="Calibri"/>
                <a:ea typeface="Calibri"/>
                <a:cs typeface="Calibri"/>
                <a:sym typeface="Calibri"/>
              </a:rPr>
              <a:t>Ur: ”Universitetsläraren”, nr 1, 2021</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d847904b45_0_11"/>
          <p:cNvSpPr txBox="1">
            <a:spLocks noGrp="1"/>
          </p:cNvSpPr>
          <p:nvPr>
            <p:ph type="title"/>
          </p:nvPr>
        </p:nvSpPr>
        <p:spPr>
          <a:xfrm>
            <a:off x="553550" y="365125"/>
            <a:ext cx="11117400" cy="1325700"/>
          </a:xfrm>
          <a:prstGeom prst="rect">
            <a:avLst/>
          </a:prstGeom>
        </p:spPr>
        <p:txBody>
          <a:bodyPr spcFirstLastPara="1" wrap="square" lIns="91425" tIns="45700" rIns="91425" bIns="45700" anchor="ctr" anchorCtr="0">
            <a:noAutofit/>
          </a:bodyPr>
          <a:lstStyle/>
          <a:p>
            <a:pPr marL="0" lvl="0" indent="0" algn="l" rtl="0">
              <a:spcBef>
                <a:spcPts val="1000"/>
              </a:spcBef>
              <a:spcAft>
                <a:spcPts val="0"/>
              </a:spcAft>
              <a:buNone/>
            </a:pPr>
            <a:r>
              <a:rPr lang="sv-SE" sz="3900"/>
              <a:t>Vad avses med ”digitalisering av högre undervisning”?</a:t>
            </a:r>
            <a:endParaRPr sz="3900"/>
          </a:p>
        </p:txBody>
      </p:sp>
      <p:sp>
        <p:nvSpPr>
          <p:cNvPr id="154" name="Google Shape;154;gd847904b45_0_11"/>
          <p:cNvSpPr txBox="1"/>
          <p:nvPr/>
        </p:nvSpPr>
        <p:spPr>
          <a:xfrm>
            <a:off x="985850" y="1643075"/>
            <a:ext cx="9215400" cy="371842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500"/>
              </a:spcBef>
              <a:spcAft>
                <a:spcPts val="0"/>
              </a:spcAft>
              <a:buNone/>
            </a:pPr>
            <a:r>
              <a:rPr lang="sv-SE" sz="2400" i="1" dirty="0">
                <a:solidFill>
                  <a:schemeClr val="dk1"/>
                </a:solidFill>
                <a:latin typeface="Calibri"/>
                <a:ea typeface="Calibri"/>
                <a:cs typeface="Calibri"/>
                <a:sym typeface="Calibri"/>
              </a:rPr>
              <a:t>Vad </a:t>
            </a:r>
            <a:r>
              <a:rPr lang="sv-SE" sz="2400" dirty="0">
                <a:solidFill>
                  <a:schemeClr val="dk1"/>
                </a:solidFill>
                <a:latin typeface="Calibri"/>
                <a:ea typeface="Calibri"/>
                <a:cs typeface="Calibri"/>
                <a:sym typeface="Calibri"/>
              </a:rPr>
              <a:t>vill vi digitalisera och </a:t>
            </a:r>
            <a:r>
              <a:rPr lang="sv-SE" sz="2400" i="1" dirty="0">
                <a:solidFill>
                  <a:schemeClr val="dk1"/>
                </a:solidFill>
                <a:latin typeface="Calibri"/>
                <a:ea typeface="Calibri"/>
                <a:cs typeface="Calibri"/>
                <a:sym typeface="Calibri"/>
              </a:rPr>
              <a:t>varför</a:t>
            </a:r>
            <a:r>
              <a:rPr lang="sv-SE" sz="2400" dirty="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457200" lvl="0" indent="-355600" algn="l" rtl="0">
              <a:lnSpc>
                <a:spcPct val="90000"/>
              </a:lnSpc>
              <a:spcBef>
                <a:spcPts val="500"/>
              </a:spcBef>
              <a:spcAft>
                <a:spcPts val="0"/>
              </a:spcAft>
              <a:buClr>
                <a:schemeClr val="dk1"/>
              </a:buClr>
              <a:buSzPts val="2000"/>
              <a:buFont typeface="Calibri"/>
              <a:buAutoNum type="arabicPeriod"/>
            </a:pPr>
            <a:r>
              <a:rPr lang="sv-SE" sz="2000" dirty="0">
                <a:solidFill>
                  <a:schemeClr val="dk1"/>
                </a:solidFill>
                <a:latin typeface="Calibri"/>
                <a:ea typeface="Calibri"/>
                <a:cs typeface="Calibri"/>
                <a:sym typeface="Calibri"/>
              </a:rPr>
              <a:t>Enskilda </a:t>
            </a:r>
            <a:r>
              <a:rPr lang="sv-SE" sz="2000" i="1" dirty="0">
                <a:solidFill>
                  <a:schemeClr val="dk1"/>
                </a:solidFill>
                <a:latin typeface="Calibri"/>
                <a:ea typeface="Calibri"/>
                <a:cs typeface="Calibri"/>
                <a:sym typeface="Calibri"/>
              </a:rPr>
              <a:t>moment</a:t>
            </a:r>
            <a:r>
              <a:rPr lang="sv-SE" sz="2000" dirty="0">
                <a:solidFill>
                  <a:schemeClr val="dk1"/>
                </a:solidFill>
                <a:latin typeface="Calibri"/>
                <a:ea typeface="Calibri"/>
                <a:cs typeface="Calibri"/>
                <a:sym typeface="Calibri"/>
              </a:rPr>
              <a:t>/aktiviteter? Learning </a:t>
            </a:r>
            <a:r>
              <a:rPr lang="sv-SE" sz="2000" dirty="0" err="1">
                <a:solidFill>
                  <a:schemeClr val="dk1"/>
                </a:solidFill>
                <a:latin typeface="Calibri"/>
                <a:ea typeface="Calibri"/>
                <a:cs typeface="Calibri"/>
                <a:sym typeface="Calibri"/>
              </a:rPr>
              <a:t>objects</a:t>
            </a:r>
            <a:r>
              <a:rPr lang="sv-SE" sz="2000" dirty="0">
                <a:solidFill>
                  <a:schemeClr val="dk1"/>
                </a:solidFill>
                <a:latin typeface="Calibri"/>
                <a:ea typeface="Calibri"/>
                <a:cs typeface="Calibri"/>
                <a:sym typeface="Calibri"/>
              </a:rPr>
              <a:t>, simuleringar, </a:t>
            </a:r>
            <a:r>
              <a:rPr lang="sv-SE" sz="2000" dirty="0" err="1">
                <a:solidFill>
                  <a:schemeClr val="dk1"/>
                </a:solidFill>
                <a:latin typeface="Calibri"/>
                <a:ea typeface="Calibri"/>
                <a:cs typeface="Calibri"/>
                <a:sym typeface="Calibri"/>
              </a:rPr>
              <a:t>quiz</a:t>
            </a:r>
            <a:r>
              <a:rPr lang="sv-SE" sz="2000" dirty="0">
                <a:solidFill>
                  <a:schemeClr val="dk1"/>
                </a:solidFill>
                <a:latin typeface="Calibri"/>
                <a:ea typeface="Calibri"/>
                <a:cs typeface="Calibri"/>
                <a:sym typeface="Calibri"/>
              </a:rPr>
              <a:t>, labbar, tentor</a:t>
            </a:r>
            <a:endParaRPr sz="2000" dirty="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AutoNum type="arabicPeriod"/>
            </a:pPr>
            <a:r>
              <a:rPr lang="sv-SE" sz="2000" dirty="0">
                <a:solidFill>
                  <a:schemeClr val="dk1"/>
                </a:solidFill>
                <a:latin typeface="Calibri"/>
                <a:ea typeface="Calibri"/>
                <a:cs typeface="Calibri"/>
                <a:sym typeface="Calibri"/>
              </a:rPr>
              <a:t>Hela </a:t>
            </a:r>
            <a:r>
              <a:rPr lang="sv-SE" sz="2000" i="1" dirty="0">
                <a:solidFill>
                  <a:schemeClr val="dk1"/>
                </a:solidFill>
                <a:latin typeface="Calibri"/>
                <a:ea typeface="Calibri"/>
                <a:cs typeface="Calibri"/>
                <a:sym typeface="Calibri"/>
              </a:rPr>
              <a:t>undervisningsmaterialet</a:t>
            </a:r>
            <a:r>
              <a:rPr lang="sv-SE" sz="2000" dirty="0">
                <a:solidFill>
                  <a:schemeClr val="dk1"/>
                </a:solidFill>
                <a:latin typeface="Calibri"/>
                <a:ea typeface="Calibri"/>
                <a:cs typeface="Calibri"/>
                <a:sym typeface="Calibri"/>
              </a:rPr>
              <a:t>? Digitala böcker, mtrl på webben, filmer, inspelade föreläsningar, PPT etc. (t ex </a:t>
            </a:r>
            <a:r>
              <a:rPr lang="sv-SE" sz="2000" dirty="0" err="1">
                <a:solidFill>
                  <a:schemeClr val="dk1"/>
                </a:solidFill>
                <a:latin typeface="Calibri"/>
                <a:ea typeface="Calibri"/>
                <a:cs typeface="Calibri"/>
                <a:sym typeface="Calibri"/>
              </a:rPr>
              <a:t>blended</a:t>
            </a:r>
            <a:r>
              <a:rPr lang="sv-SE" sz="2000" dirty="0">
                <a:solidFill>
                  <a:schemeClr val="dk1"/>
                </a:solidFill>
                <a:latin typeface="Calibri"/>
                <a:ea typeface="Calibri"/>
                <a:cs typeface="Calibri"/>
                <a:sym typeface="Calibri"/>
              </a:rPr>
              <a:t>/hybrid </a:t>
            </a:r>
            <a:r>
              <a:rPr lang="sv-SE" sz="2000" dirty="0" err="1">
                <a:solidFill>
                  <a:schemeClr val="dk1"/>
                </a:solidFill>
                <a:latin typeface="Calibri"/>
                <a:ea typeface="Calibri"/>
                <a:cs typeface="Calibri"/>
                <a:sym typeface="Calibri"/>
              </a:rPr>
              <a:t>learing</a:t>
            </a:r>
            <a:r>
              <a:rPr lang="sv-SE" sz="2000" dirty="0">
                <a:solidFill>
                  <a:schemeClr val="dk1"/>
                </a:solidFill>
                <a:latin typeface="Calibri"/>
                <a:ea typeface="Calibri"/>
                <a:cs typeface="Calibri"/>
                <a:sym typeface="Calibri"/>
              </a:rPr>
              <a:t>, </a:t>
            </a:r>
            <a:r>
              <a:rPr lang="sv-SE" sz="2000" dirty="0" err="1">
                <a:solidFill>
                  <a:schemeClr val="dk1"/>
                </a:solidFill>
                <a:latin typeface="Calibri"/>
                <a:ea typeface="Calibri"/>
                <a:cs typeface="Calibri"/>
                <a:sym typeface="Calibri"/>
              </a:rPr>
              <a:t>flipped</a:t>
            </a:r>
            <a:r>
              <a:rPr lang="sv-SE" sz="2000" dirty="0">
                <a:solidFill>
                  <a:schemeClr val="dk1"/>
                </a:solidFill>
                <a:latin typeface="Calibri"/>
                <a:ea typeface="Calibri"/>
                <a:cs typeface="Calibri"/>
                <a:sym typeface="Calibri"/>
              </a:rPr>
              <a:t> </a:t>
            </a:r>
            <a:r>
              <a:rPr lang="sv-SE" sz="2000" dirty="0" err="1">
                <a:solidFill>
                  <a:schemeClr val="dk1"/>
                </a:solidFill>
                <a:latin typeface="Calibri"/>
                <a:ea typeface="Calibri"/>
                <a:cs typeface="Calibri"/>
                <a:sym typeface="Calibri"/>
              </a:rPr>
              <a:t>classroom</a:t>
            </a:r>
            <a:r>
              <a:rPr lang="sv-SE"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AutoNum type="arabicPeriod"/>
            </a:pPr>
            <a:r>
              <a:rPr lang="sv-SE" sz="2000" dirty="0">
                <a:solidFill>
                  <a:schemeClr val="dk1"/>
                </a:solidFill>
                <a:latin typeface="Calibri"/>
                <a:ea typeface="Calibri"/>
                <a:cs typeface="Calibri"/>
                <a:sym typeface="Calibri"/>
              </a:rPr>
              <a:t>All </a:t>
            </a:r>
            <a:r>
              <a:rPr lang="sv-SE" sz="2000" i="1" dirty="0">
                <a:solidFill>
                  <a:schemeClr val="dk1"/>
                </a:solidFill>
                <a:latin typeface="Calibri"/>
                <a:ea typeface="Calibri"/>
                <a:cs typeface="Calibri"/>
                <a:sym typeface="Calibri"/>
              </a:rPr>
              <a:t>kurskommunikation och –genomförande</a:t>
            </a:r>
            <a:r>
              <a:rPr lang="sv-SE" sz="2000" dirty="0">
                <a:solidFill>
                  <a:schemeClr val="dk1"/>
                </a:solidFill>
                <a:latin typeface="Calibri"/>
                <a:ea typeface="Calibri"/>
                <a:cs typeface="Calibri"/>
                <a:sym typeface="Calibri"/>
              </a:rPr>
              <a:t>? </a:t>
            </a:r>
            <a:r>
              <a:rPr lang="sv-SE" sz="2000" dirty="0" err="1">
                <a:solidFill>
                  <a:schemeClr val="dk1"/>
                </a:solidFill>
                <a:latin typeface="Calibri"/>
                <a:ea typeface="Calibri"/>
                <a:cs typeface="Calibri"/>
                <a:sym typeface="Calibri"/>
              </a:rPr>
              <a:t>Lärplattformar</a:t>
            </a:r>
            <a:r>
              <a:rPr lang="sv-SE" sz="2000" dirty="0">
                <a:solidFill>
                  <a:schemeClr val="dk1"/>
                </a:solidFill>
                <a:latin typeface="Calibri"/>
                <a:ea typeface="Calibri"/>
                <a:cs typeface="Calibri"/>
                <a:sym typeface="Calibri"/>
              </a:rPr>
              <a:t> ersätter helt det fysiska mötet (distanskurs)</a:t>
            </a:r>
            <a:endParaRPr sz="2000" dirty="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AutoNum type="arabicPeriod"/>
            </a:pPr>
            <a:r>
              <a:rPr lang="sv-SE" sz="2000" dirty="0">
                <a:solidFill>
                  <a:schemeClr val="dk1"/>
                </a:solidFill>
                <a:latin typeface="Calibri"/>
                <a:ea typeface="Calibri"/>
                <a:cs typeface="Calibri"/>
                <a:sym typeface="Calibri"/>
              </a:rPr>
              <a:t>Den </a:t>
            </a:r>
            <a:r>
              <a:rPr lang="sv-SE" sz="2000" i="1" dirty="0">
                <a:solidFill>
                  <a:schemeClr val="dk1"/>
                </a:solidFill>
                <a:latin typeface="Calibri"/>
                <a:ea typeface="Calibri"/>
                <a:cs typeface="Calibri"/>
                <a:sym typeface="Calibri"/>
              </a:rPr>
              <a:t>totala interaktionen med högskolan</a:t>
            </a:r>
            <a:r>
              <a:rPr lang="sv-SE" sz="2000" dirty="0">
                <a:solidFill>
                  <a:schemeClr val="dk1"/>
                </a:solidFill>
                <a:latin typeface="Calibri"/>
                <a:ea typeface="Calibri"/>
                <a:cs typeface="Calibri"/>
                <a:sym typeface="Calibri"/>
              </a:rPr>
              <a:t>? (online </a:t>
            </a:r>
            <a:r>
              <a:rPr lang="sv-SE" sz="2000" dirty="0" err="1">
                <a:solidFill>
                  <a:schemeClr val="dk1"/>
                </a:solidFill>
                <a:latin typeface="Calibri"/>
                <a:ea typeface="Calibri"/>
                <a:cs typeface="Calibri"/>
                <a:sym typeface="Calibri"/>
              </a:rPr>
              <a:t>universities</a:t>
            </a:r>
            <a:r>
              <a:rPr lang="sv-SE" sz="2000" dirty="0">
                <a:solidFill>
                  <a:schemeClr val="dk1"/>
                </a:solidFill>
                <a:latin typeface="Calibri"/>
                <a:ea typeface="Calibri"/>
                <a:cs typeface="Calibri"/>
                <a:sym typeface="Calibri"/>
              </a:rPr>
              <a:t>, </a:t>
            </a:r>
            <a:r>
              <a:rPr lang="sv-SE" sz="2000" dirty="0" err="1">
                <a:solidFill>
                  <a:schemeClr val="dk1"/>
                </a:solidFill>
                <a:latin typeface="Calibri"/>
                <a:ea typeface="Calibri"/>
                <a:cs typeface="Calibri"/>
                <a:sym typeface="Calibri"/>
              </a:rPr>
              <a:t>diploma</a:t>
            </a:r>
            <a:r>
              <a:rPr lang="sv-SE" sz="2000" dirty="0">
                <a:solidFill>
                  <a:schemeClr val="dk1"/>
                </a:solidFill>
                <a:latin typeface="Calibri"/>
                <a:ea typeface="Calibri"/>
                <a:cs typeface="Calibri"/>
                <a:sym typeface="Calibri"/>
              </a:rPr>
              <a:t> </a:t>
            </a:r>
            <a:r>
              <a:rPr lang="sv-SE" sz="2000" dirty="0" err="1">
                <a:solidFill>
                  <a:schemeClr val="dk1"/>
                </a:solidFill>
                <a:latin typeface="Calibri"/>
                <a:ea typeface="Calibri"/>
                <a:cs typeface="Calibri"/>
                <a:sym typeface="Calibri"/>
              </a:rPr>
              <a:t>mills</a:t>
            </a:r>
            <a:r>
              <a:rPr lang="sv-SE" sz="2000" dirty="0">
                <a:solidFill>
                  <a:schemeClr val="dk1"/>
                </a:solidFill>
                <a:latin typeface="Calibri"/>
                <a:ea typeface="Calibri"/>
                <a:cs typeface="Calibri"/>
                <a:sym typeface="Calibri"/>
              </a:rPr>
              <a:t>)</a:t>
            </a:r>
            <a:endParaRPr sz="2000" dirty="0">
              <a:solidFill>
                <a:srgbClr val="538135"/>
              </a:solidFill>
              <a:latin typeface="Calibri"/>
              <a:ea typeface="Calibri"/>
              <a:cs typeface="Calibri"/>
              <a:sym typeface="Calibri"/>
            </a:endParaRPr>
          </a:p>
          <a:p>
            <a:pPr marL="0" lvl="0" indent="0" algn="l" rtl="0">
              <a:lnSpc>
                <a:spcPct val="90000"/>
              </a:lnSpc>
              <a:spcBef>
                <a:spcPts val="500"/>
              </a:spcBef>
              <a:spcAft>
                <a:spcPts val="0"/>
              </a:spcAft>
              <a:buNone/>
            </a:pPr>
            <a:endParaRPr sz="2400" dirty="0">
              <a:solidFill>
                <a:schemeClr val="dk1"/>
              </a:solidFill>
              <a:latin typeface="Calibri"/>
              <a:ea typeface="Calibri"/>
              <a:cs typeface="Calibri"/>
              <a:sym typeface="Calibri"/>
            </a:endParaRPr>
          </a:p>
          <a:p>
            <a:pPr marL="0" lvl="0" indent="0" algn="l" rtl="0">
              <a:lnSpc>
                <a:spcPct val="90000"/>
              </a:lnSpc>
              <a:spcBef>
                <a:spcPts val="500"/>
              </a:spcBef>
              <a:spcAft>
                <a:spcPts val="0"/>
              </a:spcAft>
              <a:buNone/>
            </a:pPr>
            <a:r>
              <a:rPr lang="sv-SE" sz="2400" i="1" dirty="0">
                <a:solidFill>
                  <a:schemeClr val="dk1"/>
                </a:solidFill>
                <a:latin typeface="Calibri"/>
                <a:ea typeface="Calibri"/>
                <a:cs typeface="Calibri"/>
                <a:sym typeface="Calibri"/>
              </a:rPr>
              <a:t>Vem </a:t>
            </a:r>
            <a:r>
              <a:rPr lang="sv-SE" sz="2400" dirty="0">
                <a:solidFill>
                  <a:schemeClr val="dk1"/>
                </a:solidFill>
                <a:latin typeface="Calibri"/>
                <a:ea typeface="Calibri"/>
                <a:cs typeface="Calibri"/>
                <a:sym typeface="Calibri"/>
              </a:rPr>
              <a:t>och </a:t>
            </a:r>
            <a:r>
              <a:rPr lang="sv-SE" sz="2400" i="1" dirty="0">
                <a:solidFill>
                  <a:schemeClr val="dk1"/>
                </a:solidFill>
                <a:latin typeface="Calibri"/>
                <a:ea typeface="Calibri"/>
                <a:cs typeface="Calibri"/>
                <a:sym typeface="Calibri"/>
              </a:rPr>
              <a:t>vems behov</a:t>
            </a:r>
            <a:r>
              <a:rPr lang="sv-SE" sz="2400" dirty="0">
                <a:solidFill>
                  <a:schemeClr val="dk1"/>
                </a:solidFill>
                <a:latin typeface="Calibri"/>
                <a:ea typeface="Calibri"/>
                <a:cs typeface="Calibri"/>
                <a:sym typeface="Calibri"/>
              </a:rPr>
              <a:t> styr digitaliseringen?</a:t>
            </a:r>
            <a:endParaRPr sz="2400" dirty="0">
              <a:solidFill>
                <a:schemeClr val="dk1"/>
              </a:solidFill>
              <a:latin typeface="Calibri"/>
              <a:ea typeface="Calibri"/>
              <a:cs typeface="Calibri"/>
              <a:sym typeface="Calibri"/>
            </a:endParaRPr>
          </a:p>
          <a:p>
            <a:pPr marL="457200" lvl="0" indent="-355600" algn="l" rtl="0">
              <a:lnSpc>
                <a:spcPct val="90000"/>
              </a:lnSpc>
              <a:spcBef>
                <a:spcPts val="500"/>
              </a:spcBef>
              <a:spcAft>
                <a:spcPts val="0"/>
              </a:spcAft>
              <a:buClr>
                <a:schemeClr val="dk1"/>
              </a:buClr>
              <a:buSzPts val="2000"/>
              <a:buFont typeface="Calibri"/>
              <a:buChar char="●"/>
            </a:pPr>
            <a:r>
              <a:rPr lang="sv-SE" sz="2000" dirty="0">
                <a:solidFill>
                  <a:schemeClr val="dk1"/>
                </a:solidFill>
                <a:latin typeface="Calibri"/>
                <a:ea typeface="Calibri"/>
                <a:cs typeface="Calibri"/>
                <a:sym typeface="Calibri"/>
              </a:rPr>
              <a:t>Vilka system </a:t>
            </a:r>
            <a:r>
              <a:rPr lang="sv-SE" sz="2000" i="1" dirty="0">
                <a:solidFill>
                  <a:schemeClr val="dk1"/>
                </a:solidFill>
                <a:latin typeface="Calibri"/>
                <a:ea typeface="Calibri"/>
                <a:cs typeface="Calibri"/>
                <a:sym typeface="Calibri"/>
              </a:rPr>
              <a:t>har</a:t>
            </a:r>
            <a:r>
              <a:rPr lang="sv-SE" sz="2000" dirty="0">
                <a:solidFill>
                  <a:schemeClr val="dk1"/>
                </a:solidFill>
                <a:latin typeface="Calibri"/>
                <a:ea typeface="Calibri"/>
                <a:cs typeface="Calibri"/>
                <a:sym typeface="Calibri"/>
              </a:rPr>
              <a:t> vi idag, och vem finns de till för?</a:t>
            </a:r>
            <a:endParaRPr sz="2000" dirty="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sv-SE" sz="2000" dirty="0">
                <a:solidFill>
                  <a:schemeClr val="dk1"/>
                </a:solidFill>
                <a:latin typeface="Calibri"/>
                <a:ea typeface="Calibri"/>
                <a:cs typeface="Calibri"/>
                <a:sym typeface="Calibri"/>
              </a:rPr>
              <a:t>Vilka verktyg </a:t>
            </a:r>
            <a:r>
              <a:rPr lang="sv-SE" sz="2000" i="1" dirty="0">
                <a:solidFill>
                  <a:schemeClr val="dk1"/>
                </a:solidFill>
                <a:latin typeface="Calibri"/>
                <a:ea typeface="Calibri"/>
                <a:cs typeface="Calibri"/>
                <a:sym typeface="Calibri"/>
              </a:rPr>
              <a:t>borde vi ha</a:t>
            </a:r>
            <a:r>
              <a:rPr lang="sv-SE" sz="2000" dirty="0">
                <a:solidFill>
                  <a:schemeClr val="dk1"/>
                </a:solidFill>
                <a:latin typeface="Calibri"/>
                <a:ea typeface="Calibri"/>
                <a:cs typeface="Calibri"/>
                <a:sym typeface="Calibri"/>
              </a:rPr>
              <a:t>? </a:t>
            </a:r>
            <a:endParaRPr dirty="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da8c34913e_0_0"/>
          <p:cNvSpPr txBox="1">
            <a:spLocks noGrp="1"/>
          </p:cNvSpPr>
          <p:nvPr>
            <p:ph type="title"/>
          </p:nvPr>
        </p:nvSpPr>
        <p:spPr>
          <a:xfrm>
            <a:off x="838200" y="365125"/>
            <a:ext cx="10734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sv-SE"/>
              <a:t>Effekter av digital omställning pga. Corona</a:t>
            </a:r>
            <a:endParaRPr/>
          </a:p>
        </p:txBody>
      </p:sp>
      <p:sp>
        <p:nvSpPr>
          <p:cNvPr id="147" name="Google Shape;147;gda8c34913e_0_0"/>
          <p:cNvSpPr txBox="1"/>
          <p:nvPr/>
        </p:nvSpPr>
        <p:spPr>
          <a:xfrm>
            <a:off x="507425" y="1442200"/>
            <a:ext cx="11301900" cy="5438700"/>
          </a:xfrm>
          <a:prstGeom prst="rect">
            <a:avLst/>
          </a:prstGeom>
          <a:noFill/>
          <a:ln>
            <a:noFill/>
          </a:ln>
        </p:spPr>
        <p:txBody>
          <a:bodyPr spcFirstLastPara="1" wrap="square" lIns="91425" tIns="91425" rIns="91425" bIns="91425" anchor="t" anchorCtr="0">
            <a:spAutoFit/>
          </a:bodyPr>
          <a:lstStyle/>
          <a:p>
            <a:pPr marL="457200" lvl="0" indent="-393700" algn="l" rtl="0">
              <a:lnSpc>
                <a:spcPct val="90000"/>
              </a:lnSpc>
              <a:spcBef>
                <a:spcPts val="1000"/>
              </a:spcBef>
              <a:spcAft>
                <a:spcPts val="0"/>
              </a:spcAft>
              <a:buClr>
                <a:schemeClr val="dk1"/>
              </a:buClr>
              <a:buSzPts val="2600"/>
              <a:buFont typeface="Calibri"/>
              <a:buChar char="●"/>
            </a:pPr>
            <a:r>
              <a:rPr lang="sv-SE" sz="2600" dirty="0">
                <a:solidFill>
                  <a:schemeClr val="dk1"/>
                </a:solidFill>
                <a:latin typeface="Calibri"/>
                <a:ea typeface="Calibri"/>
                <a:cs typeface="Calibri"/>
                <a:sym typeface="Calibri"/>
              </a:rPr>
              <a:t>Fungerat väl överlag</a:t>
            </a:r>
            <a:endParaRPr sz="2600" dirty="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sv-SE" sz="2600" dirty="0">
                <a:solidFill>
                  <a:schemeClr val="dk1"/>
                </a:solidFill>
                <a:latin typeface="Calibri"/>
                <a:ea typeface="Calibri"/>
                <a:cs typeface="Calibri"/>
                <a:sym typeface="Calibri"/>
              </a:rPr>
              <a:t>Examination utmanande  </a:t>
            </a:r>
            <a:endParaRPr sz="2600" dirty="0">
              <a:solidFill>
                <a:schemeClr val="dk1"/>
              </a:solidFill>
              <a:latin typeface="Calibri"/>
              <a:ea typeface="Calibri"/>
              <a:cs typeface="Calibri"/>
              <a:sym typeface="Calibri"/>
            </a:endParaRPr>
          </a:p>
          <a:p>
            <a:pPr marL="914400" lvl="1" indent="-368300" algn="l" rtl="0">
              <a:lnSpc>
                <a:spcPct val="90000"/>
              </a:lnSpc>
              <a:spcBef>
                <a:spcPts val="0"/>
              </a:spcBef>
              <a:spcAft>
                <a:spcPts val="0"/>
              </a:spcAft>
              <a:buClr>
                <a:schemeClr val="dk1"/>
              </a:buClr>
              <a:buSzPts val="2200"/>
              <a:buFont typeface="Calibri"/>
              <a:buChar char="○"/>
            </a:pPr>
            <a:r>
              <a:rPr lang="sv-SE" sz="2200" dirty="0">
                <a:solidFill>
                  <a:schemeClr val="dk1"/>
                </a:solidFill>
                <a:latin typeface="Calibri"/>
                <a:ea typeface="Calibri"/>
                <a:cs typeface="Calibri"/>
                <a:sym typeface="Calibri"/>
              </a:rPr>
              <a:t>tekniska problem</a:t>
            </a:r>
            <a:endParaRPr sz="2200" dirty="0">
              <a:solidFill>
                <a:schemeClr val="dk1"/>
              </a:solidFill>
              <a:latin typeface="Calibri"/>
              <a:ea typeface="Calibri"/>
              <a:cs typeface="Calibri"/>
              <a:sym typeface="Calibri"/>
            </a:endParaRPr>
          </a:p>
          <a:p>
            <a:pPr marL="914400" lvl="1" indent="-368300" algn="l" rtl="0">
              <a:lnSpc>
                <a:spcPct val="90000"/>
              </a:lnSpc>
              <a:spcBef>
                <a:spcPts val="0"/>
              </a:spcBef>
              <a:spcAft>
                <a:spcPts val="0"/>
              </a:spcAft>
              <a:buClr>
                <a:schemeClr val="dk1"/>
              </a:buClr>
              <a:buSzPts val="2200"/>
              <a:buFont typeface="Calibri"/>
              <a:buChar char="○"/>
            </a:pPr>
            <a:r>
              <a:rPr lang="sv-SE" sz="2200" dirty="0">
                <a:solidFill>
                  <a:schemeClr val="dk1"/>
                </a:solidFill>
                <a:latin typeface="Calibri"/>
                <a:ea typeface="Calibri"/>
                <a:cs typeface="Calibri"/>
                <a:sym typeface="Calibri"/>
              </a:rPr>
              <a:t>ökad svårighetsgrad</a:t>
            </a:r>
            <a:endParaRPr sz="2200" dirty="0">
              <a:solidFill>
                <a:schemeClr val="dk1"/>
              </a:solidFill>
              <a:latin typeface="Calibri"/>
              <a:ea typeface="Calibri"/>
              <a:cs typeface="Calibri"/>
              <a:sym typeface="Calibri"/>
            </a:endParaRPr>
          </a:p>
          <a:p>
            <a:pPr marL="914400" lvl="1" indent="-368300" algn="l" rtl="0">
              <a:lnSpc>
                <a:spcPct val="90000"/>
              </a:lnSpc>
              <a:spcBef>
                <a:spcPts val="0"/>
              </a:spcBef>
              <a:spcAft>
                <a:spcPts val="0"/>
              </a:spcAft>
              <a:buClr>
                <a:schemeClr val="dk1"/>
              </a:buClr>
              <a:buSzPts val="2200"/>
              <a:buFont typeface="Calibri"/>
              <a:buChar char="○"/>
            </a:pPr>
            <a:r>
              <a:rPr lang="sv-SE" sz="2200" dirty="0">
                <a:solidFill>
                  <a:schemeClr val="dk1"/>
                </a:solidFill>
                <a:latin typeface="Calibri"/>
                <a:ea typeface="Calibri"/>
                <a:cs typeface="Calibri"/>
                <a:sym typeface="Calibri"/>
              </a:rPr>
              <a:t>större “gråzon” -&gt; fler disciplinanmälningar  </a:t>
            </a:r>
            <a:endParaRPr sz="2200" dirty="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sv-SE" sz="2600" dirty="0">
                <a:solidFill>
                  <a:schemeClr val="dk1"/>
                </a:solidFill>
                <a:latin typeface="Calibri"/>
                <a:ea typeface="Calibri"/>
                <a:cs typeface="Calibri"/>
                <a:sym typeface="Calibri"/>
              </a:rPr>
              <a:t>Sämre fysisk studiemiljö, oro, stress, motivation, psykiskt välbefinnande, ensamhet</a:t>
            </a:r>
            <a:endParaRPr sz="2600" dirty="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sv-SE" sz="2600" i="1" dirty="0">
                <a:solidFill>
                  <a:schemeClr val="dk1"/>
                </a:solidFill>
                <a:latin typeface="Calibri"/>
                <a:ea typeface="Calibri"/>
                <a:cs typeface="Calibri"/>
                <a:sym typeface="Calibri"/>
              </a:rPr>
              <a:t>Observandum </a:t>
            </a:r>
            <a:endParaRPr sz="2600" i="1" dirty="0">
              <a:solidFill>
                <a:schemeClr val="dk1"/>
              </a:solidFill>
              <a:latin typeface="Calibri"/>
              <a:ea typeface="Calibri"/>
              <a:cs typeface="Calibri"/>
              <a:sym typeface="Calibri"/>
            </a:endParaRPr>
          </a:p>
          <a:p>
            <a:pPr marL="914400" lvl="1" indent="-368300" algn="l" rtl="0">
              <a:lnSpc>
                <a:spcPct val="90000"/>
              </a:lnSpc>
              <a:spcBef>
                <a:spcPts val="0"/>
              </a:spcBef>
              <a:spcAft>
                <a:spcPts val="0"/>
              </a:spcAft>
              <a:buClr>
                <a:schemeClr val="dk1"/>
              </a:buClr>
              <a:buSzPts val="2200"/>
              <a:buFont typeface="Calibri"/>
              <a:buChar char="○"/>
            </a:pPr>
            <a:r>
              <a:rPr lang="sv-SE" sz="2200" dirty="0">
                <a:solidFill>
                  <a:schemeClr val="dk1"/>
                </a:solidFill>
                <a:latin typeface="Calibri"/>
                <a:ea typeface="Calibri"/>
                <a:cs typeface="Calibri"/>
                <a:sym typeface="Calibri"/>
              </a:rPr>
              <a:t>studenter med funktionsnedsättning </a:t>
            </a:r>
            <a:endParaRPr sz="2200" dirty="0">
              <a:solidFill>
                <a:schemeClr val="dk1"/>
              </a:solidFill>
              <a:latin typeface="Calibri"/>
              <a:ea typeface="Calibri"/>
              <a:cs typeface="Calibri"/>
              <a:sym typeface="Calibri"/>
            </a:endParaRPr>
          </a:p>
          <a:p>
            <a:pPr marL="914400" lvl="1" indent="-381000" algn="l" rtl="0">
              <a:lnSpc>
                <a:spcPct val="90000"/>
              </a:lnSpc>
              <a:spcBef>
                <a:spcPts val="0"/>
              </a:spcBef>
              <a:spcAft>
                <a:spcPts val="0"/>
              </a:spcAft>
              <a:buClr>
                <a:schemeClr val="dk1"/>
              </a:buClr>
              <a:buSzPts val="2400"/>
              <a:buFont typeface="Calibri"/>
              <a:buChar char="○"/>
            </a:pPr>
            <a:r>
              <a:rPr lang="sv-SE" sz="2200" dirty="0">
                <a:solidFill>
                  <a:schemeClr val="dk1"/>
                </a:solidFill>
                <a:latin typeface="Calibri"/>
                <a:ea typeface="Calibri"/>
                <a:cs typeface="Calibri"/>
                <a:sym typeface="Calibri"/>
              </a:rPr>
              <a:t>doktorander</a:t>
            </a:r>
            <a:r>
              <a:rPr lang="sv-SE" sz="2600" dirty="0">
                <a:solidFill>
                  <a:schemeClr val="dk1"/>
                </a:solidFill>
                <a:latin typeface="Calibri"/>
                <a:ea typeface="Calibri"/>
                <a:cs typeface="Calibri"/>
                <a:sym typeface="Calibri"/>
              </a:rPr>
              <a:t> </a:t>
            </a:r>
            <a:endParaRPr sz="2600" dirty="0">
              <a:solidFill>
                <a:schemeClr val="dk1"/>
              </a:solidFill>
              <a:latin typeface="Calibri"/>
              <a:ea typeface="Calibri"/>
              <a:cs typeface="Calibri"/>
              <a:sym typeface="Calibri"/>
            </a:endParaRPr>
          </a:p>
          <a:p>
            <a:pPr marL="914400" lvl="0" indent="0" algn="l" rtl="0">
              <a:lnSpc>
                <a:spcPct val="90000"/>
              </a:lnSpc>
              <a:spcBef>
                <a:spcPts val="1000"/>
              </a:spcBef>
              <a:spcAft>
                <a:spcPts val="0"/>
              </a:spcAft>
              <a:buNone/>
            </a:pPr>
            <a:endParaRPr sz="1700" dirty="0">
              <a:solidFill>
                <a:schemeClr val="dk1"/>
              </a:solidFill>
              <a:latin typeface="Calibri"/>
              <a:ea typeface="Calibri"/>
              <a:cs typeface="Calibri"/>
              <a:sym typeface="Calibri"/>
            </a:endParaRPr>
          </a:p>
          <a:p>
            <a:pPr marL="0" lvl="0" indent="0" algn="l" rtl="0">
              <a:spcBef>
                <a:spcPts val="0"/>
              </a:spcBef>
              <a:spcAft>
                <a:spcPts val="0"/>
              </a:spcAft>
              <a:buNone/>
            </a:pPr>
            <a:r>
              <a:rPr lang="sv-SE" sz="1200" dirty="0">
                <a:latin typeface="Calibri"/>
                <a:ea typeface="Calibri"/>
                <a:cs typeface="Calibri"/>
                <a:sym typeface="Calibri"/>
              </a:rPr>
              <a:t>UKÄ. 2021. </a:t>
            </a:r>
            <a:r>
              <a:rPr lang="sv-SE" sz="1200" i="1" dirty="0">
                <a:latin typeface="Calibri"/>
                <a:ea typeface="Calibri"/>
                <a:cs typeface="Calibri"/>
                <a:sym typeface="Calibri"/>
              </a:rPr>
              <a:t>Coronaviruset och högskolan.</a:t>
            </a:r>
            <a:r>
              <a:rPr lang="sv-SE" sz="1200" dirty="0">
                <a:latin typeface="Calibri"/>
                <a:ea typeface="Calibri"/>
                <a:cs typeface="Calibri"/>
                <a:sym typeface="Calibri"/>
              </a:rPr>
              <a:t> &lt;</a:t>
            </a:r>
            <a:r>
              <a:rPr lang="sv-SE" sz="1200" u="sng" dirty="0">
                <a:solidFill>
                  <a:schemeClr val="hlink"/>
                </a:solidFill>
                <a:latin typeface="Calibri"/>
                <a:ea typeface="Calibri"/>
                <a:cs typeface="Calibri"/>
                <a:sym typeface="Calibri"/>
                <a:hlinkClick r:id="rId3"/>
              </a:rPr>
              <a:t>https://www.uka.se/om-oss/var-verksamhet/regeringsuppdrag/coronaviruset-och-hogskolan.html</a:t>
            </a:r>
            <a:r>
              <a:rPr lang="sv-SE" sz="1200" dirty="0">
                <a:latin typeface="Calibri"/>
                <a:ea typeface="Calibri"/>
                <a:cs typeface="Calibri"/>
                <a:sym typeface="Calibri"/>
              </a:rPr>
              <a:t>&gt;</a:t>
            </a:r>
            <a:endParaRPr sz="1200" dirty="0">
              <a:latin typeface="Calibri"/>
              <a:ea typeface="Calibri"/>
              <a:cs typeface="Calibri"/>
              <a:sym typeface="Calibri"/>
            </a:endParaRPr>
          </a:p>
          <a:p>
            <a:pPr marL="0" lvl="0" indent="0" algn="l" rtl="0">
              <a:spcBef>
                <a:spcPts val="0"/>
              </a:spcBef>
              <a:spcAft>
                <a:spcPts val="0"/>
              </a:spcAft>
              <a:buNone/>
            </a:pPr>
            <a:r>
              <a:rPr lang="sv-SE" sz="1200" dirty="0">
                <a:latin typeface="Calibri"/>
                <a:ea typeface="Calibri"/>
                <a:cs typeface="Calibri"/>
                <a:sym typeface="Calibri"/>
              </a:rPr>
              <a:t>SFS. 2020. </a:t>
            </a:r>
            <a:r>
              <a:rPr lang="sv-SE" sz="1200" i="1" dirty="0">
                <a:latin typeface="Calibri"/>
                <a:ea typeface="Calibri"/>
                <a:cs typeface="Calibri"/>
                <a:sym typeface="Calibri"/>
              </a:rPr>
              <a:t>Hur påverkar </a:t>
            </a:r>
            <a:r>
              <a:rPr lang="sv-SE" sz="1200" i="1" dirty="0" err="1">
                <a:latin typeface="Calibri"/>
                <a:ea typeface="Calibri"/>
                <a:cs typeface="Calibri"/>
                <a:sym typeface="Calibri"/>
              </a:rPr>
              <a:t>coronapandemin</a:t>
            </a:r>
            <a:r>
              <a:rPr lang="sv-SE" sz="1200" i="1" dirty="0">
                <a:latin typeface="Calibri"/>
                <a:ea typeface="Calibri"/>
                <a:cs typeface="Calibri"/>
                <a:sym typeface="Calibri"/>
              </a:rPr>
              <a:t> studenterna?</a:t>
            </a:r>
            <a:r>
              <a:rPr lang="sv-SE" sz="1200" dirty="0">
                <a:latin typeface="Calibri"/>
                <a:ea typeface="Calibri"/>
                <a:cs typeface="Calibri"/>
                <a:sym typeface="Calibri"/>
              </a:rPr>
              <a:t> &lt;</a:t>
            </a:r>
            <a:r>
              <a:rPr lang="sv-SE" sz="1200" u="sng" dirty="0">
                <a:solidFill>
                  <a:schemeClr val="hlink"/>
                </a:solidFill>
                <a:latin typeface="Calibri"/>
                <a:ea typeface="Calibri"/>
                <a:cs typeface="Calibri"/>
                <a:sym typeface="Calibri"/>
                <a:hlinkClick r:id="rId4"/>
              </a:rPr>
              <a:t>https://sfs.se/wp-content/uploads/2020/12/SFS-rapport-Hur-pa%CC%8Averkar-coronapandemin-studenterna-december-2020-2.pdf</a:t>
            </a:r>
            <a:r>
              <a:rPr lang="sv-SE" sz="1200" dirty="0">
                <a:latin typeface="Calibri"/>
                <a:ea typeface="Calibri"/>
                <a:cs typeface="Calibri"/>
                <a:sym typeface="Calibri"/>
              </a:rPr>
              <a:t>&gt;</a:t>
            </a:r>
            <a:endParaRPr sz="1200" dirty="0">
              <a:latin typeface="Calibri"/>
              <a:ea typeface="Calibri"/>
              <a:cs typeface="Calibri"/>
              <a:sym typeface="Calibri"/>
            </a:endParaRPr>
          </a:p>
          <a:p>
            <a:pPr marL="0" lvl="0" indent="0" algn="l" rtl="0">
              <a:spcBef>
                <a:spcPts val="0"/>
              </a:spcBef>
              <a:spcAft>
                <a:spcPts val="0"/>
              </a:spcAft>
              <a:buNone/>
            </a:pPr>
            <a:r>
              <a:rPr lang="sv-SE" sz="1200" dirty="0">
                <a:latin typeface="Calibri"/>
                <a:ea typeface="Calibri"/>
                <a:cs typeface="Calibri"/>
                <a:sym typeface="Calibri"/>
              </a:rPr>
              <a:t>UHR. 2020. </a:t>
            </a:r>
            <a:r>
              <a:rPr lang="sv-SE" sz="1200" i="1" dirty="0">
                <a:latin typeface="Calibri"/>
                <a:ea typeface="Calibri"/>
                <a:cs typeface="Calibri"/>
                <a:sym typeface="Calibri"/>
              </a:rPr>
              <a:t>Studiesituationen för studenter med psykisk ohälsa</a:t>
            </a:r>
            <a:r>
              <a:rPr lang="sv-SE" sz="1200" dirty="0">
                <a:latin typeface="Calibri"/>
                <a:ea typeface="Calibri"/>
                <a:cs typeface="Calibri"/>
                <a:sym typeface="Calibri"/>
              </a:rPr>
              <a:t>. &lt;</a:t>
            </a:r>
            <a:r>
              <a:rPr lang="sv-SE" sz="1200" u="sng" dirty="0">
                <a:solidFill>
                  <a:schemeClr val="hlink"/>
                </a:solidFill>
                <a:latin typeface="Calibri"/>
                <a:ea typeface="Calibri"/>
                <a:cs typeface="Calibri"/>
                <a:sym typeface="Calibri"/>
                <a:hlinkClick r:id="rId5"/>
              </a:rPr>
              <a:t>https://www.uhr.se/globalassets/_uhr.se/publikationer/2020/uhr-studiesituationen-for-studenter-med-psykisk-ohalsa.pdf</a:t>
            </a:r>
            <a:r>
              <a:rPr lang="sv-SE" sz="1200" dirty="0">
                <a:latin typeface="Calibri"/>
                <a:ea typeface="Calibri"/>
                <a:cs typeface="Calibri"/>
                <a:sym typeface="Calibri"/>
              </a:rPr>
              <a:t>&gt;</a:t>
            </a:r>
            <a:endParaRPr sz="1200" dirty="0">
              <a:latin typeface="Calibri"/>
              <a:ea typeface="Calibri"/>
              <a:cs typeface="Calibri"/>
              <a:sym typeface="Calibri"/>
            </a:endParaRPr>
          </a:p>
          <a:p>
            <a:pPr marL="0" lvl="0" indent="0" algn="l" rtl="0">
              <a:spcBef>
                <a:spcPts val="0"/>
              </a:spcBef>
              <a:spcAft>
                <a:spcPts val="0"/>
              </a:spcAft>
              <a:buNone/>
            </a:pPr>
            <a:r>
              <a:rPr lang="sv-SE" sz="1200" dirty="0">
                <a:latin typeface="Calibri"/>
                <a:ea typeface="Calibri"/>
                <a:cs typeface="Calibri"/>
                <a:sym typeface="Calibri"/>
              </a:rPr>
              <a:t>ST &amp; SFS. 2021. </a:t>
            </a:r>
            <a:r>
              <a:rPr lang="sv-SE" sz="1200" i="1" dirty="0">
                <a:latin typeface="Calibri"/>
                <a:ea typeface="Calibri"/>
                <a:cs typeface="Calibri"/>
                <a:sym typeface="Calibri"/>
              </a:rPr>
              <a:t>Hur mår doktoranden? </a:t>
            </a:r>
            <a:r>
              <a:rPr lang="sv-SE" sz="1200" dirty="0">
                <a:latin typeface="Calibri"/>
                <a:ea typeface="Calibri"/>
                <a:cs typeface="Calibri"/>
                <a:sym typeface="Calibri"/>
              </a:rPr>
              <a:t>&lt;</a:t>
            </a:r>
            <a:r>
              <a:rPr lang="sv-SE" sz="1200" u="sng" dirty="0">
                <a:solidFill>
                  <a:schemeClr val="hlink"/>
                </a:solidFill>
                <a:latin typeface="Calibri"/>
                <a:ea typeface="Calibri"/>
                <a:cs typeface="Calibri"/>
                <a:sym typeface="Calibri"/>
                <a:hlinkClick r:id="rId6"/>
              </a:rPr>
              <a:t>https://sfs.se/wp-content/uploads/2021/03/Rapport-hur-ma%CC%8Ar-doktoranden.pdf</a:t>
            </a:r>
            <a:r>
              <a:rPr lang="sv-SE" sz="1200" dirty="0">
                <a:latin typeface="Calibri"/>
                <a:ea typeface="Calibri"/>
                <a:cs typeface="Calibri"/>
                <a:sym typeface="Calibri"/>
              </a:rPr>
              <a:t>&gt;</a:t>
            </a:r>
            <a:endParaRPr sz="1200" dirty="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2265</Words>
  <Application>Microsoft Office PowerPoint</Application>
  <PresentationFormat>Bredbild</PresentationFormat>
  <Paragraphs>215</Paragraphs>
  <Slides>24</Slides>
  <Notes>21</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24</vt:i4>
      </vt:variant>
    </vt:vector>
  </HeadingPairs>
  <TitlesOfParts>
    <vt:vector size="30" baseType="lpstr">
      <vt:lpstr>Arial</vt:lpstr>
      <vt:lpstr>Calibri</vt:lpstr>
      <vt:lpstr>Calibri </vt:lpstr>
      <vt:lpstr>Times</vt:lpstr>
      <vt:lpstr>Times New Roman</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Vad avses med ”digitalisering av högre undervisning”?</vt:lpstr>
      <vt:lpstr>Effekter av digital omställning pga. Corona</vt:lpstr>
      <vt:lpstr>Vi borde ha system som t ex...</vt:lpstr>
      <vt:lpstr>Hybrida lärandemiljöer – hur påverkas lärarprofessionen?</vt:lpstr>
      <vt:lpstr>PowerPoint-presentation</vt:lpstr>
      <vt:lpstr>PowerPoint-presentation</vt:lpstr>
      <vt:lpstr>PowerPoint-presentation</vt:lpstr>
      <vt:lpstr>PowerPoint-presentation</vt:lpstr>
      <vt:lpstr>Hybrida lärandemiljöer – hur påverkas lärarprofessionen? Vidgad kompetens.</vt:lpstr>
      <vt:lpstr>a) ICT usage cause teachers to become media producers</vt:lpstr>
      <vt:lpstr>b) ICT usage cause courses to become more vulnerable to technology-related problems</vt:lpstr>
      <vt:lpstr>d) ICT usage cause teachers to be insecure about the quality of students’ learning </vt:lpstr>
      <vt:lpstr>Vad avses med ”digitalisering av högre undervisning”?</vt:lpstr>
      <vt:lpstr>e) ICT usage cause teacher de-professionalization</vt:lpstr>
      <vt:lpstr>Hybrid – vara eller icke vara</vt:lpstr>
      <vt:lpstr>PowerPoint-presentation</vt:lpstr>
      <vt:lpstr>Frågor/diskussion?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Martin Stigmar</dc:creator>
  <cp:lastModifiedBy>Nicholas Pagden</cp:lastModifiedBy>
  <cp:revision>6</cp:revision>
  <dcterms:created xsi:type="dcterms:W3CDTF">2021-05-04T09:56:23Z</dcterms:created>
  <dcterms:modified xsi:type="dcterms:W3CDTF">2021-05-19T10:09:41Z</dcterms:modified>
</cp:coreProperties>
</file>