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83" r:id="rId2"/>
    <p:sldId id="307" r:id="rId3"/>
    <p:sldId id="324" r:id="rId4"/>
    <p:sldId id="313" r:id="rId5"/>
    <p:sldId id="318" r:id="rId6"/>
    <p:sldId id="317" r:id="rId7"/>
    <p:sldId id="322" r:id="rId8"/>
    <p:sldId id="325" r:id="rId9"/>
  </p:sldIdLst>
  <p:sldSz cx="9144000" cy="6858000" type="screen4x3"/>
  <p:notesSz cx="7099300" cy="10234613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7">
          <p15:clr>
            <a:srgbClr val="A4A3A4"/>
          </p15:clr>
        </p15:guide>
        <p15:guide id="2" orient="horz" pos="1573">
          <p15:clr>
            <a:srgbClr val="A4A3A4"/>
          </p15:clr>
        </p15:guide>
        <p15:guide id="3" pos="2880">
          <p15:clr>
            <a:srgbClr val="A4A3A4"/>
          </p15:clr>
        </p15:guide>
        <p15:guide id="4" pos="608">
          <p15:clr>
            <a:srgbClr val="A4A3A4"/>
          </p15:clr>
        </p15:guide>
        <p15:guide id="5" pos="46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9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628" autoAdjust="0"/>
  </p:normalViewPr>
  <p:slideViewPr>
    <p:cSldViewPr snapToGrid="0" snapToObjects="1">
      <p:cViewPr varScale="1">
        <p:scale>
          <a:sx n="83" d="100"/>
          <a:sy n="83" d="100"/>
        </p:scale>
        <p:origin x="1138" y="77"/>
      </p:cViewPr>
      <p:guideLst>
        <p:guide orient="horz" pos="917"/>
        <p:guide orient="horz" pos="1573"/>
        <p:guide pos="2880"/>
        <p:guide pos="608"/>
        <p:guide pos="4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5EA1D53-FE1C-F645-A4F8-7D6770780053}" type="datetimeFigureOut">
              <a:rPr lang="sv-SE"/>
              <a:pPr/>
              <a:t>2023-09-22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7040AC2-C51C-7F4C-A141-1C564DE5A8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10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Wawe_PPtmall_0,10_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92000"/>
            <a:ext cx="9144000" cy="2538984"/>
          </a:xfrm>
          <a:prstGeom prst="rect">
            <a:avLst/>
          </a:prstGeom>
        </p:spPr>
      </p:pic>
      <p:sp>
        <p:nvSpPr>
          <p:cNvPr id="4" name="Rectangle 10"/>
          <p:cNvSpPr/>
          <p:nvPr userDrawn="1"/>
        </p:nvSpPr>
        <p:spPr>
          <a:xfrm>
            <a:off x="7518400" y="304800"/>
            <a:ext cx="1397000" cy="93980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v-SE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6" name="Picture 10" descr="Logo_txt_runt_farg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416175"/>
            <a:ext cx="15049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45431"/>
            <a:ext cx="7772400" cy="990599"/>
          </a:xfrm>
        </p:spPr>
        <p:txBody>
          <a:bodyPr>
            <a:normAutofit/>
          </a:bodyPr>
          <a:lstStyle>
            <a:lvl1pPr algn="ctr">
              <a:lnSpc>
                <a:spcPts val="3440"/>
              </a:lnSpc>
              <a:defRPr sz="2600" b="1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3630"/>
            <a:ext cx="64008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8DC387-C516-8A4C-BC10-3D24FDEB855E}" type="datetime1">
              <a:rPr lang="sv-SE"/>
              <a:pPr/>
              <a:t>2023-09-22</a:t>
            </a:fld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2A01EE-FC66-6449-82BE-278059117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3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Wawe_PPtmall_0,10_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11"/>
          <a:stretch/>
        </p:blipFill>
        <p:spPr>
          <a:xfrm>
            <a:off x="0" y="5713200"/>
            <a:ext cx="9144000" cy="114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70479"/>
            <a:ext cx="6553200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1357"/>
            <a:ext cx="6561667" cy="3611563"/>
          </a:xfrm>
        </p:spPr>
        <p:txBody>
          <a:bodyPr/>
          <a:lstStyle>
            <a:lvl1pPr>
              <a:buFontTx/>
              <a:buNone/>
              <a:defRPr sz="20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0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1800" b="0" i="0"/>
            </a:lvl3pPr>
            <a:lvl4pPr>
              <a:buFontTx/>
              <a:buNone/>
              <a:defRPr sz="1600" b="0" i="0"/>
            </a:lvl4pPr>
            <a:lvl5pPr>
              <a:buFontTx/>
              <a:buNone/>
              <a:defRPr sz="1200" b="0" i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3F0C5-D251-B747-9EB6-3513753ADBD4}" type="datetime1">
              <a:rPr lang="sv-SE"/>
              <a:pPr/>
              <a:t>2023-09-22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E21094-39C8-7141-9D46-EE65846EEE1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9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Wawe_PPtmall_0,10_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11"/>
          <a:stretch/>
        </p:blipFill>
        <p:spPr>
          <a:xfrm>
            <a:off x="0" y="5713200"/>
            <a:ext cx="9144000" cy="11448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770479"/>
            <a:ext cx="6553200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2201357"/>
            <a:ext cx="6553200" cy="3611563"/>
          </a:xfrm>
        </p:spPr>
        <p:txBody>
          <a:bodyPr/>
          <a:lstStyle>
            <a:lvl1pPr>
              <a:defRPr sz="2000" b="0" i="0">
                <a:latin typeface="Arial" pitchFamily="34" charset="0"/>
                <a:cs typeface="Arial" pitchFamily="34" charset="0"/>
              </a:defRPr>
            </a:lvl1pPr>
            <a:lvl2pPr>
              <a:defRPr sz="2000" b="0" i="0">
                <a:latin typeface="Sabon LT Std"/>
                <a:cs typeface="Sabon LT Std" pitchFamily="18" charset="0"/>
              </a:defRPr>
            </a:lvl2pPr>
            <a:lvl3pPr>
              <a:defRPr sz="1800" b="0" i="0"/>
            </a:lvl3pPr>
            <a:lvl4pPr>
              <a:defRPr sz="1600" b="0" i="0"/>
            </a:lvl4pPr>
            <a:lvl5pPr>
              <a:defRPr sz="1200" b="0" i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4E4A8-F526-9541-94F3-38C74BFDCD2D}" type="datetime1">
              <a:rPr lang="sv-SE"/>
              <a:pPr/>
              <a:t>2023-09-22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8E93E-B4A5-5145-8EF5-1DB0CE4D7F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914400" y="1600199"/>
            <a:ext cx="7315200" cy="4301067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sv-SE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FF45FF8-615D-3F42-9CA6-7683AEAB568C}" type="datetime1">
              <a:rPr lang="sv-SE"/>
              <a:pPr/>
              <a:t>2023-09-22</a:t>
            </a:fld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9C95BD0-DA40-594F-8BF4-06A679000FE7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5" name="Bildobjekt 4" descr="Wawe_PPtmall_0,10_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911"/>
          <a:stretch/>
        </p:blipFill>
        <p:spPr>
          <a:xfrm>
            <a:off x="0" y="5713200"/>
            <a:ext cx="9144000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769938"/>
            <a:ext cx="65452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138" y="2227263"/>
            <a:ext cx="6545262" cy="36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Sed ut </a:t>
            </a:r>
            <a:r>
              <a:rPr lang="sv-SE" dirty="0" err="1"/>
              <a:t>perspiciatis</a:t>
            </a:r>
            <a:r>
              <a:rPr lang="sv-SE" dirty="0"/>
              <a:t> </a:t>
            </a:r>
            <a:r>
              <a:rPr lang="sv-SE" dirty="0" err="1"/>
              <a:t>unde</a:t>
            </a:r>
            <a:r>
              <a:rPr lang="sv-SE" dirty="0"/>
              <a:t> </a:t>
            </a:r>
            <a:r>
              <a:rPr lang="sv-SE" dirty="0" err="1"/>
              <a:t>omnis</a:t>
            </a:r>
            <a:r>
              <a:rPr lang="sv-SE" dirty="0"/>
              <a:t> iste </a:t>
            </a:r>
            <a:r>
              <a:rPr lang="sv-SE" dirty="0" err="1"/>
              <a:t>natus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accusantium</a:t>
            </a:r>
            <a:r>
              <a:rPr lang="sv-SE" dirty="0"/>
              <a:t> </a:t>
            </a:r>
            <a:r>
              <a:rPr lang="sv-SE" dirty="0" err="1"/>
              <a:t>doloremque</a:t>
            </a:r>
            <a:r>
              <a:rPr lang="sv-SE" dirty="0"/>
              <a:t> </a:t>
            </a:r>
            <a:r>
              <a:rPr lang="sv-SE" dirty="0" err="1"/>
              <a:t>laudantium</a:t>
            </a:r>
            <a:r>
              <a:rPr lang="sv-SE" dirty="0"/>
              <a:t>, </a:t>
            </a:r>
            <a:r>
              <a:rPr lang="sv-SE" dirty="0" err="1"/>
              <a:t>totam</a:t>
            </a:r>
            <a:r>
              <a:rPr lang="sv-SE" dirty="0"/>
              <a:t> rem </a:t>
            </a:r>
            <a:r>
              <a:rPr lang="sv-SE" dirty="0" err="1"/>
              <a:t>aperiam</a:t>
            </a:r>
            <a:r>
              <a:rPr lang="sv-SE" dirty="0"/>
              <a:t>, </a:t>
            </a:r>
            <a:r>
              <a:rPr lang="sv-SE" dirty="0" err="1"/>
              <a:t>eaque</a:t>
            </a:r>
            <a:r>
              <a:rPr lang="sv-SE" dirty="0"/>
              <a:t> </a:t>
            </a:r>
            <a:r>
              <a:rPr lang="sv-SE" dirty="0" err="1"/>
              <a:t>ipsa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ab </a:t>
            </a:r>
            <a:r>
              <a:rPr lang="sv-SE" dirty="0" err="1"/>
              <a:t>illo</a:t>
            </a:r>
            <a:r>
              <a:rPr lang="sv-SE" dirty="0"/>
              <a:t> </a:t>
            </a:r>
            <a:r>
              <a:rPr lang="sv-SE" dirty="0" err="1"/>
              <a:t>inventore</a:t>
            </a:r>
            <a:r>
              <a:rPr lang="sv-SE" dirty="0"/>
              <a:t> </a:t>
            </a:r>
            <a:r>
              <a:rPr lang="sv-SE" dirty="0" err="1"/>
              <a:t>veritatis</a:t>
            </a:r>
            <a:r>
              <a:rPr lang="sv-SE" dirty="0"/>
              <a:t> et </a:t>
            </a:r>
            <a:r>
              <a:rPr lang="sv-SE" dirty="0" err="1"/>
              <a:t>quasi</a:t>
            </a:r>
            <a:r>
              <a:rPr lang="sv-SE" dirty="0"/>
              <a:t> </a:t>
            </a:r>
            <a:r>
              <a:rPr lang="sv-SE" dirty="0" err="1"/>
              <a:t>architecto</a:t>
            </a:r>
            <a:r>
              <a:rPr lang="sv-SE" dirty="0"/>
              <a:t> </a:t>
            </a:r>
            <a:r>
              <a:rPr lang="sv-SE" dirty="0" err="1"/>
              <a:t>beatae</a:t>
            </a:r>
            <a:r>
              <a:rPr lang="sv-SE" dirty="0"/>
              <a:t> vitae </a:t>
            </a:r>
            <a:r>
              <a:rPr lang="sv-SE" dirty="0" err="1"/>
              <a:t>dicta</a:t>
            </a:r>
            <a:r>
              <a:rPr lang="sv-SE" dirty="0"/>
              <a:t> sunt </a:t>
            </a:r>
            <a:r>
              <a:rPr lang="sv-SE" dirty="0" err="1"/>
              <a:t>explicabo</a:t>
            </a:r>
            <a:r>
              <a:rPr lang="sv-SE" dirty="0"/>
              <a:t>. Nemo </a:t>
            </a:r>
            <a:r>
              <a:rPr lang="sv-SE" dirty="0" err="1"/>
              <a:t>enim</a:t>
            </a:r>
            <a:r>
              <a:rPr lang="sv-SE" dirty="0"/>
              <a:t> </a:t>
            </a:r>
            <a:r>
              <a:rPr lang="sv-SE" dirty="0" err="1"/>
              <a:t>ipsam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voluptas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aspernatur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odit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fugit</a:t>
            </a:r>
            <a:r>
              <a:rPr lang="sv-SE" dirty="0"/>
              <a:t>, sed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consequuntur</a:t>
            </a:r>
            <a:r>
              <a:rPr lang="sv-SE" dirty="0"/>
              <a:t> </a:t>
            </a:r>
            <a:r>
              <a:rPr lang="sv-SE" dirty="0" err="1"/>
              <a:t>magni</a:t>
            </a:r>
            <a:r>
              <a:rPr lang="sv-SE" dirty="0"/>
              <a:t> </a:t>
            </a:r>
            <a:r>
              <a:rPr lang="sv-SE" dirty="0" err="1"/>
              <a:t>dolores</a:t>
            </a:r>
            <a:r>
              <a:rPr lang="sv-SE" dirty="0"/>
              <a:t> </a:t>
            </a:r>
            <a:r>
              <a:rPr lang="sv-SE" dirty="0" err="1"/>
              <a:t>eos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ratione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sequi</a:t>
            </a:r>
            <a:r>
              <a:rPr lang="sv-SE" dirty="0"/>
              <a:t> </a:t>
            </a:r>
            <a:r>
              <a:rPr lang="sv-SE" dirty="0" err="1"/>
              <a:t>nesciunt</a:t>
            </a:r>
            <a:r>
              <a:rPr lang="sv-SE" dirty="0"/>
              <a:t>. </a:t>
            </a:r>
            <a:r>
              <a:rPr lang="sv-SE" dirty="0" err="1"/>
              <a:t>Neque</a:t>
            </a:r>
            <a:r>
              <a:rPr lang="sv-SE" dirty="0"/>
              <a:t> </a:t>
            </a:r>
            <a:r>
              <a:rPr lang="sv-SE" dirty="0" err="1"/>
              <a:t>porro</a:t>
            </a:r>
            <a:r>
              <a:rPr lang="sv-SE" dirty="0"/>
              <a:t> </a:t>
            </a:r>
            <a:r>
              <a:rPr lang="sv-SE" dirty="0" err="1"/>
              <a:t>quisquam</a:t>
            </a:r>
            <a:r>
              <a:rPr lang="sv-SE" dirty="0"/>
              <a:t> est,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dolorem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cs typeface="Arial" charset="0"/>
              </a:defRPr>
            </a:lvl1pPr>
          </a:lstStyle>
          <a:p>
            <a:fld id="{1DDC4843-83D9-CA4D-93EE-17462F74B450}" type="datetime1">
              <a:rPr lang="sv-SE"/>
              <a:pPr/>
              <a:t>2023-09-22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cs typeface="Arial" charset="0"/>
              </a:defRPr>
            </a:lvl1pPr>
          </a:lstStyle>
          <a:p>
            <a:fld id="{3D60BA4C-210D-FB42-8E24-06C6918CD2F8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8" descr="Logo_txt_runt_farg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3" y="358775"/>
            <a:ext cx="102393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68" r:id="rId4"/>
  </p:sldLayoutIdLst>
  <p:hf hdr="0" ftr="0"/>
  <p:txStyles>
    <p:titleStyle>
      <a:lvl1pPr algn="l" defTabSz="457200" rtl="0" eaLnBrk="1" fontAlgn="base" hangingPunct="1">
        <a:lnSpc>
          <a:spcPts val="3438"/>
        </a:lnSpc>
        <a:spcBef>
          <a:spcPct val="0"/>
        </a:spcBef>
        <a:spcAft>
          <a:spcPct val="0"/>
        </a:spcAft>
        <a:defRPr sz="2800" b="1" kern="1200">
          <a:solidFill>
            <a:srgbClr val="4A96CD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algn="l" defTabSz="457200" rtl="0" eaLnBrk="1" fontAlgn="base" hangingPunct="1">
        <a:lnSpc>
          <a:spcPts val="3438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2pPr>
      <a:lvl3pPr algn="l" defTabSz="457200" rtl="0" eaLnBrk="1" fontAlgn="base" hangingPunct="1">
        <a:lnSpc>
          <a:spcPts val="3438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3pPr>
      <a:lvl4pPr algn="l" defTabSz="457200" rtl="0" eaLnBrk="1" fontAlgn="base" hangingPunct="1">
        <a:lnSpc>
          <a:spcPts val="3438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4pPr>
      <a:lvl5pPr algn="l" defTabSz="457200" rtl="0" eaLnBrk="1" fontAlgn="base" hangingPunct="1">
        <a:lnSpc>
          <a:spcPts val="3438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9pPr>
    </p:titleStyle>
    <p:bodyStyle>
      <a:lvl1pPr marL="177800" indent="-1778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sv-SE" sz="2000" kern="1200" dirty="0">
          <a:solidFill>
            <a:schemeClr val="tx1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i="1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Sabon LT Std"/>
          <a:ea typeface="ＭＳ Ｐゴシック" pitchFamily="68" charset="-128"/>
          <a:cs typeface="Sabon L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1</a:t>
            </a:fld>
            <a:endParaRPr lang="sv-SE"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940B54-56E0-C14E-A6D3-45F335BE114C}"/>
              </a:ext>
            </a:extLst>
          </p:cNvPr>
          <p:cNvSpPr txBox="1"/>
          <p:nvPr/>
        </p:nvSpPr>
        <p:spPr>
          <a:xfrm>
            <a:off x="764059" y="1736436"/>
            <a:ext cx="7158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/>
              <a:t>FLIPPAT KLASSRUM</a:t>
            </a:r>
          </a:p>
          <a:p>
            <a:pPr algn="ctr"/>
            <a:endParaRPr lang="sv-SE" sz="3600" dirty="0"/>
          </a:p>
          <a:p>
            <a:pPr algn="ctr"/>
            <a:r>
              <a:rPr lang="sv-SE" sz="3600" dirty="0"/>
              <a:t>-</a:t>
            </a:r>
          </a:p>
          <a:p>
            <a:pPr algn="ctr"/>
            <a:endParaRPr lang="sv-SE" sz="3600" dirty="0"/>
          </a:p>
          <a:p>
            <a:pPr algn="ctr"/>
            <a:r>
              <a:rPr lang="sv-SE" sz="3600" dirty="0"/>
              <a:t>NEXT GENERATION</a:t>
            </a:r>
          </a:p>
        </p:txBody>
      </p:sp>
    </p:spTree>
    <p:extLst>
      <p:ext uri="{BB962C8B-B14F-4D97-AF65-F5344CB8AC3E}">
        <p14:creationId xmlns:p14="http://schemas.microsoft.com/office/powerpoint/2010/main" val="183876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2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059" y="1091531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Bakgrund: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567124"/>
            <a:ext cx="75126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Kursen tidigare genomförd som flippat klassrum:</a:t>
            </a:r>
            <a:br>
              <a:rPr lang="sv-SE" sz="1400" dirty="0"/>
            </a:br>
            <a:r>
              <a:rPr lang="sv-SE" sz="1400" dirty="0"/>
              <a:t>- Studenterna fick förberedelsematerial i form av sidor att läsa, videoklipp av förinspelade föreläsningar, genomräknade exempel.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Fanns även förberedelsetester som gav bonuspoäng på tentamen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Vid kurstillfällena tog vi upp frågeställningar från studenterna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B66DC5-EDCE-C688-D488-CDB1B3AF343A}"/>
              </a:ext>
            </a:extLst>
          </p:cNvPr>
          <p:cNvSpPr txBox="1"/>
          <p:nvPr/>
        </p:nvSpPr>
        <p:spPr>
          <a:xfrm>
            <a:off x="764059" y="3458489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Problem:</a:t>
            </a:r>
          </a:p>
        </p:txBody>
      </p:sp>
      <p:sp>
        <p:nvSpPr>
          <p:cNvPr id="8" name="textruta 3">
            <a:extLst>
              <a:ext uri="{FF2B5EF4-FFF2-40B4-BE49-F238E27FC236}">
                <a16:creationId xmlns:a16="http://schemas.microsoft.com/office/drawing/2014/main" id="{AA1C4E71-928A-5034-9D1F-55BE0B3302AF}"/>
              </a:ext>
            </a:extLst>
          </p:cNvPr>
          <p:cNvSpPr txBox="1"/>
          <p:nvPr/>
        </p:nvSpPr>
        <p:spPr>
          <a:xfrm>
            <a:off x="883227" y="3961086"/>
            <a:ext cx="75126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Studenternas förberedelser blir väldigt olika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Svårt att veta var studenterna behöver mer eller mindre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Mycket ”luft” när studenterna inte har många frågor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Stressigt när det var många frågor</a:t>
            </a:r>
          </a:p>
        </p:txBody>
      </p:sp>
    </p:spTree>
    <p:extLst>
      <p:ext uri="{BB962C8B-B14F-4D97-AF65-F5344CB8AC3E}">
        <p14:creationId xmlns:p14="http://schemas.microsoft.com/office/powerpoint/2010/main" val="423290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3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097285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Undervisningsform: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567124"/>
            <a:ext cx="75126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Studenterna delade in sig i grupper vid första tillfället.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Grupperna tilldelas sedan tid utefter antalet gruppmedlemmar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90 timmar undervisning till 27 studenter ger ca 3,5 timmar/student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Grupperna ”beställer” sedan den undervisning de vill ha i gruppen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Flera grupper kan göra en gemensam ”beställning” (Nyttjades)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 undervisning tillgängliggörs alla studenter.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(Vid tillfällena har beställande grupp rätt till frågeställning, men övriga får möjlighet att vara med och lyssna. När så är möjligt kommer inspelning att ske)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4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433945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Rekommendationer till studenterna vid gruppindelning: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972491"/>
            <a:ext cx="75126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Rekommenderat antal medlemmar är 4-8 stycken</a:t>
            </a:r>
            <a:br>
              <a:rPr lang="sv-SE" dirty="0"/>
            </a:br>
            <a:r>
              <a:rPr lang="sv-SE" dirty="0"/>
              <a:t>Men studenterna bestämmer!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fler</a:t>
            </a:r>
            <a:r>
              <a:rPr lang="en-US" dirty="0"/>
              <a:t> </a:t>
            </a:r>
            <a:r>
              <a:rPr lang="en-US" dirty="0" err="1"/>
              <a:t>än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komma</a:t>
            </a:r>
            <a:r>
              <a:rPr lang="en-US" dirty="0"/>
              <a:t> </a:t>
            </a:r>
            <a:r>
              <a:rPr lang="en-US" dirty="0" err="1"/>
              <a:t>överens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färre</a:t>
            </a:r>
            <a:r>
              <a:rPr lang="en-US" dirty="0"/>
              <a:t> </a:t>
            </a:r>
            <a:r>
              <a:rPr lang="en-US" dirty="0" err="1"/>
              <a:t>än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vettigt</a:t>
            </a:r>
            <a:r>
              <a:rPr lang="en-US" dirty="0"/>
              <a:t> </a:t>
            </a:r>
            <a:r>
              <a:rPr lang="en-US" dirty="0" err="1"/>
              <a:t>antal</a:t>
            </a:r>
            <a:r>
              <a:rPr lang="en-US" dirty="0"/>
              <a:t> </a:t>
            </a:r>
            <a:r>
              <a:rPr lang="en-US" dirty="0" err="1"/>
              <a:t>timmar</a:t>
            </a:r>
            <a:r>
              <a:rPr lang="en-US" dirty="0"/>
              <a:t> </a:t>
            </a:r>
            <a:r>
              <a:rPr lang="en-US" dirty="0" err="1"/>
              <a:t>tillsammans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Ni </a:t>
            </a:r>
            <a:r>
              <a:rPr lang="en-US" dirty="0" err="1"/>
              <a:t>bör</a:t>
            </a:r>
            <a:r>
              <a:rPr lang="en-US" dirty="0"/>
              <a:t> ha </a:t>
            </a:r>
            <a:r>
              <a:rPr lang="en-US" dirty="0" err="1"/>
              <a:t>samma</a:t>
            </a:r>
            <a:r>
              <a:rPr lang="en-US" dirty="0"/>
              <a:t> “</a:t>
            </a:r>
            <a:r>
              <a:rPr lang="en-US" dirty="0" err="1"/>
              <a:t>ambitionsnivå</a:t>
            </a:r>
            <a:r>
              <a:rPr lang="en-US" dirty="0"/>
              <a:t>” </a:t>
            </a:r>
            <a:r>
              <a:rPr lang="en-US" dirty="0" err="1"/>
              <a:t>inom</a:t>
            </a:r>
            <a:r>
              <a:rPr lang="en-US" dirty="0"/>
              <a:t> Gruppen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Om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gärna</a:t>
            </a:r>
            <a:r>
              <a:rPr lang="en-US" dirty="0"/>
              <a:t> </a:t>
            </a:r>
            <a:r>
              <a:rPr lang="en-US" dirty="0" err="1"/>
              <a:t>utse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representant per </a:t>
            </a:r>
            <a:r>
              <a:rPr lang="en-US" dirty="0" err="1"/>
              <a:t>grupp</a:t>
            </a:r>
            <a:r>
              <a:rPr lang="en-US" dirty="0"/>
              <a:t> för </a:t>
            </a:r>
            <a:r>
              <a:rPr lang="en-US" dirty="0" err="1"/>
              <a:t>samordning</a:t>
            </a:r>
            <a:r>
              <a:rPr lang="en-US" dirty="0"/>
              <a:t> </a:t>
            </a:r>
            <a:r>
              <a:rPr lang="en-US" dirty="0" err="1"/>
              <a:t>mellan</a:t>
            </a:r>
            <a:r>
              <a:rPr lang="en-US" dirty="0"/>
              <a:t> </a:t>
            </a:r>
            <a:r>
              <a:rPr lang="en-US" dirty="0" err="1"/>
              <a:t>grupperna</a:t>
            </a:r>
            <a:r>
              <a:rPr lang="en-US" dirty="0"/>
              <a:t>. (</a:t>
            </a:r>
            <a:r>
              <a:rPr lang="en-US" dirty="0" err="1"/>
              <a:t>Nyttjades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78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5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433945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Att tänka på vid bokning av undervisning: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972491"/>
            <a:ext cx="75126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Görs på länk till bokningsbar kalender som finns på BB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Normalt</a:t>
            </a:r>
            <a:r>
              <a:rPr lang="en-US" dirty="0"/>
              <a:t> sett </a:t>
            </a:r>
            <a:r>
              <a:rPr lang="en-US" dirty="0" err="1"/>
              <a:t>senast</a:t>
            </a:r>
            <a:r>
              <a:rPr lang="en-US" dirty="0"/>
              <a:t> 2 </a:t>
            </a:r>
            <a:r>
              <a:rPr lang="en-US" dirty="0" err="1"/>
              <a:t>dagar</a:t>
            </a:r>
            <a:r>
              <a:rPr lang="en-US" dirty="0"/>
              <a:t> i </a:t>
            </a:r>
            <a:r>
              <a:rPr lang="en-US" dirty="0" err="1"/>
              <a:t>förväg</a:t>
            </a:r>
            <a:r>
              <a:rPr lang="en-US" dirty="0"/>
              <a:t>. (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ha med </a:t>
            </a:r>
            <a:r>
              <a:rPr lang="en-US" dirty="0" err="1"/>
              <a:t>kortare</a:t>
            </a:r>
            <a:r>
              <a:rPr lang="en-US" dirty="0"/>
              <a:t> </a:t>
            </a:r>
            <a:r>
              <a:rPr lang="en-US" dirty="0" err="1"/>
              <a:t>varsel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ringa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maila</a:t>
            </a:r>
            <a:r>
              <a:rPr lang="en-US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Bokning</a:t>
            </a:r>
            <a:r>
              <a:rPr lang="en-US" dirty="0"/>
              <a:t> </a:t>
            </a:r>
            <a:r>
              <a:rPr lang="en-US" dirty="0" err="1"/>
              <a:t>sker</a:t>
            </a:r>
            <a:r>
              <a:rPr lang="en-US" dirty="0"/>
              <a:t> i 30-minuters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Jag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sällan</a:t>
            </a:r>
            <a:r>
              <a:rPr lang="en-US" dirty="0"/>
              <a:t> </a:t>
            </a:r>
            <a:r>
              <a:rPr lang="en-US" dirty="0" err="1"/>
              <a:t>möjlighet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ge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än</a:t>
            </a:r>
            <a:r>
              <a:rPr lang="en-US" dirty="0"/>
              <a:t> 20 </a:t>
            </a:r>
            <a:r>
              <a:rPr lang="en-US" dirty="0" err="1"/>
              <a:t>timmar</a:t>
            </a:r>
            <a:r>
              <a:rPr lang="en-US" dirty="0"/>
              <a:t> </a:t>
            </a:r>
            <a:r>
              <a:rPr lang="en-US" dirty="0" err="1"/>
              <a:t>undervisning</a:t>
            </a:r>
            <a:r>
              <a:rPr lang="en-US" dirty="0"/>
              <a:t> under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vecka</a:t>
            </a:r>
            <a:r>
              <a:rPr lang="en-US" dirty="0"/>
              <a:t> till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Det </a:t>
            </a:r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därför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grupper</a:t>
            </a:r>
            <a:r>
              <a:rPr lang="en-US" dirty="0"/>
              <a:t> </a:t>
            </a:r>
            <a:r>
              <a:rPr lang="en-US" dirty="0" err="1"/>
              <a:t>sparar</a:t>
            </a:r>
            <a:r>
              <a:rPr lang="en-US" dirty="0"/>
              <a:t> all </a:t>
            </a:r>
            <a:r>
              <a:rPr lang="en-US" dirty="0" err="1"/>
              <a:t>tid</a:t>
            </a:r>
            <a:r>
              <a:rPr lang="en-US" dirty="0"/>
              <a:t> till </a:t>
            </a:r>
            <a:r>
              <a:rPr lang="en-US" dirty="0" err="1"/>
              <a:t>sista</a:t>
            </a:r>
            <a:r>
              <a:rPr lang="en-US" dirty="0"/>
              <a:t> </a:t>
            </a:r>
            <a:r>
              <a:rPr lang="en-US" dirty="0" err="1"/>
              <a:t>veckorna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Ni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boka</a:t>
            </a:r>
            <a:r>
              <a:rPr lang="en-US" dirty="0"/>
              <a:t> i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vill</a:t>
            </a:r>
            <a:r>
              <a:rPr lang="en-US" dirty="0"/>
              <a:t>. Om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jag ska </a:t>
            </a:r>
            <a:r>
              <a:rPr lang="en-US" dirty="0" err="1"/>
              <a:t>förbereda</a:t>
            </a:r>
            <a:r>
              <a:rPr lang="en-US" dirty="0"/>
              <a:t> </a:t>
            </a:r>
            <a:r>
              <a:rPr lang="en-US" dirty="0" err="1"/>
              <a:t>något</a:t>
            </a:r>
            <a:r>
              <a:rPr lang="en-US" dirty="0"/>
              <a:t> (</a:t>
            </a:r>
            <a:r>
              <a:rPr lang="en-US" dirty="0" err="1"/>
              <a:t>tex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PP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räkna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tal</a:t>
            </a:r>
            <a:r>
              <a:rPr lang="en-US" dirty="0"/>
              <a:t> i </a:t>
            </a:r>
            <a:r>
              <a:rPr lang="en-US" dirty="0" err="1"/>
              <a:t>förväg</a:t>
            </a:r>
            <a:r>
              <a:rPr lang="en-US" dirty="0"/>
              <a:t>),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kräver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det </a:t>
            </a:r>
            <a:r>
              <a:rPr lang="en-US" dirty="0" err="1"/>
              <a:t>tid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198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6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433945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Lite möjlighet till ”Gratis-tid”: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972491"/>
            <a:ext cx="7512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Introduktionen är ”fri”!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Schemalagd Tekla-undervisning är ”fri”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Walk and Talk på torsdagar 1215-1245 är fri.</a:t>
            </a:r>
            <a:br>
              <a:rPr lang="sv-S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7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115302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Vad fanns tillgängligt: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583563"/>
            <a:ext cx="75126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Videoinspelade föreläsningar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Videoinspelade räkneexempel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Räkneexempel </a:t>
            </a:r>
            <a:r>
              <a:rPr lang="sv-SE" dirty="0" err="1"/>
              <a:t>pdf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Kurslitteraturen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Laborationer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Gamla tentor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Normer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Extra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Inspelningar från förra året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Länkar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Stålritningar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Inlämningsuppgift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Seminarieuppgift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868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764059" y="396082"/>
            <a:ext cx="6930081" cy="600696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Flippat Klassrum – </a:t>
            </a:r>
            <a:r>
              <a:rPr lang="sv-SE" sz="1600" dirty="0" err="1">
                <a:latin typeface="Arial" charset="0"/>
                <a:ea typeface="ＭＳ Ｐゴシック" charset="0"/>
                <a:cs typeface="Arial" charset="0"/>
              </a:rPr>
              <a:t>Next</a:t>
            </a:r>
            <a:r>
              <a:rPr lang="sv-SE" sz="1600" dirty="0">
                <a:latin typeface="Arial" charset="0"/>
                <a:ea typeface="ＭＳ Ｐゴシック" charset="0"/>
                <a:cs typeface="Arial" charset="0"/>
              </a:rPr>
              <a:t> Generation</a:t>
            </a:r>
            <a:br>
              <a:rPr lang="sv-SE" sz="1600" dirty="0">
                <a:latin typeface="Arial" charset="0"/>
                <a:ea typeface="ＭＳ Ｐゴシック" charset="0"/>
                <a:cs typeface="Arial" charset="0"/>
              </a:rPr>
            </a:br>
            <a:endParaRPr lang="sv-SE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1CA451-1C87-6645-9026-5ECDBD59D02B}" type="datetime1">
              <a:rPr lang="sv-SE" smtClean="0">
                <a:cs typeface="Arial" charset="0"/>
              </a:rPr>
              <a:pPr eaLnBrk="1" hangingPunct="1"/>
              <a:t>2023-09-22</a:t>
            </a:fld>
            <a:r>
              <a:rPr lang="sv-SE" dirty="0">
                <a:cs typeface="Arial" charset="0"/>
              </a:rPr>
              <a:t>  Anders Lindén</a:t>
            </a: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8</a:t>
            </a:fld>
            <a:endParaRPr lang="sv-SE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227" y="1115302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gick det?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83227" y="1583563"/>
            <a:ext cx="75126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Första året påverkades av Corona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Corona gjorde att studenterna inte träffades i sina grupper i skolan under stora delar av kursen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Tentaresultatet fullt jämförbart med tidigare kurser (lite bättre)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 tid beställdes inte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1E8BB6-5E25-6579-1147-B825E0AD8C77}"/>
              </a:ext>
            </a:extLst>
          </p:cNvPr>
          <p:cNvSpPr txBox="1"/>
          <p:nvPr/>
        </p:nvSpPr>
        <p:spPr>
          <a:xfrm>
            <a:off x="883227" y="3244334"/>
            <a:ext cx="751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Studenternas åsikter</a:t>
            </a:r>
          </a:p>
        </p:txBody>
      </p:sp>
      <p:sp>
        <p:nvSpPr>
          <p:cNvPr id="8" name="textruta 3">
            <a:extLst>
              <a:ext uri="{FF2B5EF4-FFF2-40B4-BE49-F238E27FC236}">
                <a16:creationId xmlns:a16="http://schemas.microsoft.com/office/drawing/2014/main" id="{2DA1557C-CE6D-B883-9724-F1D8DCC2FBEA}"/>
              </a:ext>
            </a:extLst>
          </p:cNvPr>
          <p:cNvSpPr txBox="1"/>
          <p:nvPr/>
        </p:nvSpPr>
        <p:spPr>
          <a:xfrm>
            <a:off x="883227" y="3751621"/>
            <a:ext cx="75126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Mestadels positiva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Mycket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Bra att få styra själva, dock gick mkt tid för planering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Första året var grupperna 6-8 studenter, kan ha varit lite stora. Andra året var de 4-6 studenter.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Gärna något fast pass i veckan för övningsräkning. Genomfördes inte till andra året, dock påpekades </a:t>
            </a:r>
            <a:r>
              <a:rPr lang="sv-SE" dirty="0" err="1"/>
              <a:t>möjkigheten</a:t>
            </a:r>
            <a:r>
              <a:rPr lang="sv-SE" dirty="0"/>
              <a:t> att tillsammans beställa detta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Fungerade mycket bättre utan Coronarestriktioner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02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theme/theme1.xml><?xml version="1.0" encoding="utf-8"?>
<a:theme xmlns:a="http://schemas.openxmlformats.org/drawingml/2006/main" name="Presentationsmall (svenska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ölaster" id="{57AF9A29-CFA5-4D86-B375-21452B401FD5}" vid="{D6F50ECF-27C7-47E1-B47E-B1D13191001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Snölaster</Template>
  <TotalTime>18659</TotalTime>
  <Words>587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Sabon LT Std</vt:lpstr>
      <vt:lpstr>Trade Gothic LT Std Bold</vt:lpstr>
      <vt:lpstr>Presentationsmall (svenska)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Örebro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 Lindén</dc:creator>
  <cp:lastModifiedBy>Anders Lindén</cp:lastModifiedBy>
  <cp:revision>246</cp:revision>
  <cp:lastPrinted>2017-09-13T10:56:59Z</cp:lastPrinted>
  <dcterms:created xsi:type="dcterms:W3CDTF">2017-01-19T14:18:26Z</dcterms:created>
  <dcterms:modified xsi:type="dcterms:W3CDTF">2023-09-22T08:49:17Z</dcterms:modified>
</cp:coreProperties>
</file>