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9850"/>
  <p:notesSz cx="9144000" cy="5149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C7F351-65B4-4884-B58A-D36948B2185E}" v="3" dt="2026-03-27T09:21:50.82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85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8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8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20143-6EC3-4438-B229-CA30FA3928D3}" type="datetimeFigureOut">
              <a:rPr lang="sv-SE" smtClean="0"/>
              <a:t>2026-03-27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4891088"/>
            <a:ext cx="3962400" cy="258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180013" y="4891088"/>
            <a:ext cx="3962400" cy="258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FA2EE-AC56-4517-9133-5AC58722E0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6786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54B92-763C-41E1-A23A-84CB4BBDA625}" type="datetime1">
              <a:rPr lang="sv-SE" smtClean="0"/>
              <a:t>2026-03-27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BBAC6-5BD4-4072-B6EE-D420FD4EC87D}" type="datetime1">
              <a:rPr lang="sv-SE" smtClean="0"/>
              <a:t>2026-03-27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63E99-53F4-4C0A-8C8E-16DC0E809E8C}" type="datetime1">
              <a:rPr lang="sv-SE" smtClean="0"/>
              <a:t>2026-03-27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1CBF0-5F69-4EC9-8B92-E6207FD232A4}" type="datetime1">
              <a:rPr lang="sv-SE" smtClean="0"/>
              <a:t>2026-03-27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807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46135" y="0"/>
            <a:ext cx="978407" cy="100672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9184" y="64081"/>
            <a:ext cx="5669280" cy="50244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73C9B-1DA8-4B24-B254-3C9126665548}" type="datetime1">
              <a:rPr lang="sv-SE" smtClean="0"/>
              <a:t>2026-03-27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14807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7565" y="421462"/>
            <a:ext cx="5316220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7565" y="1424812"/>
            <a:ext cx="6919595" cy="2739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E5AD6-667D-4DD6-B337-7FCC57B2389B}" type="datetime1">
              <a:rPr lang="sv-SE" smtClean="0"/>
              <a:t>2026-03-27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ft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Helena.backman@oru.s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alin.bertilsson@oru.se" TargetMode="External"/><Relationship Id="rId4" Type="http://schemas.openxmlformats.org/officeDocument/2006/relationships/hyperlink" Target="mailto:Stefan.sarnblad@oru.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06511" y="1584481"/>
            <a:ext cx="1131182" cy="812352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733169" y="2920310"/>
            <a:ext cx="5692775" cy="1551940"/>
          </a:xfrm>
          <a:prstGeom prst="rect">
            <a:avLst/>
          </a:prstGeom>
        </p:spPr>
        <p:txBody>
          <a:bodyPr vert="horz" wrap="square" lIns="0" tIns="211454" rIns="0" bIns="0" rtlCol="0">
            <a:spAutoFit/>
          </a:bodyPr>
          <a:lstStyle/>
          <a:p>
            <a:pPr marR="8255" algn="ctr">
              <a:lnSpc>
                <a:spcPct val="100000"/>
              </a:lnSpc>
              <a:spcBef>
                <a:spcPts val="1664"/>
              </a:spcBef>
            </a:pPr>
            <a:r>
              <a:rPr spc="-290" dirty="0"/>
              <a:t>Avslutande</a:t>
            </a:r>
            <a:r>
              <a:rPr spc="-270" dirty="0"/>
              <a:t> </a:t>
            </a:r>
            <a:r>
              <a:rPr spc="-260" dirty="0"/>
              <a:t>samtal</a:t>
            </a:r>
            <a:r>
              <a:rPr spc="-204" dirty="0"/>
              <a:t> </a:t>
            </a:r>
            <a:r>
              <a:rPr spc="-265" dirty="0"/>
              <a:t>Stadium</a:t>
            </a:r>
            <a:r>
              <a:rPr spc="-220" dirty="0"/>
              <a:t> </a:t>
            </a:r>
            <a:r>
              <a:rPr spc="-25" dirty="0"/>
              <a:t>III</a:t>
            </a:r>
          </a:p>
          <a:p>
            <a:pPr marL="12700" marR="5080" algn="ctr">
              <a:lnSpc>
                <a:spcPct val="141300"/>
              </a:lnSpc>
              <a:spcBef>
                <a:spcPts val="65"/>
              </a:spcBef>
            </a:pPr>
            <a:r>
              <a:rPr sz="2000" b="0" spc="-25" dirty="0">
                <a:latin typeface="Trebuchet MS"/>
                <a:cs typeface="Trebuchet MS"/>
              </a:rPr>
              <a:t>Stefan</a:t>
            </a:r>
            <a:r>
              <a:rPr sz="2000" b="0" spc="-160" dirty="0">
                <a:latin typeface="Trebuchet MS"/>
                <a:cs typeface="Trebuchet MS"/>
              </a:rPr>
              <a:t> </a:t>
            </a:r>
            <a:r>
              <a:rPr sz="2000" b="0" spc="-25" dirty="0">
                <a:latin typeface="Trebuchet MS"/>
                <a:cs typeface="Trebuchet MS"/>
              </a:rPr>
              <a:t>Särnblad,</a:t>
            </a:r>
            <a:r>
              <a:rPr sz="2000" b="0" spc="-110" dirty="0">
                <a:latin typeface="Trebuchet MS"/>
                <a:cs typeface="Trebuchet MS"/>
              </a:rPr>
              <a:t> </a:t>
            </a:r>
            <a:r>
              <a:rPr sz="2000" b="0" spc="-20" dirty="0">
                <a:latin typeface="Trebuchet MS"/>
                <a:cs typeface="Trebuchet MS"/>
              </a:rPr>
              <a:t>Helena</a:t>
            </a:r>
            <a:r>
              <a:rPr sz="2000" b="0" spc="-80" dirty="0">
                <a:latin typeface="Trebuchet MS"/>
                <a:cs typeface="Trebuchet MS"/>
              </a:rPr>
              <a:t> </a:t>
            </a:r>
            <a:r>
              <a:rPr sz="2000" b="0" spc="-10" dirty="0">
                <a:latin typeface="Trebuchet MS"/>
                <a:cs typeface="Trebuchet MS"/>
              </a:rPr>
              <a:t>Backman,</a:t>
            </a:r>
            <a:r>
              <a:rPr sz="2000" b="0" spc="-110" dirty="0">
                <a:latin typeface="Trebuchet MS"/>
                <a:cs typeface="Trebuchet MS"/>
              </a:rPr>
              <a:t> </a:t>
            </a:r>
            <a:r>
              <a:rPr sz="2000" b="0" dirty="0">
                <a:latin typeface="Trebuchet MS"/>
                <a:cs typeface="Trebuchet MS"/>
              </a:rPr>
              <a:t>Malin</a:t>
            </a:r>
            <a:r>
              <a:rPr sz="2000" b="0" spc="-80" dirty="0">
                <a:latin typeface="Trebuchet MS"/>
                <a:cs typeface="Trebuchet MS"/>
              </a:rPr>
              <a:t> </a:t>
            </a:r>
            <a:r>
              <a:rPr sz="2000" b="0" spc="-10" dirty="0">
                <a:latin typeface="Trebuchet MS"/>
                <a:cs typeface="Trebuchet MS"/>
              </a:rPr>
              <a:t>Bertilsson </a:t>
            </a:r>
            <a:r>
              <a:rPr sz="2000" b="0" spc="55" dirty="0">
                <a:latin typeface="Trebuchet MS"/>
                <a:cs typeface="Trebuchet MS"/>
              </a:rPr>
              <a:t>2026-</a:t>
            </a:r>
            <a:r>
              <a:rPr sz="2000" b="0" dirty="0">
                <a:latin typeface="Trebuchet MS"/>
                <a:cs typeface="Trebuchet MS"/>
              </a:rPr>
              <a:t>01-</a:t>
            </a:r>
            <a:r>
              <a:rPr sz="2000" b="0" spc="70" dirty="0">
                <a:latin typeface="Trebuchet MS"/>
                <a:cs typeface="Trebuchet MS"/>
              </a:rPr>
              <a:t>16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45BB6E1-AF50-7225-ED6E-F7A98CF8D6E2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06179A5D-0976-47F5-AC89-9824638BE69B}" type="datetime1">
              <a:rPr lang="sv-SE" smtClean="0"/>
              <a:t>2026-03-27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6135" y="0"/>
            <a:ext cx="978407" cy="1006728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80" dirty="0"/>
              <a:t>Bakgrund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437565" y="1424812"/>
            <a:ext cx="6919595" cy="31681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4310" indent="-181610" algn="just">
              <a:lnSpc>
                <a:spcPct val="100000"/>
              </a:lnSpc>
              <a:spcBef>
                <a:spcPts val="105"/>
              </a:spcBef>
              <a:buClr>
                <a:srgbClr val="97C0DE"/>
              </a:buClr>
              <a:buSzPct val="91666"/>
              <a:buFont typeface="Trebuchet MS"/>
              <a:buChar char="•"/>
              <a:tabLst>
                <a:tab pos="194310" algn="l"/>
              </a:tabLst>
            </a:pPr>
            <a:r>
              <a:rPr b="1" spc="-70" dirty="0">
                <a:latin typeface="Trebuchet MS"/>
                <a:cs typeface="Trebuchet MS"/>
              </a:rPr>
              <a:t>Krav</a:t>
            </a:r>
            <a:r>
              <a:rPr b="1" spc="-150" dirty="0">
                <a:latin typeface="Trebuchet MS"/>
                <a:cs typeface="Trebuchet MS"/>
              </a:rPr>
              <a:t> </a:t>
            </a:r>
            <a:r>
              <a:rPr b="1" spc="-75" dirty="0">
                <a:latin typeface="Trebuchet MS"/>
                <a:cs typeface="Trebuchet MS"/>
              </a:rPr>
              <a:t>att</a:t>
            </a:r>
            <a:r>
              <a:rPr b="1" spc="-50" dirty="0">
                <a:latin typeface="Trebuchet MS"/>
                <a:cs typeface="Trebuchet MS"/>
              </a:rPr>
              <a:t> </a:t>
            </a:r>
            <a:r>
              <a:rPr b="1" spc="-135" dirty="0">
                <a:latin typeface="Trebuchet MS"/>
                <a:cs typeface="Trebuchet MS"/>
              </a:rPr>
              <a:t>vi</a:t>
            </a:r>
            <a:r>
              <a:rPr b="1" spc="-100" dirty="0">
                <a:latin typeface="Trebuchet MS"/>
                <a:cs typeface="Trebuchet MS"/>
              </a:rPr>
              <a:t> </a:t>
            </a:r>
            <a:r>
              <a:rPr b="1" spc="-45" dirty="0">
                <a:latin typeface="Trebuchet MS"/>
                <a:cs typeface="Trebuchet MS"/>
              </a:rPr>
              <a:t>skall</a:t>
            </a:r>
            <a:r>
              <a:rPr b="1" spc="-100" dirty="0">
                <a:latin typeface="Trebuchet MS"/>
                <a:cs typeface="Trebuchet MS"/>
              </a:rPr>
              <a:t> </a:t>
            </a:r>
            <a:r>
              <a:rPr b="1" spc="-85" dirty="0">
                <a:latin typeface="Trebuchet MS"/>
                <a:cs typeface="Trebuchet MS"/>
              </a:rPr>
              <a:t>dokumentera</a:t>
            </a:r>
            <a:r>
              <a:rPr b="1" spc="-80" dirty="0">
                <a:latin typeface="Trebuchet MS"/>
                <a:cs typeface="Trebuchet MS"/>
              </a:rPr>
              <a:t> </a:t>
            </a:r>
            <a:r>
              <a:rPr b="1" spc="-65" dirty="0">
                <a:latin typeface="Trebuchet MS"/>
                <a:cs typeface="Trebuchet MS"/>
              </a:rPr>
              <a:t>bedömning</a:t>
            </a:r>
            <a:r>
              <a:rPr b="1" spc="-140" dirty="0">
                <a:latin typeface="Trebuchet MS"/>
                <a:cs typeface="Trebuchet MS"/>
              </a:rPr>
              <a:t> </a:t>
            </a:r>
            <a:r>
              <a:rPr b="1" spc="-75" dirty="0">
                <a:latin typeface="Trebuchet MS"/>
                <a:cs typeface="Trebuchet MS"/>
              </a:rPr>
              <a:t>av </a:t>
            </a:r>
            <a:r>
              <a:rPr b="1" spc="-10" dirty="0">
                <a:latin typeface="Trebuchet MS"/>
                <a:cs typeface="Trebuchet MS"/>
              </a:rPr>
              <a:t>kursmål</a:t>
            </a:r>
          </a:p>
          <a:p>
            <a:pPr>
              <a:lnSpc>
                <a:spcPct val="100000"/>
              </a:lnSpc>
              <a:buClr>
                <a:srgbClr val="97C0DE"/>
              </a:buClr>
              <a:buFont typeface="Trebuchet MS"/>
              <a:buChar char="•"/>
            </a:pPr>
            <a:endParaRPr b="1" spc="-1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97C0DE"/>
              </a:buClr>
              <a:buFont typeface="Trebuchet MS"/>
              <a:buChar char="•"/>
            </a:pPr>
            <a:r>
              <a:rPr lang="sv-SE" b="1" spc="-10" dirty="0">
                <a:latin typeface="Trebuchet MS"/>
                <a:cs typeface="Trebuchet MS"/>
              </a:rPr>
              <a:t>EPA ges som återkoppling en aktivitet; i avslutande samtal görs en bedömning utifrån kursmål och betygskriterier.</a:t>
            </a: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97C0DE"/>
              </a:buClr>
              <a:buFont typeface="Trebuchet MS"/>
              <a:buChar char="•"/>
            </a:pPr>
            <a:endParaRPr b="1" spc="-10" dirty="0">
              <a:latin typeface="Trebuchet MS"/>
              <a:cs typeface="Trebuchet MS"/>
            </a:endParaRPr>
          </a:p>
          <a:p>
            <a:pPr marL="194310" indent="-181610" algn="just">
              <a:lnSpc>
                <a:spcPct val="100000"/>
              </a:lnSpc>
              <a:spcBef>
                <a:spcPts val="1019"/>
              </a:spcBef>
              <a:buClr>
                <a:srgbClr val="97C0DE"/>
              </a:buClr>
              <a:buSzPct val="91666"/>
              <a:buChar char="•"/>
              <a:tabLst>
                <a:tab pos="194310" algn="l"/>
              </a:tabLst>
            </a:pPr>
            <a:r>
              <a:rPr spc="-25" dirty="0" err="1"/>
              <a:t>Helhetsbedömning</a:t>
            </a:r>
            <a:r>
              <a:rPr spc="-130" dirty="0"/>
              <a:t> </a:t>
            </a:r>
            <a:r>
              <a:rPr spc="-85" dirty="0" err="1"/>
              <a:t>viktig</a:t>
            </a:r>
            <a:endParaRPr lang="sv-SE" spc="-85" dirty="0"/>
          </a:p>
          <a:p>
            <a:pPr marL="194310" indent="-181610" algn="just">
              <a:lnSpc>
                <a:spcPct val="100000"/>
              </a:lnSpc>
              <a:spcBef>
                <a:spcPts val="1019"/>
              </a:spcBef>
              <a:buClr>
                <a:srgbClr val="97C0DE"/>
              </a:buClr>
              <a:buSzPct val="91666"/>
              <a:buChar char="•"/>
              <a:tabLst>
                <a:tab pos="194310" algn="l"/>
              </a:tabLst>
            </a:pPr>
            <a:endParaRPr spc="-10" dirty="0"/>
          </a:p>
          <a:p>
            <a:pPr marL="194310" marR="953135" indent="-182245" algn="just">
              <a:lnSpc>
                <a:spcPct val="100000"/>
              </a:lnSpc>
              <a:spcBef>
                <a:spcPts val="1019"/>
              </a:spcBef>
              <a:buClr>
                <a:srgbClr val="97C0DE"/>
              </a:buClr>
              <a:buSzPct val="91666"/>
              <a:buChar char="•"/>
              <a:tabLst>
                <a:tab pos="194310" algn="l"/>
              </a:tabLst>
            </a:pPr>
            <a:r>
              <a:rPr spc="-80" dirty="0"/>
              <a:t>För</a:t>
            </a:r>
            <a:r>
              <a:rPr spc="-55" dirty="0"/>
              <a:t> </a:t>
            </a:r>
            <a:r>
              <a:rPr spc="-65" dirty="0"/>
              <a:t>examinator</a:t>
            </a:r>
            <a:r>
              <a:rPr spc="-70" dirty="0"/>
              <a:t> </a:t>
            </a:r>
            <a:r>
              <a:rPr spc="-20" dirty="0"/>
              <a:t>och</a:t>
            </a:r>
            <a:r>
              <a:rPr spc="-15" dirty="0"/>
              <a:t> </a:t>
            </a:r>
            <a:r>
              <a:rPr spc="-50" dirty="0"/>
              <a:t>utbildningen</a:t>
            </a:r>
            <a:r>
              <a:rPr spc="-75" dirty="0"/>
              <a:t> </a:t>
            </a:r>
            <a:r>
              <a:rPr spc="-90" dirty="0"/>
              <a:t>viktigt</a:t>
            </a:r>
            <a:r>
              <a:rPr spc="-10" dirty="0"/>
              <a:t> </a:t>
            </a:r>
            <a:r>
              <a:rPr spc="-155" dirty="0"/>
              <a:t>att</a:t>
            </a:r>
            <a:r>
              <a:rPr spc="20" dirty="0"/>
              <a:t> </a:t>
            </a:r>
            <a:r>
              <a:rPr spc="-85" dirty="0"/>
              <a:t>tidigt</a:t>
            </a:r>
            <a:r>
              <a:rPr spc="-15" dirty="0"/>
              <a:t> </a:t>
            </a:r>
            <a:r>
              <a:rPr spc="-20" dirty="0"/>
              <a:t>identifiera </a:t>
            </a:r>
            <a:r>
              <a:rPr spc="-45" dirty="0"/>
              <a:t>studenter</a:t>
            </a:r>
            <a:r>
              <a:rPr spc="-90" dirty="0"/>
              <a:t> </a:t>
            </a:r>
            <a:r>
              <a:rPr spc="-50" dirty="0"/>
              <a:t>med</a:t>
            </a:r>
            <a:r>
              <a:rPr spc="-85" dirty="0"/>
              <a:t> </a:t>
            </a:r>
            <a:r>
              <a:rPr spc="-45" dirty="0"/>
              <a:t>behov</a:t>
            </a:r>
            <a:r>
              <a:rPr spc="-90" dirty="0"/>
              <a:t> </a:t>
            </a:r>
            <a:r>
              <a:rPr spc="-45" dirty="0"/>
              <a:t>av</a:t>
            </a:r>
            <a:r>
              <a:rPr spc="-90" dirty="0"/>
              <a:t> </a:t>
            </a:r>
            <a:r>
              <a:rPr spc="-30" dirty="0"/>
              <a:t>stöd</a:t>
            </a:r>
            <a:r>
              <a:rPr spc="-55" dirty="0"/>
              <a:t> </a:t>
            </a:r>
            <a:r>
              <a:rPr spc="-20" dirty="0"/>
              <a:t>och</a:t>
            </a:r>
            <a:r>
              <a:rPr spc="-114" dirty="0"/>
              <a:t> </a:t>
            </a:r>
            <a:r>
              <a:rPr spc="-120" dirty="0"/>
              <a:t>för</a:t>
            </a:r>
            <a:r>
              <a:rPr spc="-15" dirty="0"/>
              <a:t> </a:t>
            </a:r>
            <a:r>
              <a:rPr spc="-40" dirty="0"/>
              <a:t>studenterna </a:t>
            </a:r>
            <a:r>
              <a:rPr spc="-155" dirty="0"/>
              <a:t>att</a:t>
            </a:r>
            <a:r>
              <a:rPr spc="25" dirty="0"/>
              <a:t> </a:t>
            </a:r>
            <a:r>
              <a:rPr spc="-170" dirty="0"/>
              <a:t>få</a:t>
            </a:r>
            <a:r>
              <a:rPr spc="35" dirty="0"/>
              <a:t> </a:t>
            </a:r>
            <a:r>
              <a:rPr spc="-25" dirty="0"/>
              <a:t>bra </a:t>
            </a:r>
            <a:r>
              <a:rPr spc="-50" dirty="0" err="1"/>
              <a:t>återkoppling</a:t>
            </a:r>
            <a:r>
              <a:rPr spc="-75" dirty="0"/>
              <a:t> </a:t>
            </a:r>
            <a:r>
              <a:rPr lang="sv-SE" spc="-65" dirty="0"/>
              <a:t>för </a:t>
            </a:r>
            <a:r>
              <a:rPr spc="-10" dirty="0" err="1"/>
              <a:t>utvecklingsområden</a:t>
            </a:r>
            <a:endParaRPr spc="-10" dirty="0"/>
          </a:p>
        </p:txBody>
      </p:sp>
      <p:sp>
        <p:nvSpPr>
          <p:cNvPr id="5" name="object 5"/>
          <p:cNvSpPr txBox="1"/>
          <p:nvPr/>
        </p:nvSpPr>
        <p:spPr>
          <a:xfrm>
            <a:off x="437248" y="170753"/>
            <a:ext cx="434975" cy="11366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550" dirty="0">
                <a:solidFill>
                  <a:srgbClr val="FFFFFF"/>
                </a:solidFill>
                <a:latin typeface="Trebuchet MS"/>
                <a:cs typeface="Trebuchet MS"/>
              </a:rPr>
              <a:t>2026-01-</a:t>
            </a:r>
            <a:r>
              <a:rPr sz="550" spc="40" dirty="0">
                <a:solidFill>
                  <a:srgbClr val="FFFFFF"/>
                </a:solidFill>
                <a:latin typeface="Trebuchet MS"/>
                <a:cs typeface="Trebuchet MS"/>
              </a:rPr>
              <a:t>16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E788645-CFF9-79AF-8CE0-A8257BE34DD4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39B9F301-0DBC-4219-809B-68FB4EB07B55}" type="datetime1">
              <a:rPr lang="sv-SE" smtClean="0"/>
              <a:t>2026-03-27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6135" y="0"/>
            <a:ext cx="978407" cy="100672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50568" y="150698"/>
            <a:ext cx="5971540" cy="45465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b="1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2800" b="1" spc="-3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275" dirty="0">
                <a:solidFill>
                  <a:srgbClr val="FFFFFF"/>
                </a:solidFill>
                <a:latin typeface="Trebuchet MS"/>
                <a:cs typeface="Trebuchet MS"/>
              </a:rPr>
              <a:t>VFU-</a:t>
            </a:r>
            <a:r>
              <a:rPr sz="2800" b="1" spc="-280" dirty="0">
                <a:solidFill>
                  <a:srgbClr val="FFFFFF"/>
                </a:solidFill>
                <a:latin typeface="Trebuchet MS"/>
                <a:cs typeface="Trebuchet MS"/>
              </a:rPr>
              <a:t>bedömning</a:t>
            </a:r>
            <a:r>
              <a:rPr sz="2800" b="1" spc="-4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145" dirty="0">
                <a:solidFill>
                  <a:srgbClr val="FFFFFF"/>
                </a:solidFill>
                <a:latin typeface="Trebuchet MS"/>
                <a:cs typeface="Trebuchet MS"/>
              </a:rPr>
              <a:t>på</a:t>
            </a:r>
            <a:r>
              <a:rPr sz="2800" b="1" spc="-4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240" dirty="0">
                <a:solidFill>
                  <a:srgbClr val="FFFFFF"/>
                </a:solidFill>
                <a:latin typeface="Trebuchet MS"/>
                <a:cs typeface="Trebuchet MS"/>
              </a:rPr>
              <a:t>stadium</a:t>
            </a:r>
            <a:r>
              <a:rPr sz="2800" b="1" spc="-4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20" dirty="0">
                <a:solidFill>
                  <a:srgbClr val="FFFFFF"/>
                </a:solidFill>
                <a:latin typeface="Trebuchet MS"/>
                <a:cs typeface="Trebuchet MS"/>
              </a:rPr>
              <a:t>III</a:t>
            </a:r>
            <a:r>
              <a:rPr sz="2800" b="1" spc="-2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204" dirty="0">
                <a:solidFill>
                  <a:srgbClr val="FFFFFF"/>
                </a:solidFill>
                <a:latin typeface="Trebuchet MS"/>
                <a:cs typeface="Trebuchet MS"/>
              </a:rPr>
              <a:t>från</a:t>
            </a:r>
            <a:r>
              <a:rPr sz="2800" b="1" spc="-4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225" dirty="0">
                <a:solidFill>
                  <a:srgbClr val="FFFFFF"/>
                </a:solidFill>
                <a:latin typeface="Trebuchet MS"/>
                <a:cs typeface="Trebuchet MS"/>
              </a:rPr>
              <a:t>VT26</a:t>
            </a:r>
            <a:r>
              <a:rPr sz="2800" b="1" spc="-4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50" dirty="0">
                <a:solidFill>
                  <a:srgbClr val="FFFFFF"/>
                </a:solidFill>
                <a:latin typeface="Trebuchet MS"/>
                <a:cs typeface="Trebuchet MS"/>
              </a:rPr>
              <a:t>–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9367" y="572464"/>
            <a:ext cx="6954520" cy="127000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80"/>
              </a:spcBef>
            </a:pPr>
            <a:r>
              <a:rPr sz="2800" b="1" spc="-229" dirty="0">
                <a:solidFill>
                  <a:srgbClr val="FFFFFF"/>
                </a:solidFill>
                <a:latin typeface="Trebuchet MS"/>
                <a:cs typeface="Trebuchet MS"/>
              </a:rPr>
              <a:t>Avslutande</a:t>
            </a:r>
            <a:r>
              <a:rPr sz="2800" b="1" spc="-48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204" dirty="0">
                <a:solidFill>
                  <a:srgbClr val="FFFFFF"/>
                </a:solidFill>
                <a:latin typeface="Trebuchet MS"/>
                <a:cs typeface="Trebuchet MS"/>
              </a:rPr>
              <a:t>samtal</a:t>
            </a:r>
            <a:r>
              <a:rPr sz="2800" b="1" spc="-3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204" dirty="0">
                <a:solidFill>
                  <a:srgbClr val="FFFFFF"/>
                </a:solidFill>
                <a:latin typeface="Trebuchet MS"/>
                <a:cs typeface="Trebuchet MS"/>
              </a:rPr>
              <a:t>och</a:t>
            </a:r>
            <a:r>
              <a:rPr sz="2800" b="1" spc="-45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290" dirty="0">
                <a:solidFill>
                  <a:srgbClr val="FFFFFF"/>
                </a:solidFill>
                <a:latin typeface="Trebuchet MS"/>
                <a:cs typeface="Trebuchet MS"/>
              </a:rPr>
              <a:t>bedömning</a:t>
            </a:r>
            <a:r>
              <a:rPr sz="2800" b="1" spc="-4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235" dirty="0">
                <a:solidFill>
                  <a:srgbClr val="FFFFFF"/>
                </a:solidFill>
                <a:latin typeface="Trebuchet MS"/>
                <a:cs typeface="Trebuchet MS"/>
              </a:rPr>
              <a:t>efter</a:t>
            </a:r>
            <a:r>
              <a:rPr sz="2800" b="1" spc="-4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270" dirty="0">
                <a:solidFill>
                  <a:srgbClr val="FFFFFF"/>
                </a:solidFill>
                <a:latin typeface="Trebuchet MS"/>
                <a:cs typeface="Trebuchet MS"/>
              </a:rPr>
              <a:t>varje</a:t>
            </a:r>
            <a:r>
              <a:rPr sz="2800" b="1" spc="-4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110" dirty="0">
                <a:solidFill>
                  <a:srgbClr val="FFFFFF"/>
                </a:solidFill>
                <a:latin typeface="Trebuchet MS"/>
                <a:cs typeface="Trebuchet MS"/>
              </a:rPr>
              <a:t>VFU-</a:t>
            </a:r>
            <a:r>
              <a:rPr sz="2800" b="1" spc="-75" dirty="0">
                <a:solidFill>
                  <a:srgbClr val="FFFFFF"/>
                </a:solidFill>
                <a:latin typeface="Trebuchet MS"/>
                <a:cs typeface="Trebuchet MS"/>
              </a:rPr>
              <a:t>placering</a:t>
            </a:r>
            <a:endParaRPr sz="2800">
              <a:latin typeface="Trebuchet MS"/>
              <a:cs typeface="Trebuchet MS"/>
            </a:endParaRPr>
          </a:p>
          <a:p>
            <a:pPr marL="879475">
              <a:lnSpc>
                <a:spcPct val="100000"/>
              </a:lnSpc>
              <a:spcBef>
                <a:spcPts val="865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Exempel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6967" y="1629155"/>
            <a:ext cx="7370064" cy="177546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088047" y="3577780"/>
            <a:ext cx="6885305" cy="12395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27965" indent="-215265">
              <a:lnSpc>
                <a:spcPct val="100000"/>
              </a:lnSpc>
              <a:spcBef>
                <a:spcPts val="135"/>
              </a:spcBef>
              <a:buFont typeface="Arial"/>
              <a:buChar char="•"/>
              <a:tabLst>
                <a:tab pos="227965" algn="l"/>
              </a:tabLst>
            </a:pPr>
            <a:r>
              <a:rPr sz="1550" spc="60" dirty="0">
                <a:solidFill>
                  <a:srgbClr val="FFFFFF"/>
                </a:solidFill>
                <a:latin typeface="Calibri"/>
                <a:cs typeface="Calibri"/>
              </a:rPr>
              <a:t>Slutsamtalen</a:t>
            </a:r>
            <a:r>
              <a:rPr sz="1550" spc="4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dirty="0">
                <a:solidFill>
                  <a:srgbClr val="FFFFFF"/>
                </a:solidFill>
                <a:latin typeface="Calibri"/>
                <a:cs typeface="Calibri"/>
              </a:rPr>
              <a:t>genomförs</a:t>
            </a:r>
            <a:r>
              <a:rPr sz="1550" spc="4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individuellt</a:t>
            </a:r>
            <a:r>
              <a:rPr sz="1550" spc="3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dirty="0">
                <a:solidFill>
                  <a:srgbClr val="FFFFFF"/>
                </a:solidFill>
                <a:latin typeface="Calibri"/>
                <a:cs typeface="Calibri"/>
              </a:rPr>
              <a:t>efter</a:t>
            </a:r>
            <a:r>
              <a:rPr sz="1550" spc="2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u="sng" dirty="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varje</a:t>
            </a:r>
            <a:r>
              <a:rPr sz="1550" u="none" spc="3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u="none" dirty="0">
                <a:solidFill>
                  <a:srgbClr val="FFFFFF"/>
                </a:solidFill>
                <a:latin typeface="Calibri"/>
                <a:cs typeface="Calibri"/>
              </a:rPr>
              <a:t>delplacering</a:t>
            </a:r>
            <a:r>
              <a:rPr sz="1550" u="none" spc="3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u="none" dirty="0">
                <a:solidFill>
                  <a:srgbClr val="FFFFFF"/>
                </a:solidFill>
                <a:latin typeface="Calibri"/>
                <a:cs typeface="Calibri"/>
              </a:rPr>
              <a:t>(student-</a:t>
            </a:r>
            <a:r>
              <a:rPr sz="1550" u="none" spc="-10" dirty="0">
                <a:solidFill>
                  <a:srgbClr val="FFFFFF"/>
                </a:solidFill>
                <a:latin typeface="Calibri"/>
                <a:cs typeface="Calibri"/>
              </a:rPr>
              <a:t>HL/LUA)</a:t>
            </a:r>
            <a:endParaRPr sz="1550" dirty="0">
              <a:latin typeface="Calibri"/>
              <a:cs typeface="Calibri"/>
            </a:endParaRPr>
          </a:p>
          <a:p>
            <a:pPr marL="227965" indent="-215265">
              <a:lnSpc>
                <a:spcPct val="100000"/>
              </a:lnSpc>
              <a:spcBef>
                <a:spcPts val="15"/>
              </a:spcBef>
              <a:buFont typeface="Arial"/>
              <a:buChar char="•"/>
              <a:tabLst>
                <a:tab pos="227965" algn="l"/>
              </a:tabLst>
            </a:pPr>
            <a:r>
              <a:rPr sz="1550" dirty="0">
                <a:solidFill>
                  <a:srgbClr val="FFFFFF"/>
                </a:solidFill>
                <a:latin typeface="Calibri"/>
                <a:cs typeface="Calibri"/>
              </a:rPr>
              <a:t>Tidsåtgång</a:t>
            </a:r>
            <a:r>
              <a:rPr sz="1550" spc="1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spc="65" dirty="0">
                <a:solidFill>
                  <a:srgbClr val="FFFFFF"/>
                </a:solidFill>
                <a:latin typeface="Calibri"/>
                <a:cs typeface="Calibri"/>
              </a:rPr>
              <a:t>ca:</a:t>
            </a:r>
            <a:r>
              <a:rPr sz="1550" spc="2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dirty="0">
                <a:solidFill>
                  <a:srgbClr val="FFFFFF"/>
                </a:solidFill>
                <a:latin typeface="Calibri"/>
                <a:cs typeface="Calibri"/>
              </a:rPr>
              <a:t>10-15</a:t>
            </a:r>
            <a:r>
              <a:rPr sz="1550" spc="1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dirty="0">
                <a:solidFill>
                  <a:srgbClr val="FFFFFF"/>
                </a:solidFill>
                <a:latin typeface="Calibri"/>
                <a:cs typeface="Calibri"/>
              </a:rPr>
              <a:t>min</a:t>
            </a:r>
            <a:r>
              <a:rPr sz="1550" spc="1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dirty="0">
                <a:solidFill>
                  <a:srgbClr val="FFFFFF"/>
                </a:solidFill>
                <a:latin typeface="Calibri"/>
                <a:cs typeface="Calibri"/>
              </a:rPr>
              <a:t>per</a:t>
            </a:r>
            <a:r>
              <a:rPr sz="1550" spc="1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Calibri"/>
                <a:cs typeface="Calibri"/>
              </a:rPr>
              <a:t>student</a:t>
            </a:r>
            <a:endParaRPr sz="1550" dirty="0">
              <a:latin typeface="Calibri"/>
              <a:cs typeface="Calibri"/>
            </a:endParaRPr>
          </a:p>
          <a:p>
            <a:pPr marL="227965" marR="361315" indent="-215900">
              <a:lnSpc>
                <a:spcPct val="104800"/>
              </a:lnSpc>
              <a:buFont typeface="Arial"/>
              <a:buChar char="•"/>
              <a:tabLst>
                <a:tab pos="227965" algn="l"/>
              </a:tabLst>
            </a:pPr>
            <a:r>
              <a:rPr sz="1550" spc="10" dirty="0">
                <a:solidFill>
                  <a:srgbClr val="FFFFFF"/>
                </a:solidFill>
                <a:latin typeface="Calibri"/>
                <a:cs typeface="Calibri"/>
              </a:rPr>
              <a:t>Ger</a:t>
            </a:r>
            <a:r>
              <a:rPr sz="1550" spc="1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spc="10" dirty="0">
                <a:solidFill>
                  <a:srgbClr val="FFFFFF"/>
                </a:solidFill>
                <a:latin typeface="Calibri"/>
                <a:cs typeface="Calibri"/>
              </a:rPr>
              <a:t>examinator</a:t>
            </a:r>
            <a:r>
              <a:rPr sz="1550" spc="2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spc="10" dirty="0">
                <a:solidFill>
                  <a:srgbClr val="FFFFFF"/>
                </a:solidFill>
                <a:latin typeface="Calibri"/>
                <a:cs typeface="Calibri"/>
              </a:rPr>
              <a:t>5-9</a:t>
            </a:r>
            <a:r>
              <a:rPr sz="1550" spc="1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spc="45" dirty="0">
                <a:solidFill>
                  <a:srgbClr val="FFFFFF"/>
                </a:solidFill>
                <a:latin typeface="Calibri"/>
                <a:cs typeface="Calibri"/>
              </a:rPr>
              <a:t>bedömningsunderlag</a:t>
            </a:r>
            <a:r>
              <a:rPr sz="1550" spc="25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spc="10" dirty="0">
                <a:solidFill>
                  <a:srgbClr val="FFFFFF"/>
                </a:solidFill>
                <a:latin typeface="Calibri"/>
                <a:cs typeface="Calibri"/>
              </a:rPr>
              <a:t>per</a:t>
            </a:r>
            <a:r>
              <a:rPr sz="1550" spc="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spc="10" dirty="0">
                <a:solidFill>
                  <a:srgbClr val="FFFFFF"/>
                </a:solidFill>
                <a:latin typeface="Calibri"/>
                <a:cs typeface="Calibri"/>
              </a:rPr>
              <a:t>termin</a:t>
            </a:r>
            <a:r>
              <a:rPr sz="1550" spc="2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spc="80" dirty="0">
                <a:solidFill>
                  <a:srgbClr val="FFFFFF"/>
                </a:solidFill>
                <a:latin typeface="Calibri"/>
                <a:cs typeface="Calibri"/>
              </a:rPr>
              <a:t>som</a:t>
            </a:r>
            <a:r>
              <a:rPr sz="1550" spc="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spc="10" dirty="0">
                <a:solidFill>
                  <a:srgbClr val="FFFFFF"/>
                </a:solidFill>
                <a:latin typeface="Calibri"/>
                <a:cs typeface="Calibri"/>
              </a:rPr>
              <a:t>komplement</a:t>
            </a:r>
            <a:r>
              <a:rPr sz="1550" spc="1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spc="-20" dirty="0">
                <a:solidFill>
                  <a:srgbClr val="FFFFFF"/>
                </a:solidFill>
                <a:latin typeface="Calibri"/>
                <a:cs typeface="Calibri"/>
              </a:rPr>
              <a:t>till </a:t>
            </a:r>
            <a:r>
              <a:rPr sz="1550" spc="-10" dirty="0">
                <a:solidFill>
                  <a:srgbClr val="FFFFFF"/>
                </a:solidFill>
                <a:latin typeface="Calibri"/>
                <a:cs typeface="Calibri"/>
              </a:rPr>
              <a:t>EPA/SKA</a:t>
            </a:r>
            <a:endParaRPr sz="1550" dirty="0">
              <a:latin typeface="Calibri"/>
              <a:cs typeface="Calibri"/>
            </a:endParaRPr>
          </a:p>
          <a:p>
            <a:pPr marL="227965" indent="-215265">
              <a:lnSpc>
                <a:spcPct val="100000"/>
              </a:lnSpc>
              <a:spcBef>
                <a:spcPts val="20"/>
              </a:spcBef>
              <a:buFont typeface="Arial"/>
              <a:buChar char="•"/>
              <a:tabLst>
                <a:tab pos="227965" algn="l"/>
              </a:tabLst>
            </a:pPr>
            <a:r>
              <a:rPr sz="1550" spc="70" dirty="0">
                <a:solidFill>
                  <a:srgbClr val="FFFFFF"/>
                </a:solidFill>
                <a:latin typeface="Calibri"/>
                <a:cs typeface="Calibri"/>
              </a:rPr>
              <a:t>VFU-</a:t>
            </a:r>
            <a:r>
              <a:rPr sz="1550" dirty="0">
                <a:solidFill>
                  <a:srgbClr val="FFFFFF"/>
                </a:solidFill>
                <a:latin typeface="Calibri"/>
                <a:cs typeface="Calibri"/>
              </a:rPr>
              <a:t>betygskriterier</a:t>
            </a:r>
            <a:r>
              <a:rPr sz="1550" spc="2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spc="65" dirty="0">
                <a:solidFill>
                  <a:srgbClr val="FFFFFF"/>
                </a:solidFill>
                <a:latin typeface="Calibri"/>
                <a:cs typeface="Calibri"/>
              </a:rPr>
              <a:t>bedöms</a:t>
            </a:r>
            <a:r>
              <a:rPr sz="1550" spc="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spc="65" dirty="0">
                <a:solidFill>
                  <a:srgbClr val="FFFFFF"/>
                </a:solidFill>
                <a:latin typeface="Calibri"/>
                <a:cs typeface="Calibri"/>
              </a:rPr>
              <a:t>och</a:t>
            </a:r>
            <a:r>
              <a:rPr sz="1550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spc="60" dirty="0">
                <a:solidFill>
                  <a:srgbClr val="FFFFFF"/>
                </a:solidFill>
                <a:latin typeface="Calibri"/>
                <a:cs typeface="Calibri"/>
              </a:rPr>
              <a:t>slutsamtalen</a:t>
            </a:r>
            <a:r>
              <a:rPr sz="1550" spc="2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dirty="0">
                <a:solidFill>
                  <a:srgbClr val="FFFFFF"/>
                </a:solidFill>
                <a:latin typeface="Calibri"/>
                <a:cs typeface="Calibri"/>
              </a:rPr>
              <a:t>dokumenteras</a:t>
            </a:r>
            <a:r>
              <a:rPr sz="1550" spc="22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550" spc="1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Calibri"/>
                <a:cs typeface="Calibri"/>
              </a:rPr>
              <a:t>Ortrac</a:t>
            </a:r>
            <a:endParaRPr sz="1550" dirty="0">
              <a:latin typeface="Calibri"/>
              <a:cs typeface="Calibri"/>
            </a:endParaRPr>
          </a:p>
        </p:txBody>
      </p:sp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xfrm>
            <a:off x="193967" y="-113335"/>
            <a:ext cx="703580" cy="45465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4200" spc="-300" baseline="-41666" dirty="0"/>
              <a:t>S</a:t>
            </a:r>
            <a:r>
              <a:rPr sz="4200" spc="-922" baseline="-41666" dirty="0"/>
              <a:t>t</a:t>
            </a:r>
            <a:r>
              <a:rPr sz="550" b="0" spc="40" dirty="0">
                <a:latin typeface="Trebuchet MS"/>
                <a:cs typeface="Trebuchet MS"/>
              </a:rPr>
              <a:t>2</a:t>
            </a:r>
            <a:r>
              <a:rPr sz="550" b="0" spc="-204" dirty="0">
                <a:latin typeface="Trebuchet MS"/>
                <a:cs typeface="Trebuchet MS"/>
              </a:rPr>
              <a:t>0</a:t>
            </a:r>
            <a:r>
              <a:rPr sz="4200" spc="-1814" baseline="-41666" dirty="0"/>
              <a:t>ä</a:t>
            </a:r>
            <a:r>
              <a:rPr sz="550" b="0" spc="40" dirty="0">
                <a:latin typeface="Trebuchet MS"/>
                <a:cs typeface="Trebuchet MS"/>
              </a:rPr>
              <a:t>2</a:t>
            </a:r>
            <a:r>
              <a:rPr sz="550" b="0" spc="5" dirty="0">
                <a:latin typeface="Trebuchet MS"/>
                <a:cs typeface="Trebuchet MS"/>
              </a:rPr>
              <a:t>6</a:t>
            </a:r>
            <a:r>
              <a:rPr sz="550" b="0" spc="20" dirty="0">
                <a:latin typeface="Trebuchet MS"/>
                <a:cs typeface="Trebuchet MS"/>
              </a:rPr>
              <a:t>-</a:t>
            </a:r>
            <a:r>
              <a:rPr sz="550" b="0" spc="-160" dirty="0">
                <a:latin typeface="Trebuchet MS"/>
                <a:cs typeface="Trebuchet MS"/>
              </a:rPr>
              <a:t>0</a:t>
            </a:r>
            <a:r>
              <a:rPr sz="4200" spc="-1455" baseline="-41666" dirty="0"/>
              <a:t>r</a:t>
            </a:r>
            <a:r>
              <a:rPr sz="550" b="0" spc="15" dirty="0">
                <a:latin typeface="Trebuchet MS"/>
                <a:cs typeface="Trebuchet MS"/>
              </a:rPr>
              <a:t>1-</a:t>
            </a:r>
            <a:r>
              <a:rPr sz="550" b="0" spc="-150" dirty="0">
                <a:latin typeface="Trebuchet MS"/>
                <a:cs typeface="Trebuchet MS"/>
              </a:rPr>
              <a:t>1</a:t>
            </a:r>
            <a:r>
              <a:rPr sz="4200" spc="-2039" baseline="-41666" dirty="0"/>
              <a:t>k</a:t>
            </a:r>
            <a:r>
              <a:rPr sz="550" b="0" spc="20" dirty="0">
                <a:latin typeface="Trebuchet MS"/>
                <a:cs typeface="Trebuchet MS"/>
              </a:rPr>
              <a:t>6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DC1715FA-BA8A-9987-BF65-3B82542F3246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08ED5EFE-129B-4EEF-B3EB-62FA44CF18D5}" type="datetime1">
              <a:rPr lang="sv-SE" smtClean="0"/>
              <a:t>2026-03-27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99784" y="1307464"/>
            <a:ext cx="2520950" cy="2501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800" spc="-45" dirty="0">
                <a:solidFill>
                  <a:srgbClr val="FFFFFF"/>
                </a:solidFill>
                <a:latin typeface="Trebuchet MS"/>
                <a:cs typeface="Trebuchet MS"/>
              </a:rPr>
              <a:t>Närvaro,</a:t>
            </a:r>
            <a:r>
              <a:rPr sz="1800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FFFFFF"/>
                </a:solidFill>
                <a:latin typeface="Trebuchet MS"/>
                <a:cs typeface="Trebuchet MS"/>
              </a:rPr>
              <a:t>kommunikation, </a:t>
            </a:r>
            <a:r>
              <a:rPr sz="1800" spc="-50" dirty="0">
                <a:solidFill>
                  <a:srgbClr val="FFFFFF"/>
                </a:solidFill>
                <a:latin typeface="Trebuchet MS"/>
                <a:cs typeface="Trebuchet MS"/>
              </a:rPr>
              <a:t>förhållningssätt</a:t>
            </a:r>
            <a:r>
              <a:rPr sz="1800" spc="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Trebuchet MS"/>
                <a:cs typeface="Trebuchet MS"/>
              </a:rPr>
              <a:t>och </a:t>
            </a:r>
            <a:r>
              <a:rPr sz="1800" spc="-10" dirty="0">
                <a:solidFill>
                  <a:srgbClr val="FFFFFF"/>
                </a:solidFill>
                <a:latin typeface="Trebuchet MS"/>
                <a:cs typeface="Trebuchet MS"/>
              </a:rPr>
              <a:t>sammanfattande </a:t>
            </a:r>
            <a:r>
              <a:rPr sz="1800" spc="-50" dirty="0">
                <a:solidFill>
                  <a:srgbClr val="FFFFFF"/>
                </a:solidFill>
                <a:latin typeface="Trebuchet MS"/>
                <a:cs typeface="Trebuchet MS"/>
              </a:rPr>
              <a:t>återkoppling</a:t>
            </a:r>
            <a:r>
              <a:rPr sz="18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Trebuchet MS"/>
                <a:cs typeface="Trebuchet MS"/>
              </a:rPr>
              <a:t>är </a:t>
            </a:r>
            <a:r>
              <a:rPr sz="1800" spc="-10" dirty="0">
                <a:solidFill>
                  <a:srgbClr val="FFFFFF"/>
                </a:solidFill>
                <a:latin typeface="Trebuchet MS"/>
                <a:cs typeface="Trebuchet MS"/>
              </a:rPr>
              <a:t>obligatoriskt.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800">
              <a:latin typeface="Trebuchet MS"/>
              <a:cs typeface="Trebuchet MS"/>
            </a:endParaRPr>
          </a:p>
          <a:p>
            <a:pPr marL="12700" marR="670560">
              <a:lnSpc>
                <a:spcPct val="100000"/>
              </a:lnSpc>
            </a:pPr>
            <a:r>
              <a:rPr sz="1800" spc="-35" dirty="0">
                <a:solidFill>
                  <a:srgbClr val="FFFFFF"/>
                </a:solidFill>
                <a:latin typeface="Trebuchet MS"/>
                <a:cs typeface="Trebuchet MS"/>
              </a:rPr>
              <a:t>Fri</a:t>
            </a:r>
            <a:r>
              <a:rPr sz="1800" spc="-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FFFFFF"/>
                </a:solidFill>
                <a:latin typeface="Trebuchet MS"/>
                <a:cs typeface="Trebuchet MS"/>
              </a:rPr>
              <a:t>text</a:t>
            </a:r>
            <a:r>
              <a:rPr sz="1800" spc="-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rebuchet MS"/>
                <a:cs typeface="Trebuchet MS"/>
              </a:rPr>
              <a:t>kan</a:t>
            </a:r>
            <a:r>
              <a:rPr sz="1800" spc="-1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rebuchet MS"/>
                <a:cs typeface="Trebuchet MS"/>
              </a:rPr>
              <a:t>skrivas 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då</a:t>
            </a:r>
            <a:r>
              <a:rPr sz="1800" spc="-11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rebuchet MS"/>
                <a:cs typeface="Trebuchet MS"/>
              </a:rPr>
              <a:t>man</a:t>
            </a:r>
            <a:r>
              <a:rPr sz="1800" spc="-1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FFFFFF"/>
                </a:solidFill>
                <a:latin typeface="Trebuchet MS"/>
                <a:cs typeface="Trebuchet MS"/>
              </a:rPr>
              <a:t>klickar</a:t>
            </a:r>
            <a:r>
              <a:rPr sz="1800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FFFFFF"/>
                </a:solidFill>
                <a:latin typeface="Trebuchet MS"/>
                <a:cs typeface="Trebuchet MS"/>
              </a:rPr>
              <a:t>på </a:t>
            </a:r>
            <a:r>
              <a:rPr sz="1800" spc="-55" dirty="0">
                <a:solidFill>
                  <a:srgbClr val="FFFFFF"/>
                </a:solidFill>
                <a:latin typeface="Trebuchet MS"/>
                <a:cs typeface="Trebuchet MS"/>
              </a:rPr>
              <a:t>”comment”</a:t>
            </a:r>
            <a:r>
              <a:rPr sz="1800" spc="-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Trebuchet MS"/>
                <a:cs typeface="Trebuchet MS"/>
              </a:rPr>
              <a:t>rutan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4419472-F89E-B491-81B1-B6365A3B3883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A239152A-FE7A-4678-922A-134668C9F9B0}" type="datetime1">
              <a:rPr lang="sv-SE" smtClean="0"/>
              <a:t>2026-03-27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6135" y="0"/>
            <a:ext cx="978407" cy="1006728"/>
          </a:xfrm>
          <a:prstGeom prst="rect">
            <a:avLst/>
          </a:prstGeom>
        </p:spPr>
      </p:pic>
      <p:pic>
        <p:nvPicPr>
          <p:cNvPr id="3" name="object 3" descr="En bild som visar text, skärmbild, dokument, Teckensnitt  AI-genererat innehåll kan vara felaktigt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00400" y="91489"/>
            <a:ext cx="4425696" cy="4969635"/>
          </a:xfrm>
          <a:prstGeom prst="rect">
            <a:avLst/>
          </a:prstGeom>
        </p:spPr>
      </p:pic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376389" y="1441449"/>
            <a:ext cx="2001520" cy="14014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800" b="0" dirty="0">
                <a:latin typeface="Trebuchet MS"/>
                <a:cs typeface="Trebuchet MS"/>
              </a:rPr>
              <a:t>Bedömning</a:t>
            </a:r>
            <a:r>
              <a:rPr sz="1800" b="0" spc="-80" dirty="0">
                <a:latin typeface="Trebuchet MS"/>
                <a:cs typeface="Trebuchet MS"/>
              </a:rPr>
              <a:t> </a:t>
            </a:r>
            <a:r>
              <a:rPr sz="1800" b="0" spc="-25" dirty="0">
                <a:latin typeface="Trebuchet MS"/>
                <a:cs typeface="Trebuchet MS"/>
              </a:rPr>
              <a:t>av </a:t>
            </a:r>
            <a:r>
              <a:rPr sz="1800" b="0" i="1" spc="-55" dirty="0">
                <a:latin typeface="Trebuchet MS"/>
                <a:cs typeface="Trebuchet MS"/>
              </a:rPr>
              <a:t>kommunikation</a:t>
            </a:r>
            <a:r>
              <a:rPr sz="1800" b="0" i="1" spc="-60" dirty="0">
                <a:latin typeface="Trebuchet MS"/>
                <a:cs typeface="Trebuchet MS"/>
              </a:rPr>
              <a:t> </a:t>
            </a:r>
            <a:r>
              <a:rPr sz="1800" b="0" spc="-25" dirty="0">
                <a:latin typeface="Trebuchet MS"/>
                <a:cs typeface="Trebuchet MS"/>
              </a:rPr>
              <a:t>och </a:t>
            </a:r>
            <a:r>
              <a:rPr sz="1800" b="0" i="1" spc="-65" dirty="0">
                <a:latin typeface="Trebuchet MS"/>
                <a:cs typeface="Trebuchet MS"/>
              </a:rPr>
              <a:t>Förhållningssätt</a:t>
            </a:r>
            <a:r>
              <a:rPr sz="1800" b="0" i="1" spc="-10" dirty="0">
                <a:latin typeface="Trebuchet MS"/>
                <a:cs typeface="Trebuchet MS"/>
              </a:rPr>
              <a:t> </a:t>
            </a:r>
            <a:r>
              <a:rPr sz="1800" b="0" spc="-25" dirty="0">
                <a:latin typeface="Trebuchet MS"/>
                <a:cs typeface="Trebuchet MS"/>
              </a:rPr>
              <a:t>är </a:t>
            </a:r>
            <a:r>
              <a:rPr sz="1800" b="0" spc="-55" dirty="0">
                <a:latin typeface="Trebuchet MS"/>
                <a:cs typeface="Trebuchet MS"/>
              </a:rPr>
              <a:t>obligatoriskt</a:t>
            </a:r>
            <a:r>
              <a:rPr sz="1800" b="0" spc="-70" dirty="0">
                <a:latin typeface="Trebuchet MS"/>
                <a:cs typeface="Trebuchet MS"/>
              </a:rPr>
              <a:t> </a:t>
            </a:r>
            <a:r>
              <a:rPr sz="1800" b="0" spc="-45" dirty="0">
                <a:latin typeface="Trebuchet MS"/>
                <a:cs typeface="Trebuchet MS"/>
              </a:rPr>
              <a:t>oavsett </a:t>
            </a:r>
            <a:r>
              <a:rPr sz="1800" b="0" spc="-10" dirty="0">
                <a:latin typeface="Trebuchet MS"/>
                <a:cs typeface="Trebuchet MS"/>
              </a:rPr>
              <a:t>placering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F2AB6DE-C3E7-EE65-3FE0-EC784A7E79A8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B34942DD-E868-4CFB-A8B3-E82B0617AFCE}" type="datetime1">
              <a:rPr lang="sv-SE" smtClean="0"/>
              <a:t>2026-03-27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6135" y="0"/>
            <a:ext cx="978407" cy="1006728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20" dirty="0"/>
              <a:t>Praktisk </a:t>
            </a:r>
            <a:r>
              <a:rPr spc="-305" dirty="0"/>
              <a:t>information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437565" y="1424812"/>
            <a:ext cx="6919595" cy="28911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4310" marR="102870" indent="-182245">
              <a:lnSpc>
                <a:spcPct val="100000"/>
              </a:lnSpc>
              <a:spcBef>
                <a:spcPts val="105"/>
              </a:spcBef>
              <a:buClr>
                <a:srgbClr val="97C0DE"/>
              </a:buClr>
              <a:buSzPct val="91666"/>
              <a:buChar char="•"/>
              <a:tabLst>
                <a:tab pos="194310" algn="l"/>
              </a:tabLst>
            </a:pPr>
            <a:r>
              <a:rPr spc="-25" dirty="0"/>
              <a:t>Inloggningslänk</a:t>
            </a:r>
            <a:r>
              <a:rPr spc="-20" dirty="0"/>
              <a:t> </a:t>
            </a:r>
            <a:r>
              <a:rPr spc="-114" dirty="0"/>
              <a:t>till</a:t>
            </a:r>
            <a:r>
              <a:rPr spc="-120" dirty="0"/>
              <a:t> </a:t>
            </a:r>
            <a:r>
              <a:rPr dirty="0"/>
              <a:t>ORTRAC</a:t>
            </a:r>
            <a:r>
              <a:rPr spc="-10" dirty="0"/>
              <a:t> </a:t>
            </a:r>
            <a:r>
              <a:rPr dirty="0"/>
              <a:t>ges</a:t>
            </a:r>
            <a:r>
              <a:rPr spc="-60" dirty="0"/>
              <a:t> </a:t>
            </a:r>
            <a:r>
              <a:rPr spc="-55" dirty="0"/>
              <a:t>av</a:t>
            </a:r>
            <a:r>
              <a:rPr spc="-75" dirty="0"/>
              <a:t> </a:t>
            </a:r>
            <a:r>
              <a:rPr spc="-40" dirty="0"/>
              <a:t>student</a:t>
            </a:r>
            <a:r>
              <a:rPr spc="-55" dirty="0"/>
              <a:t> </a:t>
            </a:r>
            <a:r>
              <a:rPr spc="-114" dirty="0"/>
              <a:t>till </a:t>
            </a:r>
            <a:r>
              <a:rPr spc="-40" dirty="0"/>
              <a:t>handledare</a:t>
            </a:r>
            <a:r>
              <a:rPr spc="-120" dirty="0"/>
              <a:t> </a:t>
            </a:r>
            <a:r>
              <a:rPr spc="-90" dirty="0"/>
              <a:t>eller</a:t>
            </a:r>
            <a:r>
              <a:rPr spc="-5" dirty="0"/>
              <a:t> </a:t>
            </a:r>
            <a:r>
              <a:rPr spc="-25" dirty="0"/>
              <a:t>LUA </a:t>
            </a:r>
            <a:r>
              <a:rPr dirty="0"/>
              <a:t>som</a:t>
            </a:r>
            <a:r>
              <a:rPr spc="-75" dirty="0"/>
              <a:t> </a:t>
            </a:r>
            <a:r>
              <a:rPr spc="-65" dirty="0"/>
              <a:t>håller</a:t>
            </a:r>
            <a:r>
              <a:rPr spc="-130" dirty="0"/>
              <a:t> </a:t>
            </a:r>
            <a:r>
              <a:rPr spc="-90" dirty="0"/>
              <a:t>i</a:t>
            </a:r>
            <a:r>
              <a:rPr spc="-80" dirty="0"/>
              <a:t> </a:t>
            </a:r>
            <a:r>
              <a:rPr spc="-40" dirty="0"/>
              <a:t>avslutande</a:t>
            </a:r>
            <a:r>
              <a:rPr spc="-80" dirty="0"/>
              <a:t> </a:t>
            </a:r>
            <a:r>
              <a:rPr spc="-10" dirty="0"/>
              <a:t>samtal</a:t>
            </a:r>
          </a:p>
          <a:p>
            <a:pPr marL="194310" marR="282575" indent="-182245">
              <a:lnSpc>
                <a:spcPct val="100000"/>
              </a:lnSpc>
              <a:spcBef>
                <a:spcPts val="1019"/>
              </a:spcBef>
              <a:buClr>
                <a:srgbClr val="97C0DE"/>
              </a:buClr>
              <a:buSzPct val="91666"/>
              <a:buChar char="•"/>
              <a:tabLst>
                <a:tab pos="194310" algn="l"/>
              </a:tabLst>
            </a:pPr>
            <a:r>
              <a:rPr spc="-70" dirty="0"/>
              <a:t>Formuläret</a:t>
            </a:r>
            <a:r>
              <a:rPr spc="-90" dirty="0"/>
              <a:t> </a:t>
            </a:r>
            <a:r>
              <a:rPr spc="-10" dirty="0"/>
              <a:t>kan</a:t>
            </a:r>
            <a:r>
              <a:rPr spc="-145" dirty="0"/>
              <a:t> </a:t>
            </a:r>
            <a:r>
              <a:rPr spc="-55" dirty="0"/>
              <a:t>fyllas</a:t>
            </a:r>
            <a:r>
              <a:rPr spc="-100" dirty="0"/>
              <a:t> </a:t>
            </a:r>
            <a:r>
              <a:rPr spc="-90" dirty="0"/>
              <a:t>i</a:t>
            </a:r>
            <a:r>
              <a:rPr spc="-75" dirty="0"/>
              <a:t> </a:t>
            </a:r>
            <a:r>
              <a:rPr spc="-40" dirty="0"/>
              <a:t>lugn</a:t>
            </a:r>
            <a:r>
              <a:rPr spc="-70" dirty="0"/>
              <a:t> </a:t>
            </a:r>
            <a:r>
              <a:rPr spc="-20" dirty="0"/>
              <a:t>och</a:t>
            </a:r>
            <a:r>
              <a:rPr spc="-70" dirty="0"/>
              <a:t> </a:t>
            </a:r>
            <a:r>
              <a:rPr spc="-40" dirty="0"/>
              <a:t>ro</a:t>
            </a:r>
            <a:r>
              <a:rPr spc="-90" dirty="0"/>
              <a:t> </a:t>
            </a:r>
            <a:r>
              <a:rPr spc="-95" dirty="0"/>
              <a:t>efter</a:t>
            </a:r>
            <a:r>
              <a:rPr spc="-130" dirty="0"/>
              <a:t> </a:t>
            </a:r>
            <a:r>
              <a:rPr spc="-105" dirty="0"/>
              <a:t>att</a:t>
            </a:r>
            <a:r>
              <a:rPr spc="-90" dirty="0"/>
              <a:t> </a:t>
            </a:r>
            <a:r>
              <a:rPr spc="-45" dirty="0"/>
              <a:t>handledare</a:t>
            </a:r>
            <a:r>
              <a:rPr spc="-80" dirty="0"/>
              <a:t> </a:t>
            </a:r>
            <a:r>
              <a:rPr spc="-70" dirty="0"/>
              <a:t>pratat</a:t>
            </a:r>
            <a:r>
              <a:rPr spc="-90" dirty="0"/>
              <a:t> </a:t>
            </a:r>
            <a:r>
              <a:rPr spc="-25" dirty="0"/>
              <a:t>med </a:t>
            </a:r>
            <a:r>
              <a:rPr spc="-10" dirty="0"/>
              <a:t>studenten</a:t>
            </a:r>
          </a:p>
          <a:p>
            <a:pPr marL="194310" marR="5080" indent="-182245">
              <a:lnSpc>
                <a:spcPct val="100000"/>
              </a:lnSpc>
              <a:spcBef>
                <a:spcPts val="1019"/>
              </a:spcBef>
              <a:buClr>
                <a:srgbClr val="97C0DE"/>
              </a:buClr>
              <a:buSzPct val="91666"/>
              <a:buChar char="•"/>
              <a:tabLst>
                <a:tab pos="194310" algn="l"/>
              </a:tabLst>
            </a:pPr>
            <a:r>
              <a:rPr spc="-70" dirty="0"/>
              <a:t>Ifall</a:t>
            </a:r>
            <a:r>
              <a:rPr spc="-165" dirty="0"/>
              <a:t> </a:t>
            </a:r>
            <a:r>
              <a:rPr spc="-40" dirty="0"/>
              <a:t>student</a:t>
            </a:r>
            <a:r>
              <a:rPr spc="-105" dirty="0"/>
              <a:t> </a:t>
            </a:r>
            <a:r>
              <a:rPr spc="-155" dirty="0"/>
              <a:t>ej</a:t>
            </a:r>
            <a:r>
              <a:rPr spc="-85" dirty="0"/>
              <a:t> </a:t>
            </a:r>
            <a:r>
              <a:rPr spc="-55" dirty="0"/>
              <a:t>närvarar</a:t>
            </a:r>
            <a:r>
              <a:rPr spc="-135" dirty="0"/>
              <a:t> </a:t>
            </a:r>
            <a:r>
              <a:rPr spc="-30" dirty="0"/>
              <a:t>ansvarar</a:t>
            </a:r>
            <a:r>
              <a:rPr spc="-65" dirty="0"/>
              <a:t> </a:t>
            </a:r>
            <a:r>
              <a:rPr spc="-40" dirty="0"/>
              <a:t>student</a:t>
            </a:r>
            <a:r>
              <a:rPr spc="-105" dirty="0"/>
              <a:t> </a:t>
            </a:r>
            <a:r>
              <a:rPr spc="-95" dirty="0"/>
              <a:t>för</a:t>
            </a:r>
            <a:r>
              <a:rPr spc="-65" dirty="0"/>
              <a:t> </a:t>
            </a:r>
            <a:r>
              <a:rPr spc="-105" dirty="0"/>
              <a:t>att </a:t>
            </a:r>
            <a:r>
              <a:rPr spc="-35" dirty="0"/>
              <a:t>ordna</a:t>
            </a:r>
            <a:r>
              <a:rPr spc="-90" dirty="0"/>
              <a:t> </a:t>
            </a:r>
            <a:r>
              <a:rPr spc="-35" dirty="0"/>
              <a:t>ny</a:t>
            </a:r>
            <a:r>
              <a:rPr spc="-135" dirty="0"/>
              <a:t> </a:t>
            </a:r>
            <a:r>
              <a:rPr spc="-55" dirty="0"/>
              <a:t>tid-</a:t>
            </a:r>
            <a:r>
              <a:rPr spc="-110" dirty="0"/>
              <a:t> </a:t>
            </a:r>
            <a:r>
              <a:rPr spc="-10" dirty="0"/>
              <a:t>kan</a:t>
            </a:r>
            <a:r>
              <a:rPr spc="-150" dirty="0"/>
              <a:t> </a:t>
            </a:r>
            <a:r>
              <a:rPr spc="-25" dirty="0"/>
              <a:t>ske </a:t>
            </a:r>
            <a:r>
              <a:rPr spc="-10" dirty="0"/>
              <a:t>digitalt.</a:t>
            </a:r>
          </a:p>
          <a:p>
            <a:pPr marL="194310" marR="962025" indent="-182245">
              <a:lnSpc>
                <a:spcPct val="100000"/>
              </a:lnSpc>
              <a:spcBef>
                <a:spcPts val="1025"/>
              </a:spcBef>
              <a:buClr>
                <a:srgbClr val="97C0DE"/>
              </a:buClr>
              <a:buSzPct val="91666"/>
              <a:buChar char="•"/>
              <a:tabLst>
                <a:tab pos="194310" algn="l"/>
              </a:tabLst>
            </a:pPr>
            <a:r>
              <a:rPr spc="-60" dirty="0"/>
              <a:t>Lokalt</a:t>
            </a:r>
            <a:r>
              <a:rPr spc="-95" dirty="0"/>
              <a:t> </a:t>
            </a:r>
            <a:r>
              <a:rPr spc="-40" dirty="0"/>
              <a:t>ordnar</a:t>
            </a:r>
            <a:r>
              <a:rPr spc="-125" dirty="0"/>
              <a:t> </a:t>
            </a:r>
            <a:r>
              <a:rPr dirty="0"/>
              <a:t>man</a:t>
            </a:r>
            <a:r>
              <a:rPr spc="-60" dirty="0"/>
              <a:t> </a:t>
            </a:r>
            <a:r>
              <a:rPr spc="-75" dirty="0"/>
              <a:t>utifrån</a:t>
            </a:r>
            <a:r>
              <a:rPr spc="-145" dirty="0"/>
              <a:t> </a:t>
            </a:r>
            <a:r>
              <a:rPr spc="-40" dirty="0"/>
              <a:t>placeringen</a:t>
            </a:r>
            <a:r>
              <a:rPr spc="-60" dirty="0"/>
              <a:t> </a:t>
            </a:r>
            <a:r>
              <a:rPr spc="-65" dirty="0"/>
              <a:t>lämpligt</a:t>
            </a:r>
            <a:r>
              <a:rPr spc="-95" dirty="0"/>
              <a:t> </a:t>
            </a:r>
            <a:r>
              <a:rPr spc="-65" dirty="0"/>
              <a:t>sätt</a:t>
            </a:r>
            <a:r>
              <a:rPr spc="-90" dirty="0"/>
              <a:t> </a:t>
            </a:r>
            <a:r>
              <a:rPr spc="-105" dirty="0"/>
              <a:t>att</a:t>
            </a:r>
            <a:r>
              <a:rPr spc="-95" dirty="0"/>
              <a:t> </a:t>
            </a:r>
            <a:r>
              <a:rPr spc="-65" dirty="0"/>
              <a:t>få</a:t>
            </a:r>
            <a:r>
              <a:rPr spc="-75" dirty="0"/>
              <a:t> </a:t>
            </a:r>
            <a:r>
              <a:rPr spc="-25" dirty="0"/>
              <a:t>in </a:t>
            </a:r>
            <a:r>
              <a:rPr spc="-50" dirty="0"/>
              <a:t>återkoppling</a:t>
            </a:r>
            <a:r>
              <a:rPr spc="-65" dirty="0"/>
              <a:t> från</a:t>
            </a:r>
            <a:r>
              <a:rPr spc="-140" dirty="0"/>
              <a:t> </a:t>
            </a:r>
            <a:r>
              <a:rPr spc="-45" dirty="0"/>
              <a:t>olika</a:t>
            </a:r>
            <a:r>
              <a:rPr spc="-75" dirty="0"/>
              <a:t> </a:t>
            </a:r>
            <a:r>
              <a:rPr spc="-45" dirty="0"/>
              <a:t>handledare-</a:t>
            </a:r>
            <a:r>
              <a:rPr spc="-95" dirty="0"/>
              <a:t> </a:t>
            </a:r>
            <a:r>
              <a:rPr spc="-100" dirty="0"/>
              <a:t>tex</a:t>
            </a:r>
            <a:r>
              <a:rPr spc="-110" dirty="0"/>
              <a:t> </a:t>
            </a:r>
            <a:r>
              <a:rPr spc="-55" dirty="0"/>
              <a:t>via</a:t>
            </a:r>
            <a:r>
              <a:rPr spc="-145" dirty="0"/>
              <a:t> </a:t>
            </a:r>
            <a:r>
              <a:rPr spc="-55" dirty="0"/>
              <a:t>mail</a:t>
            </a:r>
            <a:r>
              <a:rPr spc="-70" dirty="0"/>
              <a:t> </a:t>
            </a:r>
            <a:r>
              <a:rPr spc="-80" dirty="0" err="1"/>
              <a:t>eller</a:t>
            </a:r>
            <a:r>
              <a:rPr spc="-125" dirty="0"/>
              <a:t> </a:t>
            </a:r>
            <a:r>
              <a:rPr spc="-10" dirty="0" err="1"/>
              <a:t>möten</a:t>
            </a:r>
            <a:r>
              <a:rPr lang="sv-SE" spc="-10" dirty="0"/>
              <a:t>- goda exempel finns</a:t>
            </a:r>
            <a:endParaRPr spc="-10" dirty="0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A218534-3902-6190-2F29-33B1C6998B04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36A75AC5-1FF3-4FD6-BA75-580C143DF79C}" type="datetime1">
              <a:rPr lang="sv-SE" smtClean="0"/>
              <a:t>2026-03-27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6135" y="0"/>
            <a:ext cx="978407" cy="1006728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60" dirty="0"/>
              <a:t>Kontakt</a:t>
            </a:r>
            <a:r>
              <a:rPr spc="-285" dirty="0"/>
              <a:t> </a:t>
            </a:r>
            <a:r>
              <a:rPr spc="-395" dirty="0"/>
              <a:t>med</a:t>
            </a:r>
            <a:r>
              <a:rPr spc="-245" dirty="0"/>
              <a:t> </a:t>
            </a:r>
            <a:r>
              <a:rPr spc="-310" dirty="0"/>
              <a:t>läkarprogrammet</a:t>
            </a:r>
            <a:r>
              <a:rPr spc="-210" dirty="0"/>
              <a:t> </a:t>
            </a:r>
            <a:r>
              <a:rPr spc="-340" dirty="0"/>
              <a:t>ORU: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37565" y="1806066"/>
            <a:ext cx="6872605" cy="278828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2400"/>
              </a:lnSpc>
              <a:spcBef>
                <a:spcPts val="60"/>
              </a:spcBef>
            </a:pPr>
            <a:r>
              <a:rPr sz="2350" dirty="0">
                <a:solidFill>
                  <a:srgbClr val="FFFFFF"/>
                </a:solidFill>
                <a:latin typeface="Trebuchet MS"/>
                <a:cs typeface="Trebuchet MS"/>
              </a:rPr>
              <a:t>Kursledning</a:t>
            </a:r>
            <a:r>
              <a:rPr sz="235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350" dirty="0">
                <a:solidFill>
                  <a:srgbClr val="FFFFFF"/>
                </a:solidFill>
                <a:latin typeface="Trebuchet MS"/>
                <a:cs typeface="Trebuchet MS"/>
              </a:rPr>
              <a:t>kontaktas</a:t>
            </a:r>
            <a:r>
              <a:rPr sz="235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350" spc="-114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235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350" spc="-20" dirty="0">
                <a:solidFill>
                  <a:srgbClr val="FFFFFF"/>
                </a:solidFill>
                <a:latin typeface="Trebuchet MS"/>
                <a:cs typeface="Trebuchet MS"/>
              </a:rPr>
              <a:t>första</a:t>
            </a:r>
            <a:r>
              <a:rPr sz="235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350" dirty="0">
                <a:solidFill>
                  <a:srgbClr val="FFFFFF"/>
                </a:solidFill>
                <a:latin typeface="Trebuchet MS"/>
                <a:cs typeface="Trebuchet MS"/>
              </a:rPr>
              <a:t>hand</a:t>
            </a:r>
            <a:r>
              <a:rPr sz="2350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350" spc="-20" dirty="0">
                <a:solidFill>
                  <a:srgbClr val="FFFFFF"/>
                </a:solidFill>
                <a:latin typeface="Trebuchet MS"/>
                <a:cs typeface="Trebuchet MS"/>
              </a:rPr>
              <a:t>vid</a:t>
            </a:r>
            <a:r>
              <a:rPr sz="235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350" spc="-25" dirty="0">
                <a:solidFill>
                  <a:srgbClr val="FFFFFF"/>
                </a:solidFill>
                <a:latin typeface="Trebuchet MS"/>
                <a:cs typeface="Trebuchet MS"/>
              </a:rPr>
              <a:t>frågor</a:t>
            </a:r>
            <a:r>
              <a:rPr sz="23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350" spc="-10" dirty="0">
                <a:solidFill>
                  <a:srgbClr val="FFFFFF"/>
                </a:solidFill>
                <a:latin typeface="Trebuchet MS"/>
                <a:cs typeface="Trebuchet MS"/>
              </a:rPr>
              <a:t>kring </a:t>
            </a:r>
            <a:r>
              <a:rPr sz="2350" spc="85" dirty="0">
                <a:solidFill>
                  <a:srgbClr val="FFFFFF"/>
                </a:solidFill>
                <a:latin typeface="Trebuchet MS"/>
                <a:cs typeface="Trebuchet MS"/>
              </a:rPr>
              <a:t>VFU</a:t>
            </a:r>
            <a:endParaRPr sz="2350">
              <a:latin typeface="Trebuchet MS"/>
              <a:cs typeface="Trebuchet MS"/>
            </a:endParaRPr>
          </a:p>
          <a:p>
            <a:pPr marL="194310" indent="-181610">
              <a:lnSpc>
                <a:spcPct val="100000"/>
              </a:lnSpc>
              <a:spcBef>
                <a:spcPts val="1155"/>
              </a:spcBef>
              <a:buClr>
                <a:srgbClr val="97C0DE"/>
              </a:buClr>
              <a:buSzPct val="91666"/>
              <a:buChar char="•"/>
              <a:tabLst>
                <a:tab pos="194310" algn="l"/>
              </a:tabLst>
            </a:pPr>
            <a:r>
              <a:rPr sz="1800" spc="-50" dirty="0">
                <a:solidFill>
                  <a:srgbClr val="FFFFFF"/>
                </a:solidFill>
                <a:latin typeface="Trebuchet MS"/>
                <a:cs typeface="Trebuchet MS"/>
              </a:rPr>
              <a:t>Vid</a:t>
            </a:r>
            <a:r>
              <a:rPr sz="18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FFFFFF"/>
                </a:solidFill>
                <a:latin typeface="Trebuchet MS"/>
                <a:cs typeface="Trebuchet MS"/>
              </a:rPr>
              <a:t>övergripande</a:t>
            </a:r>
            <a:r>
              <a:rPr sz="1800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FFFFFF"/>
                </a:solidFill>
                <a:latin typeface="Trebuchet MS"/>
                <a:cs typeface="Trebuchet MS"/>
              </a:rPr>
              <a:t>frågor</a:t>
            </a:r>
            <a:r>
              <a:rPr sz="1800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55" dirty="0">
                <a:solidFill>
                  <a:srgbClr val="FFFFFF"/>
                </a:solidFill>
                <a:latin typeface="Trebuchet MS"/>
                <a:cs typeface="Trebuchet MS"/>
              </a:rPr>
              <a:t>VFU</a:t>
            </a:r>
            <a:r>
              <a:rPr sz="1800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rebuchet MS"/>
                <a:cs typeface="Trebuchet MS"/>
              </a:rPr>
              <a:t>bedömning:</a:t>
            </a:r>
            <a:endParaRPr sz="1800">
              <a:latin typeface="Trebuchet MS"/>
              <a:cs typeface="Trebuchet MS"/>
            </a:endParaRPr>
          </a:p>
          <a:p>
            <a:pPr marL="194310" indent="-181610">
              <a:lnSpc>
                <a:spcPct val="100000"/>
              </a:lnSpc>
              <a:spcBef>
                <a:spcPts val="1015"/>
              </a:spcBef>
              <a:buSzPct val="91666"/>
              <a:buChar char="•"/>
              <a:tabLst>
                <a:tab pos="194310" algn="l"/>
              </a:tabLst>
            </a:pPr>
            <a:r>
              <a:rPr sz="1800" u="sng" spc="-10" dirty="0">
                <a:solidFill>
                  <a:srgbClr val="97C0DE"/>
                </a:solidFill>
                <a:uFill>
                  <a:solidFill>
                    <a:srgbClr val="97C0DE"/>
                  </a:solidFill>
                </a:uFill>
                <a:latin typeface="Trebuchet MS"/>
                <a:cs typeface="Trebuchet MS"/>
                <a:hlinkClick r:id="rId3"/>
              </a:rPr>
              <a:t>Helena.backman@oru.se</a:t>
            </a:r>
            <a:endParaRPr sz="1800">
              <a:latin typeface="Trebuchet MS"/>
              <a:cs typeface="Trebuchet MS"/>
            </a:endParaRPr>
          </a:p>
          <a:p>
            <a:pPr marL="12700" marR="4321175" indent="181610">
              <a:lnSpc>
                <a:spcPct val="147000"/>
              </a:lnSpc>
              <a:buSzPct val="91666"/>
              <a:buChar char="•"/>
              <a:tabLst>
                <a:tab pos="194310" algn="l"/>
              </a:tabLst>
            </a:pPr>
            <a:r>
              <a:rPr sz="1800" u="sng" spc="-35" dirty="0">
                <a:solidFill>
                  <a:srgbClr val="97C0DE"/>
                </a:solidFill>
                <a:uFill>
                  <a:solidFill>
                    <a:srgbClr val="97C0DE"/>
                  </a:solidFill>
                </a:uFill>
                <a:latin typeface="Trebuchet MS"/>
                <a:cs typeface="Trebuchet MS"/>
                <a:hlinkClick r:id="rId4"/>
              </a:rPr>
              <a:t>Stefan.sarnblad@oru.se</a:t>
            </a:r>
            <a:r>
              <a:rPr sz="1800" u="none" spc="-35" dirty="0">
                <a:solidFill>
                  <a:srgbClr val="97C0DE"/>
                </a:solidFill>
                <a:latin typeface="Trebuchet MS"/>
                <a:cs typeface="Trebuchet MS"/>
              </a:rPr>
              <a:t> </a:t>
            </a:r>
            <a:r>
              <a:rPr sz="1800" u="none" spc="-50" dirty="0">
                <a:solidFill>
                  <a:srgbClr val="FFFFFF"/>
                </a:solidFill>
                <a:latin typeface="Trebuchet MS"/>
                <a:cs typeface="Trebuchet MS"/>
              </a:rPr>
              <a:t>Vid</a:t>
            </a:r>
            <a:r>
              <a:rPr sz="1800" u="none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u="none" spc="-55" dirty="0">
                <a:solidFill>
                  <a:srgbClr val="FFFFFF"/>
                </a:solidFill>
                <a:latin typeface="Trebuchet MS"/>
                <a:cs typeface="Trebuchet MS"/>
              </a:rPr>
              <a:t>frågor</a:t>
            </a:r>
            <a:r>
              <a:rPr sz="1800" u="none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u="none" spc="-10" dirty="0">
                <a:solidFill>
                  <a:srgbClr val="FFFFFF"/>
                </a:solidFill>
                <a:latin typeface="Trebuchet MS"/>
                <a:cs typeface="Trebuchet MS"/>
              </a:rPr>
              <a:t>ORTRAC: </a:t>
            </a:r>
            <a:r>
              <a:rPr sz="1800" u="sng" spc="-10" dirty="0">
                <a:solidFill>
                  <a:srgbClr val="97C0DE"/>
                </a:solidFill>
                <a:uFill>
                  <a:solidFill>
                    <a:srgbClr val="97C0DE"/>
                  </a:solidFill>
                </a:uFill>
                <a:latin typeface="Trebuchet MS"/>
                <a:cs typeface="Trebuchet MS"/>
                <a:hlinkClick r:id="rId5"/>
              </a:rPr>
              <a:t>malin.bertilsson@oru.se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43E99B6-DF0C-DC4F-18C9-ABCECEF3A9A8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D2E04AD4-B10C-4518-8726-CF39C0F57806}" type="datetime1">
              <a:rPr lang="sv-SE" smtClean="0"/>
              <a:t>2026-03-27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7C0D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271</Words>
  <Application>Microsoft Office PowerPoint</Application>
  <PresentationFormat>Anpassad</PresentationFormat>
  <Paragraphs>40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Trebuchet MS</vt:lpstr>
      <vt:lpstr>Office Theme</vt:lpstr>
      <vt:lpstr>Avslutande samtal Stadium III Stefan Särnblad, Helena Backman, Malin Bertilsson 2026-01-16</vt:lpstr>
      <vt:lpstr>Bakgrund</vt:lpstr>
      <vt:lpstr>St20ä26-0r1-1k6</vt:lpstr>
      <vt:lpstr>PowerPoint-presentation</vt:lpstr>
      <vt:lpstr>Bedömning av kommunikation och Förhållningssätt är obligatoriskt oavsett placering</vt:lpstr>
      <vt:lpstr>Praktisk information</vt:lpstr>
      <vt:lpstr>Kontakt med läkarprogrammet ORU: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Helena Backman</dc:creator>
  <cp:lastModifiedBy>Kristin Abrahamsson</cp:lastModifiedBy>
  <cp:revision>2</cp:revision>
  <dcterms:created xsi:type="dcterms:W3CDTF">2026-01-19T14:02:01Z</dcterms:created>
  <dcterms:modified xsi:type="dcterms:W3CDTF">2026-03-27T09:39:03Z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2026-01-16T00:00:00Z</vt:filetime>
  </property>
  <property fmtid="{D5CDD505-2E9C-101B-9397-08002B2CF9AE}" pid="3" name="LastSaved">
    <vt:filetime>2026-01-19T00:00:00Z</vt:filetime>
  </property>
</Properties>
</file>