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jpg" ContentType="image/jpg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9144000" cy="5149850"/>
  <p:notesSz cx="9144000" cy="5149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807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46135" y="0"/>
            <a:ext cx="978407" cy="100672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9184" y="64081"/>
            <a:ext cx="5669280" cy="50244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514807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7565" y="421462"/>
            <a:ext cx="5316220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7565" y="1424812"/>
            <a:ext cx="6919595" cy="2739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3" Type="http://schemas.openxmlformats.org/officeDocument/2006/relationships/image" Target="../media/image7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hyperlink" Target="mailto:Helena.backman@oru.se" TargetMode="External"/><Relationship Id="rId4" Type="http://schemas.openxmlformats.org/officeDocument/2006/relationships/hyperlink" Target="mailto:Stefan.sarnblad@oru.se" TargetMode="External"/><Relationship Id="rId5" Type="http://schemas.openxmlformats.org/officeDocument/2006/relationships/hyperlink" Target="mailto:malin.bertilsson@oru.se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06511" y="1584481"/>
            <a:ext cx="1131182" cy="812352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1733169" y="2920310"/>
            <a:ext cx="5692775" cy="1551940"/>
          </a:xfrm>
          <a:prstGeom prst="rect"/>
        </p:spPr>
        <p:txBody>
          <a:bodyPr wrap="square" lIns="0" tIns="211454" rIns="0" bIns="0" rtlCol="0" vert="horz">
            <a:spAutoFit/>
          </a:bodyPr>
          <a:lstStyle/>
          <a:p>
            <a:pPr algn="ctr" marR="8255">
              <a:lnSpc>
                <a:spcPct val="100000"/>
              </a:lnSpc>
              <a:spcBef>
                <a:spcPts val="1664"/>
              </a:spcBef>
            </a:pPr>
            <a:r>
              <a:rPr dirty="0" spc="-290"/>
              <a:t>Avslutande</a:t>
            </a:r>
            <a:r>
              <a:rPr dirty="0" spc="-270"/>
              <a:t> </a:t>
            </a:r>
            <a:r>
              <a:rPr dirty="0" spc="-260"/>
              <a:t>samtal</a:t>
            </a:r>
            <a:r>
              <a:rPr dirty="0" spc="-204"/>
              <a:t> </a:t>
            </a:r>
            <a:r>
              <a:rPr dirty="0" spc="-265"/>
              <a:t>Stadium</a:t>
            </a:r>
            <a:r>
              <a:rPr dirty="0" spc="-220"/>
              <a:t> </a:t>
            </a:r>
            <a:r>
              <a:rPr dirty="0" spc="-25"/>
              <a:t>III</a:t>
            </a:r>
          </a:p>
          <a:p>
            <a:pPr algn="ctr" marL="12700" marR="5080">
              <a:lnSpc>
                <a:spcPct val="141300"/>
              </a:lnSpc>
              <a:spcBef>
                <a:spcPts val="65"/>
              </a:spcBef>
            </a:pPr>
            <a:r>
              <a:rPr dirty="0" sz="2000" spc="-25" b="0">
                <a:latin typeface="Trebuchet MS"/>
                <a:cs typeface="Trebuchet MS"/>
              </a:rPr>
              <a:t>Stefan</a:t>
            </a:r>
            <a:r>
              <a:rPr dirty="0" sz="2000" spc="-160" b="0">
                <a:latin typeface="Trebuchet MS"/>
                <a:cs typeface="Trebuchet MS"/>
              </a:rPr>
              <a:t> </a:t>
            </a:r>
            <a:r>
              <a:rPr dirty="0" sz="2000" spc="-25" b="0">
                <a:latin typeface="Trebuchet MS"/>
                <a:cs typeface="Trebuchet MS"/>
              </a:rPr>
              <a:t>Särnblad,</a:t>
            </a:r>
            <a:r>
              <a:rPr dirty="0" sz="2000" spc="-110" b="0">
                <a:latin typeface="Trebuchet MS"/>
                <a:cs typeface="Trebuchet MS"/>
              </a:rPr>
              <a:t> </a:t>
            </a:r>
            <a:r>
              <a:rPr dirty="0" sz="2000" spc="-20" b="0">
                <a:latin typeface="Trebuchet MS"/>
                <a:cs typeface="Trebuchet MS"/>
              </a:rPr>
              <a:t>Helena</a:t>
            </a:r>
            <a:r>
              <a:rPr dirty="0" sz="2000" spc="-80" b="0">
                <a:latin typeface="Trebuchet MS"/>
                <a:cs typeface="Trebuchet MS"/>
              </a:rPr>
              <a:t> </a:t>
            </a:r>
            <a:r>
              <a:rPr dirty="0" sz="2000" spc="-10" b="0">
                <a:latin typeface="Trebuchet MS"/>
                <a:cs typeface="Trebuchet MS"/>
              </a:rPr>
              <a:t>Backman,</a:t>
            </a:r>
            <a:r>
              <a:rPr dirty="0" sz="2000" spc="-110" b="0">
                <a:latin typeface="Trebuchet MS"/>
                <a:cs typeface="Trebuchet MS"/>
              </a:rPr>
              <a:t> </a:t>
            </a:r>
            <a:r>
              <a:rPr dirty="0" sz="2000" b="0">
                <a:latin typeface="Trebuchet MS"/>
                <a:cs typeface="Trebuchet MS"/>
              </a:rPr>
              <a:t>Malin</a:t>
            </a:r>
            <a:r>
              <a:rPr dirty="0" sz="2000" spc="-80" b="0">
                <a:latin typeface="Trebuchet MS"/>
                <a:cs typeface="Trebuchet MS"/>
              </a:rPr>
              <a:t> </a:t>
            </a:r>
            <a:r>
              <a:rPr dirty="0" sz="2000" spc="-10" b="0">
                <a:latin typeface="Trebuchet MS"/>
                <a:cs typeface="Trebuchet MS"/>
              </a:rPr>
              <a:t>Bertilsson </a:t>
            </a:r>
            <a:r>
              <a:rPr dirty="0" sz="2000" spc="55" b="0">
                <a:latin typeface="Trebuchet MS"/>
                <a:cs typeface="Trebuchet MS"/>
              </a:rPr>
              <a:t>2026-</a:t>
            </a:r>
            <a:r>
              <a:rPr dirty="0" sz="2000" b="0">
                <a:latin typeface="Trebuchet MS"/>
                <a:cs typeface="Trebuchet MS"/>
              </a:rPr>
              <a:t>01-</a:t>
            </a:r>
            <a:r>
              <a:rPr dirty="0" sz="2000" spc="70" b="0">
                <a:latin typeface="Trebuchet MS"/>
                <a:cs typeface="Trebuchet MS"/>
              </a:rPr>
              <a:t>16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6135" y="0"/>
            <a:ext cx="978407" cy="1006728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pc="-280"/>
              <a:t>Bakgrund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algn="just" marL="194310" indent="-181610">
              <a:lnSpc>
                <a:spcPct val="100000"/>
              </a:lnSpc>
              <a:spcBef>
                <a:spcPts val="105"/>
              </a:spcBef>
              <a:buClr>
                <a:srgbClr val="97C0DE"/>
              </a:buClr>
              <a:buSzPct val="91666"/>
              <a:buFont typeface="Trebuchet MS"/>
              <a:buChar char="•"/>
              <a:tabLst>
                <a:tab pos="194310" algn="l"/>
              </a:tabLst>
            </a:pPr>
            <a:r>
              <a:rPr dirty="0" spc="-70" b="1">
                <a:latin typeface="Trebuchet MS"/>
                <a:cs typeface="Trebuchet MS"/>
              </a:rPr>
              <a:t>Krav</a:t>
            </a:r>
            <a:r>
              <a:rPr dirty="0" spc="-150" b="1">
                <a:latin typeface="Trebuchet MS"/>
                <a:cs typeface="Trebuchet MS"/>
              </a:rPr>
              <a:t> </a:t>
            </a:r>
            <a:r>
              <a:rPr dirty="0" spc="-75" b="1">
                <a:latin typeface="Trebuchet MS"/>
                <a:cs typeface="Trebuchet MS"/>
              </a:rPr>
              <a:t>att</a:t>
            </a:r>
            <a:r>
              <a:rPr dirty="0" spc="-50" b="1">
                <a:latin typeface="Trebuchet MS"/>
                <a:cs typeface="Trebuchet MS"/>
              </a:rPr>
              <a:t> </a:t>
            </a:r>
            <a:r>
              <a:rPr dirty="0" spc="-135" b="1">
                <a:latin typeface="Trebuchet MS"/>
                <a:cs typeface="Trebuchet MS"/>
              </a:rPr>
              <a:t>vi</a:t>
            </a:r>
            <a:r>
              <a:rPr dirty="0" spc="-100" b="1">
                <a:latin typeface="Trebuchet MS"/>
                <a:cs typeface="Trebuchet MS"/>
              </a:rPr>
              <a:t> </a:t>
            </a:r>
            <a:r>
              <a:rPr dirty="0" spc="-45" b="1">
                <a:latin typeface="Trebuchet MS"/>
                <a:cs typeface="Trebuchet MS"/>
              </a:rPr>
              <a:t>skall</a:t>
            </a:r>
            <a:r>
              <a:rPr dirty="0" spc="-100" b="1">
                <a:latin typeface="Trebuchet MS"/>
                <a:cs typeface="Trebuchet MS"/>
              </a:rPr>
              <a:t> </a:t>
            </a:r>
            <a:r>
              <a:rPr dirty="0" spc="-85" b="1">
                <a:latin typeface="Trebuchet MS"/>
                <a:cs typeface="Trebuchet MS"/>
              </a:rPr>
              <a:t>dokumentera</a:t>
            </a:r>
            <a:r>
              <a:rPr dirty="0" spc="-80" b="1">
                <a:latin typeface="Trebuchet MS"/>
                <a:cs typeface="Trebuchet MS"/>
              </a:rPr>
              <a:t> </a:t>
            </a:r>
            <a:r>
              <a:rPr dirty="0" spc="-65" b="1">
                <a:latin typeface="Trebuchet MS"/>
                <a:cs typeface="Trebuchet MS"/>
              </a:rPr>
              <a:t>bedömning</a:t>
            </a:r>
            <a:r>
              <a:rPr dirty="0" spc="-140" b="1">
                <a:latin typeface="Trebuchet MS"/>
                <a:cs typeface="Trebuchet MS"/>
              </a:rPr>
              <a:t> </a:t>
            </a:r>
            <a:r>
              <a:rPr dirty="0" spc="-75" b="1">
                <a:latin typeface="Trebuchet MS"/>
                <a:cs typeface="Trebuchet MS"/>
              </a:rPr>
              <a:t>av </a:t>
            </a:r>
            <a:r>
              <a:rPr dirty="0" spc="-10" b="1">
                <a:latin typeface="Trebuchet MS"/>
                <a:cs typeface="Trebuchet MS"/>
              </a:rPr>
              <a:t>kursmål</a:t>
            </a:r>
          </a:p>
          <a:p>
            <a:pPr>
              <a:lnSpc>
                <a:spcPct val="100000"/>
              </a:lnSpc>
              <a:buClr>
                <a:srgbClr val="97C0DE"/>
              </a:buClr>
              <a:buFont typeface="Trebuchet MS"/>
              <a:buChar char="•"/>
            </a:p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97C0DE"/>
              </a:buClr>
              <a:buFont typeface="Trebuchet MS"/>
              <a:buChar char="•"/>
            </a:pPr>
          </a:p>
          <a:p>
            <a:pPr algn="just" marL="194310" marR="5080" indent="-182245">
              <a:lnSpc>
                <a:spcPct val="100000"/>
              </a:lnSpc>
              <a:buClr>
                <a:srgbClr val="97C0DE"/>
              </a:buClr>
              <a:buSzPct val="91666"/>
              <a:buChar char="•"/>
              <a:tabLst>
                <a:tab pos="194310" algn="l"/>
              </a:tabLst>
            </a:pPr>
            <a:r>
              <a:rPr dirty="0" spc="-60"/>
              <a:t>Tidigare</a:t>
            </a:r>
            <a:r>
              <a:rPr dirty="0" spc="-75"/>
              <a:t> </a:t>
            </a:r>
            <a:r>
              <a:rPr dirty="0" spc="35"/>
              <a:t>VFU</a:t>
            </a:r>
            <a:r>
              <a:rPr dirty="0" spc="-135"/>
              <a:t> </a:t>
            </a:r>
            <a:r>
              <a:rPr dirty="0" spc="-70"/>
              <a:t>intyg</a:t>
            </a:r>
            <a:r>
              <a:rPr dirty="0" spc="-65"/>
              <a:t> </a:t>
            </a:r>
            <a:r>
              <a:rPr dirty="0" spc="-30"/>
              <a:t>har</a:t>
            </a:r>
            <a:r>
              <a:rPr dirty="0" spc="-85"/>
              <a:t> </a:t>
            </a:r>
            <a:r>
              <a:rPr dirty="0" spc="-60"/>
              <a:t>setts</a:t>
            </a:r>
            <a:r>
              <a:rPr dirty="0" spc="-50"/>
              <a:t> </a:t>
            </a:r>
            <a:r>
              <a:rPr dirty="0"/>
              <a:t>som</a:t>
            </a:r>
            <a:r>
              <a:rPr dirty="0" spc="-105"/>
              <a:t> </a:t>
            </a:r>
            <a:r>
              <a:rPr dirty="0" spc="-80"/>
              <a:t>värdefullt</a:t>
            </a:r>
            <a:r>
              <a:rPr dirty="0" spc="-50"/>
              <a:t> </a:t>
            </a:r>
            <a:r>
              <a:rPr dirty="0"/>
              <a:t>och</a:t>
            </a:r>
            <a:r>
              <a:rPr dirty="0" spc="-25"/>
              <a:t> </a:t>
            </a:r>
            <a:r>
              <a:rPr dirty="0" spc="-90"/>
              <a:t>utifrån</a:t>
            </a:r>
            <a:r>
              <a:rPr dirty="0" spc="-45"/>
              <a:t> </a:t>
            </a:r>
            <a:r>
              <a:rPr dirty="0" spc="-20"/>
              <a:t>önskemål</a:t>
            </a:r>
            <a:r>
              <a:rPr dirty="0" spc="-25"/>
              <a:t> </a:t>
            </a:r>
            <a:r>
              <a:rPr dirty="0" spc="-20"/>
              <a:t>från </a:t>
            </a:r>
            <a:r>
              <a:rPr dirty="0" spc="-45"/>
              <a:t>verksamheterna</a:t>
            </a:r>
            <a:r>
              <a:rPr dirty="0" spc="-100"/>
              <a:t> </a:t>
            </a:r>
            <a:r>
              <a:rPr dirty="0" spc="-30"/>
              <a:t>har</a:t>
            </a:r>
            <a:r>
              <a:rPr dirty="0" spc="-55"/>
              <a:t> </a:t>
            </a:r>
            <a:r>
              <a:rPr dirty="0" spc="-40"/>
              <a:t>avslutande</a:t>
            </a:r>
            <a:r>
              <a:rPr dirty="0" spc="-85"/>
              <a:t> </a:t>
            </a:r>
            <a:r>
              <a:rPr dirty="0" spc="-40"/>
              <a:t>samtal</a:t>
            </a:r>
            <a:r>
              <a:rPr dirty="0" spc="-85"/>
              <a:t> </a:t>
            </a:r>
            <a:r>
              <a:rPr dirty="0" spc="-10"/>
              <a:t>införts</a:t>
            </a:r>
          </a:p>
          <a:p>
            <a:pPr algn="just" marL="194310" indent="-181610">
              <a:lnSpc>
                <a:spcPct val="100000"/>
              </a:lnSpc>
              <a:spcBef>
                <a:spcPts val="1019"/>
              </a:spcBef>
              <a:buClr>
                <a:srgbClr val="97C0DE"/>
              </a:buClr>
              <a:buSzPct val="91666"/>
              <a:buChar char="•"/>
              <a:tabLst>
                <a:tab pos="194310" algn="l"/>
              </a:tabLst>
            </a:pPr>
            <a:r>
              <a:rPr dirty="0" spc="-25"/>
              <a:t>Helhetsbedömning</a:t>
            </a:r>
            <a:r>
              <a:rPr dirty="0" spc="-130"/>
              <a:t> </a:t>
            </a:r>
            <a:r>
              <a:rPr dirty="0" spc="-85"/>
              <a:t>viktig,</a:t>
            </a:r>
            <a:r>
              <a:rPr dirty="0" spc="-60"/>
              <a:t> </a:t>
            </a:r>
            <a:r>
              <a:rPr dirty="0" spc="-75"/>
              <a:t>inte</a:t>
            </a:r>
            <a:r>
              <a:rPr dirty="0" spc="-135"/>
              <a:t> </a:t>
            </a:r>
            <a:r>
              <a:rPr dirty="0" spc="-30"/>
              <a:t>bara</a:t>
            </a:r>
            <a:r>
              <a:rPr dirty="0" spc="-60"/>
              <a:t> </a:t>
            </a:r>
            <a:r>
              <a:rPr dirty="0" spc="-10"/>
              <a:t>”EPOr”</a:t>
            </a:r>
          </a:p>
          <a:p>
            <a:pPr algn="just" marL="194310" marR="953135" indent="-182245">
              <a:lnSpc>
                <a:spcPct val="100000"/>
              </a:lnSpc>
              <a:spcBef>
                <a:spcPts val="1019"/>
              </a:spcBef>
              <a:buClr>
                <a:srgbClr val="97C0DE"/>
              </a:buClr>
              <a:buSzPct val="91666"/>
              <a:buChar char="•"/>
              <a:tabLst>
                <a:tab pos="194310" algn="l"/>
              </a:tabLst>
            </a:pPr>
            <a:r>
              <a:rPr dirty="0" spc="-80"/>
              <a:t>För</a:t>
            </a:r>
            <a:r>
              <a:rPr dirty="0" spc="-55"/>
              <a:t> </a:t>
            </a:r>
            <a:r>
              <a:rPr dirty="0" spc="-65"/>
              <a:t>examinator</a:t>
            </a:r>
            <a:r>
              <a:rPr dirty="0" spc="-70"/>
              <a:t> </a:t>
            </a:r>
            <a:r>
              <a:rPr dirty="0" spc="-20"/>
              <a:t>och</a:t>
            </a:r>
            <a:r>
              <a:rPr dirty="0" spc="-15"/>
              <a:t> </a:t>
            </a:r>
            <a:r>
              <a:rPr dirty="0" spc="-50"/>
              <a:t>utbildningen</a:t>
            </a:r>
            <a:r>
              <a:rPr dirty="0" spc="-75"/>
              <a:t> </a:t>
            </a:r>
            <a:r>
              <a:rPr dirty="0" spc="-90"/>
              <a:t>viktigt</a:t>
            </a:r>
            <a:r>
              <a:rPr dirty="0" spc="-10"/>
              <a:t> </a:t>
            </a:r>
            <a:r>
              <a:rPr dirty="0" spc="-155"/>
              <a:t>att</a:t>
            </a:r>
            <a:r>
              <a:rPr dirty="0" spc="20"/>
              <a:t> </a:t>
            </a:r>
            <a:r>
              <a:rPr dirty="0" spc="-85"/>
              <a:t>tidigt</a:t>
            </a:r>
            <a:r>
              <a:rPr dirty="0" spc="-15"/>
              <a:t> </a:t>
            </a:r>
            <a:r>
              <a:rPr dirty="0" spc="-20"/>
              <a:t>identifiera </a:t>
            </a:r>
            <a:r>
              <a:rPr dirty="0" spc="-45"/>
              <a:t>studenter</a:t>
            </a:r>
            <a:r>
              <a:rPr dirty="0" spc="-90"/>
              <a:t> </a:t>
            </a:r>
            <a:r>
              <a:rPr dirty="0" spc="-50"/>
              <a:t>med</a:t>
            </a:r>
            <a:r>
              <a:rPr dirty="0" spc="-85"/>
              <a:t> </a:t>
            </a:r>
            <a:r>
              <a:rPr dirty="0" spc="-45"/>
              <a:t>behov</a:t>
            </a:r>
            <a:r>
              <a:rPr dirty="0" spc="-90"/>
              <a:t> </a:t>
            </a:r>
            <a:r>
              <a:rPr dirty="0" spc="-45"/>
              <a:t>av</a:t>
            </a:r>
            <a:r>
              <a:rPr dirty="0" spc="-90"/>
              <a:t> </a:t>
            </a:r>
            <a:r>
              <a:rPr dirty="0" spc="-30"/>
              <a:t>stöd</a:t>
            </a:r>
            <a:r>
              <a:rPr dirty="0" spc="-55"/>
              <a:t> </a:t>
            </a:r>
            <a:r>
              <a:rPr dirty="0" spc="-20"/>
              <a:t>och</a:t>
            </a:r>
            <a:r>
              <a:rPr dirty="0" spc="-114"/>
              <a:t> </a:t>
            </a:r>
            <a:r>
              <a:rPr dirty="0" spc="-120"/>
              <a:t>för</a:t>
            </a:r>
            <a:r>
              <a:rPr dirty="0" spc="-15"/>
              <a:t> </a:t>
            </a:r>
            <a:r>
              <a:rPr dirty="0" spc="-40"/>
              <a:t>studenterna </a:t>
            </a:r>
            <a:r>
              <a:rPr dirty="0" spc="-155"/>
              <a:t>att</a:t>
            </a:r>
            <a:r>
              <a:rPr dirty="0" spc="25"/>
              <a:t> </a:t>
            </a:r>
            <a:r>
              <a:rPr dirty="0" spc="-170"/>
              <a:t>få</a:t>
            </a:r>
            <a:r>
              <a:rPr dirty="0" spc="35"/>
              <a:t> </a:t>
            </a:r>
            <a:r>
              <a:rPr dirty="0" spc="-25"/>
              <a:t>bra </a:t>
            </a:r>
            <a:r>
              <a:rPr dirty="0" spc="-50"/>
              <a:t>återkoppling</a:t>
            </a:r>
            <a:r>
              <a:rPr dirty="0" spc="-75"/>
              <a:t> </a:t>
            </a:r>
            <a:r>
              <a:rPr dirty="0" spc="-65"/>
              <a:t>”ris</a:t>
            </a:r>
            <a:r>
              <a:rPr dirty="0" spc="-110"/>
              <a:t> </a:t>
            </a:r>
            <a:r>
              <a:rPr dirty="0" spc="-20"/>
              <a:t>o</a:t>
            </a:r>
            <a:r>
              <a:rPr dirty="0" spc="-95"/>
              <a:t> </a:t>
            </a:r>
            <a:r>
              <a:rPr dirty="0" spc="-30"/>
              <a:t>ros</a:t>
            </a:r>
            <a:r>
              <a:rPr dirty="0" spc="-110"/>
              <a:t> </a:t>
            </a:r>
            <a:r>
              <a:rPr dirty="0"/>
              <a:t>och</a:t>
            </a:r>
            <a:r>
              <a:rPr dirty="0" spc="-80"/>
              <a:t> </a:t>
            </a:r>
            <a:r>
              <a:rPr dirty="0" spc="-10"/>
              <a:t>utvecklingsområden”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37248" y="170753"/>
            <a:ext cx="434975" cy="11366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550">
                <a:solidFill>
                  <a:srgbClr val="FFFFFF"/>
                </a:solidFill>
                <a:latin typeface="Trebuchet MS"/>
                <a:cs typeface="Trebuchet MS"/>
              </a:rPr>
              <a:t>2026-01-</a:t>
            </a:r>
            <a:r>
              <a:rPr dirty="0" sz="550" spc="40">
                <a:solidFill>
                  <a:srgbClr val="FFFFFF"/>
                </a:solidFill>
                <a:latin typeface="Trebuchet MS"/>
                <a:cs typeface="Trebuchet MS"/>
              </a:rPr>
              <a:t>16</a:t>
            </a:r>
            <a:endParaRPr sz="5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6135" y="0"/>
            <a:ext cx="978407" cy="100672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50568" y="150698"/>
            <a:ext cx="5971540" cy="45465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2800" b="1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dirty="0" sz="2800" spc="-350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800" spc="-275" b="1">
                <a:solidFill>
                  <a:srgbClr val="FFFFFF"/>
                </a:solidFill>
                <a:latin typeface="Trebuchet MS"/>
                <a:cs typeface="Trebuchet MS"/>
              </a:rPr>
              <a:t>VFU-</a:t>
            </a:r>
            <a:r>
              <a:rPr dirty="0" sz="2800" spc="-280" b="1">
                <a:solidFill>
                  <a:srgbClr val="FFFFFF"/>
                </a:solidFill>
                <a:latin typeface="Trebuchet MS"/>
                <a:cs typeface="Trebuchet MS"/>
              </a:rPr>
              <a:t>bedömning</a:t>
            </a:r>
            <a:r>
              <a:rPr dirty="0" sz="2800" spc="-430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800" spc="-145" b="1">
                <a:solidFill>
                  <a:srgbClr val="FFFFFF"/>
                </a:solidFill>
                <a:latin typeface="Trebuchet MS"/>
                <a:cs typeface="Trebuchet MS"/>
              </a:rPr>
              <a:t>på</a:t>
            </a:r>
            <a:r>
              <a:rPr dirty="0" sz="2800" spc="-465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800" spc="-240" b="1">
                <a:solidFill>
                  <a:srgbClr val="FFFFFF"/>
                </a:solidFill>
                <a:latin typeface="Trebuchet MS"/>
                <a:cs typeface="Trebuchet MS"/>
              </a:rPr>
              <a:t>stadium</a:t>
            </a:r>
            <a:r>
              <a:rPr dirty="0" sz="2800" spc="-425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800" spc="-20" b="1">
                <a:solidFill>
                  <a:srgbClr val="FFFFFF"/>
                </a:solidFill>
                <a:latin typeface="Trebuchet MS"/>
                <a:cs typeface="Trebuchet MS"/>
              </a:rPr>
              <a:t>III</a:t>
            </a:r>
            <a:r>
              <a:rPr dirty="0" sz="2800" spc="-200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800" spc="-204" b="1">
                <a:solidFill>
                  <a:srgbClr val="FFFFFF"/>
                </a:solidFill>
                <a:latin typeface="Trebuchet MS"/>
                <a:cs typeface="Trebuchet MS"/>
              </a:rPr>
              <a:t>från</a:t>
            </a:r>
            <a:r>
              <a:rPr dirty="0" sz="2800" spc="-465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800" spc="-225" b="1">
                <a:solidFill>
                  <a:srgbClr val="FFFFFF"/>
                </a:solidFill>
                <a:latin typeface="Trebuchet MS"/>
                <a:cs typeface="Trebuchet MS"/>
              </a:rPr>
              <a:t>VT26</a:t>
            </a:r>
            <a:r>
              <a:rPr dirty="0" sz="2800" spc="-465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800" spc="-50" b="1">
                <a:solidFill>
                  <a:srgbClr val="FFFFFF"/>
                </a:solidFill>
                <a:latin typeface="Trebuchet MS"/>
                <a:cs typeface="Trebuchet MS"/>
              </a:rPr>
              <a:t>–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9367" y="572464"/>
            <a:ext cx="6954520" cy="127000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80"/>
              </a:spcBef>
            </a:pPr>
            <a:r>
              <a:rPr dirty="0" sz="2800" spc="-229" b="1">
                <a:solidFill>
                  <a:srgbClr val="FFFFFF"/>
                </a:solidFill>
                <a:latin typeface="Trebuchet MS"/>
                <a:cs typeface="Trebuchet MS"/>
              </a:rPr>
              <a:t>Avslutande</a:t>
            </a:r>
            <a:r>
              <a:rPr dirty="0" sz="2800" spc="-484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800" spc="-204" b="1">
                <a:solidFill>
                  <a:srgbClr val="FFFFFF"/>
                </a:solidFill>
                <a:latin typeface="Trebuchet MS"/>
                <a:cs typeface="Trebuchet MS"/>
              </a:rPr>
              <a:t>samtal</a:t>
            </a:r>
            <a:r>
              <a:rPr dirty="0" sz="2800" spc="-380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800" spc="-204" b="1">
                <a:solidFill>
                  <a:srgbClr val="FFFFFF"/>
                </a:solidFill>
                <a:latin typeface="Trebuchet MS"/>
                <a:cs typeface="Trebuchet MS"/>
              </a:rPr>
              <a:t>och</a:t>
            </a:r>
            <a:r>
              <a:rPr dirty="0" sz="2800" spc="-459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800" spc="-290" b="1">
                <a:solidFill>
                  <a:srgbClr val="FFFFFF"/>
                </a:solidFill>
                <a:latin typeface="Trebuchet MS"/>
                <a:cs typeface="Trebuchet MS"/>
              </a:rPr>
              <a:t>bedömning</a:t>
            </a:r>
            <a:r>
              <a:rPr dirty="0" sz="2800" spc="-430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800" spc="-235" b="1">
                <a:solidFill>
                  <a:srgbClr val="FFFFFF"/>
                </a:solidFill>
                <a:latin typeface="Trebuchet MS"/>
                <a:cs typeface="Trebuchet MS"/>
              </a:rPr>
              <a:t>efter</a:t>
            </a:r>
            <a:r>
              <a:rPr dirty="0" sz="2800" spc="-420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800" spc="-270" b="1">
                <a:solidFill>
                  <a:srgbClr val="FFFFFF"/>
                </a:solidFill>
                <a:latin typeface="Trebuchet MS"/>
                <a:cs typeface="Trebuchet MS"/>
              </a:rPr>
              <a:t>varje</a:t>
            </a:r>
            <a:r>
              <a:rPr dirty="0" sz="2800" spc="-475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800" spc="-110" b="1">
                <a:solidFill>
                  <a:srgbClr val="FFFFFF"/>
                </a:solidFill>
                <a:latin typeface="Trebuchet MS"/>
                <a:cs typeface="Trebuchet MS"/>
              </a:rPr>
              <a:t>VFU-</a:t>
            </a:r>
            <a:r>
              <a:rPr dirty="0" sz="2800" spc="-75" b="1">
                <a:solidFill>
                  <a:srgbClr val="FFFFFF"/>
                </a:solidFill>
                <a:latin typeface="Trebuchet MS"/>
                <a:cs typeface="Trebuchet MS"/>
              </a:rPr>
              <a:t>placering</a:t>
            </a:r>
            <a:endParaRPr sz="2800">
              <a:latin typeface="Trebuchet MS"/>
              <a:cs typeface="Trebuchet MS"/>
            </a:endParaRPr>
          </a:p>
          <a:p>
            <a:pPr marL="879475">
              <a:lnSpc>
                <a:spcPct val="100000"/>
              </a:lnSpc>
              <a:spcBef>
                <a:spcPts val="865"/>
              </a:spcBef>
            </a:pPr>
            <a:r>
              <a:rPr dirty="0" sz="1800" spc="-10">
                <a:solidFill>
                  <a:srgbClr val="FFFFFF"/>
                </a:solidFill>
                <a:latin typeface="Calibri"/>
                <a:cs typeface="Calibri"/>
              </a:rPr>
              <a:t>Exempel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6967" y="1629155"/>
            <a:ext cx="7370064" cy="177546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088047" y="3577780"/>
            <a:ext cx="6885305" cy="123952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227965" indent="-215265">
              <a:lnSpc>
                <a:spcPct val="100000"/>
              </a:lnSpc>
              <a:spcBef>
                <a:spcPts val="135"/>
              </a:spcBef>
              <a:buFont typeface="Arial"/>
              <a:buChar char="•"/>
              <a:tabLst>
                <a:tab pos="227965" algn="l"/>
              </a:tabLst>
            </a:pPr>
            <a:r>
              <a:rPr dirty="0" sz="1550" spc="60">
                <a:solidFill>
                  <a:srgbClr val="FFFFFF"/>
                </a:solidFill>
                <a:latin typeface="Calibri"/>
                <a:cs typeface="Calibri"/>
              </a:rPr>
              <a:t>Slutsamtalen</a:t>
            </a:r>
            <a:r>
              <a:rPr dirty="0" sz="1550" spc="4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genomförs</a:t>
            </a:r>
            <a:r>
              <a:rPr dirty="0" sz="1550" spc="49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individuellt</a:t>
            </a:r>
            <a:r>
              <a:rPr dirty="0" sz="1550" spc="3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efter</a:t>
            </a:r>
            <a:r>
              <a:rPr dirty="0" sz="1550" spc="28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u="sng" sz="155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varje</a:t>
            </a:r>
            <a:r>
              <a:rPr dirty="0" u="none" sz="1550" spc="3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u="none" sz="1550">
                <a:solidFill>
                  <a:srgbClr val="FFFFFF"/>
                </a:solidFill>
                <a:latin typeface="Calibri"/>
                <a:cs typeface="Calibri"/>
              </a:rPr>
              <a:t>delplacering</a:t>
            </a:r>
            <a:r>
              <a:rPr dirty="0" u="none" sz="1550" spc="36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u="none" sz="1550">
                <a:solidFill>
                  <a:srgbClr val="FFFFFF"/>
                </a:solidFill>
                <a:latin typeface="Calibri"/>
                <a:cs typeface="Calibri"/>
              </a:rPr>
              <a:t>(student-</a:t>
            </a:r>
            <a:r>
              <a:rPr dirty="0" u="none" sz="1550" spc="-10">
                <a:solidFill>
                  <a:srgbClr val="FFFFFF"/>
                </a:solidFill>
                <a:latin typeface="Calibri"/>
                <a:cs typeface="Calibri"/>
              </a:rPr>
              <a:t>HL/LUA)</a:t>
            </a:r>
            <a:endParaRPr sz="1550">
              <a:latin typeface="Calibri"/>
              <a:cs typeface="Calibri"/>
            </a:endParaRPr>
          </a:p>
          <a:p>
            <a:pPr marL="227965" indent="-215265">
              <a:lnSpc>
                <a:spcPct val="100000"/>
              </a:lnSpc>
              <a:spcBef>
                <a:spcPts val="15"/>
              </a:spcBef>
              <a:buFont typeface="Arial"/>
              <a:buChar char="•"/>
              <a:tabLst>
                <a:tab pos="227965" algn="l"/>
              </a:tabLst>
            </a:pP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Tidsåtgång</a:t>
            </a:r>
            <a:r>
              <a:rPr dirty="0" sz="1550" spc="17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65">
                <a:solidFill>
                  <a:srgbClr val="FFFFFF"/>
                </a:solidFill>
                <a:latin typeface="Calibri"/>
                <a:cs typeface="Calibri"/>
              </a:rPr>
              <a:t>ca:</a:t>
            </a:r>
            <a:r>
              <a:rPr dirty="0" sz="1550" spc="29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10-15</a:t>
            </a:r>
            <a:r>
              <a:rPr dirty="0" sz="1550" spc="19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min</a:t>
            </a:r>
            <a:r>
              <a:rPr dirty="0" sz="1550" spc="17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per</a:t>
            </a:r>
            <a:r>
              <a:rPr dirty="0" sz="1550" spc="1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FFFFFF"/>
                </a:solidFill>
                <a:latin typeface="Calibri"/>
                <a:cs typeface="Calibri"/>
              </a:rPr>
              <a:t>student</a:t>
            </a:r>
            <a:endParaRPr sz="1550">
              <a:latin typeface="Calibri"/>
              <a:cs typeface="Calibri"/>
            </a:endParaRPr>
          </a:p>
          <a:p>
            <a:pPr marL="227965" marR="361315" indent="-215900">
              <a:lnSpc>
                <a:spcPct val="104800"/>
              </a:lnSpc>
              <a:buFont typeface="Arial"/>
              <a:buChar char="•"/>
              <a:tabLst>
                <a:tab pos="227965" algn="l"/>
              </a:tabLst>
            </a:pP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Ger</a:t>
            </a:r>
            <a:r>
              <a:rPr dirty="0" sz="1550" spc="15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examinator</a:t>
            </a:r>
            <a:r>
              <a:rPr dirty="0" sz="1550" spc="2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5-9</a:t>
            </a:r>
            <a:r>
              <a:rPr dirty="0" sz="1550" spc="16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45">
                <a:solidFill>
                  <a:srgbClr val="FFFFFF"/>
                </a:solidFill>
                <a:latin typeface="Calibri"/>
                <a:cs typeface="Calibri"/>
              </a:rPr>
              <a:t>bedömningsunderlag</a:t>
            </a:r>
            <a:r>
              <a:rPr dirty="0" sz="1550" spc="254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per</a:t>
            </a:r>
            <a:r>
              <a:rPr dirty="0" sz="1550" spc="114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termin</a:t>
            </a:r>
            <a:r>
              <a:rPr dirty="0" sz="1550" spc="2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80">
                <a:solidFill>
                  <a:srgbClr val="FFFFFF"/>
                </a:solidFill>
                <a:latin typeface="Calibri"/>
                <a:cs typeface="Calibri"/>
              </a:rPr>
              <a:t>som</a:t>
            </a:r>
            <a:r>
              <a:rPr dirty="0" sz="1550" spc="19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komplement</a:t>
            </a:r>
            <a:r>
              <a:rPr dirty="0" sz="1550" spc="1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-20">
                <a:solidFill>
                  <a:srgbClr val="FFFFFF"/>
                </a:solidFill>
                <a:latin typeface="Calibri"/>
                <a:cs typeface="Calibri"/>
              </a:rPr>
              <a:t>till </a:t>
            </a:r>
            <a:r>
              <a:rPr dirty="0" sz="1550" spc="-10">
                <a:solidFill>
                  <a:srgbClr val="FFFFFF"/>
                </a:solidFill>
                <a:latin typeface="Calibri"/>
                <a:cs typeface="Calibri"/>
              </a:rPr>
              <a:t>EPA/SKA</a:t>
            </a:r>
            <a:endParaRPr sz="1550">
              <a:latin typeface="Calibri"/>
              <a:cs typeface="Calibri"/>
            </a:endParaRPr>
          </a:p>
          <a:p>
            <a:pPr marL="227965" indent="-215265">
              <a:lnSpc>
                <a:spcPct val="100000"/>
              </a:lnSpc>
              <a:spcBef>
                <a:spcPts val="20"/>
              </a:spcBef>
              <a:buFont typeface="Arial"/>
              <a:buChar char="•"/>
              <a:tabLst>
                <a:tab pos="227965" algn="l"/>
              </a:tabLst>
            </a:pPr>
            <a:r>
              <a:rPr dirty="0" sz="1550" spc="70">
                <a:solidFill>
                  <a:srgbClr val="FFFFFF"/>
                </a:solidFill>
                <a:latin typeface="Calibri"/>
                <a:cs typeface="Calibri"/>
              </a:rPr>
              <a:t>VFU-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betygskriterier</a:t>
            </a:r>
            <a:r>
              <a:rPr dirty="0" sz="1550" spc="2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65">
                <a:solidFill>
                  <a:srgbClr val="FFFFFF"/>
                </a:solidFill>
                <a:latin typeface="Calibri"/>
                <a:cs typeface="Calibri"/>
              </a:rPr>
              <a:t>bedöms</a:t>
            </a:r>
            <a:r>
              <a:rPr dirty="0" sz="1550" spc="3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65">
                <a:solidFill>
                  <a:srgbClr val="FFFFFF"/>
                </a:solidFill>
                <a:latin typeface="Calibri"/>
                <a:cs typeface="Calibri"/>
              </a:rPr>
              <a:t>och</a:t>
            </a:r>
            <a:r>
              <a:rPr dirty="0" sz="1550" spc="27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60">
                <a:solidFill>
                  <a:srgbClr val="FFFFFF"/>
                </a:solidFill>
                <a:latin typeface="Calibri"/>
                <a:cs typeface="Calibri"/>
              </a:rPr>
              <a:t>slutsamtalen</a:t>
            </a:r>
            <a:r>
              <a:rPr dirty="0" sz="1550" spc="2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dokumenteras</a:t>
            </a:r>
            <a:r>
              <a:rPr dirty="0" sz="1550" spc="229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1550" spc="1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FFFFFF"/>
                </a:solidFill>
                <a:latin typeface="Calibri"/>
                <a:cs typeface="Calibri"/>
              </a:rPr>
              <a:t>Ortrac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xfrm>
            <a:off x="193967" y="-113335"/>
            <a:ext cx="703580" cy="454659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dirty="0" baseline="-41666" sz="4200" spc="-300"/>
              <a:t>S</a:t>
            </a:r>
            <a:r>
              <a:rPr dirty="0" baseline="-41666" sz="4200" spc="-922"/>
              <a:t>t</a:t>
            </a:r>
            <a:r>
              <a:rPr dirty="0" sz="550" spc="40" b="0">
                <a:latin typeface="Trebuchet MS"/>
                <a:cs typeface="Trebuchet MS"/>
              </a:rPr>
              <a:t>2</a:t>
            </a:r>
            <a:r>
              <a:rPr dirty="0" sz="550" spc="-204" b="0">
                <a:latin typeface="Trebuchet MS"/>
                <a:cs typeface="Trebuchet MS"/>
              </a:rPr>
              <a:t>0</a:t>
            </a:r>
            <a:r>
              <a:rPr dirty="0" baseline="-41666" sz="4200" spc="-1814"/>
              <a:t>ä</a:t>
            </a:r>
            <a:r>
              <a:rPr dirty="0" sz="550" spc="40" b="0">
                <a:latin typeface="Trebuchet MS"/>
                <a:cs typeface="Trebuchet MS"/>
              </a:rPr>
              <a:t>2</a:t>
            </a:r>
            <a:r>
              <a:rPr dirty="0" sz="550" spc="5" b="0">
                <a:latin typeface="Trebuchet MS"/>
                <a:cs typeface="Trebuchet MS"/>
              </a:rPr>
              <a:t>6</a:t>
            </a:r>
            <a:r>
              <a:rPr dirty="0" sz="550" spc="20" b="0">
                <a:latin typeface="Trebuchet MS"/>
                <a:cs typeface="Trebuchet MS"/>
              </a:rPr>
              <a:t>-</a:t>
            </a:r>
            <a:r>
              <a:rPr dirty="0" sz="550" spc="-160" b="0">
                <a:latin typeface="Trebuchet MS"/>
                <a:cs typeface="Trebuchet MS"/>
              </a:rPr>
              <a:t>0</a:t>
            </a:r>
            <a:r>
              <a:rPr dirty="0" baseline="-41666" sz="4200" spc="-1455"/>
              <a:t>r</a:t>
            </a:r>
            <a:r>
              <a:rPr dirty="0" sz="550" spc="15" b="0">
                <a:latin typeface="Trebuchet MS"/>
                <a:cs typeface="Trebuchet MS"/>
              </a:rPr>
              <a:t>1-</a:t>
            </a:r>
            <a:r>
              <a:rPr dirty="0" sz="550" spc="-150" b="0">
                <a:latin typeface="Trebuchet MS"/>
                <a:cs typeface="Trebuchet MS"/>
              </a:rPr>
              <a:t>1</a:t>
            </a:r>
            <a:r>
              <a:rPr dirty="0" baseline="-41666" sz="4200" spc="-2039"/>
              <a:t>k</a:t>
            </a:r>
            <a:r>
              <a:rPr dirty="0" sz="550" spc="20" b="0">
                <a:latin typeface="Trebuchet MS"/>
                <a:cs typeface="Trebuchet MS"/>
              </a:rPr>
              <a:t>6</a:t>
            </a:r>
            <a:endParaRPr sz="5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99784" y="1307464"/>
            <a:ext cx="2520950" cy="25012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800" spc="-45">
                <a:solidFill>
                  <a:srgbClr val="FFFFFF"/>
                </a:solidFill>
                <a:latin typeface="Trebuchet MS"/>
                <a:cs typeface="Trebuchet MS"/>
              </a:rPr>
              <a:t>Närvaro,</a:t>
            </a:r>
            <a:r>
              <a:rPr dirty="0" sz="1800" spc="-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-45">
                <a:solidFill>
                  <a:srgbClr val="FFFFFF"/>
                </a:solidFill>
                <a:latin typeface="Trebuchet MS"/>
                <a:cs typeface="Trebuchet MS"/>
              </a:rPr>
              <a:t>kommunikation, </a:t>
            </a:r>
            <a:r>
              <a:rPr dirty="0" sz="1800" spc="-50">
                <a:solidFill>
                  <a:srgbClr val="FFFFFF"/>
                </a:solidFill>
                <a:latin typeface="Trebuchet MS"/>
                <a:cs typeface="Trebuchet MS"/>
              </a:rPr>
              <a:t>förhållningssätt</a:t>
            </a:r>
            <a:r>
              <a:rPr dirty="0" sz="1800" spc="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-25">
                <a:solidFill>
                  <a:srgbClr val="FFFFFF"/>
                </a:solidFill>
                <a:latin typeface="Trebuchet MS"/>
                <a:cs typeface="Trebuchet MS"/>
              </a:rPr>
              <a:t>och </a:t>
            </a:r>
            <a:r>
              <a:rPr dirty="0" sz="1800" spc="-10">
                <a:solidFill>
                  <a:srgbClr val="FFFFFF"/>
                </a:solidFill>
                <a:latin typeface="Trebuchet MS"/>
                <a:cs typeface="Trebuchet MS"/>
              </a:rPr>
              <a:t>sammanfattande </a:t>
            </a:r>
            <a:r>
              <a:rPr dirty="0" sz="1800" spc="-50">
                <a:solidFill>
                  <a:srgbClr val="FFFFFF"/>
                </a:solidFill>
                <a:latin typeface="Trebuchet MS"/>
                <a:cs typeface="Trebuchet MS"/>
              </a:rPr>
              <a:t>återkoppling</a:t>
            </a:r>
            <a:r>
              <a:rPr dirty="0" sz="1800" spc="-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-25">
                <a:solidFill>
                  <a:srgbClr val="FFFFFF"/>
                </a:solidFill>
                <a:latin typeface="Trebuchet MS"/>
                <a:cs typeface="Trebuchet MS"/>
              </a:rPr>
              <a:t>är </a:t>
            </a:r>
            <a:r>
              <a:rPr dirty="0" sz="1800" spc="-10">
                <a:solidFill>
                  <a:srgbClr val="FFFFFF"/>
                </a:solidFill>
                <a:latin typeface="Trebuchet MS"/>
                <a:cs typeface="Trebuchet MS"/>
              </a:rPr>
              <a:t>obligatoriskt.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800">
              <a:latin typeface="Trebuchet MS"/>
              <a:cs typeface="Trebuchet MS"/>
            </a:endParaRPr>
          </a:p>
          <a:p>
            <a:pPr marL="12700" marR="670560">
              <a:lnSpc>
                <a:spcPct val="100000"/>
              </a:lnSpc>
            </a:pPr>
            <a:r>
              <a:rPr dirty="0" sz="1800" spc="-35">
                <a:solidFill>
                  <a:srgbClr val="FFFFFF"/>
                </a:solidFill>
                <a:latin typeface="Trebuchet MS"/>
                <a:cs typeface="Trebuchet MS"/>
              </a:rPr>
              <a:t>Fri</a:t>
            </a:r>
            <a:r>
              <a:rPr dirty="0" sz="1800" spc="-1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-100">
                <a:solidFill>
                  <a:srgbClr val="FFFFFF"/>
                </a:solidFill>
                <a:latin typeface="Trebuchet MS"/>
                <a:cs typeface="Trebuchet MS"/>
              </a:rPr>
              <a:t>text</a:t>
            </a:r>
            <a:r>
              <a:rPr dirty="0" sz="18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Trebuchet MS"/>
                <a:cs typeface="Trebuchet MS"/>
              </a:rPr>
              <a:t>kan</a:t>
            </a:r>
            <a:r>
              <a:rPr dirty="0" sz="1800" spc="-15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Trebuchet MS"/>
                <a:cs typeface="Trebuchet MS"/>
              </a:rPr>
              <a:t>skrivas </a:t>
            </a:r>
            <a:r>
              <a:rPr dirty="0" sz="1800">
                <a:solidFill>
                  <a:srgbClr val="FFFFFF"/>
                </a:solidFill>
                <a:latin typeface="Trebuchet MS"/>
                <a:cs typeface="Trebuchet MS"/>
              </a:rPr>
              <a:t>då</a:t>
            </a:r>
            <a:r>
              <a:rPr dirty="0" sz="1800" spc="-11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Trebuchet MS"/>
                <a:cs typeface="Trebuchet MS"/>
              </a:rPr>
              <a:t>man</a:t>
            </a:r>
            <a:r>
              <a:rPr dirty="0" sz="1800" spc="-1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-45">
                <a:solidFill>
                  <a:srgbClr val="FFFFFF"/>
                </a:solidFill>
                <a:latin typeface="Trebuchet MS"/>
                <a:cs typeface="Trebuchet MS"/>
              </a:rPr>
              <a:t>klickar</a:t>
            </a:r>
            <a:r>
              <a:rPr dirty="0" sz="1800" spc="-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-35">
                <a:solidFill>
                  <a:srgbClr val="FFFFFF"/>
                </a:solidFill>
                <a:latin typeface="Trebuchet MS"/>
                <a:cs typeface="Trebuchet MS"/>
              </a:rPr>
              <a:t>på </a:t>
            </a:r>
            <a:r>
              <a:rPr dirty="0" sz="1800" spc="-55">
                <a:solidFill>
                  <a:srgbClr val="FFFFFF"/>
                </a:solidFill>
                <a:latin typeface="Trebuchet MS"/>
                <a:cs typeface="Trebuchet MS"/>
              </a:rPr>
              <a:t>”comment”</a:t>
            </a:r>
            <a:r>
              <a:rPr dirty="0" sz="1800" spc="-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-20">
                <a:solidFill>
                  <a:srgbClr val="FFFFFF"/>
                </a:solidFill>
                <a:latin typeface="Trebuchet MS"/>
                <a:cs typeface="Trebuchet MS"/>
              </a:rPr>
              <a:t>rutan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6135" y="0"/>
            <a:ext cx="978407" cy="1006728"/>
          </a:xfrm>
          <a:prstGeom prst="rect">
            <a:avLst/>
          </a:prstGeom>
        </p:spPr>
      </p:pic>
      <p:pic>
        <p:nvPicPr>
          <p:cNvPr id="3" name="object 3" descr="En bild som visar text, skärmbild, dokument, Teckensnitt  AI-genererat innehåll kan vara felaktigt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00400" y="91489"/>
            <a:ext cx="4425696" cy="496963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37248" y="170753"/>
            <a:ext cx="434975" cy="11366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550">
                <a:solidFill>
                  <a:srgbClr val="FFFFFF"/>
                </a:solidFill>
                <a:latin typeface="Trebuchet MS"/>
                <a:cs typeface="Trebuchet MS"/>
              </a:rPr>
              <a:t>2026-01-</a:t>
            </a:r>
            <a:r>
              <a:rPr dirty="0" sz="550" spc="40">
                <a:solidFill>
                  <a:srgbClr val="FFFFFF"/>
                </a:solidFill>
                <a:latin typeface="Trebuchet MS"/>
                <a:cs typeface="Trebuchet MS"/>
              </a:rPr>
              <a:t>16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376389" y="1441449"/>
            <a:ext cx="2001520" cy="140144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800" b="0">
                <a:latin typeface="Trebuchet MS"/>
                <a:cs typeface="Trebuchet MS"/>
              </a:rPr>
              <a:t>Bedömning</a:t>
            </a:r>
            <a:r>
              <a:rPr dirty="0" sz="1800" spc="-80" b="0">
                <a:latin typeface="Trebuchet MS"/>
                <a:cs typeface="Trebuchet MS"/>
              </a:rPr>
              <a:t> </a:t>
            </a:r>
            <a:r>
              <a:rPr dirty="0" sz="1800" spc="-25" b="0">
                <a:latin typeface="Trebuchet MS"/>
                <a:cs typeface="Trebuchet MS"/>
              </a:rPr>
              <a:t>av </a:t>
            </a:r>
            <a:r>
              <a:rPr dirty="0" sz="1800" spc="-55" b="0" i="1">
                <a:latin typeface="Trebuchet MS"/>
                <a:cs typeface="Trebuchet MS"/>
              </a:rPr>
              <a:t>kommunikation</a:t>
            </a:r>
            <a:r>
              <a:rPr dirty="0" sz="1800" spc="-60" b="0" i="1">
                <a:latin typeface="Trebuchet MS"/>
                <a:cs typeface="Trebuchet MS"/>
              </a:rPr>
              <a:t> </a:t>
            </a:r>
            <a:r>
              <a:rPr dirty="0" sz="1800" spc="-25" b="0">
                <a:latin typeface="Trebuchet MS"/>
                <a:cs typeface="Trebuchet MS"/>
              </a:rPr>
              <a:t>och </a:t>
            </a:r>
            <a:r>
              <a:rPr dirty="0" sz="1800" spc="-65" b="0" i="1">
                <a:latin typeface="Trebuchet MS"/>
                <a:cs typeface="Trebuchet MS"/>
              </a:rPr>
              <a:t>Förhållningssätt</a:t>
            </a:r>
            <a:r>
              <a:rPr dirty="0" sz="1800" spc="-10" b="0" i="1">
                <a:latin typeface="Trebuchet MS"/>
                <a:cs typeface="Trebuchet MS"/>
              </a:rPr>
              <a:t> </a:t>
            </a:r>
            <a:r>
              <a:rPr dirty="0" sz="1800" spc="-25" b="0">
                <a:latin typeface="Trebuchet MS"/>
                <a:cs typeface="Trebuchet MS"/>
              </a:rPr>
              <a:t>är </a:t>
            </a:r>
            <a:r>
              <a:rPr dirty="0" sz="1800" spc="-55" b="0">
                <a:latin typeface="Trebuchet MS"/>
                <a:cs typeface="Trebuchet MS"/>
              </a:rPr>
              <a:t>obligatoriskt</a:t>
            </a:r>
            <a:r>
              <a:rPr dirty="0" sz="1800" spc="-70" b="0">
                <a:latin typeface="Trebuchet MS"/>
                <a:cs typeface="Trebuchet MS"/>
              </a:rPr>
              <a:t> </a:t>
            </a:r>
            <a:r>
              <a:rPr dirty="0" sz="1800" spc="-45" b="0">
                <a:latin typeface="Trebuchet MS"/>
                <a:cs typeface="Trebuchet MS"/>
              </a:rPr>
              <a:t>oavsett </a:t>
            </a:r>
            <a:r>
              <a:rPr dirty="0" sz="1800" spc="-10" b="0">
                <a:latin typeface="Trebuchet MS"/>
                <a:cs typeface="Trebuchet MS"/>
              </a:rPr>
              <a:t>placering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6135" y="0"/>
            <a:ext cx="978407" cy="1006728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pc="-220"/>
              <a:t>Praktisk </a:t>
            </a:r>
            <a:r>
              <a:rPr dirty="0" spc="-305"/>
              <a:t>information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94310" marR="102870" indent="-182245">
              <a:lnSpc>
                <a:spcPct val="100000"/>
              </a:lnSpc>
              <a:spcBef>
                <a:spcPts val="105"/>
              </a:spcBef>
              <a:buClr>
                <a:srgbClr val="97C0DE"/>
              </a:buClr>
              <a:buSzPct val="91666"/>
              <a:buChar char="•"/>
              <a:tabLst>
                <a:tab pos="194310" algn="l"/>
              </a:tabLst>
            </a:pPr>
            <a:r>
              <a:rPr dirty="0" spc="-25"/>
              <a:t>Inloggningslänk</a:t>
            </a:r>
            <a:r>
              <a:rPr dirty="0" spc="-20"/>
              <a:t> </a:t>
            </a:r>
            <a:r>
              <a:rPr dirty="0" spc="-114"/>
              <a:t>till</a:t>
            </a:r>
            <a:r>
              <a:rPr dirty="0" spc="-120"/>
              <a:t> </a:t>
            </a:r>
            <a:r>
              <a:rPr dirty="0"/>
              <a:t>ORTRAC</a:t>
            </a:r>
            <a:r>
              <a:rPr dirty="0" spc="-10"/>
              <a:t> </a:t>
            </a:r>
            <a:r>
              <a:rPr dirty="0"/>
              <a:t>ges</a:t>
            </a:r>
            <a:r>
              <a:rPr dirty="0" spc="-60"/>
              <a:t> </a:t>
            </a:r>
            <a:r>
              <a:rPr dirty="0" spc="-55"/>
              <a:t>av</a:t>
            </a:r>
            <a:r>
              <a:rPr dirty="0" spc="-75"/>
              <a:t> </a:t>
            </a:r>
            <a:r>
              <a:rPr dirty="0" spc="-40"/>
              <a:t>student</a:t>
            </a:r>
            <a:r>
              <a:rPr dirty="0" spc="-55"/>
              <a:t> </a:t>
            </a:r>
            <a:r>
              <a:rPr dirty="0" spc="-114"/>
              <a:t>till </a:t>
            </a:r>
            <a:r>
              <a:rPr dirty="0" spc="-40"/>
              <a:t>handledare</a:t>
            </a:r>
            <a:r>
              <a:rPr dirty="0" spc="-120"/>
              <a:t> </a:t>
            </a:r>
            <a:r>
              <a:rPr dirty="0" spc="-90"/>
              <a:t>eller</a:t>
            </a:r>
            <a:r>
              <a:rPr dirty="0" spc="-5"/>
              <a:t> </a:t>
            </a:r>
            <a:r>
              <a:rPr dirty="0" spc="-25"/>
              <a:t>LUA </a:t>
            </a:r>
            <a:r>
              <a:rPr dirty="0"/>
              <a:t>som</a:t>
            </a:r>
            <a:r>
              <a:rPr dirty="0" spc="-75"/>
              <a:t> </a:t>
            </a:r>
            <a:r>
              <a:rPr dirty="0" spc="-65"/>
              <a:t>håller</a:t>
            </a:r>
            <a:r>
              <a:rPr dirty="0" spc="-130"/>
              <a:t> </a:t>
            </a:r>
            <a:r>
              <a:rPr dirty="0" spc="-90"/>
              <a:t>i</a:t>
            </a:r>
            <a:r>
              <a:rPr dirty="0" spc="-80"/>
              <a:t> </a:t>
            </a:r>
            <a:r>
              <a:rPr dirty="0" spc="-40"/>
              <a:t>avslutande</a:t>
            </a:r>
            <a:r>
              <a:rPr dirty="0" spc="-80"/>
              <a:t> </a:t>
            </a:r>
            <a:r>
              <a:rPr dirty="0" spc="-10"/>
              <a:t>samtal</a:t>
            </a:r>
          </a:p>
          <a:p>
            <a:pPr marL="194310" marR="282575" indent="-182245">
              <a:lnSpc>
                <a:spcPct val="100000"/>
              </a:lnSpc>
              <a:spcBef>
                <a:spcPts val="1019"/>
              </a:spcBef>
              <a:buClr>
                <a:srgbClr val="97C0DE"/>
              </a:buClr>
              <a:buSzPct val="91666"/>
              <a:buChar char="•"/>
              <a:tabLst>
                <a:tab pos="194310" algn="l"/>
              </a:tabLst>
            </a:pPr>
            <a:r>
              <a:rPr dirty="0" spc="-70"/>
              <a:t>Formuläret</a:t>
            </a:r>
            <a:r>
              <a:rPr dirty="0" spc="-90"/>
              <a:t> </a:t>
            </a:r>
            <a:r>
              <a:rPr dirty="0" spc="-10"/>
              <a:t>kan</a:t>
            </a:r>
            <a:r>
              <a:rPr dirty="0" spc="-145"/>
              <a:t> </a:t>
            </a:r>
            <a:r>
              <a:rPr dirty="0" spc="-55"/>
              <a:t>fyllas</a:t>
            </a:r>
            <a:r>
              <a:rPr dirty="0" spc="-100"/>
              <a:t> </a:t>
            </a:r>
            <a:r>
              <a:rPr dirty="0" spc="-90"/>
              <a:t>i</a:t>
            </a:r>
            <a:r>
              <a:rPr dirty="0" spc="-75"/>
              <a:t> </a:t>
            </a:r>
            <a:r>
              <a:rPr dirty="0" spc="-40"/>
              <a:t>lugn</a:t>
            </a:r>
            <a:r>
              <a:rPr dirty="0" spc="-70"/>
              <a:t> </a:t>
            </a:r>
            <a:r>
              <a:rPr dirty="0" spc="-20"/>
              <a:t>och</a:t>
            </a:r>
            <a:r>
              <a:rPr dirty="0" spc="-70"/>
              <a:t> </a:t>
            </a:r>
            <a:r>
              <a:rPr dirty="0" spc="-40"/>
              <a:t>ro</a:t>
            </a:r>
            <a:r>
              <a:rPr dirty="0" spc="-90"/>
              <a:t> </a:t>
            </a:r>
            <a:r>
              <a:rPr dirty="0" spc="-95"/>
              <a:t>efter</a:t>
            </a:r>
            <a:r>
              <a:rPr dirty="0" spc="-130"/>
              <a:t> </a:t>
            </a:r>
            <a:r>
              <a:rPr dirty="0" spc="-105"/>
              <a:t>att</a:t>
            </a:r>
            <a:r>
              <a:rPr dirty="0" spc="-90"/>
              <a:t> </a:t>
            </a:r>
            <a:r>
              <a:rPr dirty="0" spc="-45"/>
              <a:t>handledare</a:t>
            </a:r>
            <a:r>
              <a:rPr dirty="0" spc="-80"/>
              <a:t> </a:t>
            </a:r>
            <a:r>
              <a:rPr dirty="0" spc="-70"/>
              <a:t>pratat</a:t>
            </a:r>
            <a:r>
              <a:rPr dirty="0" spc="-90"/>
              <a:t> </a:t>
            </a:r>
            <a:r>
              <a:rPr dirty="0" spc="-25"/>
              <a:t>med </a:t>
            </a:r>
            <a:r>
              <a:rPr dirty="0" spc="-10"/>
              <a:t>studenten</a:t>
            </a:r>
          </a:p>
          <a:p>
            <a:pPr marL="194310" marR="5080" indent="-182245">
              <a:lnSpc>
                <a:spcPct val="100000"/>
              </a:lnSpc>
              <a:spcBef>
                <a:spcPts val="1019"/>
              </a:spcBef>
              <a:buClr>
                <a:srgbClr val="97C0DE"/>
              </a:buClr>
              <a:buSzPct val="91666"/>
              <a:buChar char="•"/>
              <a:tabLst>
                <a:tab pos="194310" algn="l"/>
              </a:tabLst>
            </a:pPr>
            <a:r>
              <a:rPr dirty="0" spc="-70"/>
              <a:t>Ifall</a:t>
            </a:r>
            <a:r>
              <a:rPr dirty="0" spc="-165"/>
              <a:t> </a:t>
            </a:r>
            <a:r>
              <a:rPr dirty="0" spc="-40"/>
              <a:t>student</a:t>
            </a:r>
            <a:r>
              <a:rPr dirty="0" spc="-105"/>
              <a:t> </a:t>
            </a:r>
            <a:r>
              <a:rPr dirty="0" spc="-155"/>
              <a:t>ej</a:t>
            </a:r>
            <a:r>
              <a:rPr dirty="0" spc="-85"/>
              <a:t> </a:t>
            </a:r>
            <a:r>
              <a:rPr dirty="0" spc="-55"/>
              <a:t>närvarar</a:t>
            </a:r>
            <a:r>
              <a:rPr dirty="0" spc="-135"/>
              <a:t> </a:t>
            </a:r>
            <a:r>
              <a:rPr dirty="0" spc="-30"/>
              <a:t>ansvarar</a:t>
            </a:r>
            <a:r>
              <a:rPr dirty="0" spc="-65"/>
              <a:t> </a:t>
            </a:r>
            <a:r>
              <a:rPr dirty="0" spc="-40"/>
              <a:t>student</a:t>
            </a:r>
            <a:r>
              <a:rPr dirty="0" spc="-105"/>
              <a:t> </a:t>
            </a:r>
            <a:r>
              <a:rPr dirty="0" spc="-95"/>
              <a:t>för</a:t>
            </a:r>
            <a:r>
              <a:rPr dirty="0" spc="-65"/>
              <a:t> </a:t>
            </a:r>
            <a:r>
              <a:rPr dirty="0" spc="-105"/>
              <a:t>att </a:t>
            </a:r>
            <a:r>
              <a:rPr dirty="0" spc="-35"/>
              <a:t>ordna</a:t>
            </a:r>
            <a:r>
              <a:rPr dirty="0" spc="-90"/>
              <a:t> </a:t>
            </a:r>
            <a:r>
              <a:rPr dirty="0" spc="-35"/>
              <a:t>ny</a:t>
            </a:r>
            <a:r>
              <a:rPr dirty="0" spc="-135"/>
              <a:t> </a:t>
            </a:r>
            <a:r>
              <a:rPr dirty="0" spc="-55"/>
              <a:t>tid-</a:t>
            </a:r>
            <a:r>
              <a:rPr dirty="0" spc="-110"/>
              <a:t> </a:t>
            </a:r>
            <a:r>
              <a:rPr dirty="0" spc="-10"/>
              <a:t>kan</a:t>
            </a:r>
            <a:r>
              <a:rPr dirty="0" spc="-150"/>
              <a:t> </a:t>
            </a:r>
            <a:r>
              <a:rPr dirty="0" spc="-25"/>
              <a:t>ske </a:t>
            </a:r>
            <a:r>
              <a:rPr dirty="0" spc="-10"/>
              <a:t>digitalt.</a:t>
            </a:r>
          </a:p>
          <a:p>
            <a:pPr marL="194310" marR="962025" indent="-182245">
              <a:lnSpc>
                <a:spcPct val="100000"/>
              </a:lnSpc>
              <a:spcBef>
                <a:spcPts val="1025"/>
              </a:spcBef>
              <a:buClr>
                <a:srgbClr val="97C0DE"/>
              </a:buClr>
              <a:buSzPct val="91666"/>
              <a:buChar char="•"/>
              <a:tabLst>
                <a:tab pos="194310" algn="l"/>
              </a:tabLst>
            </a:pPr>
            <a:r>
              <a:rPr dirty="0" spc="-60"/>
              <a:t>Lokalt</a:t>
            </a:r>
            <a:r>
              <a:rPr dirty="0" spc="-95"/>
              <a:t> </a:t>
            </a:r>
            <a:r>
              <a:rPr dirty="0" spc="-40"/>
              <a:t>ordnar</a:t>
            </a:r>
            <a:r>
              <a:rPr dirty="0" spc="-125"/>
              <a:t> </a:t>
            </a:r>
            <a:r>
              <a:rPr dirty="0"/>
              <a:t>man</a:t>
            </a:r>
            <a:r>
              <a:rPr dirty="0" spc="-60"/>
              <a:t> </a:t>
            </a:r>
            <a:r>
              <a:rPr dirty="0" spc="-75"/>
              <a:t>utifrån</a:t>
            </a:r>
            <a:r>
              <a:rPr dirty="0" spc="-145"/>
              <a:t> </a:t>
            </a:r>
            <a:r>
              <a:rPr dirty="0" spc="-40"/>
              <a:t>placeringen</a:t>
            </a:r>
            <a:r>
              <a:rPr dirty="0" spc="-60"/>
              <a:t> </a:t>
            </a:r>
            <a:r>
              <a:rPr dirty="0" spc="-65"/>
              <a:t>lämpligt</a:t>
            </a:r>
            <a:r>
              <a:rPr dirty="0" spc="-95"/>
              <a:t> </a:t>
            </a:r>
            <a:r>
              <a:rPr dirty="0" spc="-65"/>
              <a:t>sätt</a:t>
            </a:r>
            <a:r>
              <a:rPr dirty="0" spc="-90"/>
              <a:t> </a:t>
            </a:r>
            <a:r>
              <a:rPr dirty="0" spc="-105"/>
              <a:t>att</a:t>
            </a:r>
            <a:r>
              <a:rPr dirty="0" spc="-95"/>
              <a:t> </a:t>
            </a:r>
            <a:r>
              <a:rPr dirty="0" spc="-65"/>
              <a:t>få</a:t>
            </a:r>
            <a:r>
              <a:rPr dirty="0" spc="-75"/>
              <a:t> </a:t>
            </a:r>
            <a:r>
              <a:rPr dirty="0" spc="-25"/>
              <a:t>in </a:t>
            </a:r>
            <a:r>
              <a:rPr dirty="0" spc="-50"/>
              <a:t>återkoppling</a:t>
            </a:r>
            <a:r>
              <a:rPr dirty="0" spc="-65"/>
              <a:t> från</a:t>
            </a:r>
            <a:r>
              <a:rPr dirty="0" spc="-140"/>
              <a:t> </a:t>
            </a:r>
            <a:r>
              <a:rPr dirty="0" spc="-45"/>
              <a:t>olika</a:t>
            </a:r>
            <a:r>
              <a:rPr dirty="0" spc="-75"/>
              <a:t> </a:t>
            </a:r>
            <a:r>
              <a:rPr dirty="0" spc="-45"/>
              <a:t>handledare-</a:t>
            </a:r>
            <a:r>
              <a:rPr dirty="0" spc="-95"/>
              <a:t> </a:t>
            </a:r>
            <a:r>
              <a:rPr dirty="0" spc="-100"/>
              <a:t>tex</a:t>
            </a:r>
            <a:r>
              <a:rPr dirty="0" spc="-110"/>
              <a:t> </a:t>
            </a:r>
            <a:r>
              <a:rPr dirty="0" spc="-55"/>
              <a:t>via</a:t>
            </a:r>
            <a:r>
              <a:rPr dirty="0" spc="-145"/>
              <a:t> </a:t>
            </a:r>
            <a:r>
              <a:rPr dirty="0" spc="-55"/>
              <a:t>mail</a:t>
            </a:r>
            <a:r>
              <a:rPr dirty="0" spc="-70"/>
              <a:t> </a:t>
            </a:r>
            <a:r>
              <a:rPr dirty="0" spc="-80"/>
              <a:t>eller</a:t>
            </a:r>
            <a:r>
              <a:rPr dirty="0" spc="-125"/>
              <a:t> </a:t>
            </a:r>
            <a:r>
              <a:rPr dirty="0" spc="-10"/>
              <a:t>möten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37248" y="170753"/>
            <a:ext cx="434975" cy="11366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550">
                <a:solidFill>
                  <a:srgbClr val="FFFFFF"/>
                </a:solidFill>
                <a:latin typeface="Trebuchet MS"/>
                <a:cs typeface="Trebuchet MS"/>
              </a:rPr>
              <a:t>2026-01-</a:t>
            </a:r>
            <a:r>
              <a:rPr dirty="0" sz="550" spc="40">
                <a:solidFill>
                  <a:srgbClr val="FFFFFF"/>
                </a:solidFill>
                <a:latin typeface="Trebuchet MS"/>
                <a:cs typeface="Trebuchet MS"/>
              </a:rPr>
              <a:t>16</a:t>
            </a:r>
            <a:endParaRPr sz="5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6135" y="0"/>
            <a:ext cx="978407" cy="1006728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pc="-260"/>
              <a:t>Kontakt</a:t>
            </a:r>
            <a:r>
              <a:rPr dirty="0" spc="-285"/>
              <a:t> </a:t>
            </a:r>
            <a:r>
              <a:rPr dirty="0" spc="-395"/>
              <a:t>med</a:t>
            </a:r>
            <a:r>
              <a:rPr dirty="0" spc="-245"/>
              <a:t> </a:t>
            </a:r>
            <a:r>
              <a:rPr dirty="0" spc="-310"/>
              <a:t>läkarprogrammet</a:t>
            </a:r>
            <a:r>
              <a:rPr dirty="0" spc="-210"/>
              <a:t> </a:t>
            </a:r>
            <a:r>
              <a:rPr dirty="0" spc="-340"/>
              <a:t>ORU: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37565" y="1806066"/>
            <a:ext cx="6872605" cy="278828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5080">
              <a:lnSpc>
                <a:spcPct val="102400"/>
              </a:lnSpc>
              <a:spcBef>
                <a:spcPts val="60"/>
              </a:spcBef>
            </a:pPr>
            <a:r>
              <a:rPr dirty="0" sz="2350">
                <a:solidFill>
                  <a:srgbClr val="FFFFFF"/>
                </a:solidFill>
                <a:latin typeface="Trebuchet MS"/>
                <a:cs typeface="Trebuchet MS"/>
              </a:rPr>
              <a:t>Kursledning</a:t>
            </a:r>
            <a:r>
              <a:rPr dirty="0" sz="2350" spc="-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350">
                <a:solidFill>
                  <a:srgbClr val="FFFFFF"/>
                </a:solidFill>
                <a:latin typeface="Trebuchet MS"/>
                <a:cs typeface="Trebuchet MS"/>
              </a:rPr>
              <a:t>kontaktas</a:t>
            </a:r>
            <a:r>
              <a:rPr dirty="0" sz="2350" spc="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350" spc="-114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dirty="0" sz="2350" spc="-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350" spc="-20">
                <a:solidFill>
                  <a:srgbClr val="FFFFFF"/>
                </a:solidFill>
                <a:latin typeface="Trebuchet MS"/>
                <a:cs typeface="Trebuchet MS"/>
              </a:rPr>
              <a:t>första</a:t>
            </a:r>
            <a:r>
              <a:rPr dirty="0" sz="2350" spc="-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350">
                <a:solidFill>
                  <a:srgbClr val="FFFFFF"/>
                </a:solidFill>
                <a:latin typeface="Trebuchet MS"/>
                <a:cs typeface="Trebuchet MS"/>
              </a:rPr>
              <a:t>hand</a:t>
            </a:r>
            <a:r>
              <a:rPr dirty="0" sz="2350" spc="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350" spc="-20">
                <a:solidFill>
                  <a:srgbClr val="FFFFFF"/>
                </a:solidFill>
                <a:latin typeface="Trebuchet MS"/>
                <a:cs typeface="Trebuchet MS"/>
              </a:rPr>
              <a:t>vid</a:t>
            </a:r>
            <a:r>
              <a:rPr dirty="0" sz="2350" spc="-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350" spc="-25">
                <a:solidFill>
                  <a:srgbClr val="FFFFFF"/>
                </a:solidFill>
                <a:latin typeface="Trebuchet MS"/>
                <a:cs typeface="Trebuchet MS"/>
              </a:rPr>
              <a:t>frågor</a:t>
            </a:r>
            <a:r>
              <a:rPr dirty="0" sz="2350" spc="-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350" spc="-10">
                <a:solidFill>
                  <a:srgbClr val="FFFFFF"/>
                </a:solidFill>
                <a:latin typeface="Trebuchet MS"/>
                <a:cs typeface="Trebuchet MS"/>
              </a:rPr>
              <a:t>kring </a:t>
            </a:r>
            <a:r>
              <a:rPr dirty="0" sz="2350" spc="85">
                <a:solidFill>
                  <a:srgbClr val="FFFFFF"/>
                </a:solidFill>
                <a:latin typeface="Trebuchet MS"/>
                <a:cs typeface="Trebuchet MS"/>
              </a:rPr>
              <a:t>VFU</a:t>
            </a:r>
            <a:endParaRPr sz="2350">
              <a:latin typeface="Trebuchet MS"/>
              <a:cs typeface="Trebuchet MS"/>
            </a:endParaRPr>
          </a:p>
          <a:p>
            <a:pPr marL="194310" indent="-181610">
              <a:lnSpc>
                <a:spcPct val="100000"/>
              </a:lnSpc>
              <a:spcBef>
                <a:spcPts val="1155"/>
              </a:spcBef>
              <a:buClr>
                <a:srgbClr val="97C0DE"/>
              </a:buClr>
              <a:buSzPct val="91666"/>
              <a:buChar char="•"/>
              <a:tabLst>
                <a:tab pos="194310" algn="l"/>
              </a:tabLst>
            </a:pPr>
            <a:r>
              <a:rPr dirty="0" sz="1800" spc="-50">
                <a:solidFill>
                  <a:srgbClr val="FFFFFF"/>
                </a:solidFill>
                <a:latin typeface="Trebuchet MS"/>
                <a:cs typeface="Trebuchet MS"/>
              </a:rPr>
              <a:t>Vid</a:t>
            </a:r>
            <a:r>
              <a:rPr dirty="0" sz="1800" spc="-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-45">
                <a:solidFill>
                  <a:srgbClr val="FFFFFF"/>
                </a:solidFill>
                <a:latin typeface="Trebuchet MS"/>
                <a:cs typeface="Trebuchet MS"/>
              </a:rPr>
              <a:t>övergripande</a:t>
            </a:r>
            <a:r>
              <a:rPr dirty="0" sz="1800" spc="-1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-50">
                <a:solidFill>
                  <a:srgbClr val="FFFFFF"/>
                </a:solidFill>
                <a:latin typeface="Trebuchet MS"/>
                <a:cs typeface="Trebuchet MS"/>
              </a:rPr>
              <a:t>frågor</a:t>
            </a:r>
            <a:r>
              <a:rPr dirty="0" sz="1800" spc="-1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55">
                <a:solidFill>
                  <a:srgbClr val="FFFFFF"/>
                </a:solidFill>
                <a:latin typeface="Trebuchet MS"/>
                <a:cs typeface="Trebuchet MS"/>
              </a:rPr>
              <a:t>VFU</a:t>
            </a:r>
            <a:r>
              <a:rPr dirty="0" sz="1800" spc="-1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Trebuchet MS"/>
                <a:cs typeface="Trebuchet MS"/>
              </a:rPr>
              <a:t>bedömning:</a:t>
            </a:r>
            <a:endParaRPr sz="1800">
              <a:latin typeface="Trebuchet MS"/>
              <a:cs typeface="Trebuchet MS"/>
            </a:endParaRPr>
          </a:p>
          <a:p>
            <a:pPr marL="194310" indent="-181610">
              <a:lnSpc>
                <a:spcPct val="100000"/>
              </a:lnSpc>
              <a:spcBef>
                <a:spcPts val="1015"/>
              </a:spcBef>
              <a:buSzPct val="91666"/>
              <a:buChar char="•"/>
              <a:tabLst>
                <a:tab pos="194310" algn="l"/>
              </a:tabLst>
            </a:pPr>
            <a:r>
              <a:rPr dirty="0" u="sng" sz="1800" spc="-10">
                <a:solidFill>
                  <a:srgbClr val="97C0DE"/>
                </a:solidFill>
                <a:uFill>
                  <a:solidFill>
                    <a:srgbClr val="97C0DE"/>
                  </a:solidFill>
                </a:uFill>
                <a:latin typeface="Trebuchet MS"/>
                <a:cs typeface="Trebuchet MS"/>
                <a:hlinkClick r:id="rId3"/>
              </a:rPr>
              <a:t>Helena.backman@oru.se</a:t>
            </a:r>
            <a:endParaRPr sz="1800">
              <a:latin typeface="Trebuchet MS"/>
              <a:cs typeface="Trebuchet MS"/>
            </a:endParaRPr>
          </a:p>
          <a:p>
            <a:pPr marL="12700" marR="4321175" indent="181610">
              <a:lnSpc>
                <a:spcPct val="147000"/>
              </a:lnSpc>
              <a:buSzPct val="91666"/>
              <a:buChar char="•"/>
              <a:tabLst>
                <a:tab pos="194310" algn="l"/>
              </a:tabLst>
            </a:pPr>
            <a:r>
              <a:rPr dirty="0" u="sng" sz="1800" spc="-35">
                <a:solidFill>
                  <a:srgbClr val="97C0DE"/>
                </a:solidFill>
                <a:uFill>
                  <a:solidFill>
                    <a:srgbClr val="97C0DE"/>
                  </a:solidFill>
                </a:uFill>
                <a:latin typeface="Trebuchet MS"/>
                <a:cs typeface="Trebuchet MS"/>
                <a:hlinkClick r:id="rId4"/>
              </a:rPr>
              <a:t>Stefan.sarnblad@oru.se</a:t>
            </a:r>
            <a:r>
              <a:rPr dirty="0" u="none" sz="1800" spc="-35">
                <a:solidFill>
                  <a:srgbClr val="97C0DE"/>
                </a:solidFill>
                <a:latin typeface="Trebuchet MS"/>
                <a:cs typeface="Trebuchet MS"/>
              </a:rPr>
              <a:t> </a:t>
            </a:r>
            <a:r>
              <a:rPr dirty="0" u="none" sz="1800" spc="-50">
                <a:solidFill>
                  <a:srgbClr val="FFFFFF"/>
                </a:solidFill>
                <a:latin typeface="Trebuchet MS"/>
                <a:cs typeface="Trebuchet MS"/>
              </a:rPr>
              <a:t>Vid</a:t>
            </a:r>
            <a:r>
              <a:rPr dirty="0" u="none" sz="18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u="none" sz="1800" spc="-55">
                <a:solidFill>
                  <a:srgbClr val="FFFFFF"/>
                </a:solidFill>
                <a:latin typeface="Trebuchet MS"/>
                <a:cs typeface="Trebuchet MS"/>
              </a:rPr>
              <a:t>frågor</a:t>
            </a:r>
            <a:r>
              <a:rPr dirty="0" u="none" sz="1800" spc="-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u="none" sz="1800" spc="-10">
                <a:solidFill>
                  <a:srgbClr val="FFFFFF"/>
                </a:solidFill>
                <a:latin typeface="Trebuchet MS"/>
                <a:cs typeface="Trebuchet MS"/>
              </a:rPr>
              <a:t>ORTRAC: </a:t>
            </a:r>
            <a:r>
              <a:rPr dirty="0" u="sng" sz="1800" spc="-10">
                <a:solidFill>
                  <a:srgbClr val="97C0DE"/>
                </a:solidFill>
                <a:uFill>
                  <a:solidFill>
                    <a:srgbClr val="97C0DE"/>
                  </a:solidFill>
                </a:uFill>
                <a:latin typeface="Trebuchet MS"/>
                <a:cs typeface="Trebuchet MS"/>
                <a:hlinkClick r:id="rId5"/>
              </a:rPr>
              <a:t>malin.bertilsson@oru.se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7248" y="170753"/>
            <a:ext cx="434975" cy="11366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550">
                <a:solidFill>
                  <a:srgbClr val="FFFFFF"/>
                </a:solidFill>
                <a:latin typeface="Trebuchet MS"/>
                <a:cs typeface="Trebuchet MS"/>
              </a:rPr>
              <a:t>2026-01-</a:t>
            </a:r>
            <a:r>
              <a:rPr dirty="0" sz="550" spc="40">
                <a:solidFill>
                  <a:srgbClr val="FFFFFF"/>
                </a:solidFill>
                <a:latin typeface="Trebuchet MS"/>
                <a:cs typeface="Trebuchet MS"/>
              </a:rPr>
              <a:t>16</a:t>
            </a:r>
            <a:endParaRPr sz="5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7C0D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Helena Backman</dc:creator>
  <dcterms:created xsi:type="dcterms:W3CDTF">2026-01-19T14:02:01Z</dcterms:created>
  <dcterms:modified xsi:type="dcterms:W3CDTF">2026-01-19T14:02:01Z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2026-01-16T00:00:00Z</vt:filetime>
  </property>
  <property fmtid="{D5CDD505-2E9C-101B-9397-08002B2CF9AE}" pid="3" name="LastSaved">
    <vt:filetime>2026-01-19T00:00:00Z</vt:filetime>
  </property>
</Properties>
</file>