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17"/>
  </p:notesMasterIdLst>
  <p:sldIdLst>
    <p:sldId id="258" r:id="rId2"/>
    <p:sldId id="305" r:id="rId3"/>
    <p:sldId id="306" r:id="rId4"/>
    <p:sldId id="275" r:id="rId5"/>
    <p:sldId id="304" r:id="rId6"/>
    <p:sldId id="280" r:id="rId7"/>
    <p:sldId id="299" r:id="rId8"/>
    <p:sldId id="290" r:id="rId9"/>
    <p:sldId id="313" r:id="rId10"/>
    <p:sldId id="315" r:id="rId11"/>
    <p:sldId id="301" r:id="rId12"/>
    <p:sldId id="302" r:id="rId13"/>
    <p:sldId id="300" r:id="rId14"/>
    <p:sldId id="293" r:id="rId15"/>
    <p:sldId id="276" r:id="rId16"/>
  </p:sldIdLst>
  <p:sldSz cx="9144000" cy="6858000" type="screen4x3"/>
  <p:notesSz cx="9931400" cy="67945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197"/>
  </p:normalViewPr>
  <p:slideViewPr>
    <p:cSldViewPr snapToGrid="0">
      <p:cViewPr varScale="1">
        <p:scale>
          <a:sx n="124" d="100"/>
          <a:sy n="124" d="100"/>
        </p:scale>
        <p:origin x="1280"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PlaceHolder 1"/>
          <p:cNvSpPr>
            <a:spLocks noGrp="1"/>
          </p:cNvSpPr>
          <p:nvPr>
            <p:ph type="body"/>
          </p:nvPr>
        </p:nvSpPr>
        <p:spPr>
          <a:xfrm>
            <a:off x="756000" y="5078520"/>
            <a:ext cx="6047640" cy="4811040"/>
          </a:xfrm>
          <a:prstGeom prst="rect">
            <a:avLst/>
          </a:prstGeom>
        </p:spPr>
        <p:txBody>
          <a:bodyPr wrap="none" lIns="0" tIns="0" rIns="0" bIns="0"/>
          <a:lstStyle/>
          <a:p>
            <a:r>
              <a:rPr lang="sv-SE"/>
              <a:t>Click to edit the notes format</a:t>
            </a:r>
            <a:endParaRPr/>
          </a:p>
        </p:txBody>
      </p:sp>
      <p:sp>
        <p:nvSpPr>
          <p:cNvPr id="32" name="PlaceHolder 2"/>
          <p:cNvSpPr>
            <a:spLocks noGrp="1"/>
          </p:cNvSpPr>
          <p:nvPr>
            <p:ph type="hdr"/>
          </p:nvPr>
        </p:nvSpPr>
        <p:spPr>
          <a:xfrm>
            <a:off x="0" y="0"/>
            <a:ext cx="3280680" cy="534240"/>
          </a:xfrm>
          <a:prstGeom prst="rect">
            <a:avLst/>
          </a:prstGeom>
        </p:spPr>
        <p:txBody>
          <a:bodyPr wrap="none" lIns="0" tIns="0" rIns="0" bIns="0"/>
          <a:lstStyle/>
          <a:p>
            <a:r>
              <a:rPr lang="sv-SE"/>
              <a:t>&lt;header&gt;</a:t>
            </a:r>
            <a:endParaRPr/>
          </a:p>
        </p:txBody>
      </p:sp>
      <p:sp>
        <p:nvSpPr>
          <p:cNvPr id="33" name="PlaceHolder 3"/>
          <p:cNvSpPr>
            <a:spLocks noGrp="1"/>
          </p:cNvSpPr>
          <p:nvPr>
            <p:ph type="dt"/>
          </p:nvPr>
        </p:nvSpPr>
        <p:spPr>
          <a:xfrm>
            <a:off x="4278960" y="0"/>
            <a:ext cx="3280680" cy="534240"/>
          </a:xfrm>
          <a:prstGeom prst="rect">
            <a:avLst/>
          </a:prstGeom>
        </p:spPr>
        <p:txBody>
          <a:bodyPr wrap="none" lIns="0" tIns="0" rIns="0" bIns="0"/>
          <a:lstStyle/>
          <a:p>
            <a:pPr algn="r"/>
            <a:r>
              <a:rPr lang="sv-SE"/>
              <a:t>&lt;date/time&gt;</a:t>
            </a:r>
            <a:endParaRPr/>
          </a:p>
        </p:txBody>
      </p:sp>
      <p:sp>
        <p:nvSpPr>
          <p:cNvPr id="34" name="PlaceHolder 4"/>
          <p:cNvSpPr>
            <a:spLocks noGrp="1"/>
          </p:cNvSpPr>
          <p:nvPr>
            <p:ph type="ftr"/>
          </p:nvPr>
        </p:nvSpPr>
        <p:spPr>
          <a:xfrm>
            <a:off x="0" y="10157400"/>
            <a:ext cx="3280680" cy="534240"/>
          </a:xfrm>
          <a:prstGeom prst="rect">
            <a:avLst/>
          </a:prstGeom>
        </p:spPr>
        <p:txBody>
          <a:bodyPr wrap="none" lIns="0" tIns="0" rIns="0" bIns="0" anchor="b"/>
          <a:lstStyle/>
          <a:p>
            <a:r>
              <a:rPr lang="sv-SE"/>
              <a:t>&lt;footer&gt;</a:t>
            </a:r>
            <a:endParaRPr/>
          </a:p>
        </p:txBody>
      </p:sp>
      <p:sp>
        <p:nvSpPr>
          <p:cNvPr id="35"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51D181F1-41E1-4121-B141-2141C16141A1}" type="slidenum">
              <a:rPr lang="sv-SE"/>
              <a:t>‹#›</a:t>
            </a:fld>
            <a:endParaRPr/>
          </a:p>
        </p:txBody>
      </p:sp>
    </p:spTree>
    <p:extLst>
      <p:ext uri="{BB962C8B-B14F-4D97-AF65-F5344CB8AC3E}">
        <p14:creationId xmlns:p14="http://schemas.microsoft.com/office/powerpoint/2010/main" val="4002465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1308C-1D2B-1F2B-7075-64C6325DDFD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D790D5-8FD6-D78A-49A4-99A7D3A1DC6E}"/>
              </a:ext>
            </a:extLst>
          </p:cNvPr>
          <p:cNvSpPr>
            <a:spLocks noGrp="1" noRot="1" noChangeAspect="1"/>
          </p:cNvSpPr>
          <p:nvPr>
            <p:ph type="sldImg"/>
          </p:nvPr>
        </p:nvSpPr>
        <p:spPr>
          <a:xfrm>
            <a:off x="3436938" y="849313"/>
            <a:ext cx="3057525" cy="2293937"/>
          </a:xfrm>
          <a:prstGeom prst="rect">
            <a:avLst/>
          </a:prstGeom>
          <a:noFill/>
          <a:ln w="12700">
            <a:solidFill>
              <a:prstClr val="black"/>
            </a:solidFill>
          </a:ln>
        </p:spPr>
      </p:sp>
      <p:sp>
        <p:nvSpPr>
          <p:cNvPr id="3" name="Platshållare för anteckningar 2">
            <a:extLst>
              <a:ext uri="{FF2B5EF4-FFF2-40B4-BE49-F238E27FC236}">
                <a16:creationId xmlns:a16="http://schemas.microsoft.com/office/drawing/2014/main" id="{3B3850D5-1F27-CD91-2556-5D69D76B4001}"/>
              </a:ext>
            </a:extLst>
          </p:cNvPr>
          <p:cNvSpPr>
            <a:spLocks noGrp="1"/>
          </p:cNvSpPr>
          <p:nvPr>
            <p:ph type="body" idx="1"/>
          </p:nvPr>
        </p:nvSpPr>
        <p:spPr>
          <a:xfrm>
            <a:off x="756000" y="3634452"/>
            <a:ext cx="6047640" cy="3055716"/>
          </a:xfrm>
        </p:spPr>
        <p:txBody>
          <a:bodyPr/>
          <a:lstStyle/>
          <a:p>
            <a:r>
              <a:rPr lang="sv-SE" dirty="0"/>
              <a:t>I studier som har genomförts på området, och utifrån mina egna erfarenheter av studenter som varit utomlands,  framkommer att utlandsstudier kan innebära: </a:t>
            </a:r>
          </a:p>
          <a:p>
            <a:r>
              <a:rPr lang="sv-SE" dirty="0"/>
              <a:t>En livsomvälvande upplevelse och erfarenhet</a:t>
            </a:r>
          </a:p>
          <a:p>
            <a:r>
              <a:rPr lang="sv-SE" dirty="0"/>
              <a:t>Att en blir exponerad för nya begrepp och dimensioner av praktiskt socialt arbete, för innovativa metoder, nya värderingar och obekanta kulturella och sociala praktiker </a:t>
            </a:r>
          </a:p>
          <a:p>
            <a:r>
              <a:rPr lang="sv-SE" dirty="0"/>
              <a:t>Dem kulturella kompetensen utvecklas, toleransen för olikhet ökar, utvecklar förståelsen för det sociala </a:t>
            </a:r>
            <a:r>
              <a:rPr lang="sv-SE" dirty="0" err="1"/>
              <a:t>arebtets</a:t>
            </a:r>
            <a:r>
              <a:rPr lang="sv-SE" dirty="0"/>
              <a:t> praktik vilket ökar förmågan att </a:t>
            </a:r>
            <a:r>
              <a:rPr lang="sv-SE" dirty="0" err="1"/>
              <a:t>abreta</a:t>
            </a:r>
            <a:r>
              <a:rPr lang="sv-SE" dirty="0"/>
              <a:t> effektivt </a:t>
            </a:r>
            <a:r>
              <a:rPr lang="sv-SE" dirty="0" err="1"/>
              <a:t>me</a:t>
            </a:r>
            <a:r>
              <a:rPr lang="sv-SE" dirty="0"/>
              <a:t> skilda grupper </a:t>
            </a:r>
          </a:p>
          <a:p>
            <a:r>
              <a:rPr lang="sv-SE" dirty="0"/>
              <a:t>Utvecklar förmågor som möjliggör för studenterna att bättre förespråka social rättvisa på en global nivå</a:t>
            </a:r>
          </a:p>
          <a:p>
            <a:r>
              <a:rPr lang="sv-SE" dirty="0"/>
              <a:t>Utmanar studenterna att ifrågasätta styrkor och </a:t>
            </a:r>
            <a:r>
              <a:rPr lang="sv-SE" dirty="0" err="1"/>
              <a:t>svagehter</a:t>
            </a:r>
            <a:r>
              <a:rPr lang="sv-SE" dirty="0"/>
              <a:t> i deras egna lands sociala </a:t>
            </a:r>
            <a:r>
              <a:rPr lang="sv-SE" dirty="0" err="1"/>
              <a:t>välfärdssytem</a:t>
            </a:r>
            <a:endParaRPr lang="sv-SE" dirty="0"/>
          </a:p>
          <a:p>
            <a:r>
              <a:rPr lang="sv-SE" dirty="0"/>
              <a:t>Tillåter studenterna att bli innovativa och kreativa på nya sätt vilket hjälper dem att utvecklas till kritiska praktiker som är kapabla att lösa problem i ovanliga och obekanta situationer </a:t>
            </a:r>
          </a:p>
          <a:p>
            <a:endParaRPr lang="sv-SE" dirty="0"/>
          </a:p>
          <a:p>
            <a:r>
              <a:rPr lang="sv-SE" sz="1200" dirty="0"/>
              <a:t>Du får en livsomvälvande upplevelse och erfarenhet</a:t>
            </a:r>
          </a:p>
          <a:p>
            <a:r>
              <a:rPr lang="sv-SE" sz="1200" dirty="0"/>
              <a:t>Du blir exponerad för nya begrepp och dimensioner av praktiskt socialt arbete</a:t>
            </a:r>
          </a:p>
          <a:p>
            <a:r>
              <a:rPr lang="sv-SE" sz="1200" dirty="0"/>
              <a:t>Du utrustas med kritiska, antirasistiska och globala perspektiv</a:t>
            </a:r>
          </a:p>
          <a:p>
            <a:r>
              <a:rPr lang="sv-SE" sz="1200" dirty="0"/>
              <a:t>Toleransen för olikhet ökar, du utvecklar din förståelse för det sociala arbetets praktik vilket ökar din förmågan att arbeta effektivt med skilda grupper </a:t>
            </a:r>
          </a:p>
          <a:p>
            <a:r>
              <a:rPr lang="sv-SE" sz="1200" dirty="0"/>
              <a:t>Du blir bättre på att förstå och förespråka social rättvisa på en global nivå </a:t>
            </a:r>
          </a:p>
          <a:p>
            <a:r>
              <a:rPr lang="sv-SE" sz="1200" dirty="0"/>
              <a:t>Du blir bättre på att ifrågasätta det svenska sociala välfärdssystemets styrkor och svagheter</a:t>
            </a:r>
          </a:p>
          <a:p>
            <a:r>
              <a:rPr lang="sv-SE" sz="1200" dirty="0"/>
              <a:t>Du blir innovativ och kreativ på nya sätt vilket hjälper dig att utvecklas till en kritisk praktiker som är kapabel att lösa problem i ovanliga och obekanta situationer </a:t>
            </a:r>
            <a:endParaRPr lang="sv-SE" dirty="0"/>
          </a:p>
          <a:p>
            <a:endParaRPr lang="sv-SE" dirty="0"/>
          </a:p>
        </p:txBody>
      </p:sp>
      <p:sp>
        <p:nvSpPr>
          <p:cNvPr id="4" name="Platshållare för bildnummer 3">
            <a:extLst>
              <a:ext uri="{FF2B5EF4-FFF2-40B4-BE49-F238E27FC236}">
                <a16:creationId xmlns:a16="http://schemas.microsoft.com/office/drawing/2014/main" id="{4B311D00-7E1E-F98C-E6E5-2492BFEE8916}"/>
              </a:ext>
            </a:extLst>
          </p:cNvPr>
          <p:cNvSpPr>
            <a:spLocks noGrp="1"/>
          </p:cNvSpPr>
          <p:nvPr>
            <p:ph type="sldNum" idx="10"/>
          </p:nvPr>
        </p:nvSpPr>
        <p:spPr/>
        <p:txBody>
          <a:bodyPr/>
          <a:lstStyle/>
          <a:p>
            <a:pPr algn="r"/>
            <a:fld id="{51D181F1-41E1-4121-B141-2141C16141A1}" type="slidenum">
              <a:rPr lang="tr-TR" smtClean="0"/>
              <a:t>2</a:t>
            </a:fld>
            <a:endParaRPr lang="tr-TR"/>
          </a:p>
        </p:txBody>
      </p:sp>
    </p:spTree>
    <p:extLst>
      <p:ext uri="{BB962C8B-B14F-4D97-AF65-F5344CB8AC3E}">
        <p14:creationId xmlns:p14="http://schemas.microsoft.com/office/powerpoint/2010/main" val="402002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2662-9FD3-C8BA-3598-75E9B35974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DA18471-47EB-4018-707A-81F9CAC41016}"/>
              </a:ext>
            </a:extLst>
          </p:cNvPr>
          <p:cNvSpPr>
            <a:spLocks noGrp="1" noRot="1" noChangeAspect="1"/>
          </p:cNvSpPr>
          <p:nvPr>
            <p:ph type="sldImg"/>
          </p:nvPr>
        </p:nvSpPr>
        <p:spPr>
          <a:xfrm>
            <a:off x="3436938" y="849313"/>
            <a:ext cx="3057525" cy="2293937"/>
          </a:xfrm>
          <a:prstGeom prst="rect">
            <a:avLst/>
          </a:prstGeom>
          <a:noFill/>
          <a:ln w="12700">
            <a:solidFill>
              <a:prstClr val="black"/>
            </a:solidFill>
          </a:ln>
        </p:spPr>
      </p:sp>
      <p:sp>
        <p:nvSpPr>
          <p:cNvPr id="3" name="Platshållare för anteckningar 2">
            <a:extLst>
              <a:ext uri="{FF2B5EF4-FFF2-40B4-BE49-F238E27FC236}">
                <a16:creationId xmlns:a16="http://schemas.microsoft.com/office/drawing/2014/main" id="{F1267A99-75A9-57EE-ED1E-196B222BC9D9}"/>
              </a:ext>
            </a:extLst>
          </p:cNvPr>
          <p:cNvSpPr>
            <a:spLocks noGrp="1"/>
          </p:cNvSpPr>
          <p:nvPr>
            <p:ph type="body" idx="1"/>
          </p:nvPr>
        </p:nvSpPr>
        <p:spPr/>
        <p:txBody>
          <a:bodyPr/>
          <a:lstStyle/>
          <a:p>
            <a:r>
              <a:rPr lang="sv-SE" sz="1200" b="1" dirty="0"/>
              <a:t>Att hantera språksvårigheter. </a:t>
            </a:r>
            <a:r>
              <a:rPr lang="sv-SE" sz="1200" dirty="0"/>
              <a:t>Kan leda till isolering och frustration samt distans mellan studenten, handledaren och klienter.</a:t>
            </a:r>
          </a:p>
          <a:p>
            <a:r>
              <a:rPr lang="sv-SE" sz="1200" b="1" dirty="0"/>
              <a:t>Att hantera kulturella skillnader i värderingar. </a:t>
            </a:r>
            <a:r>
              <a:rPr lang="sv-SE" sz="1200" dirty="0"/>
              <a:t>Värderingar kopplade till ras, klass, kön osv. Professionella värderingar såsom etik, gränser och förväntningar, personlig integritet. </a:t>
            </a:r>
          </a:p>
          <a:p>
            <a:r>
              <a:rPr lang="sv-SE" sz="1200" b="1" dirty="0"/>
              <a:t>Att ifrågasätta sig själv och sin egen position</a:t>
            </a:r>
            <a:r>
              <a:rPr lang="sv-SE" sz="1200" dirty="0"/>
              <a:t>. Att komma som </a:t>
            </a:r>
            <a:r>
              <a:rPr lang="sv-SE" sz="1200" dirty="0" err="1"/>
              <a:t>priviligerad</a:t>
            </a:r>
            <a:r>
              <a:rPr lang="sv-SE" sz="1200" dirty="0"/>
              <a:t> västerlänning till the Global South. Alternativt tillhöra grupp i diaspora och studera i det forna hemlandet. Kan väcka frågor som vem är jag egentligen? </a:t>
            </a:r>
          </a:p>
          <a:p>
            <a:r>
              <a:rPr lang="sv-SE" sz="1200" b="1" dirty="0"/>
              <a:t>Att hantera skillnader i hur socialt arbete utförs. </a:t>
            </a:r>
            <a:r>
              <a:rPr lang="sv-SE" sz="1200" dirty="0"/>
              <a:t>Det sociala arbetet är inte som jag är van vid. Är mina kunskaper tillämpliga DÄR? Kommer det jag lär vara användbart HÄR? Kommer jag få jobb baserat på mina erfarenheter?</a:t>
            </a:r>
          </a:p>
          <a:p>
            <a:r>
              <a:rPr lang="sv-SE" sz="1200" b="1" dirty="0"/>
              <a:t>Att hantera hemkomsten</a:t>
            </a:r>
            <a:r>
              <a:rPr lang="sv-SE" sz="1200" dirty="0"/>
              <a:t>. Hur skapar jag en personlig mening av erfarenheterna och hur förstår jag dem i en bredare kontext av det sociala arbetets teori och praktik? </a:t>
            </a:r>
          </a:p>
          <a:p>
            <a:r>
              <a:rPr lang="sv-SE" sz="1200" b="1" dirty="0"/>
              <a:t>Ökade kostnader</a:t>
            </a:r>
          </a:p>
          <a:p>
            <a:r>
              <a:rPr lang="sv-SE" sz="1200" b="1" dirty="0"/>
              <a:t>Hemlängtan</a:t>
            </a:r>
          </a:p>
          <a:p>
            <a:endParaRPr lang="sv-SE" dirty="0"/>
          </a:p>
        </p:txBody>
      </p:sp>
      <p:sp>
        <p:nvSpPr>
          <p:cNvPr id="4" name="Platshållare för bildnummer 3">
            <a:extLst>
              <a:ext uri="{FF2B5EF4-FFF2-40B4-BE49-F238E27FC236}">
                <a16:creationId xmlns:a16="http://schemas.microsoft.com/office/drawing/2014/main" id="{BCCA631C-AF05-1B58-EB50-BDF01E4D1BF7}"/>
              </a:ext>
            </a:extLst>
          </p:cNvPr>
          <p:cNvSpPr>
            <a:spLocks noGrp="1"/>
          </p:cNvSpPr>
          <p:nvPr>
            <p:ph type="sldNum"/>
          </p:nvPr>
        </p:nvSpPr>
        <p:spPr/>
        <p:txBody>
          <a:bodyPr/>
          <a:lstStyle/>
          <a:p>
            <a:pPr algn="r"/>
            <a:fld id="{51D181F1-41E1-4121-B141-2141C16141A1}" type="slidenum">
              <a:rPr lang="sv-SE" smtClean="0"/>
              <a:t>3</a:t>
            </a:fld>
            <a:endParaRPr lang="sv-SE"/>
          </a:p>
        </p:txBody>
      </p:sp>
    </p:spTree>
    <p:extLst>
      <p:ext uri="{BB962C8B-B14F-4D97-AF65-F5344CB8AC3E}">
        <p14:creationId xmlns:p14="http://schemas.microsoft.com/office/powerpoint/2010/main" val="148888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614E9-94CC-8C7D-657D-8C7CBADAFCCD}"/>
            </a:ext>
          </a:extLst>
        </p:cNvPr>
        <p:cNvGrpSpPr/>
        <p:nvPr/>
      </p:nvGrpSpPr>
      <p:grpSpPr>
        <a:xfrm>
          <a:off x="0" y="0"/>
          <a:ext cx="0" cy="0"/>
          <a:chOff x="0" y="0"/>
          <a:chExt cx="0" cy="0"/>
        </a:xfrm>
      </p:grpSpPr>
      <p:sp>
        <p:nvSpPr>
          <p:cNvPr id="135" name="PlaceHolder 1">
            <a:extLst>
              <a:ext uri="{FF2B5EF4-FFF2-40B4-BE49-F238E27FC236}">
                <a16:creationId xmlns:a16="http://schemas.microsoft.com/office/drawing/2014/main" id="{5C75E4EA-F326-1970-3C88-09BDDC5B2ED2}"/>
              </a:ext>
            </a:extLst>
          </p:cNvPr>
          <p:cNvSpPr>
            <a:spLocks noGrp="1"/>
          </p:cNvSpPr>
          <p:nvPr>
            <p:ph type="body"/>
          </p:nvPr>
        </p:nvSpPr>
        <p:spPr>
          <a:xfrm>
            <a:off x="0" y="0"/>
            <a:ext cx="360" cy="13806000"/>
          </a:xfrm>
          <a:prstGeom prst="rect">
            <a:avLst/>
          </a:prstGeom>
        </p:spPr>
        <p:txBody>
          <a:bodyPr lIns="90000" tIns="45000" rIns="90000" bIns="45000"/>
          <a:lstStyle/>
          <a:p>
            <a:pPr>
              <a:lnSpc>
                <a:spcPct val="100000"/>
              </a:lnSpc>
            </a:pPr>
            <a:r>
              <a:rPr lang="sv-SE" sz="1200">
                <a:solidFill>
                  <a:srgbClr val="000000"/>
                </a:solidFill>
                <a:latin typeface="Arial"/>
                <a:ea typeface="+mn-ea"/>
              </a:rPr>
              <a:t>Förhållandena i utlandet är många gånger påfrestande, såväl fysiskt som psykiskt. Det kan handla om extrema klimatförhållanden, låg boendestandard, stora kulturskillnader och att man tvingas bevittna stor utsatthet bland människor. Särskilt påfrestande för den som lider av någon sjukdom eller har en funktionsnedsättning. </a:t>
            </a:r>
            <a:endParaRPr/>
          </a:p>
          <a:p>
            <a:pPr>
              <a:lnSpc>
                <a:spcPct val="100000"/>
              </a:lnSpc>
            </a:pPr>
            <a:r>
              <a:rPr lang="sv-SE" sz="1200">
                <a:solidFill>
                  <a:srgbClr val="000000"/>
                </a:solidFill>
                <a:latin typeface="Arial"/>
                <a:ea typeface="+mn-ea"/>
              </a:rPr>
              <a:t>Det är den studerandes egna val att genomföra VFU i utlandet. Beslutet om att åka bör därför vara väl genomtänkt. Och resan väl planerad.</a:t>
            </a:r>
            <a:endParaRPr/>
          </a:p>
          <a:p>
            <a:endParaRPr/>
          </a:p>
          <a:p>
            <a:pPr>
              <a:lnSpc>
                <a:spcPct val="100000"/>
              </a:lnSpc>
            </a:pPr>
            <a:r>
              <a:rPr lang="sv-SE" sz="1200">
                <a:solidFill>
                  <a:srgbClr val="000000"/>
                </a:solidFill>
                <a:latin typeface="Arial"/>
                <a:ea typeface="+mn-ea"/>
              </a:rPr>
              <a:t>En aspekt att vara medveten om när man fattar beslutet är alltså att man i hög utsträckning är utelämnad åt sig själv och eventuella medstudenter när man reser utomlands. Svenska myndigheter har väldigt begränsade möjligheter att agera i utlandet. Därmed har också Örebro universitet, i egenskap av myndighet, mycket små möjligheter (och därmed också skyldigheter) att bistå enskilda studeranden.  Den studerande är under tiden i utlandet långt ifrån anhöriga och långt ifrån den service som det svenska samhället kan erbjuda svenska medborgare om något skulle inträffa. Skulle en situation uppstå är det i de flesta fallen bara de närmast anhöriga som kan hjälpa till från Sverige. </a:t>
            </a:r>
            <a:endParaRPr/>
          </a:p>
        </p:txBody>
      </p:sp>
      <p:sp>
        <p:nvSpPr>
          <p:cNvPr id="136" name="TextShape 2">
            <a:extLst>
              <a:ext uri="{FF2B5EF4-FFF2-40B4-BE49-F238E27FC236}">
                <a16:creationId xmlns:a16="http://schemas.microsoft.com/office/drawing/2014/main" id="{2149D28A-DC1E-627B-4A5F-CE6D23B020BD}"/>
              </a:ext>
            </a:extLst>
          </p:cNvPr>
          <p:cNvSpPr txBox="1"/>
          <p:nvPr/>
        </p:nvSpPr>
        <p:spPr>
          <a:xfrm>
            <a:off x="0" y="0"/>
            <a:ext cx="360" cy="360"/>
          </a:xfrm>
          <a:prstGeom prst="rect">
            <a:avLst/>
          </a:prstGeom>
        </p:spPr>
        <p:txBody>
          <a:bodyPr lIns="90000" tIns="45000" rIns="90000" bIns="45000"/>
          <a:lstStyle/>
          <a:p>
            <a:fld id="{21619181-0191-4131-81F1-D12151C1B121}" type="slidenum">
              <a:rPr lang="sv-SE">
                <a:solidFill>
                  <a:srgbClr val="000000"/>
                </a:solidFill>
                <a:latin typeface="Arial"/>
                <a:ea typeface="+mn-ea"/>
              </a:rPr>
              <a:t>4</a:t>
            </a:fld>
            <a:fld id="{A141D1F1-8121-4181-B1D1-F19101F1C161}" type="slidenum">
              <a:rPr lang="sv-SE">
                <a:solidFill>
                  <a:srgbClr val="000000"/>
                </a:solidFill>
                <a:latin typeface="Arial"/>
                <a:ea typeface="+mn-ea"/>
              </a:rPr>
              <a:t>4</a:t>
            </a:fld>
            <a:endParaRPr/>
          </a:p>
        </p:txBody>
      </p:sp>
    </p:spTree>
    <p:extLst>
      <p:ext uri="{BB962C8B-B14F-4D97-AF65-F5344CB8AC3E}">
        <p14:creationId xmlns:p14="http://schemas.microsoft.com/office/powerpoint/2010/main" val="47872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EDD8-9919-A526-DCF2-B9188314C4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01F10BF-38ED-D7EF-4E43-5B45CE2E4D2A}"/>
              </a:ext>
            </a:extLst>
          </p:cNvPr>
          <p:cNvSpPr>
            <a:spLocks noGrp="1" noRot="1" noChangeAspect="1"/>
          </p:cNvSpPr>
          <p:nvPr>
            <p:ph type="sldImg"/>
          </p:nvPr>
        </p:nvSpPr>
        <p:spPr>
          <a:xfrm>
            <a:off x="3436938" y="849313"/>
            <a:ext cx="3057525" cy="2293937"/>
          </a:xfrm>
          <a:prstGeom prst="rect">
            <a:avLst/>
          </a:prstGeom>
          <a:noFill/>
          <a:ln w="12700">
            <a:solidFill>
              <a:prstClr val="black"/>
            </a:solidFill>
          </a:ln>
        </p:spPr>
      </p:sp>
      <p:sp>
        <p:nvSpPr>
          <p:cNvPr id="3" name="Platshållare för anteckningar 2">
            <a:extLst>
              <a:ext uri="{FF2B5EF4-FFF2-40B4-BE49-F238E27FC236}">
                <a16:creationId xmlns:a16="http://schemas.microsoft.com/office/drawing/2014/main" id="{4C3F604B-6B53-F89D-47C6-0123A87DF0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kvinnors rättigheter, prostitution, missbruksbehandling, arbete med ursprungsbefolkning, psykisk hälsa/ohälsa, hållbart socialt arbete, religiösa motsättningar, migration </a:t>
            </a:r>
            <a:r>
              <a:rPr lang="sv-SE" sz="1200" dirty="0" err="1"/>
              <a:t>m.m</a:t>
            </a:r>
            <a:endParaRPr lang="sv-SE" sz="1600" u="sng" dirty="0"/>
          </a:p>
          <a:p>
            <a:endParaRPr lang="sv-SE" sz="1200" dirty="0"/>
          </a:p>
          <a:p>
            <a:r>
              <a:rPr lang="sv-SE" sz="1200" dirty="0"/>
              <a:t>Långa Studiebesök = du får se mycket!</a:t>
            </a:r>
          </a:p>
          <a:p>
            <a:r>
              <a:rPr lang="sv-SE" sz="1200" dirty="0"/>
              <a:t>Deltagande observation, interaktion med praktiker och brukare</a:t>
            </a:r>
          </a:p>
          <a:p>
            <a:r>
              <a:rPr lang="sv-SE" sz="1200" dirty="0"/>
              <a:t>Fokus på bredd</a:t>
            </a:r>
          </a:p>
          <a:p>
            <a:endParaRPr lang="sv-SE" sz="1200" dirty="0"/>
          </a:p>
          <a:p>
            <a:r>
              <a:rPr lang="sv-SE" sz="1200" dirty="0"/>
              <a:t>Pune</a:t>
            </a:r>
          </a:p>
          <a:p>
            <a:r>
              <a:rPr lang="sv-SE" sz="1200" dirty="0"/>
              <a:t>Kollektivt boende</a:t>
            </a:r>
            <a:endParaRPr lang="sv-SE" dirty="0"/>
          </a:p>
        </p:txBody>
      </p:sp>
      <p:sp>
        <p:nvSpPr>
          <p:cNvPr id="4" name="Platshållare för bildnummer 3">
            <a:extLst>
              <a:ext uri="{FF2B5EF4-FFF2-40B4-BE49-F238E27FC236}">
                <a16:creationId xmlns:a16="http://schemas.microsoft.com/office/drawing/2014/main" id="{98567EC7-AA6F-100E-AE63-35CFA0EABDF2}"/>
              </a:ext>
            </a:extLst>
          </p:cNvPr>
          <p:cNvSpPr>
            <a:spLocks noGrp="1"/>
          </p:cNvSpPr>
          <p:nvPr>
            <p:ph type="sldNum" idx="10"/>
          </p:nvPr>
        </p:nvSpPr>
        <p:spPr/>
        <p:txBody>
          <a:bodyPr/>
          <a:lstStyle/>
          <a:p>
            <a:pPr algn="r"/>
            <a:fld id="{51D181F1-41E1-4121-B141-2141C16141A1}" type="slidenum">
              <a:rPr lang="tr-TR" smtClean="0"/>
              <a:t>6</a:t>
            </a:fld>
            <a:endParaRPr lang="tr-TR"/>
          </a:p>
        </p:txBody>
      </p:sp>
    </p:spTree>
    <p:extLst>
      <p:ext uri="{BB962C8B-B14F-4D97-AF65-F5344CB8AC3E}">
        <p14:creationId xmlns:p14="http://schemas.microsoft.com/office/powerpoint/2010/main" val="139247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436938" y="849313"/>
            <a:ext cx="3057525" cy="2293937"/>
          </a:xfrm>
          <a:prstGeom prst="rect">
            <a:avLst/>
          </a:prstGeom>
          <a:noFill/>
          <a:ln w="12700">
            <a:solidFill>
              <a:prstClr val="black"/>
            </a:solidFill>
          </a:ln>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p:nvPr>
        </p:nvSpPr>
        <p:spPr/>
        <p:txBody>
          <a:bodyPr/>
          <a:lstStyle/>
          <a:p>
            <a:pPr algn="r"/>
            <a:fld id="{51D181F1-41E1-4121-B141-2141C16141A1}" type="slidenum">
              <a:rPr lang="sv-SE" smtClean="0"/>
              <a:t>8</a:t>
            </a:fld>
            <a:endParaRPr lang="sv-SE"/>
          </a:p>
        </p:txBody>
      </p:sp>
    </p:spTree>
    <p:extLst>
      <p:ext uri="{BB962C8B-B14F-4D97-AF65-F5344CB8AC3E}">
        <p14:creationId xmlns:p14="http://schemas.microsoft.com/office/powerpoint/2010/main" val="221797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4762F-766F-8A80-B1D2-C3C3810F2CD5}"/>
            </a:ext>
          </a:extLst>
        </p:cNvPr>
        <p:cNvGrpSpPr/>
        <p:nvPr/>
      </p:nvGrpSpPr>
      <p:grpSpPr>
        <a:xfrm>
          <a:off x="0" y="0"/>
          <a:ext cx="0" cy="0"/>
          <a:chOff x="0" y="0"/>
          <a:chExt cx="0" cy="0"/>
        </a:xfrm>
      </p:grpSpPr>
      <p:sp>
        <p:nvSpPr>
          <p:cNvPr id="127" name="CustomShape 1">
            <a:extLst>
              <a:ext uri="{FF2B5EF4-FFF2-40B4-BE49-F238E27FC236}">
                <a16:creationId xmlns:a16="http://schemas.microsoft.com/office/drawing/2014/main" id="{B9E30F18-7A15-24AE-A952-B0A18581137D}"/>
              </a:ext>
            </a:extLst>
          </p:cNvPr>
          <p:cNvSpPr/>
          <p:nvPr/>
        </p:nvSpPr>
        <p:spPr>
          <a:xfrm>
            <a:off x="5653080" y="6424560"/>
            <a:ext cx="4277880" cy="382320"/>
          </a:xfrm>
          <a:prstGeom prst="rect">
            <a:avLst/>
          </a:prstGeom>
        </p:spPr>
        <p:txBody>
          <a:bodyPr lIns="90000" tIns="45000" rIns="90000" bIns="45000" anchor="b"/>
          <a:lstStyle/>
          <a:p>
            <a:pPr algn="r"/>
            <a:fld id="{3161F1C1-F151-4111-81B1-81A1910191C1}" type="slidenum">
              <a:rPr lang="sv-SE" sz="1200">
                <a:solidFill>
                  <a:srgbClr val="000000"/>
                </a:solidFill>
                <a:latin typeface="Tahoma"/>
                <a:ea typeface="+mn-ea"/>
              </a:rPr>
              <a:t>11</a:t>
            </a:fld>
            <a:endParaRPr/>
          </a:p>
        </p:txBody>
      </p:sp>
      <p:sp>
        <p:nvSpPr>
          <p:cNvPr id="128" name="PlaceHolder 2">
            <a:extLst>
              <a:ext uri="{FF2B5EF4-FFF2-40B4-BE49-F238E27FC236}">
                <a16:creationId xmlns:a16="http://schemas.microsoft.com/office/drawing/2014/main" id="{69FCC1F0-BE17-367D-2563-964BB6FD7B24}"/>
              </a:ext>
            </a:extLst>
          </p:cNvPr>
          <p:cNvSpPr>
            <a:spLocks noGrp="1"/>
          </p:cNvSpPr>
          <p:nvPr>
            <p:ph type="body"/>
          </p:nvPr>
        </p:nvSpPr>
        <p:spPr>
          <a:xfrm>
            <a:off x="0" y="0"/>
            <a:ext cx="360" cy="360"/>
          </a:xfrm>
          <a:prstGeom prst="rect">
            <a:avLst/>
          </a:prstGeom>
        </p:spPr>
        <p:txBody>
          <a:bodyPr/>
          <a:lstStyle/>
          <a:p>
            <a:endParaRPr lang="sv-SE"/>
          </a:p>
        </p:txBody>
      </p:sp>
    </p:spTree>
    <p:extLst>
      <p:ext uri="{BB962C8B-B14F-4D97-AF65-F5344CB8AC3E}">
        <p14:creationId xmlns:p14="http://schemas.microsoft.com/office/powerpoint/2010/main" val="120670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DBAA-7132-5618-3F69-FB071C6673A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3221DA-E84E-9278-821D-DA33C8CD1CDF}"/>
              </a:ext>
            </a:extLst>
          </p:cNvPr>
          <p:cNvSpPr>
            <a:spLocks noGrp="1" noRot="1" noChangeAspect="1"/>
          </p:cNvSpPr>
          <p:nvPr>
            <p:ph type="sldImg"/>
          </p:nvPr>
        </p:nvSpPr>
        <p:spPr>
          <a:xfrm>
            <a:off x="3436938" y="849313"/>
            <a:ext cx="3057525" cy="2293937"/>
          </a:xfrm>
          <a:prstGeom prst="rect">
            <a:avLst/>
          </a:prstGeom>
          <a:noFill/>
          <a:ln w="12700">
            <a:solidFill>
              <a:prstClr val="black"/>
            </a:solidFill>
          </a:ln>
        </p:spPr>
      </p:sp>
      <p:sp>
        <p:nvSpPr>
          <p:cNvPr id="3" name="Platshållare för anteckningar 2">
            <a:extLst>
              <a:ext uri="{FF2B5EF4-FFF2-40B4-BE49-F238E27FC236}">
                <a16:creationId xmlns:a16="http://schemas.microsoft.com/office/drawing/2014/main" id="{BD9C53A8-365E-B3DE-E201-549E3EC5B68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4878D88-4BB9-F8B8-F116-C15DB701CF66}"/>
              </a:ext>
            </a:extLst>
          </p:cNvPr>
          <p:cNvSpPr>
            <a:spLocks noGrp="1"/>
          </p:cNvSpPr>
          <p:nvPr>
            <p:ph type="sldNum"/>
          </p:nvPr>
        </p:nvSpPr>
        <p:spPr/>
        <p:txBody>
          <a:bodyPr/>
          <a:lstStyle/>
          <a:p>
            <a:pPr algn="r"/>
            <a:fld id="{51D181F1-41E1-4121-B141-2141C16141A1}" type="slidenum">
              <a:rPr lang="sv-SE" smtClean="0"/>
              <a:t>12</a:t>
            </a:fld>
            <a:endParaRPr lang="sv-SE"/>
          </a:p>
        </p:txBody>
      </p:sp>
    </p:spTree>
    <p:extLst>
      <p:ext uri="{BB962C8B-B14F-4D97-AF65-F5344CB8AC3E}">
        <p14:creationId xmlns:p14="http://schemas.microsoft.com/office/powerpoint/2010/main" val="353088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436938" y="849313"/>
            <a:ext cx="3057525" cy="2293937"/>
          </a:xfrm>
          <a:prstGeom prst="rect">
            <a:avLst/>
          </a:prstGeom>
          <a:noFill/>
          <a:ln w="12700">
            <a:solidFill>
              <a:prstClr val="black"/>
            </a:solidFill>
          </a:ln>
        </p:spPr>
      </p:sp>
      <p:sp>
        <p:nvSpPr>
          <p:cNvPr id="3" name="Platshållare för anteckningar 2"/>
          <p:cNvSpPr>
            <a:spLocks noGrp="1"/>
          </p:cNvSpPr>
          <p:nvPr>
            <p:ph type="body" idx="1"/>
          </p:nvPr>
        </p:nvSpPr>
        <p:spPr/>
        <p:txBody>
          <a:bodyPr/>
          <a:lstStyle/>
          <a:p>
            <a:r>
              <a:rPr lang="sv-SE" dirty="0"/>
              <a:t>Den 1 mars måste du ha bestämt dig för VAD du ska söka och att du tar det om du får en plats. Om du söker egen plats har du fram till att </a:t>
            </a:r>
            <a:r>
              <a:rPr lang="sv-SE" dirty="0" err="1"/>
              <a:t>sökperioden</a:t>
            </a:r>
            <a:r>
              <a:rPr lang="sv-SE" dirty="0"/>
              <a:t> för platser här hemma startar på dig. Sedan behöver</a:t>
            </a:r>
            <a:r>
              <a:rPr lang="sv-SE" baseline="0" dirty="0"/>
              <a:t> du delta i den sökningen, om du ska konkurrera om platserna. I annat fall kommer du inte ha samma möjlighet att önska plats. </a:t>
            </a:r>
          </a:p>
          <a:p>
            <a:endParaRPr lang="sv-SE" baseline="0" dirty="0"/>
          </a:p>
          <a:p>
            <a:pPr marL="0" indent="0">
              <a:buNone/>
            </a:pPr>
            <a:r>
              <a:rPr lang="sv-SE" baseline="0" dirty="0"/>
              <a:t>Sent avhopp från </a:t>
            </a:r>
            <a:r>
              <a:rPr lang="sv-SE" baseline="0" dirty="0" err="1"/>
              <a:t>Swindia</a:t>
            </a:r>
            <a:r>
              <a:rPr lang="sv-SE" baseline="0" dirty="0"/>
              <a:t> eller Tanzania utan rimligt skäl innebär </a:t>
            </a:r>
            <a:r>
              <a:rPr lang="sv-SE" sz="1200" dirty="0"/>
              <a:t>administrativa, ekonomiska, organisatoriska problem och kan </a:t>
            </a:r>
            <a:r>
              <a:rPr lang="sv-SE" sz="1200" dirty="0" err="1"/>
              <a:t>möjligttvis</a:t>
            </a:r>
            <a:r>
              <a:rPr lang="sv-SE" sz="1200" dirty="0"/>
              <a:t> leda till att du ändå får stå för vissa kostnader. Tänk därför igenom beslutet noga innan du ansöker. Självklart finns omständigheter bortom den enskildas kontroll som kan leda till att du inte kan åka, </a:t>
            </a:r>
            <a:r>
              <a:rPr lang="sv-SE" sz="1200" dirty="0" err="1"/>
              <a:t>t.ex</a:t>
            </a:r>
            <a:r>
              <a:rPr lang="sv-SE" sz="1200" dirty="0"/>
              <a:t> att pandemin förvärras igen. </a:t>
            </a:r>
            <a:endParaRPr lang="sv-SE" sz="1800" dirty="0"/>
          </a:p>
          <a:p>
            <a:r>
              <a:rPr lang="sv-SE" baseline="0" dirty="0"/>
              <a:t> </a:t>
            </a:r>
            <a:endParaRPr lang="sv-SE" dirty="0"/>
          </a:p>
        </p:txBody>
      </p:sp>
      <p:sp>
        <p:nvSpPr>
          <p:cNvPr id="4" name="Platshållare för bildnummer 3"/>
          <p:cNvSpPr>
            <a:spLocks noGrp="1"/>
          </p:cNvSpPr>
          <p:nvPr>
            <p:ph type="sldNum" idx="10"/>
          </p:nvPr>
        </p:nvSpPr>
        <p:spPr/>
        <p:txBody>
          <a:bodyPr/>
          <a:lstStyle/>
          <a:p>
            <a:pPr algn="r"/>
            <a:fld id="{51D181F1-41E1-4121-B141-2141C16141A1}" type="slidenum">
              <a:rPr lang="tr-TR" smtClean="0"/>
              <a:t>14</a:t>
            </a:fld>
            <a:endParaRPr lang="tr-TR"/>
          </a:p>
        </p:txBody>
      </p:sp>
    </p:spTree>
    <p:extLst>
      <p:ext uri="{BB962C8B-B14F-4D97-AF65-F5344CB8AC3E}">
        <p14:creationId xmlns:p14="http://schemas.microsoft.com/office/powerpoint/2010/main" val="101585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296911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343206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4197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4202033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554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sv-SE"/>
              <a:t>Klicka här för att ändra mall för rubrikformat</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3965151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47083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381610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16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243538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r>
              <a:rPr lang="sv-SE"/>
              <a:t>&lt;date/time&gt;</a:t>
            </a:r>
          </a:p>
        </p:txBody>
      </p:sp>
      <p:sp>
        <p:nvSpPr>
          <p:cNvPr id="5" name="Footer Placeholder 4"/>
          <p:cNvSpPr>
            <a:spLocks noGrp="1"/>
          </p:cNvSpPr>
          <p:nvPr>
            <p:ph type="ftr" sz="quarter" idx="11"/>
          </p:nvPr>
        </p:nvSpPr>
        <p:spPr/>
        <p:txBody>
          <a:bodyPr/>
          <a:lstStyle/>
          <a:p>
            <a:r>
              <a:rPr lang="sv-SE"/>
              <a:t>&lt;footer&gt;</a:t>
            </a:r>
          </a:p>
        </p:txBody>
      </p:sp>
      <p:sp>
        <p:nvSpPr>
          <p:cNvPr id="6" name="Slide Number Placeholder 5"/>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428874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r>
              <a:rPr lang="sv-SE"/>
              <a:t>&lt;date/time&gt;</a:t>
            </a:r>
          </a:p>
        </p:txBody>
      </p:sp>
      <p:sp>
        <p:nvSpPr>
          <p:cNvPr id="6" name="Footer Placeholder 5"/>
          <p:cNvSpPr>
            <a:spLocks noGrp="1"/>
          </p:cNvSpPr>
          <p:nvPr>
            <p:ph type="ftr" sz="quarter" idx="11"/>
          </p:nvPr>
        </p:nvSpPr>
        <p:spPr/>
        <p:txBody>
          <a:bodyPr/>
          <a:lstStyle/>
          <a:p>
            <a:r>
              <a:rPr lang="sv-SE"/>
              <a:t>&lt;footer&gt;</a:t>
            </a:r>
          </a:p>
        </p:txBody>
      </p:sp>
      <p:sp>
        <p:nvSpPr>
          <p:cNvPr id="7" name="Slide Number Placeholder 6"/>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196309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r>
              <a:rPr lang="sv-SE"/>
              <a:t>&lt;date/time&gt;</a:t>
            </a:r>
          </a:p>
        </p:txBody>
      </p:sp>
      <p:sp>
        <p:nvSpPr>
          <p:cNvPr id="8" name="Footer Placeholder 7"/>
          <p:cNvSpPr>
            <a:spLocks noGrp="1"/>
          </p:cNvSpPr>
          <p:nvPr>
            <p:ph type="ftr" sz="quarter" idx="11"/>
          </p:nvPr>
        </p:nvSpPr>
        <p:spPr/>
        <p:txBody>
          <a:bodyPr/>
          <a:lstStyle/>
          <a:p>
            <a:r>
              <a:rPr lang="sv-SE"/>
              <a:t>&lt;footer&gt;</a:t>
            </a:r>
          </a:p>
        </p:txBody>
      </p:sp>
      <p:sp>
        <p:nvSpPr>
          <p:cNvPr id="9" name="Slide Number Placeholder 8"/>
          <p:cNvSpPr>
            <a:spLocks noGrp="1"/>
          </p:cNvSpPr>
          <p:nvPr>
            <p:ph type="sldNum" sz="quarter" idx="12"/>
          </p:nvPr>
        </p:nvSpPr>
        <p:spPr/>
        <p:txBody>
          <a:body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240093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r>
              <a:rPr lang="sv-SE"/>
              <a:t>&lt;date/time&gt;</a:t>
            </a:r>
          </a:p>
        </p:txBody>
      </p:sp>
      <p:sp>
        <p:nvSpPr>
          <p:cNvPr id="4" name="Footer Placeholder 3"/>
          <p:cNvSpPr>
            <a:spLocks noGrp="1"/>
          </p:cNvSpPr>
          <p:nvPr>
            <p:ph type="ftr" sz="quarter" idx="11"/>
          </p:nvPr>
        </p:nvSpPr>
        <p:spPr/>
        <p:txBody>
          <a:bodyPr/>
          <a:lstStyle/>
          <a:p>
            <a:r>
              <a:rPr lang="sv-SE"/>
              <a:t>&lt;footer&gt;</a:t>
            </a:r>
          </a:p>
        </p:txBody>
      </p:sp>
      <p:sp>
        <p:nvSpPr>
          <p:cNvPr id="5" name="Slide Number Placeholder 4"/>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287197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&lt;date/time&gt;</a:t>
            </a:r>
          </a:p>
        </p:txBody>
      </p:sp>
      <p:sp>
        <p:nvSpPr>
          <p:cNvPr id="3" name="Footer Placeholder 2"/>
          <p:cNvSpPr>
            <a:spLocks noGrp="1"/>
          </p:cNvSpPr>
          <p:nvPr>
            <p:ph type="ftr" sz="quarter" idx="11"/>
          </p:nvPr>
        </p:nvSpPr>
        <p:spPr/>
        <p:txBody>
          <a:bodyPr/>
          <a:lstStyle/>
          <a:p>
            <a:r>
              <a:rPr lang="sv-SE"/>
              <a:t>&lt;footer&gt;</a:t>
            </a:r>
          </a:p>
        </p:txBody>
      </p:sp>
      <p:sp>
        <p:nvSpPr>
          <p:cNvPr id="4" name="Slide Number Placeholder 3"/>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192641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sv-SE"/>
              <a:t>Klicka här för att ändra mall för rubrikformat</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r>
              <a:rPr lang="sv-SE"/>
              <a:t>&lt;date/time&gt;</a:t>
            </a:r>
          </a:p>
        </p:txBody>
      </p:sp>
      <p:sp>
        <p:nvSpPr>
          <p:cNvPr id="6" name="Footer Placeholder 5"/>
          <p:cNvSpPr>
            <a:spLocks noGrp="1"/>
          </p:cNvSpPr>
          <p:nvPr>
            <p:ph type="ftr" sz="quarter" idx="11"/>
          </p:nvPr>
        </p:nvSpPr>
        <p:spPr/>
        <p:txBody>
          <a:bodyPr/>
          <a:lstStyle/>
          <a:p>
            <a:r>
              <a:rPr lang="sv-SE"/>
              <a:t>&lt;footer&gt;</a:t>
            </a:r>
          </a:p>
        </p:txBody>
      </p:sp>
      <p:sp>
        <p:nvSpPr>
          <p:cNvPr id="7" name="Slide Number Placeholder 6"/>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1484847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r>
              <a:rPr lang="sv-SE"/>
              <a:t>&lt;date/time&gt;</a:t>
            </a:r>
          </a:p>
        </p:txBody>
      </p:sp>
      <p:sp>
        <p:nvSpPr>
          <p:cNvPr id="6" name="Footer Placeholder 5"/>
          <p:cNvSpPr>
            <a:spLocks noGrp="1"/>
          </p:cNvSpPr>
          <p:nvPr>
            <p:ph type="ftr" sz="quarter" idx="11"/>
          </p:nvPr>
        </p:nvSpPr>
        <p:spPr/>
        <p:txBody>
          <a:bodyPr/>
          <a:lstStyle/>
          <a:p>
            <a:r>
              <a:rPr lang="sv-SE"/>
              <a:t>&lt;footer&gt;</a:t>
            </a:r>
          </a:p>
        </p:txBody>
      </p:sp>
      <p:sp>
        <p:nvSpPr>
          <p:cNvPr id="7" name="Slide Number Placeholder 6"/>
          <p:cNvSpPr>
            <a:spLocks noGrp="1"/>
          </p:cNvSpPr>
          <p:nvPr>
            <p:ph type="sldNum" sz="quarter" idx="12"/>
          </p:nvPr>
        </p:nvSpPr>
        <p:spPr/>
        <p:txBody>
          <a:bodyPr/>
          <a:lstStyle/>
          <a:p>
            <a:fld id="{F1B151F1-F171-41F1-8151-D1E151E12101}" type="slidenum">
              <a:rPr lang="sv-SE" sz="1000" smtClean="0">
                <a:solidFill>
                  <a:srgbClr val="000000"/>
                </a:solidFill>
                <a:latin typeface="Arial"/>
              </a:rPr>
              <a:t>‹#›</a:t>
            </a:fld>
            <a:fld id="{4141C131-31C1-4141-9171-41D101B1E1C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143741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sv-SE"/>
              <a:t>&lt;date/time&gt;</a:t>
            </a: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sv-SE"/>
              <a:t>&lt;footer&gt;</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151F161-9141-41A1-9141-21011171B1F1}" type="slidenum">
              <a:rPr lang="sv-SE" sz="1000" smtClean="0">
                <a:solidFill>
                  <a:srgbClr val="000000"/>
                </a:solidFill>
                <a:latin typeface="Arial"/>
              </a:rPr>
              <a:t>‹#›</a:t>
            </a:fld>
            <a:fld id="{B1310161-41A1-41B1-91A1-2181E1D121F1}" type="slidenum">
              <a:rPr lang="sv-SE" sz="1000" smtClean="0">
                <a:solidFill>
                  <a:srgbClr val="000000"/>
                </a:solidFill>
                <a:latin typeface="Arial"/>
              </a:rPr>
              <a:t>‹#›</a:t>
            </a:fld>
            <a:endParaRPr lang="sv-SE"/>
          </a:p>
        </p:txBody>
      </p:sp>
    </p:spTree>
    <p:extLst>
      <p:ext uri="{BB962C8B-B14F-4D97-AF65-F5344CB8AC3E}">
        <p14:creationId xmlns:p14="http://schemas.microsoft.com/office/powerpoint/2010/main" val="269460030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vfu.socionomprogrammet@oru.s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www.swedenindia.org/" TargetMode="External"/><Relationship Id="rId2" Type="http://schemas.openxmlformats.org/officeDocument/2006/relationships/hyperlink" Target="https://www.oru.se/institutioner/beteende-social-och-rattsvetenskap/kontakt-och-presentation/amnenenheter/socialt-arbete/vfu-inom-socialt-arbete/vfu-for-socionomprogrammet/information-for-studenter/vfu-utomlands/" TargetMode="External"/><Relationship Id="rId1" Type="http://schemas.openxmlformats.org/officeDocument/2006/relationships/slideLayout" Target="../slideLayouts/slideLayout17.xml"/><Relationship Id="rId6" Type="http://schemas.openxmlformats.org/officeDocument/2006/relationships/hyperlink" Target="mailto:lakshmikumar62@gmail.com" TargetMode="External"/><Relationship Id="rId5" Type="http://schemas.openxmlformats.org/officeDocument/2006/relationships/hyperlink" Target="mailto:camilla.fridstrom@oru.se" TargetMode="External"/><Relationship Id="rId4" Type="http://schemas.openxmlformats.org/officeDocument/2006/relationships/hyperlink" Target="https://www.project-playground.org/sydafrik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C222C1-3D95-2F05-CAF1-58F1C83C0CD7}"/>
              </a:ext>
            </a:extLst>
          </p:cNvPr>
          <p:cNvSpPr>
            <a:spLocks noGrp="1"/>
          </p:cNvSpPr>
          <p:nvPr>
            <p:ph type="title"/>
          </p:nvPr>
        </p:nvSpPr>
        <p:spPr>
          <a:xfrm>
            <a:off x="479161" y="1200150"/>
            <a:ext cx="8182230" cy="1026461"/>
          </a:xfrm>
        </p:spPr>
        <p:txBody>
          <a:bodyPr vert="horz" lIns="68580" tIns="34290" rIns="68580" bIns="34290" rtlCol="0" anchor="ctr">
            <a:normAutofit fontScale="90000"/>
          </a:bodyPr>
          <a:lstStyle/>
          <a:p>
            <a:pPr algn="ctr"/>
            <a:r>
              <a:rPr lang="sv-SE" sz="2400" b="1" dirty="0">
                <a:solidFill>
                  <a:schemeClr val="accent2"/>
                </a:solidFill>
              </a:rPr>
              <a:t>PLUGGA UTOMLANDS!</a:t>
            </a:r>
            <a:br>
              <a:rPr lang="sv-SE" sz="1500" dirty="0"/>
            </a:br>
            <a:br>
              <a:rPr lang="sv-SE" sz="1500" dirty="0"/>
            </a:br>
            <a:r>
              <a:rPr lang="sv-SE" sz="1500" dirty="0">
                <a:solidFill>
                  <a:schemeClr val="tx1"/>
                </a:solidFill>
              </a:rPr>
              <a:t>För dig som vill bli en trygg och empatisk socialarbetare som kan tänka ”utanför boxen” samtidigt som du får en oförglömlig upplevelse!</a:t>
            </a:r>
            <a:endParaRPr lang="en-US" sz="1500" dirty="0">
              <a:solidFill>
                <a:schemeClr val="tx1"/>
              </a:solidFill>
            </a:endParaRPr>
          </a:p>
        </p:txBody>
      </p:sp>
      <p:pic>
        <p:nvPicPr>
          <p:cNvPr id="6" name="Platshållare för innehåll 5">
            <a:extLst>
              <a:ext uri="{FF2B5EF4-FFF2-40B4-BE49-F238E27FC236}">
                <a16:creationId xmlns:a16="http://schemas.microsoft.com/office/drawing/2014/main" id="{4B3369FE-211E-1DE0-C3B0-C314A1CA24A7}"/>
              </a:ext>
            </a:extLst>
          </p:cNvPr>
          <p:cNvPicPr>
            <a:picLocks noGrp="1" noChangeAspect="1"/>
          </p:cNvPicPr>
          <p:nvPr>
            <p:ph sz="half" idx="2"/>
          </p:nvPr>
        </p:nvPicPr>
        <p:blipFill rotWithShape="1">
          <a:blip r:embed="rId2"/>
          <a:srcRect l="23415" r="617" b="2"/>
          <a:stretch/>
        </p:blipFill>
        <p:spPr>
          <a:xfrm>
            <a:off x="975787" y="2839212"/>
            <a:ext cx="3321179" cy="2704338"/>
          </a:xfrm>
          <a:prstGeom prst="rect">
            <a:avLst/>
          </a:prstGeom>
        </p:spPr>
      </p:pic>
      <p:pic>
        <p:nvPicPr>
          <p:cNvPr id="5" name="Platshållare för innehåll 4">
            <a:extLst>
              <a:ext uri="{FF2B5EF4-FFF2-40B4-BE49-F238E27FC236}">
                <a16:creationId xmlns:a16="http://schemas.microsoft.com/office/drawing/2014/main" id="{3DFB6E34-56C1-DCA8-514B-B1BDA565121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62943" y="2839212"/>
            <a:ext cx="4066671" cy="2704338"/>
          </a:xfrm>
          <a:prstGeom prst="rect">
            <a:avLst/>
          </a:prstGeom>
        </p:spPr>
      </p:pic>
    </p:spTree>
    <p:extLst>
      <p:ext uri="{BB962C8B-B14F-4D97-AF65-F5344CB8AC3E}">
        <p14:creationId xmlns:p14="http://schemas.microsoft.com/office/powerpoint/2010/main" val="163956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Rubrik 1">
            <a:extLst>
              <a:ext uri="{FF2B5EF4-FFF2-40B4-BE49-F238E27FC236}">
                <a16:creationId xmlns:a16="http://schemas.microsoft.com/office/drawing/2014/main" id="{80C589CE-F54B-5016-0E1E-7A56D2B37E87}"/>
              </a:ext>
            </a:extLst>
          </p:cNvPr>
          <p:cNvSpPr>
            <a:spLocks noGrp="1"/>
          </p:cNvSpPr>
          <p:nvPr>
            <p:ph type="title"/>
          </p:nvPr>
        </p:nvSpPr>
        <p:spPr>
          <a:xfrm>
            <a:off x="742326" y="609600"/>
            <a:ext cx="4123770" cy="1320800"/>
          </a:xfrm>
        </p:spPr>
        <p:txBody>
          <a:bodyPr anchor="ctr">
            <a:normAutofit/>
          </a:bodyPr>
          <a:lstStyle/>
          <a:p>
            <a:pPr>
              <a:lnSpc>
                <a:spcPct val="90000"/>
              </a:lnSpc>
            </a:pPr>
            <a:r>
              <a:rPr lang="sv-SE" sz="3100"/>
              <a:t>Project Playground</a:t>
            </a:r>
            <a:br>
              <a:rPr lang="sv-SE" sz="3100"/>
            </a:br>
            <a:r>
              <a:rPr lang="sv-SE" sz="3100"/>
              <a:t>Kapstaden, Sydafrika</a:t>
            </a:r>
          </a:p>
        </p:txBody>
      </p:sp>
      <p:sp>
        <p:nvSpPr>
          <p:cNvPr id="1037" name="Isosceles Triangle 1036">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rgbClr val="42502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3" name="Platshållare för innehåll 2">
            <a:extLst>
              <a:ext uri="{FF2B5EF4-FFF2-40B4-BE49-F238E27FC236}">
                <a16:creationId xmlns:a16="http://schemas.microsoft.com/office/drawing/2014/main" id="{3778D294-B32C-4899-9E6D-4541C7A3A0DA}"/>
              </a:ext>
            </a:extLst>
          </p:cNvPr>
          <p:cNvSpPr>
            <a:spLocks noGrp="1"/>
          </p:cNvSpPr>
          <p:nvPr>
            <p:ph idx="1"/>
          </p:nvPr>
        </p:nvSpPr>
        <p:spPr>
          <a:xfrm>
            <a:off x="742327" y="2160589"/>
            <a:ext cx="4162299" cy="3880773"/>
          </a:xfrm>
        </p:spPr>
        <p:txBody>
          <a:bodyPr>
            <a:normAutofit fontScale="85000" lnSpcReduction="10000"/>
          </a:bodyPr>
          <a:lstStyle/>
          <a:p>
            <a:r>
              <a:rPr lang="sv-SE" sz="1700" dirty="0"/>
              <a:t>Framtidstro för unga genom aktiv fritid, självkänsla och trygghet</a:t>
            </a:r>
          </a:p>
          <a:p>
            <a:r>
              <a:rPr lang="sv-SE" sz="1700" dirty="0"/>
              <a:t>Målgrupp: barn och unga 3-21 år från kåkstäderna där livet präglas av fattigdom, missbruk, våld och arbetslöshet.</a:t>
            </a:r>
          </a:p>
          <a:p>
            <a:r>
              <a:rPr lang="sv-SE" sz="1700" dirty="0"/>
              <a:t>Grundat av två svenskar 2010</a:t>
            </a:r>
          </a:p>
          <a:p>
            <a:r>
              <a:rPr lang="sv-SE" sz="1700" dirty="0"/>
              <a:t>Gratis, utbildande och organiserad fritid, efter skoltid och på helger + hembesök. Insatser för att stärka familjer på individ, grupp och samhällsnivå</a:t>
            </a:r>
          </a:p>
          <a:p>
            <a:r>
              <a:rPr lang="sv-SE" sz="1700" dirty="0"/>
              <a:t>Dagverksamhet för funktionsnedsatta och för de minsta barnen </a:t>
            </a:r>
          </a:p>
          <a:p>
            <a:r>
              <a:rPr lang="sv-SE" sz="1700" dirty="0"/>
              <a:t>Studenter gör hela sin VFU i denna verksamhet</a:t>
            </a:r>
          </a:p>
          <a:p>
            <a:r>
              <a:rPr lang="sv-SE" sz="1700" dirty="0"/>
              <a:t>Tid i Sydafrika: terminsstart – jul 2025</a:t>
            </a:r>
          </a:p>
          <a:p>
            <a:pPr marL="0" indent="0">
              <a:buNone/>
            </a:pPr>
            <a:endParaRPr lang="sv-SE" sz="1700" dirty="0"/>
          </a:p>
          <a:p>
            <a:endParaRPr lang="sv-SE" sz="1700" dirty="0"/>
          </a:p>
        </p:txBody>
      </p:sp>
      <p:pic>
        <p:nvPicPr>
          <p:cNvPr id="1030" name="Picture 6" descr="Kapstaden- Guide till en av världens vackraste städer">
            <a:extLst>
              <a:ext uri="{FF2B5EF4-FFF2-40B4-BE49-F238E27FC236}">
                <a16:creationId xmlns:a16="http://schemas.microsoft.com/office/drawing/2014/main" id="{8BF1DEAD-1959-2442-B8C5-C4ED0B6F5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640"/>
          <a:stretch/>
        </p:blipFill>
        <p:spPr bwMode="auto">
          <a:xfrm>
            <a:off x="5648611" y="10"/>
            <a:ext cx="3493006" cy="3448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åkstäder, Sydafrika Stockfoton | FreeImages">
            <a:extLst>
              <a:ext uri="{FF2B5EF4-FFF2-40B4-BE49-F238E27FC236}">
                <a16:creationId xmlns:a16="http://schemas.microsoft.com/office/drawing/2014/main" id="{1C6DFAD7-E373-70BA-04FF-FBC075309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16" r="23490" b="2"/>
          <a:stretch/>
        </p:blipFill>
        <p:spPr bwMode="auto">
          <a:xfrm>
            <a:off x="5646231" y="3437472"/>
            <a:ext cx="3493005"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798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41B0-C3CB-7667-293C-77E1E995C0D6}"/>
            </a:ext>
          </a:extLst>
        </p:cNvPr>
        <p:cNvGrpSpPr/>
        <p:nvPr/>
      </p:nvGrpSpPr>
      <p:grpSpPr>
        <a:xfrm>
          <a:off x="0" y="0"/>
          <a:ext cx="0" cy="0"/>
          <a:chOff x="0" y="0"/>
          <a:chExt cx="0" cy="0"/>
        </a:xfrm>
      </p:grpSpPr>
      <p:sp>
        <p:nvSpPr>
          <p:cNvPr id="81" name="CustomShape 1">
            <a:extLst>
              <a:ext uri="{FF2B5EF4-FFF2-40B4-BE49-F238E27FC236}">
                <a16:creationId xmlns:a16="http://schemas.microsoft.com/office/drawing/2014/main" id="{B7ABCA93-F68B-16D7-EB68-95BD2FB96302}"/>
              </a:ext>
            </a:extLst>
          </p:cNvPr>
          <p:cNvSpPr/>
          <p:nvPr/>
        </p:nvSpPr>
        <p:spPr>
          <a:xfrm>
            <a:off x="6553080" y="6248520"/>
            <a:ext cx="2133360" cy="456840"/>
          </a:xfrm>
          <a:prstGeom prst="rect">
            <a:avLst/>
          </a:prstGeom>
        </p:spPr>
        <p:txBody>
          <a:bodyPr lIns="90000" tIns="45000" rIns="90000" bIns="45000"/>
          <a:lstStyle/>
          <a:p>
            <a:pPr algn="r"/>
            <a:fld id="{01416161-41D1-4151-9101-E101917141F1}" type="slidenum">
              <a:rPr lang="sv-SE" sz="1000">
                <a:solidFill>
                  <a:srgbClr val="000000"/>
                </a:solidFill>
                <a:latin typeface="Arial"/>
              </a:rPr>
              <a:t>11</a:t>
            </a:fld>
            <a:endParaRPr/>
          </a:p>
        </p:txBody>
      </p:sp>
      <p:sp>
        <p:nvSpPr>
          <p:cNvPr id="82" name="TextShape 2">
            <a:extLst>
              <a:ext uri="{FF2B5EF4-FFF2-40B4-BE49-F238E27FC236}">
                <a16:creationId xmlns:a16="http://schemas.microsoft.com/office/drawing/2014/main" id="{DD62A9F8-6197-91B1-8649-7A9AF58C6835}"/>
              </a:ext>
            </a:extLst>
          </p:cNvPr>
          <p:cNvSpPr txBox="1"/>
          <p:nvPr/>
        </p:nvSpPr>
        <p:spPr>
          <a:xfrm>
            <a:off x="457200" y="274680"/>
            <a:ext cx="8229240" cy="871949"/>
          </a:xfrm>
          <a:prstGeom prst="rect">
            <a:avLst/>
          </a:prstGeom>
        </p:spPr>
        <p:txBody>
          <a:bodyPr lIns="90000" tIns="45000" rIns="90000" bIns="45000"/>
          <a:lstStyle/>
          <a:p>
            <a:r>
              <a:rPr lang="sv-SE" sz="3400" b="1" dirty="0">
                <a:solidFill>
                  <a:schemeClr val="accent2">
                    <a:lumMod val="60000"/>
                    <a:lumOff val="40000"/>
                  </a:schemeClr>
                </a:solidFill>
                <a:latin typeface="Arial"/>
              </a:rPr>
              <a:t>Egen studieplats</a:t>
            </a:r>
          </a:p>
          <a:p>
            <a:pPr algn="ctr"/>
            <a:endParaRPr dirty="0"/>
          </a:p>
        </p:txBody>
      </p:sp>
      <p:sp>
        <p:nvSpPr>
          <p:cNvPr id="83" name="TextShape 3">
            <a:extLst>
              <a:ext uri="{FF2B5EF4-FFF2-40B4-BE49-F238E27FC236}">
                <a16:creationId xmlns:a16="http://schemas.microsoft.com/office/drawing/2014/main" id="{71ED76CB-78E2-ECFC-B08F-A365D3A7894A}"/>
              </a:ext>
            </a:extLst>
          </p:cNvPr>
          <p:cNvSpPr txBox="1"/>
          <p:nvPr/>
        </p:nvSpPr>
        <p:spPr>
          <a:xfrm>
            <a:off x="466560" y="1538514"/>
            <a:ext cx="8229240" cy="4726926"/>
          </a:xfrm>
          <a:prstGeom prst="rect">
            <a:avLst/>
          </a:prstGeom>
        </p:spPr>
        <p:txBody>
          <a:bodyPr lIns="90000" tIns="45000" rIns="90000" bIns="45000"/>
          <a:lstStyle/>
          <a:p>
            <a:pPr>
              <a:lnSpc>
                <a:spcPct val="80000"/>
              </a:lnSpc>
              <a:buSzPct val="45000"/>
            </a:pPr>
            <a:r>
              <a:rPr lang="sv-SE" sz="2000" u="sng" dirty="0">
                <a:solidFill>
                  <a:srgbClr val="000000"/>
                </a:solidFill>
                <a:latin typeface="Arial"/>
              </a:rPr>
              <a:t>Åk helst tillsammans med studiekamrat</a:t>
            </a:r>
          </a:p>
          <a:p>
            <a:pPr>
              <a:lnSpc>
                <a:spcPct val="80000"/>
              </a:lnSpc>
              <a:buSzPct val="45000"/>
            </a:pPr>
            <a:endParaRPr lang="sv-SE" sz="2000" u="sng" dirty="0">
              <a:solidFill>
                <a:srgbClr val="000000"/>
              </a:solidFill>
              <a:latin typeface="Arial"/>
            </a:endParaRPr>
          </a:p>
          <a:p>
            <a:pPr>
              <a:lnSpc>
                <a:spcPct val="80000"/>
              </a:lnSpc>
              <a:buSzPct val="45000"/>
            </a:pPr>
            <a:r>
              <a:rPr lang="sv-SE" sz="2000" u="sng" dirty="0">
                <a:solidFill>
                  <a:srgbClr val="000000"/>
                </a:solidFill>
                <a:latin typeface="Arial"/>
              </a:rPr>
              <a:t>Terminsstart– jul 2025 </a:t>
            </a:r>
          </a:p>
          <a:p>
            <a:pPr>
              <a:lnSpc>
                <a:spcPct val="80000"/>
              </a:lnSpc>
              <a:buSzPct val="45000"/>
            </a:pPr>
            <a:endParaRPr lang="sv-SE" sz="2000" u="sng" dirty="0">
              <a:solidFill>
                <a:srgbClr val="000000"/>
              </a:solidFill>
              <a:latin typeface="Arial"/>
            </a:endParaRPr>
          </a:p>
          <a:p>
            <a:pPr>
              <a:lnSpc>
                <a:spcPct val="80000"/>
              </a:lnSpc>
              <a:buSzPct val="45000"/>
            </a:pPr>
            <a:r>
              <a:rPr lang="sv-SE" sz="2000" u="sng" dirty="0">
                <a:solidFill>
                  <a:srgbClr val="000000"/>
                </a:solidFill>
                <a:latin typeface="Arial"/>
              </a:rPr>
              <a:t>Krav på plats </a:t>
            </a:r>
          </a:p>
          <a:p>
            <a:pPr>
              <a:lnSpc>
                <a:spcPct val="80000"/>
              </a:lnSpc>
              <a:buSzPct val="45000"/>
            </a:pPr>
            <a:r>
              <a:rPr lang="sv-SE" sz="2000" dirty="0">
                <a:solidFill>
                  <a:srgbClr val="000000"/>
                </a:solidFill>
                <a:latin typeface="Arial"/>
              </a:rPr>
              <a:t>Verksamheten bedriver socialt arbete </a:t>
            </a:r>
          </a:p>
          <a:p>
            <a:pPr>
              <a:lnSpc>
                <a:spcPct val="80000"/>
              </a:lnSpc>
              <a:buSzPct val="45000"/>
            </a:pPr>
            <a:r>
              <a:rPr lang="sv-SE" sz="2000" dirty="0">
                <a:solidFill>
                  <a:srgbClr val="000000"/>
                </a:solidFill>
                <a:latin typeface="Arial"/>
              </a:rPr>
              <a:t>Kursmålen ska kunna uppnås </a:t>
            </a:r>
          </a:p>
          <a:p>
            <a:pPr>
              <a:lnSpc>
                <a:spcPct val="80000"/>
              </a:lnSpc>
              <a:buSzPct val="45000"/>
            </a:pPr>
            <a:r>
              <a:rPr lang="sv-SE" sz="2000" dirty="0">
                <a:solidFill>
                  <a:srgbClr val="000000"/>
                </a:solidFill>
                <a:latin typeface="Arial"/>
              </a:rPr>
              <a:t>Akademiskt utbildad (socialt arbete) handledare finns tillgänglig</a:t>
            </a:r>
          </a:p>
          <a:p>
            <a:pPr>
              <a:lnSpc>
                <a:spcPct val="80000"/>
              </a:lnSpc>
              <a:buSzPct val="45000"/>
            </a:pPr>
            <a:r>
              <a:rPr lang="sv-SE" sz="2000" dirty="0">
                <a:solidFill>
                  <a:srgbClr val="000000"/>
                </a:solidFill>
                <a:latin typeface="Arial"/>
              </a:rPr>
              <a:t>Regelbunden och kontinuerlig handledning erbjuds</a:t>
            </a:r>
          </a:p>
          <a:p>
            <a:pPr>
              <a:lnSpc>
                <a:spcPct val="80000"/>
              </a:lnSpc>
              <a:buSzPct val="45000"/>
            </a:pPr>
            <a:endParaRPr lang="sv-SE" sz="2000" u="sng" dirty="0">
              <a:solidFill>
                <a:srgbClr val="000000"/>
              </a:solidFill>
              <a:latin typeface="Arial"/>
            </a:endParaRPr>
          </a:p>
          <a:p>
            <a:pPr>
              <a:lnSpc>
                <a:spcPct val="80000"/>
              </a:lnSpc>
              <a:buSzPct val="45000"/>
            </a:pPr>
            <a:r>
              <a:rPr lang="sv-SE" sz="2000" u="sng" dirty="0">
                <a:solidFill>
                  <a:srgbClr val="000000"/>
                </a:solidFill>
                <a:latin typeface="Arial"/>
              </a:rPr>
              <a:t>Hur hittar du en plats? </a:t>
            </a:r>
          </a:p>
          <a:p>
            <a:pPr>
              <a:lnSpc>
                <a:spcPct val="80000"/>
              </a:lnSpc>
              <a:buSzPct val="45000"/>
            </a:pPr>
            <a:r>
              <a:rPr lang="sv-SE" sz="2000" dirty="0">
                <a:solidFill>
                  <a:srgbClr val="000000"/>
                </a:solidFill>
              </a:rPr>
              <a:t>Ex på sökvägar: egna kontakter, internet, lokala organisationer. </a:t>
            </a:r>
            <a:endParaRPr lang="sv-SE" sz="2000" dirty="0"/>
          </a:p>
          <a:p>
            <a:pPr>
              <a:lnSpc>
                <a:spcPct val="80000"/>
              </a:lnSpc>
              <a:buSzPct val="45000"/>
            </a:pPr>
            <a:endParaRPr lang="sv-SE" sz="2000" dirty="0">
              <a:solidFill>
                <a:srgbClr val="000000"/>
              </a:solidFill>
              <a:latin typeface="Arial"/>
            </a:endParaRPr>
          </a:p>
          <a:p>
            <a:pPr>
              <a:lnSpc>
                <a:spcPct val="80000"/>
              </a:lnSpc>
              <a:buSzPct val="45000"/>
            </a:pPr>
            <a:r>
              <a:rPr lang="sv-SE" sz="2000" u="sng" dirty="0">
                <a:solidFill>
                  <a:srgbClr val="000000"/>
                </a:solidFill>
                <a:latin typeface="Arial"/>
              </a:rPr>
              <a:t>Kvalitetssäkring av plats </a:t>
            </a:r>
          </a:p>
          <a:p>
            <a:pPr>
              <a:lnSpc>
                <a:spcPct val="80000"/>
              </a:lnSpc>
              <a:buSzPct val="45000"/>
            </a:pPr>
            <a:r>
              <a:rPr lang="sv-SE" sz="2000" dirty="0">
                <a:solidFill>
                  <a:srgbClr val="000000"/>
                </a:solidFill>
              </a:rPr>
              <a:t>Informera dig noga! </a:t>
            </a:r>
          </a:p>
          <a:p>
            <a:pPr>
              <a:lnSpc>
                <a:spcPct val="80000"/>
              </a:lnSpc>
              <a:buSzPct val="45000"/>
            </a:pPr>
            <a:r>
              <a:rPr lang="sv-SE" sz="2000" dirty="0">
                <a:solidFill>
                  <a:srgbClr val="000000"/>
                </a:solidFill>
              </a:rPr>
              <a:t>Tydliggör studentrollen – du är student - inte volontär. </a:t>
            </a:r>
          </a:p>
          <a:p>
            <a:pPr>
              <a:lnSpc>
                <a:spcPct val="80000"/>
              </a:lnSpc>
              <a:buSzPct val="45000"/>
            </a:pPr>
            <a:r>
              <a:rPr lang="sv-SE" sz="2000" dirty="0">
                <a:solidFill>
                  <a:srgbClr val="000000"/>
                </a:solidFill>
              </a:rPr>
              <a:t>Camilla behöver godkänna platsen. Lämna info </a:t>
            </a:r>
            <a:r>
              <a:rPr lang="sv-SE" sz="2000" dirty="0">
                <a:solidFill>
                  <a:srgbClr val="000000"/>
                </a:solidFill>
                <a:latin typeface="Arial"/>
              </a:rPr>
              <a:t>+ kontaktuppgifter.</a:t>
            </a:r>
            <a:endParaRPr lang="sv-SE" sz="2000" dirty="0">
              <a:solidFill>
                <a:srgbClr val="000000"/>
              </a:solidFill>
            </a:endParaRPr>
          </a:p>
          <a:p>
            <a:pPr>
              <a:lnSpc>
                <a:spcPct val="80000"/>
              </a:lnSpc>
              <a:buSzPct val="45000"/>
            </a:pPr>
            <a:endParaRPr dirty="0"/>
          </a:p>
        </p:txBody>
      </p:sp>
      <p:sp>
        <p:nvSpPr>
          <p:cNvPr id="84" name="TextShape 4">
            <a:extLst>
              <a:ext uri="{FF2B5EF4-FFF2-40B4-BE49-F238E27FC236}">
                <a16:creationId xmlns:a16="http://schemas.microsoft.com/office/drawing/2014/main" id="{85C346DF-0ECD-2245-86FF-17C0D1937203}"/>
              </a:ext>
            </a:extLst>
          </p:cNvPr>
          <p:cNvSpPr txBox="1"/>
          <p:nvPr/>
        </p:nvSpPr>
        <p:spPr>
          <a:xfrm>
            <a:off x="6553080" y="6248520"/>
            <a:ext cx="2133360" cy="456840"/>
          </a:xfrm>
          <a:prstGeom prst="rect">
            <a:avLst/>
          </a:prstGeom>
        </p:spPr>
        <p:txBody>
          <a:bodyPr lIns="90000" tIns="45000" rIns="90000" bIns="45000"/>
          <a:lstStyle/>
          <a:p>
            <a:pPr algn="r"/>
            <a:fld id="{D1916141-41C1-4151-81A1-F1016161B121}" type="slidenum">
              <a:rPr lang="sv-SE"/>
              <a:t>11</a:t>
            </a:fld>
            <a:fld id="{C17161D1-D131-4181-B1B1-B1E14141C151}" type="slidenum">
              <a:rPr lang="sv-SE"/>
              <a:t>11</a:t>
            </a:fld>
            <a:endParaRPr/>
          </a:p>
        </p:txBody>
      </p:sp>
    </p:spTree>
    <p:extLst>
      <p:ext uri="{BB962C8B-B14F-4D97-AF65-F5344CB8AC3E}">
        <p14:creationId xmlns:p14="http://schemas.microsoft.com/office/powerpoint/2010/main" val="4104321359"/>
      </p:ext>
    </p:extLst>
  </p:cSld>
  <p:clrMapOvr>
    <a:masterClrMapping/>
  </p:clrMapOvr>
  <p:timing>
    <p:tnLst>
      <p:par>
        <p:cT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AC32-68F0-003D-80EB-3691069A793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8C55981-2C75-575E-8977-696985CE160D}"/>
              </a:ext>
            </a:extLst>
          </p:cNvPr>
          <p:cNvSpPr>
            <a:spLocks noGrp="1"/>
          </p:cNvSpPr>
          <p:nvPr>
            <p:ph type="title"/>
          </p:nvPr>
        </p:nvSpPr>
        <p:spPr>
          <a:xfrm>
            <a:off x="457200" y="274680"/>
            <a:ext cx="8229240" cy="639720"/>
          </a:xfrm>
        </p:spPr>
        <p:txBody>
          <a:bodyPr>
            <a:normAutofit fontScale="90000"/>
          </a:bodyPr>
          <a:lstStyle/>
          <a:p>
            <a:r>
              <a:rPr lang="sv-SE" sz="3600" dirty="0"/>
              <a:t>Kostnader (obs! ungefärliga)</a:t>
            </a:r>
          </a:p>
        </p:txBody>
      </p:sp>
      <p:sp>
        <p:nvSpPr>
          <p:cNvPr id="3" name="Platshållare för innehåll 2">
            <a:extLst>
              <a:ext uri="{FF2B5EF4-FFF2-40B4-BE49-F238E27FC236}">
                <a16:creationId xmlns:a16="http://schemas.microsoft.com/office/drawing/2014/main" id="{E98C24B9-B16F-9BE7-5E73-32695268214A}"/>
              </a:ext>
            </a:extLst>
          </p:cNvPr>
          <p:cNvSpPr>
            <a:spLocks noGrp="1"/>
          </p:cNvSpPr>
          <p:nvPr>
            <p:ph idx="1"/>
          </p:nvPr>
        </p:nvSpPr>
        <p:spPr>
          <a:xfrm>
            <a:off x="457200" y="914400"/>
            <a:ext cx="8229240" cy="5511452"/>
          </a:xfrm>
        </p:spPr>
        <p:txBody>
          <a:bodyPr>
            <a:normAutofit fontScale="40000" lnSpcReduction="20000"/>
          </a:bodyPr>
          <a:lstStyle/>
          <a:p>
            <a:pPr marL="400050" lvl="1" indent="0">
              <a:buNone/>
            </a:pPr>
            <a:r>
              <a:rPr lang="sv-SE" sz="2000" u="sng" dirty="0"/>
              <a:t>Gamla </a:t>
            </a:r>
            <a:r>
              <a:rPr lang="sv-SE" sz="2000" u="sng" dirty="0" err="1"/>
              <a:t>stud</a:t>
            </a:r>
            <a:r>
              <a:rPr lang="sv-SE" sz="2000" u="sng" dirty="0"/>
              <a:t>: </a:t>
            </a:r>
            <a:r>
              <a:rPr lang="sv-SE" sz="2000" dirty="0"/>
              <a:t>CSN + merkostnadslån + lite sparade pengar = 15-16.000 per månad = helt lagom med pengar. </a:t>
            </a:r>
          </a:p>
          <a:p>
            <a:pPr marL="400050" lvl="1" indent="0">
              <a:buNone/>
            </a:pPr>
            <a:r>
              <a:rPr lang="sv-SE" sz="2000" dirty="0"/>
              <a:t>Räckte till resor på fritiden också. Hyr ut lägenheten hemma!</a:t>
            </a:r>
          </a:p>
          <a:p>
            <a:pPr marL="0" indent="0">
              <a:buNone/>
            </a:pPr>
            <a:endParaRPr lang="sv-SE" sz="2000" u="sng" dirty="0"/>
          </a:p>
          <a:p>
            <a:pPr marL="0" indent="0">
              <a:buNone/>
            </a:pPr>
            <a:r>
              <a:rPr lang="sv-SE" sz="2000" u="sng" dirty="0" err="1"/>
              <a:t>Swindia</a:t>
            </a:r>
            <a:r>
              <a:rPr lang="sv-SE" sz="2000" dirty="0"/>
              <a:t> </a:t>
            </a:r>
          </a:p>
          <a:p>
            <a:pPr marL="400050" lvl="1" indent="0">
              <a:buNone/>
            </a:pPr>
            <a:r>
              <a:rPr lang="sv-SE" sz="1800" dirty="0"/>
              <a:t>Ca 40.000 Skr för hela perioden </a:t>
            </a:r>
            <a:r>
              <a:rPr lang="sv-SE" sz="1800" dirty="0">
                <a:solidFill>
                  <a:srgbClr val="000000"/>
                </a:solidFill>
              </a:rPr>
              <a:t>(runt 8000 Skr/mån) Inkluderar: </a:t>
            </a:r>
          </a:p>
          <a:p>
            <a:pPr marL="400050" lvl="1" indent="0">
              <a:buNone/>
            </a:pPr>
            <a:r>
              <a:rPr lang="sv-SE" sz="1800" dirty="0"/>
              <a:t>boende, </a:t>
            </a:r>
            <a:r>
              <a:rPr lang="sv-SE" sz="1800" dirty="0" err="1"/>
              <a:t>frukost+middag</a:t>
            </a:r>
            <a:r>
              <a:rPr lang="sv-SE" sz="1800" dirty="0"/>
              <a:t> de flesta dagar, </a:t>
            </a:r>
            <a:r>
              <a:rPr lang="sv-SE" sz="1800" u="sng" dirty="0"/>
              <a:t>vissa </a:t>
            </a:r>
            <a:r>
              <a:rPr lang="sv-SE" sz="1800" dirty="0"/>
              <a:t>resor (resekostnader för lokaltrafik tillkommer), avgift till </a:t>
            </a:r>
            <a:r>
              <a:rPr lang="sv-SE" sz="1800" dirty="0">
                <a:solidFill>
                  <a:srgbClr val="000000"/>
                </a:solidFill>
              </a:rPr>
              <a:t>mottagande organisationer </a:t>
            </a:r>
          </a:p>
          <a:p>
            <a:pPr marL="400050" lvl="1" indent="0">
              <a:buNone/>
            </a:pPr>
            <a:r>
              <a:rPr lang="sv-SE" sz="1800" dirty="0">
                <a:solidFill>
                  <a:srgbClr val="000000"/>
                </a:solidFill>
              </a:rPr>
              <a:t>Runt 3-5.000/månad i fickpengar</a:t>
            </a:r>
          </a:p>
          <a:p>
            <a:pPr marL="400050" lvl="1" indent="0">
              <a:buNone/>
            </a:pPr>
            <a:r>
              <a:rPr lang="sv-SE" sz="1800" dirty="0">
                <a:solidFill>
                  <a:srgbClr val="000000"/>
                </a:solidFill>
              </a:rPr>
              <a:t>Flyg 7-9000 Skr </a:t>
            </a:r>
            <a:r>
              <a:rPr lang="sv-SE" sz="1800" dirty="0" err="1">
                <a:solidFill>
                  <a:srgbClr val="000000"/>
                </a:solidFill>
              </a:rPr>
              <a:t>ToR</a:t>
            </a:r>
            <a:endParaRPr lang="sv-SE" sz="1800" dirty="0">
              <a:solidFill>
                <a:srgbClr val="000000"/>
              </a:solidFill>
            </a:endParaRPr>
          </a:p>
          <a:p>
            <a:pPr marL="400050" lvl="1" indent="0">
              <a:buNone/>
            </a:pPr>
            <a:r>
              <a:rPr lang="sv-SE" sz="1800" dirty="0">
                <a:solidFill>
                  <a:srgbClr val="000000"/>
                </a:solidFill>
              </a:rPr>
              <a:t>OBS! Se detaljerad info på </a:t>
            </a:r>
            <a:r>
              <a:rPr lang="sv-SE" sz="1800" dirty="0" err="1"/>
              <a:t>Oru:s</a:t>
            </a:r>
            <a:r>
              <a:rPr lang="sv-SE" sz="1800" dirty="0"/>
              <a:t> hemsida</a:t>
            </a:r>
          </a:p>
          <a:p>
            <a:pPr marL="0" indent="0">
              <a:buNone/>
            </a:pPr>
            <a:r>
              <a:rPr lang="sv-SE" sz="2000" u="sng" dirty="0"/>
              <a:t>Tanzania</a:t>
            </a:r>
          </a:p>
          <a:p>
            <a:pPr marL="400050" lvl="1" indent="0">
              <a:buNone/>
            </a:pPr>
            <a:r>
              <a:rPr lang="sv-SE" sz="1800" dirty="0"/>
              <a:t>Runt 35.000 för hela perioden (5000-7000 Skr/mån) varav:</a:t>
            </a:r>
          </a:p>
          <a:p>
            <a:pPr marL="400050" lvl="1" indent="0">
              <a:buNone/>
            </a:pPr>
            <a:r>
              <a:rPr lang="sv-SE" sz="1800" dirty="0"/>
              <a:t>Boende (inkl. frukost) runt 4000 Skr per månad o person </a:t>
            </a:r>
          </a:p>
          <a:p>
            <a:pPr marL="400050" lvl="1" indent="0">
              <a:buNone/>
            </a:pPr>
            <a:r>
              <a:rPr lang="sv-SE" sz="1800" dirty="0"/>
              <a:t>Övriga levnadsomkostnader (lunch, middag o lokaltrafik): mellan 20-100 Skr per dag (600-3000 Kr/mån).</a:t>
            </a:r>
          </a:p>
          <a:p>
            <a:pPr marL="400050" lvl="1" indent="0">
              <a:buNone/>
            </a:pPr>
            <a:r>
              <a:rPr lang="sv-SE" sz="1800" dirty="0"/>
              <a:t>Flyg 8-10.000kr </a:t>
            </a:r>
            <a:r>
              <a:rPr lang="sv-SE" sz="1800" dirty="0" err="1"/>
              <a:t>ToR</a:t>
            </a:r>
            <a:endParaRPr lang="sv-SE" sz="1800" dirty="0"/>
          </a:p>
          <a:p>
            <a:pPr marL="400050" lvl="1" indent="0">
              <a:buNone/>
            </a:pPr>
            <a:r>
              <a:rPr lang="sv-SE" sz="1800" dirty="0"/>
              <a:t>Taxi från flygplatsen 50 USD enkel väg</a:t>
            </a:r>
            <a:endParaRPr lang="sv-SE" sz="1800" u="sng" dirty="0"/>
          </a:p>
          <a:p>
            <a:pPr marL="0" indent="0">
              <a:buNone/>
            </a:pPr>
            <a:r>
              <a:rPr lang="sv-SE" sz="2000" u="sng" dirty="0"/>
              <a:t>Sydafrika</a:t>
            </a:r>
          </a:p>
          <a:p>
            <a:pPr marL="400050" lvl="1" indent="0">
              <a:buNone/>
            </a:pPr>
            <a:r>
              <a:rPr lang="sv-SE" sz="1800" dirty="0"/>
              <a:t>Det mesta kostar ungefär 1/3 av vad det kostar i Sverige.</a:t>
            </a:r>
          </a:p>
          <a:p>
            <a:pPr marL="400050" lvl="1" indent="0">
              <a:buNone/>
            </a:pPr>
            <a:r>
              <a:rPr lang="sv-SE" sz="1800" dirty="0"/>
              <a:t>Flyg 6-8.000 </a:t>
            </a:r>
            <a:r>
              <a:rPr lang="sv-SE" sz="1800" dirty="0" err="1"/>
              <a:t>ToR</a:t>
            </a:r>
            <a:endParaRPr lang="sv-SE" sz="1800" dirty="0"/>
          </a:p>
          <a:p>
            <a:pPr marL="0" indent="0">
              <a:buNone/>
            </a:pPr>
            <a:r>
              <a:rPr lang="sv-SE" sz="2000" u="sng" dirty="0"/>
              <a:t>Egen plats</a:t>
            </a:r>
          </a:p>
          <a:p>
            <a:pPr marL="400050" lvl="1" indent="0">
              <a:buNone/>
            </a:pPr>
            <a:r>
              <a:rPr lang="sv-SE" sz="1800" dirty="0"/>
              <a:t>Beror på land, stad osv</a:t>
            </a:r>
          </a:p>
          <a:p>
            <a:pPr marL="400050" lvl="1" indent="0">
              <a:buNone/>
            </a:pPr>
            <a:r>
              <a:rPr lang="sv-SE" sz="1800" dirty="0"/>
              <a:t>ERASMUS praktikstipendium (inom Europa)</a:t>
            </a:r>
          </a:p>
          <a:p>
            <a:pPr marL="0" indent="0">
              <a:buNone/>
            </a:pPr>
            <a:endParaRPr lang="sv-SE" sz="2000" dirty="0"/>
          </a:p>
          <a:p>
            <a:pPr marL="0" indent="0">
              <a:buNone/>
            </a:pPr>
            <a:r>
              <a:rPr lang="sv-SE" sz="2000" b="1" dirty="0"/>
              <a:t>Tillkommer: visum, ev. vaccinationer, nöjen, fickpengar</a:t>
            </a:r>
          </a:p>
          <a:p>
            <a:pPr marL="0" indent="0">
              <a:buNone/>
            </a:pPr>
            <a:endParaRPr lang="sv-SE" sz="2000" dirty="0"/>
          </a:p>
        </p:txBody>
      </p:sp>
    </p:spTree>
    <p:extLst>
      <p:ext uri="{BB962C8B-B14F-4D97-AF65-F5344CB8AC3E}">
        <p14:creationId xmlns:p14="http://schemas.microsoft.com/office/powerpoint/2010/main" val="37786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br>
              <a:rPr lang="sv-SE" dirty="0"/>
            </a:br>
            <a:r>
              <a:rPr lang="sv-SE" dirty="0"/>
              <a:t>Praktiska frågor</a:t>
            </a:r>
          </a:p>
        </p:txBody>
      </p:sp>
      <p:sp>
        <p:nvSpPr>
          <p:cNvPr id="3" name="Platshållare för innehåll 2"/>
          <p:cNvSpPr>
            <a:spLocks noGrp="1"/>
          </p:cNvSpPr>
          <p:nvPr>
            <p:ph idx="1"/>
          </p:nvPr>
        </p:nvSpPr>
        <p:spPr>
          <a:xfrm>
            <a:off x="457200" y="982133"/>
            <a:ext cx="8229240" cy="5148307"/>
          </a:xfrm>
        </p:spPr>
        <p:txBody>
          <a:bodyPr/>
          <a:lstStyle/>
          <a:p>
            <a:endParaRPr lang="sv-SE" dirty="0"/>
          </a:p>
          <a:p>
            <a:pPr marL="0" indent="0">
              <a:buNone/>
            </a:pPr>
            <a:endParaRPr lang="sv-SE" dirty="0"/>
          </a:p>
          <a:p>
            <a:endParaRPr lang="sv-SE" dirty="0"/>
          </a:p>
          <a:p>
            <a:r>
              <a:rPr lang="sv-SE" dirty="0"/>
              <a:t>Förkunskaper? (inga)</a:t>
            </a:r>
          </a:p>
          <a:p>
            <a:r>
              <a:rPr lang="sv-SE" dirty="0"/>
              <a:t>Behörighet? (samma som för VFU i </a:t>
            </a:r>
            <a:r>
              <a:rPr lang="sv-SE" dirty="0" err="1"/>
              <a:t>Sv</a:t>
            </a:r>
            <a:r>
              <a:rPr lang="sv-SE" dirty="0"/>
              <a:t>)</a:t>
            </a:r>
          </a:p>
          <a:p>
            <a:r>
              <a:rPr lang="sv-SE" dirty="0"/>
              <a:t>Förberedelser sker i maj (seminarier)</a:t>
            </a:r>
          </a:p>
          <a:p>
            <a:r>
              <a:rPr lang="sv-SE" dirty="0"/>
              <a:t>Vaccinationer, visum</a:t>
            </a:r>
          </a:p>
          <a:p>
            <a:r>
              <a:rPr lang="sv-SE" dirty="0"/>
              <a:t>Boende (ordnat i Indien/Tanzania)</a:t>
            </a:r>
          </a:p>
          <a:p>
            <a:r>
              <a:rPr lang="sv-SE" dirty="0"/>
              <a:t>Försäkring (gratis, heltäckande)</a:t>
            </a:r>
          </a:p>
          <a:p>
            <a:r>
              <a:rPr lang="sv-SE" dirty="0"/>
              <a:t>CSN (beviljas i vanlig ordning). </a:t>
            </a:r>
          </a:p>
          <a:p>
            <a:pPr marL="0" indent="0">
              <a:buNone/>
            </a:pPr>
            <a:r>
              <a:rPr lang="sv-SE" dirty="0"/>
              <a:t>	Obs! Sök för två terminer!</a:t>
            </a:r>
          </a:p>
          <a:p>
            <a:pPr marL="0" indent="0">
              <a:buNone/>
            </a:pPr>
            <a:endParaRPr lang="sv-SE" dirty="0"/>
          </a:p>
          <a:p>
            <a:pPr marL="0" indent="0">
              <a:buNone/>
            </a:pPr>
            <a:endParaRPr lang="sv-SE"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5067076" y="1189586"/>
            <a:ext cx="3442526" cy="4686281"/>
          </a:xfrm>
          <a:prstGeom prst="rect">
            <a:avLst/>
          </a:prstGeom>
          <a:ln w="38100">
            <a:solidFill>
              <a:srgbClr val="000000"/>
            </a:solidFill>
          </a:ln>
          <a:effectLst>
            <a:outerShdw dist="107763" dir="2700000" algn="ctr" rotWithShape="0">
              <a:srgbClr val="808080">
                <a:alpha val="50000"/>
              </a:srgbClr>
            </a:outerShdw>
          </a:effectLst>
        </p:spPr>
      </p:pic>
    </p:spTree>
    <p:extLst>
      <p:ext uri="{BB962C8B-B14F-4D97-AF65-F5344CB8AC3E}">
        <p14:creationId xmlns:p14="http://schemas.microsoft.com/office/powerpoint/2010/main" val="39350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a:t>Anmälan/ansökan internationell VFU</a:t>
            </a:r>
          </a:p>
        </p:txBody>
      </p:sp>
      <p:sp>
        <p:nvSpPr>
          <p:cNvPr id="3" name="Platshållare för innehåll 2"/>
          <p:cNvSpPr>
            <a:spLocks noGrp="1"/>
          </p:cNvSpPr>
          <p:nvPr>
            <p:ph idx="1"/>
          </p:nvPr>
        </p:nvSpPr>
        <p:spPr>
          <a:xfrm>
            <a:off x="457200" y="1083733"/>
            <a:ext cx="8229240" cy="5046707"/>
          </a:xfrm>
        </p:spPr>
        <p:txBody>
          <a:bodyPr>
            <a:normAutofit fontScale="77500" lnSpcReduction="20000"/>
          </a:bodyPr>
          <a:lstStyle/>
          <a:p>
            <a:pPr marL="0" indent="0">
              <a:buNone/>
            </a:pPr>
            <a:endParaRPr lang="sv-SE" sz="2400" u="sng" dirty="0"/>
          </a:p>
          <a:p>
            <a:pPr marL="0" indent="0">
              <a:buNone/>
            </a:pPr>
            <a:endParaRPr lang="sv-SE" sz="2400" dirty="0"/>
          </a:p>
          <a:p>
            <a:endParaRPr lang="sv-SE" sz="2400" dirty="0"/>
          </a:p>
          <a:p>
            <a:r>
              <a:rPr lang="sv-SE" sz="2400" dirty="0"/>
              <a:t>Intresseanmälan på särskild blankett </a:t>
            </a:r>
          </a:p>
          <a:p>
            <a:pPr marL="0" indent="0">
              <a:buNone/>
            </a:pPr>
            <a:r>
              <a:rPr lang="sv-SE" sz="2400" dirty="0"/>
              <a:t>(rangordna dina val) </a:t>
            </a:r>
          </a:p>
          <a:p>
            <a:pPr marL="0" indent="0">
              <a:buNone/>
            </a:pPr>
            <a:endParaRPr lang="sv-SE" sz="2400" dirty="0"/>
          </a:p>
          <a:p>
            <a:pPr marL="0" indent="0">
              <a:buNone/>
            </a:pPr>
            <a:r>
              <a:rPr lang="sv-SE" sz="2400" dirty="0"/>
              <a:t>Bifoga personligt brev </a:t>
            </a:r>
            <a:r>
              <a:rPr lang="sv-SE" sz="2400" dirty="0" err="1"/>
              <a:t>Swindia</a:t>
            </a:r>
            <a:r>
              <a:rPr lang="sv-SE" sz="2400" dirty="0"/>
              <a:t>/Tanzania</a:t>
            </a:r>
          </a:p>
          <a:p>
            <a:pPr marL="0" indent="0">
              <a:buNone/>
            </a:pPr>
            <a:r>
              <a:rPr lang="sv-SE" sz="2400" dirty="0"/>
              <a:t>Bifoga ansökningsblankett till Sydafrika</a:t>
            </a:r>
          </a:p>
          <a:p>
            <a:pPr marL="0" indent="0">
              <a:buNone/>
            </a:pPr>
            <a:endParaRPr lang="sv-SE" sz="2400" dirty="0"/>
          </a:p>
          <a:p>
            <a:pPr marL="0" indent="0">
              <a:buNone/>
            </a:pPr>
            <a:r>
              <a:rPr lang="sv-SE" sz="2400" dirty="0"/>
              <a:t>Obs! Anmälan till </a:t>
            </a:r>
            <a:r>
              <a:rPr lang="sv-SE" sz="2400" dirty="0" err="1"/>
              <a:t>Swindia</a:t>
            </a:r>
            <a:r>
              <a:rPr lang="sv-SE" sz="2400" dirty="0"/>
              <a:t>/Tanzania</a:t>
            </a:r>
          </a:p>
          <a:p>
            <a:pPr marL="0" indent="0">
              <a:buNone/>
            </a:pPr>
            <a:r>
              <a:rPr lang="sv-SE" sz="2400" dirty="0"/>
              <a:t>är ”bindande”.</a:t>
            </a:r>
          </a:p>
          <a:p>
            <a:pPr marL="0" indent="0">
              <a:buNone/>
            </a:pPr>
            <a:endParaRPr lang="sv-SE" sz="2400" u="sng" dirty="0"/>
          </a:p>
          <a:p>
            <a:r>
              <a:rPr lang="sv-SE" sz="2400" dirty="0"/>
              <a:t>senast 19 februari till </a:t>
            </a:r>
          </a:p>
          <a:p>
            <a:pPr marL="0" indent="0">
              <a:buNone/>
            </a:pPr>
            <a:r>
              <a:rPr lang="sv-SE" sz="2400" dirty="0">
                <a:hlinkClick r:id="rId3"/>
              </a:rPr>
              <a:t>vfu.socionomprogrammet@oru.se</a:t>
            </a:r>
            <a:endParaRPr lang="sv-SE" sz="2400" dirty="0"/>
          </a:p>
          <a:p>
            <a:pPr marL="0" indent="0">
              <a:buNone/>
            </a:pPr>
            <a:endParaRPr lang="sv-SE" sz="2400" dirty="0"/>
          </a:p>
          <a:p>
            <a:pPr marL="0" indent="0">
              <a:buNone/>
            </a:pPr>
            <a:endParaRPr lang="sv-SE" sz="2400" dirty="0"/>
          </a:p>
        </p:txBody>
      </p:sp>
      <p:pic>
        <p:nvPicPr>
          <p:cNvPr id="4" name="Bildobjekt 3">
            <a:extLst>
              <a:ext uri="{FF2B5EF4-FFF2-40B4-BE49-F238E27FC236}">
                <a16:creationId xmlns:a16="http://schemas.microsoft.com/office/drawing/2014/main" id="{8DA51D8B-B6EB-8144-9FD0-490231C63AE2}"/>
              </a:ext>
            </a:extLst>
          </p:cNvPr>
          <p:cNvPicPr>
            <a:picLocks noChangeAspect="1"/>
          </p:cNvPicPr>
          <p:nvPr/>
        </p:nvPicPr>
        <p:blipFill>
          <a:blip r:embed="rId4"/>
          <a:stretch>
            <a:fillRect/>
          </a:stretch>
        </p:blipFill>
        <p:spPr>
          <a:xfrm>
            <a:off x="5335520" y="1291771"/>
            <a:ext cx="3011354" cy="3950789"/>
          </a:xfrm>
          <a:prstGeom prst="rect">
            <a:avLst/>
          </a:prstGeom>
        </p:spPr>
      </p:pic>
    </p:spTree>
    <p:extLst>
      <p:ext uri="{BB962C8B-B14F-4D97-AF65-F5344CB8AC3E}">
        <p14:creationId xmlns:p14="http://schemas.microsoft.com/office/powerpoint/2010/main" val="1884086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457200" y="274680"/>
            <a:ext cx="6828971" cy="1142640"/>
          </a:xfrm>
          <a:prstGeom prst="rect">
            <a:avLst/>
          </a:prstGeom>
        </p:spPr>
        <p:txBody>
          <a:bodyPr lIns="90000" tIns="45000" rIns="90000" bIns="45000"/>
          <a:lstStyle/>
          <a:p>
            <a:r>
              <a:rPr lang="sv-SE" sz="3200" dirty="0">
                <a:solidFill>
                  <a:srgbClr val="000000"/>
                </a:solidFill>
                <a:latin typeface="Arial"/>
              </a:rPr>
              <a:t>Vill du veta mer? </a:t>
            </a:r>
            <a:endParaRPr lang="sv-SE" sz="3200" dirty="0"/>
          </a:p>
        </p:txBody>
      </p:sp>
      <p:sp>
        <p:nvSpPr>
          <p:cNvPr id="105" name="TextShape 2"/>
          <p:cNvSpPr txBox="1"/>
          <p:nvPr/>
        </p:nvSpPr>
        <p:spPr>
          <a:xfrm>
            <a:off x="457200" y="955040"/>
            <a:ext cx="8229240" cy="5175400"/>
          </a:xfrm>
          <a:prstGeom prst="rect">
            <a:avLst/>
          </a:prstGeom>
        </p:spPr>
        <p:txBody>
          <a:bodyPr lIns="90000" tIns="45000" rIns="90000" bIns="45000"/>
          <a:lstStyle/>
          <a:p>
            <a:pPr marL="285750" indent="-285750">
              <a:buFont typeface="Wingdings" pitchFamily="2" charset="2"/>
              <a:buChar char="v"/>
            </a:pPr>
            <a:r>
              <a:rPr lang="sv-SE" dirty="0"/>
              <a:t> Se hemsidan </a:t>
            </a:r>
            <a:r>
              <a:rPr lang="sv-SE" dirty="0">
                <a:hlinkClick r:id="rId2"/>
              </a:rPr>
              <a:t>https://www.oru.se/institutioner/beteende-social-och-rattsvetenskap/kontakt-och-presentation/amnenenheter/socialt-arbete/vfu-inom-socialt-arbete/vfu-for-socionomprogrammet/information-for-studenter/vfu-utomlands/</a:t>
            </a:r>
            <a:r>
              <a:rPr lang="sv-SE" dirty="0"/>
              <a:t> </a:t>
            </a:r>
          </a:p>
          <a:p>
            <a:endParaRPr lang="sv-SE" dirty="0"/>
          </a:p>
          <a:p>
            <a:pPr marL="457200" indent="-457200">
              <a:buFont typeface="Wingdings" charset="2"/>
              <a:buChar char="v"/>
            </a:pPr>
            <a:r>
              <a:rPr lang="sv-SE" dirty="0"/>
              <a:t>Se hemsida </a:t>
            </a:r>
            <a:r>
              <a:rPr lang="sv-SE" dirty="0">
                <a:hlinkClick r:id="rId3"/>
              </a:rPr>
              <a:t>www.swedenindia.org</a:t>
            </a:r>
            <a:r>
              <a:rPr lang="sv-SE" dirty="0"/>
              <a:t> </a:t>
            </a:r>
          </a:p>
          <a:p>
            <a:pPr marL="457200" indent="-457200">
              <a:buFont typeface="Wingdings" charset="2"/>
              <a:buChar char="v"/>
            </a:pPr>
            <a:endParaRPr lang="sv-SE" dirty="0"/>
          </a:p>
          <a:p>
            <a:pPr marL="457200" indent="-457200">
              <a:buFont typeface="Wingdings" charset="2"/>
              <a:buChar char="v"/>
            </a:pPr>
            <a:r>
              <a:rPr lang="sv-SE" dirty="0"/>
              <a:t>Se hemsida </a:t>
            </a:r>
            <a:r>
              <a:rPr lang="sv-SE" dirty="0">
                <a:hlinkClick r:id="rId4"/>
              </a:rPr>
              <a:t>https://www.project-playground.org/sydafrika</a:t>
            </a:r>
            <a:r>
              <a:rPr lang="sv-SE" dirty="0"/>
              <a:t> </a:t>
            </a:r>
          </a:p>
          <a:p>
            <a:endParaRPr lang="sv-SE" dirty="0"/>
          </a:p>
          <a:p>
            <a:pPr marL="457200" indent="-457200">
              <a:buFont typeface="Wingdings" charset="2"/>
              <a:buChar char="v"/>
            </a:pPr>
            <a:r>
              <a:rPr lang="sv-SE" dirty="0" err="1"/>
              <a:t>Instagram</a:t>
            </a:r>
            <a:r>
              <a:rPr lang="sv-SE" dirty="0"/>
              <a:t>: </a:t>
            </a:r>
            <a:r>
              <a:rPr lang="en-US" dirty="0"/>
              <a:t>“</a:t>
            </a:r>
            <a:r>
              <a:rPr lang="sv-SE" dirty="0"/>
              <a:t>tanzania_vt25”, </a:t>
            </a:r>
            <a:r>
              <a:rPr lang="sv-SE" b="0" i="0" dirty="0">
                <a:solidFill>
                  <a:srgbClr val="242424"/>
                </a:solidFill>
                <a:effectLst/>
                <a:latin typeface="Segoe UI" panose="020B0502040204020203" pitchFamily="34" charset="0"/>
              </a:rPr>
              <a:t>@</a:t>
            </a:r>
            <a:r>
              <a:rPr lang="sv-SE" b="0" i="0" dirty="0" err="1">
                <a:solidFill>
                  <a:srgbClr val="242424"/>
                </a:solidFill>
                <a:effectLst/>
                <a:latin typeface="Segoe UI" panose="020B0502040204020203" pitchFamily="34" charset="0"/>
              </a:rPr>
              <a:t>swedenindiaproject</a:t>
            </a:r>
            <a:endParaRPr lang="sv-SE" b="0" i="0" dirty="0">
              <a:solidFill>
                <a:srgbClr val="242424"/>
              </a:solidFill>
              <a:effectLst/>
              <a:latin typeface="Segoe UI" panose="020B0502040204020203" pitchFamily="34" charset="0"/>
            </a:endParaRPr>
          </a:p>
          <a:p>
            <a:endParaRPr lang="sv-SE" dirty="0"/>
          </a:p>
          <a:p>
            <a:pPr marL="457200" indent="-457200">
              <a:buFont typeface="Wingdings" charset="2"/>
              <a:buChar char="v"/>
            </a:pPr>
            <a:r>
              <a:rPr lang="sv-SE" dirty="0"/>
              <a:t>Maila Camilla: </a:t>
            </a:r>
          </a:p>
          <a:p>
            <a:pPr lvl="1"/>
            <a:r>
              <a:rPr lang="sv-SE" dirty="0">
                <a:hlinkClick r:id="rId5"/>
              </a:rPr>
              <a:t>camilla.fridstrom@oru.se</a:t>
            </a:r>
            <a:r>
              <a:rPr lang="sv-SE" dirty="0"/>
              <a:t>  </a:t>
            </a:r>
          </a:p>
          <a:p>
            <a:pPr lvl="1"/>
            <a:endParaRPr lang="sv-SE" dirty="0"/>
          </a:p>
          <a:p>
            <a:pPr marL="457200" indent="-457200">
              <a:buFont typeface="Wingdings" charset="2"/>
              <a:buChar char="v"/>
            </a:pPr>
            <a:r>
              <a:rPr lang="sv-SE" dirty="0"/>
              <a:t>Maila tidigare utlands-studenter!</a:t>
            </a:r>
          </a:p>
          <a:p>
            <a:endParaRPr lang="sv-SE" dirty="0"/>
          </a:p>
          <a:p>
            <a:pPr marL="457200" indent="-457200">
              <a:buFont typeface="Wingdings" charset="2"/>
              <a:buChar char="v"/>
            </a:pPr>
            <a:r>
              <a:rPr lang="sv-SE" dirty="0"/>
              <a:t>Maila </a:t>
            </a:r>
            <a:r>
              <a:rPr lang="sv-SE" dirty="0" err="1"/>
              <a:t>Lakshmi</a:t>
            </a:r>
            <a:r>
              <a:rPr lang="sv-SE" dirty="0"/>
              <a:t> i Indien: </a:t>
            </a:r>
          </a:p>
          <a:p>
            <a:pPr lvl="1"/>
            <a:r>
              <a:rPr lang="sv-SE" dirty="0">
                <a:hlinkClick r:id="rId6"/>
              </a:rPr>
              <a:t>lakshmikumar62@gmail.com</a:t>
            </a:r>
            <a:r>
              <a:rPr lang="sv-SE" dirty="0"/>
              <a:t> </a:t>
            </a:r>
          </a:p>
          <a:p>
            <a:endParaRPr lang="sv-SE" dirty="0"/>
          </a:p>
          <a:p>
            <a:endParaRPr lang="sv-SE" dirty="0"/>
          </a:p>
          <a:p>
            <a:endParaRPr lang="sv-SE" dirty="0"/>
          </a:p>
        </p:txBody>
      </p:sp>
      <p:sp>
        <p:nvSpPr>
          <p:cNvPr id="106" name="TextShape 3"/>
          <p:cNvSpPr txBox="1"/>
          <p:nvPr/>
        </p:nvSpPr>
        <p:spPr>
          <a:xfrm>
            <a:off x="6553080" y="6248520"/>
            <a:ext cx="2133360" cy="456840"/>
          </a:xfrm>
          <a:prstGeom prst="rect">
            <a:avLst/>
          </a:prstGeom>
        </p:spPr>
        <p:txBody>
          <a:bodyPr lIns="90000" tIns="45000" rIns="90000" bIns="45000"/>
          <a:lstStyle/>
          <a:p>
            <a:pPr algn="r"/>
            <a:fld id="{11F1C1B1-F131-4151-A1F1-716181E1D191}" type="slidenum">
              <a:rPr lang="sv-SE" smtClean="0"/>
              <a:t>15</a:t>
            </a:fld>
            <a:fld id="{B1512151-D1C1-4111-91D1-B14171215151}" type="slidenum">
              <a:rPr lang="sv-SE" smtClean="0"/>
              <a:t>15</a:t>
            </a:fld>
            <a:endParaRPr lang="sv-S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936B9-743F-50C9-46F1-3D358FEF57A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DC71A5F-1EDF-5839-131E-F3C1DBB732A5}"/>
              </a:ext>
            </a:extLst>
          </p:cNvPr>
          <p:cNvSpPr>
            <a:spLocks noGrp="1"/>
          </p:cNvSpPr>
          <p:nvPr>
            <p:ph type="title"/>
          </p:nvPr>
        </p:nvSpPr>
        <p:spPr>
          <a:xfrm>
            <a:off x="1000126" y="609600"/>
            <a:ext cx="6447501" cy="1320800"/>
          </a:xfrm>
        </p:spPr>
        <p:txBody>
          <a:bodyPr>
            <a:normAutofit/>
          </a:bodyPr>
          <a:lstStyle/>
          <a:p>
            <a:r>
              <a:rPr lang="sv-SE" b="1" dirty="0"/>
              <a:t>Vad kan du få ut av att göra VFU utomlands? </a:t>
            </a:r>
          </a:p>
        </p:txBody>
      </p:sp>
      <p:sp>
        <p:nvSpPr>
          <p:cNvPr id="3" name="Platshållare för innehåll 2">
            <a:extLst>
              <a:ext uri="{FF2B5EF4-FFF2-40B4-BE49-F238E27FC236}">
                <a16:creationId xmlns:a16="http://schemas.microsoft.com/office/drawing/2014/main" id="{E8A0F920-9DDB-657C-A538-5C1991DF9021}"/>
              </a:ext>
            </a:extLst>
          </p:cNvPr>
          <p:cNvSpPr>
            <a:spLocks noGrp="1"/>
          </p:cNvSpPr>
          <p:nvPr>
            <p:ph idx="1"/>
          </p:nvPr>
        </p:nvSpPr>
        <p:spPr>
          <a:xfrm>
            <a:off x="1000126" y="2160589"/>
            <a:ext cx="6447501" cy="3880773"/>
          </a:xfrm>
        </p:spPr>
        <p:txBody>
          <a:bodyPr>
            <a:normAutofit/>
          </a:bodyPr>
          <a:lstStyle/>
          <a:p>
            <a:pPr>
              <a:lnSpc>
                <a:spcPct val="90000"/>
              </a:lnSpc>
            </a:pPr>
            <a:r>
              <a:rPr lang="sv-SE" sz="1000" dirty="0"/>
              <a:t>En livsomvälvande upplevelse och erfarenhet</a:t>
            </a:r>
          </a:p>
          <a:p>
            <a:pPr>
              <a:lnSpc>
                <a:spcPct val="90000"/>
              </a:lnSpc>
            </a:pPr>
            <a:r>
              <a:rPr lang="sv-SE" sz="1000" dirty="0"/>
              <a:t>Nya begrepp/dimensioner av praktiskt socialt arbete</a:t>
            </a:r>
          </a:p>
          <a:p>
            <a:pPr>
              <a:lnSpc>
                <a:spcPct val="90000"/>
              </a:lnSpc>
            </a:pPr>
            <a:r>
              <a:rPr lang="sv-SE" sz="1000" dirty="0"/>
              <a:t>Kritiska, antirasistiska och globala perspektiv</a:t>
            </a:r>
          </a:p>
          <a:p>
            <a:pPr>
              <a:lnSpc>
                <a:spcPct val="90000"/>
              </a:lnSpc>
            </a:pPr>
            <a:r>
              <a:rPr lang="sv-SE" sz="1000" dirty="0"/>
              <a:t>Ökad tolerans för olikhet </a:t>
            </a:r>
          </a:p>
          <a:p>
            <a:pPr>
              <a:lnSpc>
                <a:spcPct val="90000"/>
              </a:lnSpc>
            </a:pPr>
            <a:r>
              <a:rPr lang="sv-SE" sz="1000" dirty="0"/>
              <a:t>Ökad förståelse för global social rättvisa</a:t>
            </a:r>
          </a:p>
          <a:p>
            <a:pPr>
              <a:lnSpc>
                <a:spcPct val="90000"/>
              </a:lnSpc>
            </a:pPr>
            <a:r>
              <a:rPr lang="sv-SE" sz="1000" dirty="0"/>
              <a:t>Ökad kritisk förmåga</a:t>
            </a:r>
          </a:p>
          <a:p>
            <a:pPr>
              <a:lnSpc>
                <a:spcPct val="90000"/>
              </a:lnSpc>
            </a:pPr>
            <a:r>
              <a:rPr lang="sv-SE" sz="1000" dirty="0"/>
              <a:t>Ökad kreativitet och </a:t>
            </a:r>
            <a:r>
              <a:rPr lang="sv-SE" sz="1000" dirty="0" err="1"/>
              <a:t>innovativitet</a:t>
            </a:r>
            <a:endParaRPr lang="sv-SE" sz="1000" dirty="0"/>
          </a:p>
          <a:p>
            <a:pPr>
              <a:lnSpc>
                <a:spcPct val="90000"/>
              </a:lnSpc>
            </a:pPr>
            <a:r>
              <a:rPr lang="sv-SE" sz="1000" dirty="0"/>
              <a:t>Ökad flexibilitet och större empatisk förmåga</a:t>
            </a:r>
          </a:p>
          <a:p>
            <a:pPr marL="0" indent="0">
              <a:lnSpc>
                <a:spcPct val="90000"/>
              </a:lnSpc>
              <a:buNone/>
            </a:pPr>
            <a:endParaRPr lang="sv-SE" sz="1000" u="sng" dirty="0"/>
          </a:p>
          <a:p>
            <a:pPr marL="0" indent="0">
              <a:lnSpc>
                <a:spcPct val="90000"/>
              </a:lnSpc>
              <a:buNone/>
            </a:pPr>
            <a:r>
              <a:rPr lang="sv-SE" sz="1000" u="sng" dirty="0"/>
              <a:t>Ex. på frågor som väcks:</a:t>
            </a:r>
            <a:r>
              <a:rPr lang="sv-SE" sz="1000" dirty="0"/>
              <a:t> </a:t>
            </a:r>
          </a:p>
          <a:p>
            <a:pPr>
              <a:lnSpc>
                <a:spcPct val="90000"/>
              </a:lnSpc>
              <a:buFontTx/>
              <a:buChar char="-"/>
            </a:pPr>
            <a:r>
              <a:rPr lang="sv-SE" sz="1000" dirty="0"/>
              <a:t>Vilket mål ska vi egentligen ha med socialt arbete (ex harm </a:t>
            </a:r>
            <a:r>
              <a:rPr lang="sv-SE" sz="1000" dirty="0" err="1"/>
              <a:t>reduction</a:t>
            </a:r>
            <a:r>
              <a:rPr lang="sv-SE" sz="1000" dirty="0"/>
              <a:t> VS förändring)?</a:t>
            </a:r>
          </a:p>
          <a:p>
            <a:pPr>
              <a:lnSpc>
                <a:spcPct val="90000"/>
              </a:lnSpc>
              <a:buFontTx/>
              <a:buChar char="-"/>
            </a:pPr>
            <a:r>
              <a:rPr lang="sv-SE" sz="1000" dirty="0"/>
              <a:t>Vilken betydelse har samhällssystem och kulturell kontext för det sociala arbetet?</a:t>
            </a:r>
          </a:p>
          <a:p>
            <a:pPr>
              <a:lnSpc>
                <a:spcPct val="90000"/>
              </a:lnSpc>
              <a:buFontTx/>
              <a:buChar char="-"/>
            </a:pPr>
            <a:r>
              <a:rPr lang="sv-SE" sz="1000" dirty="0"/>
              <a:t>Hur ser en på barn, psykiskt sjuka - människan som subjekt/individ kontra objekt/del i kollektivet?</a:t>
            </a:r>
          </a:p>
          <a:p>
            <a:pPr>
              <a:lnSpc>
                <a:spcPct val="90000"/>
              </a:lnSpc>
              <a:buFontTx/>
              <a:buChar char="-"/>
            </a:pPr>
            <a:r>
              <a:rPr lang="sv-SE" sz="1000" i="1" dirty="0"/>
              <a:t>Vem är jag </a:t>
            </a:r>
            <a:r>
              <a:rPr lang="sv-SE" sz="1000" dirty="0"/>
              <a:t>egentligen? (ex hantera skuldkänslor </a:t>
            </a:r>
            <a:r>
              <a:rPr lang="sv-SE" sz="1000" dirty="0" err="1"/>
              <a:t>pga</a:t>
            </a:r>
            <a:r>
              <a:rPr lang="sv-SE" sz="1000" dirty="0"/>
              <a:t> privilegier, att vara ”den andre”)?</a:t>
            </a:r>
          </a:p>
          <a:p>
            <a:pPr>
              <a:lnSpc>
                <a:spcPct val="90000"/>
              </a:lnSpc>
            </a:pPr>
            <a:endParaRPr lang="sv-SE" sz="1000" dirty="0"/>
          </a:p>
        </p:txBody>
      </p:sp>
    </p:spTree>
    <p:extLst>
      <p:ext uri="{BB962C8B-B14F-4D97-AF65-F5344CB8AC3E}">
        <p14:creationId xmlns:p14="http://schemas.microsoft.com/office/powerpoint/2010/main" val="829701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A2E5-00CF-F33B-97B7-D94FE6F1557C}"/>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0633D2B6-0726-80F6-0C33-5427596652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10" r="1301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Rubrik 1">
            <a:extLst>
              <a:ext uri="{FF2B5EF4-FFF2-40B4-BE49-F238E27FC236}">
                <a16:creationId xmlns:a16="http://schemas.microsoft.com/office/drawing/2014/main" id="{E1E86975-2A62-A4D3-C10F-6C0035EF0FF2}"/>
              </a:ext>
            </a:extLst>
          </p:cNvPr>
          <p:cNvSpPr>
            <a:spLocks noGrp="1"/>
          </p:cNvSpPr>
          <p:nvPr>
            <p:ph type="title"/>
          </p:nvPr>
        </p:nvSpPr>
        <p:spPr>
          <a:xfrm>
            <a:off x="507999" y="609600"/>
            <a:ext cx="2888343" cy="931524"/>
          </a:xfrm>
        </p:spPr>
        <p:txBody>
          <a:bodyPr>
            <a:normAutofit/>
          </a:bodyPr>
          <a:lstStyle/>
          <a:p>
            <a:r>
              <a:rPr lang="sv-SE" i="1" dirty="0"/>
              <a:t>Utmaningar</a:t>
            </a:r>
          </a:p>
        </p:txBody>
      </p:sp>
      <p:sp>
        <p:nvSpPr>
          <p:cNvPr id="3" name="Platshållare för innehåll 2">
            <a:extLst>
              <a:ext uri="{FF2B5EF4-FFF2-40B4-BE49-F238E27FC236}">
                <a16:creationId xmlns:a16="http://schemas.microsoft.com/office/drawing/2014/main" id="{E3990F36-1351-C733-96CE-D44FB36D60ED}"/>
              </a:ext>
            </a:extLst>
          </p:cNvPr>
          <p:cNvSpPr>
            <a:spLocks noGrp="1"/>
          </p:cNvSpPr>
          <p:nvPr>
            <p:ph idx="1"/>
          </p:nvPr>
        </p:nvSpPr>
        <p:spPr>
          <a:xfrm>
            <a:off x="508000" y="1808253"/>
            <a:ext cx="2888342" cy="4233110"/>
          </a:xfrm>
        </p:spPr>
        <p:txBody>
          <a:bodyPr>
            <a:normAutofit/>
          </a:bodyPr>
          <a:lstStyle/>
          <a:p>
            <a:pPr>
              <a:lnSpc>
                <a:spcPct val="90000"/>
              </a:lnSpc>
            </a:pPr>
            <a:r>
              <a:rPr lang="sv-SE" sz="1400" b="1" dirty="0"/>
              <a:t>Att hantera språksvårigheter. </a:t>
            </a:r>
            <a:endParaRPr lang="sv-SE" sz="1400" dirty="0"/>
          </a:p>
          <a:p>
            <a:pPr>
              <a:lnSpc>
                <a:spcPct val="90000"/>
              </a:lnSpc>
            </a:pPr>
            <a:r>
              <a:rPr lang="sv-SE" sz="1400" b="1" dirty="0"/>
              <a:t>Att hantera kulturella skillnader i värderingar.</a:t>
            </a:r>
            <a:r>
              <a:rPr lang="sv-SE" sz="1400" dirty="0"/>
              <a:t>. </a:t>
            </a:r>
          </a:p>
          <a:p>
            <a:pPr>
              <a:lnSpc>
                <a:spcPct val="90000"/>
              </a:lnSpc>
            </a:pPr>
            <a:r>
              <a:rPr lang="sv-SE" sz="1400" b="1" dirty="0"/>
              <a:t>Att ifrågasätta sig själv och sin egen position</a:t>
            </a:r>
            <a:r>
              <a:rPr lang="sv-SE" sz="1400" dirty="0"/>
              <a:t>. </a:t>
            </a:r>
          </a:p>
          <a:p>
            <a:pPr>
              <a:lnSpc>
                <a:spcPct val="90000"/>
              </a:lnSpc>
            </a:pPr>
            <a:r>
              <a:rPr lang="sv-SE" sz="1400" b="1" dirty="0"/>
              <a:t>Att hantera skillnader i hur socialt arbete utförs. </a:t>
            </a:r>
          </a:p>
          <a:p>
            <a:pPr>
              <a:lnSpc>
                <a:spcPct val="90000"/>
              </a:lnSpc>
            </a:pPr>
            <a:r>
              <a:rPr lang="sv-SE" sz="1400" b="1" dirty="0"/>
              <a:t>Hemlängtan</a:t>
            </a:r>
          </a:p>
          <a:p>
            <a:pPr>
              <a:lnSpc>
                <a:spcPct val="90000"/>
              </a:lnSpc>
            </a:pPr>
            <a:r>
              <a:rPr lang="sv-SE" sz="1400" b="1" dirty="0"/>
              <a:t>Att hantera hemkomsten</a:t>
            </a:r>
            <a:r>
              <a:rPr lang="sv-SE" sz="1400" dirty="0"/>
              <a:t>.</a:t>
            </a:r>
          </a:p>
          <a:p>
            <a:pPr marL="0" indent="0">
              <a:lnSpc>
                <a:spcPct val="90000"/>
              </a:lnSpc>
              <a:buNone/>
            </a:pPr>
            <a:endParaRPr lang="sv-SE" sz="1400" i="1" dirty="0"/>
          </a:p>
          <a:p>
            <a:pPr marL="0" indent="0" algn="ctr">
              <a:lnSpc>
                <a:spcPct val="90000"/>
              </a:lnSpc>
              <a:buNone/>
            </a:pPr>
            <a:r>
              <a:rPr lang="sv-SE" b="1" i="1" dirty="0"/>
              <a:t>MEN - det är genom utmaningar som du utvecklas!</a:t>
            </a:r>
          </a:p>
          <a:p>
            <a:pPr>
              <a:lnSpc>
                <a:spcPct val="90000"/>
              </a:lnSpc>
            </a:pPr>
            <a:endParaRPr lang="sv-SE" sz="1400" dirty="0"/>
          </a:p>
          <a:p>
            <a:pPr>
              <a:lnSpc>
                <a:spcPct val="90000"/>
              </a:lnSpc>
            </a:pPr>
            <a:endParaRPr lang="sv-SE" sz="1400" dirty="0"/>
          </a:p>
        </p:txBody>
      </p:sp>
    </p:spTree>
    <p:extLst>
      <p:ext uri="{BB962C8B-B14F-4D97-AF65-F5344CB8AC3E}">
        <p14:creationId xmlns:p14="http://schemas.microsoft.com/office/powerpoint/2010/main" val="24250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98364-3FA0-1A14-FE8C-3D90C29AAF6F}"/>
            </a:ext>
          </a:extLst>
        </p:cNvPr>
        <p:cNvGrpSpPr/>
        <p:nvPr/>
      </p:nvGrpSpPr>
      <p:grpSpPr>
        <a:xfrm>
          <a:off x="0" y="0"/>
          <a:ext cx="0" cy="0"/>
          <a:chOff x="0" y="0"/>
          <a:chExt cx="0" cy="0"/>
        </a:xfrm>
      </p:grpSpPr>
      <p:sp>
        <p:nvSpPr>
          <p:cNvPr id="101" name="TextShape 1">
            <a:extLst>
              <a:ext uri="{FF2B5EF4-FFF2-40B4-BE49-F238E27FC236}">
                <a16:creationId xmlns:a16="http://schemas.microsoft.com/office/drawing/2014/main" id="{6BA1B2AA-AEB0-3770-3ACC-52B6EDBE4986}"/>
              </a:ext>
            </a:extLst>
          </p:cNvPr>
          <p:cNvSpPr txBox="1"/>
          <p:nvPr/>
        </p:nvSpPr>
        <p:spPr>
          <a:xfrm>
            <a:off x="457200" y="274680"/>
            <a:ext cx="6379029" cy="1142640"/>
          </a:xfrm>
          <a:prstGeom prst="rect">
            <a:avLst/>
          </a:prstGeom>
        </p:spPr>
        <p:txBody>
          <a:bodyPr lIns="90000" tIns="45000" rIns="90000" bIns="45000"/>
          <a:lstStyle/>
          <a:p>
            <a:pPr algn="ctr"/>
            <a:r>
              <a:rPr lang="sv-SE" sz="3800" dirty="0">
                <a:solidFill>
                  <a:srgbClr val="000000"/>
                </a:solidFill>
                <a:latin typeface="Arial"/>
              </a:rPr>
              <a:t>Viktigt att tänka på</a:t>
            </a:r>
            <a:endParaRPr dirty="0"/>
          </a:p>
        </p:txBody>
      </p:sp>
      <p:sp>
        <p:nvSpPr>
          <p:cNvPr id="102" name="TextShape 2">
            <a:extLst>
              <a:ext uri="{FF2B5EF4-FFF2-40B4-BE49-F238E27FC236}">
                <a16:creationId xmlns:a16="http://schemas.microsoft.com/office/drawing/2014/main" id="{C88D85B4-2EE7-74C4-F00E-E8DA0428A1CF}"/>
              </a:ext>
            </a:extLst>
          </p:cNvPr>
          <p:cNvSpPr txBox="1"/>
          <p:nvPr/>
        </p:nvSpPr>
        <p:spPr>
          <a:xfrm>
            <a:off x="457200" y="1066800"/>
            <a:ext cx="7177314" cy="5063640"/>
          </a:xfrm>
          <a:prstGeom prst="rect">
            <a:avLst/>
          </a:prstGeom>
        </p:spPr>
        <p:txBody>
          <a:bodyPr lIns="90000" tIns="45000" rIns="90000" bIns="45000"/>
          <a:lstStyle/>
          <a:p>
            <a:endParaRPr lang="sv-SE" sz="2000" dirty="0"/>
          </a:p>
          <a:p>
            <a:endParaRPr lang="sv-SE" sz="2000" dirty="0"/>
          </a:p>
          <a:p>
            <a:r>
              <a:rPr lang="sv-SE" sz="2000" dirty="0"/>
              <a:t>Om du funderar på att åka utomlands, tänk igenom: </a:t>
            </a:r>
          </a:p>
          <a:p>
            <a:pPr marL="342900" indent="-342900">
              <a:buFontTx/>
              <a:buChar char="-"/>
            </a:pPr>
            <a:r>
              <a:rPr lang="sv-SE" sz="2000" dirty="0"/>
              <a:t>Kan en utlandsplacering </a:t>
            </a:r>
            <a:r>
              <a:rPr lang="sv-SE" sz="2000" b="1" dirty="0"/>
              <a:t>erbjuda det jag vill ha</a:t>
            </a:r>
            <a:r>
              <a:rPr lang="sv-SE" sz="2000" dirty="0"/>
              <a:t> ut av kursen? </a:t>
            </a:r>
          </a:p>
          <a:p>
            <a:pPr marL="342900" indent="-342900">
              <a:buFontTx/>
              <a:buChar char="-"/>
            </a:pPr>
            <a:r>
              <a:rPr lang="sv-SE" sz="2000" dirty="0"/>
              <a:t>Hur väl kan jag klara de eventuella </a:t>
            </a:r>
            <a:r>
              <a:rPr lang="sv-SE" sz="2000" b="1" dirty="0"/>
              <a:t>fysiska och psykiska påfrestningarna</a:t>
            </a:r>
            <a:r>
              <a:rPr lang="sv-SE" sz="2000" dirty="0"/>
              <a:t>? </a:t>
            </a:r>
          </a:p>
          <a:p>
            <a:pPr marL="342900" indent="-342900">
              <a:buFontTx/>
              <a:buChar char="-"/>
            </a:pPr>
            <a:r>
              <a:rPr lang="sv-SE" sz="2000" dirty="0"/>
              <a:t>Hur ser mina </a:t>
            </a:r>
            <a:r>
              <a:rPr lang="sv-SE" sz="2000" b="1" dirty="0"/>
              <a:t>ekonomiska förutsättningar </a:t>
            </a:r>
            <a:r>
              <a:rPr lang="sv-SE" sz="2000" dirty="0"/>
              <a:t>ut?</a:t>
            </a:r>
          </a:p>
          <a:p>
            <a:endParaRPr lang="sv-SE" sz="2000" dirty="0"/>
          </a:p>
          <a:p>
            <a:r>
              <a:rPr lang="sv-SE" sz="2000" dirty="0"/>
              <a:t>Informera dig så mycket som möjligt om den tilltänkta studieplatsen.</a:t>
            </a:r>
          </a:p>
          <a:p>
            <a:endParaRPr lang="sv-SE" sz="2000" dirty="0"/>
          </a:p>
          <a:p>
            <a:r>
              <a:rPr lang="sv-SE" sz="2000" dirty="0"/>
              <a:t>Ansvarsfördelning: </a:t>
            </a:r>
          </a:p>
          <a:p>
            <a:r>
              <a:rPr lang="sv-SE" sz="2000" dirty="0"/>
              <a:t>- Den akademiska kvaliteten - Örebro universitet</a:t>
            </a:r>
          </a:p>
          <a:p>
            <a:r>
              <a:rPr lang="sv-SE" sz="2000" dirty="0"/>
              <a:t>- Ekonomiska och praktiska angelägenheter, hälsa och säkerhet - Du själv</a:t>
            </a:r>
          </a:p>
          <a:p>
            <a:endParaRPr lang="sv-SE" dirty="0"/>
          </a:p>
          <a:p>
            <a:r>
              <a:rPr lang="sv-SE" dirty="0"/>
              <a:t>Kom ihåg att i utlandet </a:t>
            </a:r>
            <a:r>
              <a:rPr lang="sv-SE" u="sng" dirty="0"/>
              <a:t>är du ambassadör för Sverige och för </a:t>
            </a:r>
            <a:r>
              <a:rPr lang="sv-SE" u="sng" dirty="0" err="1"/>
              <a:t>Oru</a:t>
            </a:r>
            <a:r>
              <a:rPr lang="sv-SE" dirty="0"/>
              <a:t>!</a:t>
            </a:r>
            <a:endParaRPr dirty="0"/>
          </a:p>
          <a:p>
            <a:endParaRPr lang="sv-SE" sz="2000" dirty="0"/>
          </a:p>
          <a:p>
            <a:endParaRPr dirty="0"/>
          </a:p>
          <a:p>
            <a:endParaRPr dirty="0"/>
          </a:p>
        </p:txBody>
      </p:sp>
      <p:sp>
        <p:nvSpPr>
          <p:cNvPr id="103" name="TextShape 3">
            <a:extLst>
              <a:ext uri="{FF2B5EF4-FFF2-40B4-BE49-F238E27FC236}">
                <a16:creationId xmlns:a16="http://schemas.microsoft.com/office/drawing/2014/main" id="{27EAA3A2-8384-47D1-8611-FE621A5F8F21}"/>
              </a:ext>
            </a:extLst>
          </p:cNvPr>
          <p:cNvSpPr txBox="1"/>
          <p:nvPr/>
        </p:nvSpPr>
        <p:spPr>
          <a:xfrm>
            <a:off x="6553080" y="6248520"/>
            <a:ext cx="2133360" cy="456840"/>
          </a:xfrm>
          <a:prstGeom prst="rect">
            <a:avLst/>
          </a:prstGeom>
        </p:spPr>
        <p:txBody>
          <a:bodyPr lIns="90000" tIns="45000" rIns="90000" bIns="45000"/>
          <a:lstStyle/>
          <a:p>
            <a:pPr algn="r"/>
            <a:fld id="{11016141-41C1-4191-8131-B1A121A12131}" type="slidenum">
              <a:rPr lang="sv-SE"/>
              <a:t>4</a:t>
            </a:fld>
            <a:fld id="{61712161-01E1-41F1-B171-7151B1A1E1F1}" type="slidenum">
              <a:rPr lang="sv-SE"/>
              <a:t>4</a:t>
            </a:fld>
            <a:endParaRPr/>
          </a:p>
        </p:txBody>
      </p:sp>
    </p:spTree>
    <p:extLst>
      <p:ext uri="{BB962C8B-B14F-4D97-AF65-F5344CB8AC3E}">
        <p14:creationId xmlns:p14="http://schemas.microsoft.com/office/powerpoint/2010/main" val="253240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599" y="609600"/>
            <a:ext cx="6347713" cy="1654630"/>
          </a:xfrm>
        </p:spPr>
        <p:txBody>
          <a:bodyPr>
            <a:normAutofit fontScale="90000"/>
          </a:bodyPr>
          <a:lstStyle/>
          <a:p>
            <a:r>
              <a:rPr lang="sv-SE" sz="2700" i="1" dirty="0"/>
              <a:t>Men kommer jag att få jobb hemma sedan? Kommer jag inte missa saker jag skulle ha lärt mig på VFU i Sverige?  </a:t>
            </a:r>
            <a:br>
              <a:rPr lang="sv-SE" dirty="0"/>
            </a:br>
            <a:endParaRPr lang="sv-SE" dirty="0"/>
          </a:p>
        </p:txBody>
      </p:sp>
      <p:sp>
        <p:nvSpPr>
          <p:cNvPr id="3" name="Platshållare för innehåll 2"/>
          <p:cNvSpPr>
            <a:spLocks noGrp="1"/>
          </p:cNvSpPr>
          <p:nvPr>
            <p:ph idx="1"/>
          </p:nvPr>
        </p:nvSpPr>
        <p:spPr>
          <a:xfrm>
            <a:off x="609599" y="2162630"/>
            <a:ext cx="6347714" cy="3878734"/>
          </a:xfrm>
        </p:spPr>
        <p:txBody>
          <a:bodyPr>
            <a:normAutofit fontScale="92500" lnSpcReduction="20000"/>
          </a:bodyPr>
          <a:lstStyle/>
          <a:p>
            <a:endParaRPr lang="sv-SE" dirty="0"/>
          </a:p>
          <a:p>
            <a:r>
              <a:rPr lang="sv-SE" dirty="0"/>
              <a:t>Utlandsstudier visar på nyfikenhet, mod, initiativförmåga, flexibilitet – egenskaper som är viktiga för en socialarbetare, särskilt i den snabbt föränderliga värld vi lever i nu</a:t>
            </a:r>
          </a:p>
          <a:p>
            <a:r>
              <a:rPr lang="sv-SE" dirty="0"/>
              <a:t>Utlandsstudier ger ett </a:t>
            </a:r>
            <a:r>
              <a:rPr lang="sv-SE" i="1" dirty="0"/>
              <a:t>mervärde</a:t>
            </a:r>
            <a:r>
              <a:rPr lang="sv-SE" dirty="0"/>
              <a:t> i ditt lärande – samma kursmål uppnås som en VFU på hemmaplan, men du utvecklar </a:t>
            </a:r>
            <a:r>
              <a:rPr lang="sv-SE" i="1" dirty="0"/>
              <a:t>dessutom</a:t>
            </a:r>
            <a:r>
              <a:rPr lang="sv-SE" dirty="0"/>
              <a:t> ett mer komplext tänkande, du blir mer </a:t>
            </a:r>
            <a:r>
              <a:rPr lang="sv-SE" i="1" dirty="0"/>
              <a:t>bildad.</a:t>
            </a:r>
            <a:r>
              <a:rPr lang="sv-SE" dirty="0"/>
              <a:t> Det kommer möjliggöra en annan slags professionsutövning i framtiden. </a:t>
            </a:r>
          </a:p>
          <a:p>
            <a:r>
              <a:rPr lang="sv-SE" dirty="0"/>
              <a:t>Erfarenhet av svenskt socialt arbete kan du få ändå under studietiden genom ex. sommarjobb eller volontärarbete (så du missar inget oersättligt genom att göra VFU utomlands).</a:t>
            </a:r>
          </a:p>
          <a:p>
            <a:r>
              <a:rPr lang="sv-SE" dirty="0"/>
              <a:t>Långt ifrån alla blir erbjudna jobb på sin studieplats i Sverige.</a:t>
            </a:r>
          </a:p>
          <a:p>
            <a:pPr marL="0" indent="0">
              <a:buNone/>
            </a:pPr>
            <a:endParaRPr lang="sv-SE" dirty="0"/>
          </a:p>
        </p:txBody>
      </p:sp>
    </p:spTree>
    <p:extLst>
      <p:ext uri="{BB962C8B-B14F-4D97-AF65-F5344CB8AC3E}">
        <p14:creationId xmlns:p14="http://schemas.microsoft.com/office/powerpoint/2010/main" val="1524869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EC82BF-44C5-2E3D-0B2A-0793FB8D6EAF}"/>
            </a:ext>
          </a:extLst>
        </p:cNvPr>
        <p:cNvGrpSpPr/>
        <p:nvPr/>
      </p:nvGrpSpPr>
      <p:grpSpPr>
        <a:xfrm>
          <a:off x="0" y="0"/>
          <a:ext cx="0" cy="0"/>
          <a:chOff x="0" y="0"/>
          <a:chExt cx="0" cy="0"/>
        </a:xfrm>
      </p:grpSpPr>
      <p:sp useBgFill="1">
        <p:nvSpPr>
          <p:cNvPr id="17422" name="Rectangle 1742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410" name="Rubrik 1">
            <a:extLst>
              <a:ext uri="{FF2B5EF4-FFF2-40B4-BE49-F238E27FC236}">
                <a16:creationId xmlns:a16="http://schemas.microsoft.com/office/drawing/2014/main" id="{6CF9AB86-3339-79E5-23CC-27E33A68BC16}"/>
              </a:ext>
            </a:extLst>
          </p:cNvPr>
          <p:cNvSpPr>
            <a:spLocks noGrp="1"/>
          </p:cNvSpPr>
          <p:nvPr>
            <p:ph type="title"/>
          </p:nvPr>
        </p:nvSpPr>
        <p:spPr>
          <a:xfrm>
            <a:off x="742326" y="609600"/>
            <a:ext cx="4123770" cy="1320800"/>
          </a:xfrm>
        </p:spPr>
        <p:txBody>
          <a:bodyPr anchor="ctr">
            <a:normAutofit/>
          </a:bodyPr>
          <a:lstStyle/>
          <a:p>
            <a:pPr>
              <a:lnSpc>
                <a:spcPct val="90000"/>
              </a:lnSpc>
            </a:pPr>
            <a:r>
              <a:rPr lang="sv-SE" sz="2800" dirty="0"/>
              <a:t>Sweden-India Project (</a:t>
            </a:r>
            <a:r>
              <a:rPr lang="sv-SE" sz="2800" dirty="0" err="1"/>
              <a:t>Swindia</a:t>
            </a:r>
            <a:r>
              <a:rPr lang="sv-SE" sz="2800" dirty="0"/>
              <a:t>)</a:t>
            </a:r>
            <a:br>
              <a:rPr lang="sv-SE" sz="2800" dirty="0"/>
            </a:br>
            <a:endParaRPr lang="en-US" sz="2800" dirty="0"/>
          </a:p>
        </p:txBody>
      </p:sp>
      <p:sp>
        <p:nvSpPr>
          <p:cNvPr id="17424" name="Isosceles Triangle 1742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rgbClr val="32494E">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17411" name="Platshållare för innehåll 2">
            <a:extLst>
              <a:ext uri="{FF2B5EF4-FFF2-40B4-BE49-F238E27FC236}">
                <a16:creationId xmlns:a16="http://schemas.microsoft.com/office/drawing/2014/main" id="{E829746E-E80C-CD7F-AD71-643D97613678}"/>
              </a:ext>
            </a:extLst>
          </p:cNvPr>
          <p:cNvSpPr>
            <a:spLocks noGrp="1"/>
          </p:cNvSpPr>
          <p:nvPr>
            <p:ph idx="1"/>
          </p:nvPr>
        </p:nvSpPr>
        <p:spPr>
          <a:xfrm>
            <a:off x="742327" y="1930401"/>
            <a:ext cx="4162299" cy="4110962"/>
          </a:xfrm>
        </p:spPr>
        <p:txBody>
          <a:bodyPr>
            <a:normAutofit/>
          </a:bodyPr>
          <a:lstStyle/>
          <a:p>
            <a:pPr marL="0" indent="0">
              <a:lnSpc>
                <a:spcPct val="90000"/>
              </a:lnSpc>
              <a:buNone/>
            </a:pPr>
            <a:r>
              <a:rPr lang="sv-SE" sz="1000" u="sng" dirty="0"/>
              <a:t>Innehåll:</a:t>
            </a:r>
          </a:p>
          <a:p>
            <a:pPr marL="0" indent="0">
              <a:lnSpc>
                <a:spcPct val="90000"/>
              </a:lnSpc>
              <a:buNone/>
            </a:pPr>
            <a:r>
              <a:rPr lang="sv-SE" sz="1000" dirty="0"/>
              <a:t>Mycket bred insyn i socialt arbete på framför allt samhälls- och gruppnivå och med olika målgrupper, i stad, på landsbygd och med ursprungsbefolkning.</a:t>
            </a:r>
          </a:p>
          <a:p>
            <a:pPr marL="0" indent="0">
              <a:lnSpc>
                <a:spcPct val="90000"/>
              </a:lnSpc>
              <a:buNone/>
            </a:pPr>
            <a:r>
              <a:rPr lang="sv-SE" sz="1000" dirty="0"/>
              <a:t>Ex på teman: trafficking och prostitution, missbruk, psykisk ohälsa, kvinnors rättigheter, </a:t>
            </a:r>
            <a:r>
              <a:rPr lang="sv-SE" sz="1000" dirty="0" err="1"/>
              <a:t>community</a:t>
            </a:r>
            <a:r>
              <a:rPr lang="sv-SE" sz="1000" dirty="0"/>
              <a:t> </a:t>
            </a:r>
            <a:r>
              <a:rPr lang="sv-SE" sz="1000" dirty="0" err="1"/>
              <a:t>development</a:t>
            </a:r>
            <a:r>
              <a:rPr lang="sv-SE" sz="1000" dirty="0"/>
              <a:t> </a:t>
            </a:r>
            <a:endParaRPr lang="sv-SE" sz="1000" u="sng" dirty="0"/>
          </a:p>
          <a:p>
            <a:pPr marL="0" indent="0">
              <a:lnSpc>
                <a:spcPct val="90000"/>
              </a:lnSpc>
              <a:buNone/>
            </a:pPr>
            <a:r>
              <a:rPr lang="sv-SE" sz="1000" u="sng" dirty="0"/>
              <a:t>Upplägg:</a:t>
            </a:r>
            <a:r>
              <a:rPr lang="sv-SE" sz="1000" dirty="0"/>
              <a:t> </a:t>
            </a:r>
          </a:p>
          <a:p>
            <a:pPr marL="0" indent="0">
              <a:lnSpc>
                <a:spcPct val="90000"/>
              </a:lnSpc>
              <a:buNone/>
            </a:pPr>
            <a:r>
              <a:rPr lang="sv-SE" sz="1000" dirty="0"/>
              <a:t>Olika teman behandlas genom: fältstudier - deltagande observation/interaktion med praktiker och brukare, föreläsningar/seminarier, skriftliga </a:t>
            </a:r>
            <a:r>
              <a:rPr lang="sv-SE" sz="1000" dirty="0" err="1"/>
              <a:t>reflelktion</a:t>
            </a:r>
            <a:endParaRPr lang="sv-SE" sz="1000" dirty="0"/>
          </a:p>
          <a:p>
            <a:pPr marL="0" indent="0">
              <a:lnSpc>
                <a:spcPct val="90000"/>
              </a:lnSpc>
              <a:buNone/>
            </a:pPr>
            <a:r>
              <a:rPr lang="sv-SE" sz="1000" u="sng" dirty="0"/>
              <a:t>Dessutom</a:t>
            </a:r>
          </a:p>
          <a:p>
            <a:pPr marL="0" indent="0">
              <a:buNone/>
            </a:pPr>
            <a:r>
              <a:rPr lang="sv-SE" sz="1000" dirty="0"/>
              <a:t>Kulturella aktiviteter.</a:t>
            </a:r>
          </a:p>
          <a:p>
            <a:pPr marL="0" indent="0">
              <a:lnSpc>
                <a:spcPct val="150000"/>
              </a:lnSpc>
              <a:buNone/>
            </a:pPr>
            <a:r>
              <a:rPr lang="sv-SE" sz="1000" dirty="0"/>
              <a:t>Grupprocesser</a:t>
            </a:r>
          </a:p>
          <a:p>
            <a:pPr marL="0" indent="0">
              <a:lnSpc>
                <a:spcPct val="150000"/>
              </a:lnSpc>
              <a:buNone/>
            </a:pPr>
            <a:r>
              <a:rPr lang="sv-SE" sz="1000" u="sng" dirty="0"/>
              <a:t>Handledare/samordnare </a:t>
            </a:r>
            <a:r>
              <a:rPr lang="sv-SE" sz="1000" dirty="0" err="1"/>
              <a:t>Lakshmi</a:t>
            </a:r>
            <a:r>
              <a:rPr lang="sv-SE" sz="1000" dirty="0"/>
              <a:t> Kumar (sedan 1997)</a:t>
            </a:r>
          </a:p>
          <a:p>
            <a:pPr marL="0" indent="0">
              <a:lnSpc>
                <a:spcPct val="150000"/>
              </a:lnSpc>
              <a:buNone/>
            </a:pPr>
            <a:r>
              <a:rPr lang="sv-SE" sz="1000" u="sng" dirty="0"/>
              <a:t>Obligatorisk tid i Indien </a:t>
            </a:r>
            <a:r>
              <a:rPr lang="sv-SE" sz="1000" dirty="0"/>
              <a:t> 20 augusti - 5 dec 2025</a:t>
            </a:r>
            <a:endParaRPr lang="sv-SE" sz="1000" u="sng" dirty="0"/>
          </a:p>
          <a:p>
            <a:pPr marL="0" indent="0">
              <a:lnSpc>
                <a:spcPct val="90000"/>
              </a:lnSpc>
              <a:buNone/>
            </a:pPr>
            <a:endParaRPr lang="sv-SE" sz="1000" dirty="0"/>
          </a:p>
          <a:p>
            <a:pPr marL="0" indent="0">
              <a:lnSpc>
                <a:spcPct val="90000"/>
              </a:lnSpc>
              <a:buNone/>
            </a:pPr>
            <a:endParaRPr lang="sv-SE" sz="1000" dirty="0"/>
          </a:p>
          <a:p>
            <a:pPr>
              <a:lnSpc>
                <a:spcPct val="90000"/>
              </a:lnSpc>
            </a:pPr>
            <a:endParaRPr lang="sv-SE" sz="1000" dirty="0"/>
          </a:p>
          <a:p>
            <a:pPr>
              <a:lnSpc>
                <a:spcPct val="90000"/>
              </a:lnSpc>
            </a:pPr>
            <a:endParaRPr lang="sv-SE" sz="1000" dirty="0"/>
          </a:p>
          <a:p>
            <a:pPr>
              <a:lnSpc>
                <a:spcPct val="90000"/>
              </a:lnSpc>
            </a:pPr>
            <a:endParaRPr lang="en-US" sz="1000" dirty="0"/>
          </a:p>
        </p:txBody>
      </p:sp>
      <p:sp>
        <p:nvSpPr>
          <p:cNvPr id="17412" name="Platshållare för bildnummer 3">
            <a:extLst>
              <a:ext uri="{FF2B5EF4-FFF2-40B4-BE49-F238E27FC236}">
                <a16:creationId xmlns:a16="http://schemas.microsoft.com/office/drawing/2014/main" id="{BDA68B8D-DB27-E9D0-D82B-B7338BB52821}"/>
              </a:ext>
            </a:extLst>
          </p:cNvPr>
          <p:cNvSpPr>
            <a:spLocks noGrp="1"/>
          </p:cNvSpPr>
          <p:nvPr>
            <p:ph type="sldNum" sz="quarter" idx="12"/>
          </p:nvPr>
        </p:nvSpPr>
        <p:spPr>
          <a:xfrm>
            <a:off x="4852653" y="6041362"/>
            <a:ext cx="512504" cy="365125"/>
          </a:xfrm>
        </p:spPr>
        <p:txBody>
          <a:bodyPr>
            <a:normAutofit/>
          </a:bodyPr>
          <a:lstStyle/>
          <a:p>
            <a:pPr>
              <a:spcAft>
                <a:spcPts val="600"/>
              </a:spcAft>
            </a:pPr>
            <a:fld id="{3861AD8C-40C3-4311-8296-B557FEDF4BC1}" type="slidenum">
              <a:rPr lang="sv-SE" sz="800">
                <a:solidFill>
                  <a:srgbClr val="90C226"/>
                </a:solidFill>
              </a:rPr>
              <a:pPr>
                <a:spcAft>
                  <a:spcPts val="600"/>
                </a:spcAft>
              </a:pPr>
              <a:t>6</a:t>
            </a:fld>
            <a:endParaRPr lang="sv-SE" sz="800">
              <a:solidFill>
                <a:srgbClr val="90C226"/>
              </a:solidFill>
            </a:endParaRPr>
          </a:p>
        </p:txBody>
      </p:sp>
      <p:pic>
        <p:nvPicPr>
          <p:cNvPr id="3" name="Picture 4" descr="Indien | WaterAid">
            <a:extLst>
              <a:ext uri="{FF2B5EF4-FFF2-40B4-BE49-F238E27FC236}">
                <a16:creationId xmlns:a16="http://schemas.microsoft.com/office/drawing/2014/main" id="{C66B4C39-9297-1A38-6CBA-B1434E4B9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62" r="29414" b="2"/>
          <a:stretch/>
        </p:blipFill>
        <p:spPr bwMode="auto">
          <a:xfrm>
            <a:off x="5648611" y="10"/>
            <a:ext cx="3493006" cy="3448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dien – Allt om exotiska resmål världen runt">
            <a:extLst>
              <a:ext uri="{FF2B5EF4-FFF2-40B4-BE49-F238E27FC236}">
                <a16:creationId xmlns:a16="http://schemas.microsoft.com/office/drawing/2014/main" id="{692795FA-7652-FE95-4C17-20F828F923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11" r="30811" b="-2"/>
          <a:stretch/>
        </p:blipFill>
        <p:spPr bwMode="auto">
          <a:xfrm>
            <a:off x="5646231" y="3437472"/>
            <a:ext cx="3493005"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5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7C320B-2C8C-9C4F-DCBF-F45FC2BE28F8}"/>
              </a:ext>
            </a:extLst>
          </p:cNvPr>
          <p:cNvSpPr>
            <a:spLocks noGrp="1"/>
          </p:cNvSpPr>
          <p:nvPr>
            <p:ph type="title"/>
          </p:nvPr>
        </p:nvSpPr>
        <p:spPr>
          <a:xfrm>
            <a:off x="742326" y="609600"/>
            <a:ext cx="4123770" cy="1320800"/>
          </a:xfrm>
        </p:spPr>
        <p:txBody>
          <a:bodyPr anchor="ctr">
            <a:normAutofit/>
          </a:bodyPr>
          <a:lstStyle/>
          <a:p>
            <a:pPr>
              <a:lnSpc>
                <a:spcPct val="90000"/>
              </a:lnSpc>
            </a:pPr>
            <a:r>
              <a:rPr lang="sv-SE" sz="2800" dirty="0"/>
              <a:t>Studentröster om att göra VFU i </a:t>
            </a:r>
            <a:r>
              <a:rPr lang="sv-SE" sz="2800" dirty="0" err="1"/>
              <a:t>Swindia</a:t>
            </a:r>
            <a:r>
              <a:rPr lang="sv-SE" sz="2800" dirty="0"/>
              <a:t>-projektet </a:t>
            </a:r>
          </a:p>
        </p:txBody>
      </p:sp>
      <p:sp>
        <p:nvSpPr>
          <p:cNvPr id="3" name="Platshållare för innehåll 2">
            <a:extLst>
              <a:ext uri="{FF2B5EF4-FFF2-40B4-BE49-F238E27FC236}">
                <a16:creationId xmlns:a16="http://schemas.microsoft.com/office/drawing/2014/main" id="{8A1C0FBC-6F51-3014-2476-8A0CE6E37B31}"/>
              </a:ext>
            </a:extLst>
          </p:cNvPr>
          <p:cNvSpPr>
            <a:spLocks noGrp="1"/>
          </p:cNvSpPr>
          <p:nvPr>
            <p:ph idx="1"/>
          </p:nvPr>
        </p:nvSpPr>
        <p:spPr>
          <a:xfrm>
            <a:off x="742327" y="2160589"/>
            <a:ext cx="4162299" cy="3880773"/>
          </a:xfrm>
        </p:spPr>
        <p:txBody>
          <a:bodyPr>
            <a:normAutofit/>
          </a:bodyPr>
          <a:lstStyle/>
          <a:p>
            <a:pPr>
              <a:lnSpc>
                <a:spcPct val="90000"/>
              </a:lnSpc>
            </a:pPr>
            <a:r>
              <a:rPr lang="en-US" sz="1100" kern="100">
                <a:latin typeface="Palatino Linotype" panose="02040502050505030304" pitchFamily="18" charset="0"/>
                <a:ea typeface="Calibri" panose="020F0502020204030204" pitchFamily="34" charset="0"/>
                <a:cs typeface="Arial" panose="020B0604020202020204" pitchFamily="34" charset="0"/>
              </a:rPr>
              <a:t>If you ever get this opportunity don’t say no to it. It opens so many new chapters in life. This practice placement has been one of the greatest things in life for me. </a:t>
            </a:r>
          </a:p>
          <a:p>
            <a:pPr>
              <a:lnSpc>
                <a:spcPct val="90000"/>
              </a:lnSpc>
            </a:pPr>
            <a:r>
              <a:rPr lang="en-GB" sz="1100" kern="100">
                <a:latin typeface="Times New Roman" panose="02020603050405020304" pitchFamily="18" charset="0"/>
                <a:ea typeface="SimSun" panose="02010600030101010101" pitchFamily="2" charset="-122"/>
                <a:cs typeface="Times New Roman" panose="02020603050405020304" pitchFamily="18" charset="0"/>
              </a:rPr>
              <a:t>You will meet an incredible number of people with different life circumstances and see incredible environments that are difficult to imagine if you have not experienced them. </a:t>
            </a:r>
            <a:endParaRPr lang="sv-SE" sz="1100" kern="1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100">
                <a:latin typeface="Calibri" panose="020F0502020204030204" pitchFamily="34" charset="0"/>
                <a:ea typeface="Calibri" panose="020F0502020204030204" pitchFamily="34" charset="0"/>
                <a:cs typeface="Times New Roman" panose="02020603050405020304" pitchFamily="18" charset="0"/>
              </a:rPr>
              <a:t>For me it has been a turning point in my life and I’ve gained so much knowledge that wouldn’t be possible to gain in a Swedish context.</a:t>
            </a:r>
          </a:p>
          <a:p>
            <a:pPr>
              <a:lnSpc>
                <a:spcPct val="90000"/>
              </a:lnSpc>
            </a:pPr>
            <a:r>
              <a:rPr lang="en-US" sz="1100">
                <a:latin typeface="Calibri" panose="020F0502020204030204" pitchFamily="34" charset="0"/>
                <a:ea typeface="Calibri" panose="020F0502020204030204" pitchFamily="34" charset="0"/>
                <a:cs typeface="Times New Roman" panose="02020603050405020304" pitchFamily="18" charset="0"/>
              </a:rPr>
              <a:t>It has not only provided profound insights into my own personal growth but has also offered invaluable lessons in the context of social work within other developing nations</a:t>
            </a:r>
          </a:p>
          <a:p>
            <a:pPr>
              <a:lnSpc>
                <a:spcPct val="90000"/>
              </a:lnSpc>
            </a:pPr>
            <a:r>
              <a:rPr lang="en-US" sz="1100">
                <a:latin typeface="Palatino Linotype" panose="02040502050505030304" pitchFamily="18" charset="0"/>
                <a:ea typeface="Calibri" panose="020F0502020204030204" pitchFamily="34" charset="0"/>
                <a:cs typeface="Arial" panose="020B0604020202020204" pitchFamily="34" charset="0"/>
              </a:rPr>
              <a:t>I think it has been such a wonderful experience where it is a perfect blend between self-reflection, theoretical aspects and learning by experiencing.</a:t>
            </a:r>
            <a:endParaRPr lang="en-US" sz="110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1100">
                <a:latin typeface="Calibri" panose="020F0502020204030204" pitchFamily="34" charset="0"/>
                <a:ea typeface="Calibri" panose="020F0502020204030204" pitchFamily="34" charset="0"/>
                <a:cs typeface="Times New Roman" panose="02020603050405020304" pitchFamily="18" charset="0"/>
              </a:rPr>
              <a:t>I go back to Sweden with great motivation, thankfulness, self awareness, unforgettable memories, lots of contacts in the field, new friends and a bit confused and frustrated.</a:t>
            </a:r>
            <a:endParaRPr lang="sv-SE" sz="1100"/>
          </a:p>
        </p:txBody>
      </p:sp>
      <p:pic>
        <p:nvPicPr>
          <p:cNvPr id="6" name="Bildobjekt 5">
            <a:extLst>
              <a:ext uri="{FF2B5EF4-FFF2-40B4-BE49-F238E27FC236}">
                <a16:creationId xmlns:a16="http://schemas.microsoft.com/office/drawing/2014/main" id="{AF5D24A6-96D8-09C8-C805-391E57324C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27" r="10214"/>
          <a:stretch/>
        </p:blipFill>
        <p:spPr>
          <a:xfrm>
            <a:off x="5648611" y="10"/>
            <a:ext cx="3493006" cy="3448414"/>
          </a:xfrm>
          <a:prstGeom prst="rect">
            <a:avLst/>
          </a:prstGeom>
        </p:spPr>
      </p:pic>
      <p:pic>
        <p:nvPicPr>
          <p:cNvPr id="7" name="Picture 2" descr="Besök Indien: det bästa med Indien – resa i Asien 2024 | Turism Expedia">
            <a:extLst>
              <a:ext uri="{FF2B5EF4-FFF2-40B4-BE49-F238E27FC236}">
                <a16:creationId xmlns:a16="http://schemas.microsoft.com/office/drawing/2014/main" id="{58A31EEA-E4B3-7B76-AE20-023521105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89" r="19411"/>
          <a:stretch/>
        </p:blipFill>
        <p:spPr bwMode="auto">
          <a:xfrm>
            <a:off x="5646231" y="3437472"/>
            <a:ext cx="3493005" cy="34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02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Rubrik 1"/>
          <p:cNvSpPr>
            <a:spLocks noGrp="1"/>
          </p:cNvSpPr>
          <p:nvPr>
            <p:ph type="title"/>
          </p:nvPr>
        </p:nvSpPr>
        <p:spPr>
          <a:xfrm>
            <a:off x="742326" y="609600"/>
            <a:ext cx="4123770" cy="1320800"/>
          </a:xfrm>
        </p:spPr>
        <p:txBody>
          <a:bodyPr anchor="ctr">
            <a:normAutofit/>
          </a:bodyPr>
          <a:lstStyle/>
          <a:p>
            <a:r>
              <a:rPr lang="sv-SE"/>
              <a:t>Tanzania</a:t>
            </a:r>
          </a:p>
        </p:txBody>
      </p:sp>
      <p:sp>
        <p:nvSpPr>
          <p:cNvPr id="12" name="Isosceles Triangle 11">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rgbClr val="8C8F3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3" name="Platshållare för innehåll 2"/>
          <p:cNvSpPr>
            <a:spLocks noGrp="1"/>
          </p:cNvSpPr>
          <p:nvPr>
            <p:ph idx="1"/>
          </p:nvPr>
        </p:nvSpPr>
        <p:spPr>
          <a:xfrm>
            <a:off x="742327" y="1698171"/>
            <a:ext cx="4162299" cy="4343191"/>
          </a:xfrm>
        </p:spPr>
        <p:txBody>
          <a:bodyPr>
            <a:normAutofit lnSpcReduction="10000"/>
          </a:bodyPr>
          <a:lstStyle/>
          <a:p>
            <a:pPr marL="0" indent="0">
              <a:buNone/>
            </a:pPr>
            <a:r>
              <a:rPr lang="sv-SE" sz="1000" u="sng" dirty="0"/>
              <a:t>Innehåll</a:t>
            </a:r>
          </a:p>
          <a:p>
            <a:pPr marL="0" indent="0">
              <a:buNone/>
            </a:pPr>
            <a:r>
              <a:rPr lang="sv-SE" sz="1000" dirty="0"/>
              <a:t>Det sociala arbetets förutsättningar, samhälleliga och kulturella kontext studeras likväl som insatser riktade till olika målgrupper, framför allt barn, kvinnor och familjer, men även </a:t>
            </a:r>
            <a:r>
              <a:rPr lang="sv-SE" sz="1000" dirty="0" err="1"/>
              <a:t>community</a:t>
            </a:r>
            <a:r>
              <a:rPr lang="sv-SE" sz="1000" dirty="0"/>
              <a:t> </a:t>
            </a:r>
            <a:r>
              <a:rPr lang="sv-SE" sz="1000" dirty="0" err="1"/>
              <a:t>developement</a:t>
            </a:r>
            <a:r>
              <a:rPr lang="sv-SE" sz="1000" dirty="0"/>
              <a:t>-insatser</a:t>
            </a:r>
          </a:p>
          <a:p>
            <a:pPr marL="0" indent="0" defTabSz="457200">
              <a:lnSpc>
                <a:spcPct val="90000"/>
              </a:lnSpc>
              <a:spcBef>
                <a:spcPts val="1000"/>
              </a:spcBef>
              <a:buClr>
                <a:schemeClr val="accent1"/>
              </a:buClr>
              <a:buSzPct val="80000"/>
              <a:buNone/>
            </a:pPr>
            <a:r>
              <a:rPr lang="en-US" sz="1000" dirty="0" err="1"/>
              <a:t>Exempel</a:t>
            </a:r>
            <a:r>
              <a:rPr lang="en-US" sz="1000" dirty="0"/>
              <a:t> </a:t>
            </a:r>
            <a:r>
              <a:rPr lang="en-US" sz="1000" dirty="0" err="1"/>
              <a:t>på</a:t>
            </a:r>
            <a:r>
              <a:rPr lang="en-US" sz="1000" dirty="0"/>
              <a:t> </a:t>
            </a:r>
            <a:r>
              <a:rPr lang="en-US" sz="1000" dirty="0" err="1"/>
              <a:t>teman</a:t>
            </a:r>
            <a:r>
              <a:rPr lang="en-US" sz="1000" dirty="0"/>
              <a:t>:</a:t>
            </a:r>
            <a:r>
              <a:rPr lang="en-US" sz="1000" dirty="0">
                <a:solidFill>
                  <a:schemeClr val="tx1">
                    <a:lumMod val="75000"/>
                    <a:lumOff val="25000"/>
                  </a:schemeClr>
                </a:solidFill>
              </a:rPr>
              <a:t> empowerment, </a:t>
            </a:r>
            <a:r>
              <a:rPr lang="en-US" sz="1000" dirty="0" err="1">
                <a:solidFill>
                  <a:schemeClr val="tx1">
                    <a:lumMod val="75000"/>
                    <a:lumOff val="25000"/>
                  </a:schemeClr>
                </a:solidFill>
              </a:rPr>
              <a:t>gatubarn</a:t>
            </a:r>
            <a:r>
              <a:rPr lang="en-US" sz="1000" dirty="0">
                <a:solidFill>
                  <a:schemeClr val="tx1">
                    <a:lumMod val="75000"/>
                    <a:lumOff val="25000"/>
                  </a:schemeClr>
                </a:solidFill>
              </a:rPr>
              <a:t>, </a:t>
            </a:r>
            <a:r>
              <a:rPr lang="en-US" sz="1000" dirty="0" err="1">
                <a:solidFill>
                  <a:schemeClr val="tx1">
                    <a:lumMod val="75000"/>
                    <a:lumOff val="25000"/>
                  </a:schemeClr>
                </a:solidFill>
              </a:rPr>
              <a:t>våld</a:t>
            </a:r>
            <a:r>
              <a:rPr lang="en-US" sz="1000" dirty="0">
                <a:solidFill>
                  <a:schemeClr val="tx1">
                    <a:lumMod val="75000"/>
                    <a:lumOff val="25000"/>
                  </a:schemeClr>
                </a:solidFill>
              </a:rPr>
              <a:t> </a:t>
            </a:r>
            <a:r>
              <a:rPr lang="en-US" sz="1000" dirty="0" err="1">
                <a:solidFill>
                  <a:schemeClr val="tx1">
                    <a:lumMod val="75000"/>
                    <a:lumOff val="25000"/>
                  </a:schemeClr>
                </a:solidFill>
              </a:rPr>
              <a:t>i</a:t>
            </a:r>
            <a:r>
              <a:rPr lang="en-US" sz="1000" dirty="0">
                <a:solidFill>
                  <a:schemeClr val="tx1">
                    <a:lumMod val="75000"/>
                    <a:lumOff val="25000"/>
                  </a:schemeClr>
                </a:solidFill>
              </a:rPr>
              <a:t> </a:t>
            </a:r>
            <a:r>
              <a:rPr lang="en-US" sz="1000" dirty="0" err="1">
                <a:solidFill>
                  <a:schemeClr val="tx1">
                    <a:lumMod val="75000"/>
                    <a:lumOff val="25000"/>
                  </a:schemeClr>
                </a:solidFill>
              </a:rPr>
              <a:t>nära</a:t>
            </a:r>
            <a:r>
              <a:rPr lang="en-US" sz="1000" dirty="0">
                <a:solidFill>
                  <a:schemeClr val="tx1">
                    <a:lumMod val="75000"/>
                    <a:lumOff val="25000"/>
                  </a:schemeClr>
                </a:solidFill>
              </a:rPr>
              <a:t> relation, </a:t>
            </a:r>
            <a:r>
              <a:rPr lang="en-US" sz="1000" dirty="0" err="1">
                <a:solidFill>
                  <a:schemeClr val="tx1">
                    <a:lumMod val="75000"/>
                    <a:lumOff val="25000"/>
                  </a:schemeClr>
                </a:solidFill>
              </a:rPr>
              <a:t>missbruk</a:t>
            </a:r>
            <a:r>
              <a:rPr lang="en-US" sz="1000" dirty="0">
                <a:solidFill>
                  <a:schemeClr val="tx1">
                    <a:lumMod val="75000"/>
                    <a:lumOff val="25000"/>
                  </a:schemeClr>
                </a:solidFill>
              </a:rPr>
              <a:t>, </a:t>
            </a:r>
            <a:r>
              <a:rPr lang="en-US" sz="1000" dirty="0" err="1">
                <a:solidFill>
                  <a:schemeClr val="tx1">
                    <a:lumMod val="75000"/>
                    <a:lumOff val="25000"/>
                  </a:schemeClr>
                </a:solidFill>
              </a:rPr>
              <a:t>äldreomsorg</a:t>
            </a:r>
            <a:r>
              <a:rPr lang="en-US" sz="1000" dirty="0">
                <a:solidFill>
                  <a:schemeClr val="tx1">
                    <a:lumMod val="75000"/>
                    <a:lumOff val="25000"/>
                  </a:schemeClr>
                </a:solidFill>
              </a:rPr>
              <a:t>.</a:t>
            </a:r>
          </a:p>
          <a:p>
            <a:pPr marL="0" indent="0">
              <a:buNone/>
            </a:pPr>
            <a:r>
              <a:rPr lang="sv-SE" sz="1000" u="sng" dirty="0"/>
              <a:t>Upplägg</a:t>
            </a:r>
          </a:p>
          <a:p>
            <a:pPr marL="0" indent="0" defTabSz="457200">
              <a:lnSpc>
                <a:spcPct val="90000"/>
              </a:lnSpc>
              <a:spcBef>
                <a:spcPts val="1000"/>
              </a:spcBef>
              <a:buClr>
                <a:schemeClr val="accent1"/>
              </a:buClr>
              <a:buSzPct val="80000"/>
              <a:buNone/>
            </a:pPr>
            <a:r>
              <a:rPr lang="en-US" sz="1100" dirty="0">
                <a:solidFill>
                  <a:schemeClr val="tx1">
                    <a:lumMod val="75000"/>
                    <a:lumOff val="25000"/>
                  </a:schemeClr>
                </a:solidFill>
              </a:rPr>
              <a:t>2 </a:t>
            </a:r>
            <a:r>
              <a:rPr lang="en-US" sz="1100" dirty="0" err="1">
                <a:solidFill>
                  <a:schemeClr val="tx1">
                    <a:lumMod val="75000"/>
                    <a:lumOff val="25000"/>
                  </a:schemeClr>
                </a:solidFill>
              </a:rPr>
              <a:t>veckors</a:t>
            </a:r>
            <a:r>
              <a:rPr lang="en-US" sz="1100" dirty="0">
                <a:solidFill>
                  <a:schemeClr val="tx1">
                    <a:lumMod val="75000"/>
                    <a:lumOff val="25000"/>
                  </a:schemeClr>
                </a:solidFill>
              </a:rPr>
              <a:t> </a:t>
            </a:r>
            <a:r>
              <a:rPr lang="en-US" sz="1100" dirty="0" err="1">
                <a:solidFill>
                  <a:schemeClr val="tx1">
                    <a:lumMod val="75000"/>
                    <a:lumOff val="25000"/>
                  </a:schemeClr>
                </a:solidFill>
              </a:rPr>
              <a:t>teoretisk</a:t>
            </a:r>
            <a:r>
              <a:rPr lang="en-US" sz="1100" dirty="0">
                <a:solidFill>
                  <a:schemeClr val="tx1">
                    <a:lumMod val="75000"/>
                    <a:lumOff val="25000"/>
                  </a:schemeClr>
                </a:solidFill>
              </a:rPr>
              <a:t> </a:t>
            </a:r>
            <a:r>
              <a:rPr lang="en-US" sz="1100" dirty="0" err="1">
                <a:solidFill>
                  <a:schemeClr val="tx1">
                    <a:lumMod val="75000"/>
                    <a:lumOff val="25000"/>
                  </a:schemeClr>
                </a:solidFill>
              </a:rPr>
              <a:t>introduktion</a:t>
            </a:r>
            <a:r>
              <a:rPr lang="en-US" sz="1100" dirty="0">
                <a:solidFill>
                  <a:schemeClr val="tx1">
                    <a:lumMod val="75000"/>
                    <a:lumOff val="25000"/>
                  </a:schemeClr>
                </a:solidFill>
              </a:rPr>
              <a:t> </a:t>
            </a:r>
            <a:r>
              <a:rPr lang="en-US" sz="1100" dirty="0" err="1">
                <a:solidFill>
                  <a:schemeClr val="tx1">
                    <a:lumMod val="75000"/>
                    <a:lumOff val="25000"/>
                  </a:schemeClr>
                </a:solidFill>
              </a:rPr>
              <a:t>varvat</a:t>
            </a:r>
            <a:r>
              <a:rPr lang="en-US" sz="1100" dirty="0">
                <a:solidFill>
                  <a:schemeClr val="tx1">
                    <a:lumMod val="75000"/>
                    <a:lumOff val="25000"/>
                  </a:schemeClr>
                </a:solidFill>
              </a:rPr>
              <a:t> med </a:t>
            </a:r>
            <a:r>
              <a:rPr lang="en-US" sz="1100" dirty="0" err="1">
                <a:solidFill>
                  <a:schemeClr val="tx1">
                    <a:lumMod val="75000"/>
                    <a:lumOff val="25000"/>
                  </a:schemeClr>
                </a:solidFill>
              </a:rPr>
              <a:t>fältbesök</a:t>
            </a:r>
            <a:r>
              <a:rPr lang="en-US" sz="1100" dirty="0">
                <a:solidFill>
                  <a:schemeClr val="tx1">
                    <a:lumMod val="75000"/>
                    <a:lumOff val="25000"/>
                  </a:schemeClr>
                </a:solidFill>
              </a:rPr>
              <a:t>. </a:t>
            </a:r>
          </a:p>
          <a:p>
            <a:pPr marL="0" indent="0">
              <a:lnSpc>
                <a:spcPct val="90000"/>
              </a:lnSpc>
              <a:buNone/>
            </a:pPr>
            <a:r>
              <a:rPr lang="en-US" sz="1100" dirty="0">
                <a:solidFill>
                  <a:schemeClr val="tx1">
                    <a:lumMod val="75000"/>
                    <a:lumOff val="25000"/>
                  </a:schemeClr>
                </a:solidFill>
              </a:rPr>
              <a:t>2 </a:t>
            </a:r>
            <a:r>
              <a:rPr lang="en-US" sz="1100" dirty="0" err="1">
                <a:solidFill>
                  <a:schemeClr val="tx1">
                    <a:lumMod val="75000"/>
                    <a:lumOff val="25000"/>
                  </a:schemeClr>
                </a:solidFill>
              </a:rPr>
              <a:t>perioder</a:t>
            </a:r>
            <a:r>
              <a:rPr lang="en-US" sz="1100" dirty="0">
                <a:solidFill>
                  <a:schemeClr val="tx1">
                    <a:lumMod val="75000"/>
                    <a:lumOff val="25000"/>
                  </a:schemeClr>
                </a:solidFill>
              </a:rPr>
              <a:t> av </a:t>
            </a:r>
            <a:r>
              <a:rPr lang="en-US" sz="1100" dirty="0" err="1">
                <a:solidFill>
                  <a:schemeClr val="tx1">
                    <a:lumMod val="75000"/>
                    <a:lumOff val="25000"/>
                  </a:schemeClr>
                </a:solidFill>
              </a:rPr>
              <a:t>placering</a:t>
            </a:r>
            <a:r>
              <a:rPr lang="en-US" sz="1100" dirty="0">
                <a:solidFill>
                  <a:schemeClr val="tx1">
                    <a:lumMod val="75000"/>
                    <a:lumOff val="25000"/>
                  </a:schemeClr>
                </a:solidFill>
              </a:rPr>
              <a:t> </a:t>
            </a:r>
            <a:r>
              <a:rPr lang="en-US" sz="1100" dirty="0"/>
              <a:t>i</a:t>
            </a:r>
            <a:r>
              <a:rPr lang="en-US" sz="1100" dirty="0">
                <a:solidFill>
                  <a:schemeClr val="tx1">
                    <a:lumMod val="75000"/>
                    <a:lumOff val="25000"/>
                  </a:schemeClr>
                </a:solidFill>
              </a:rPr>
              <a:t> </a:t>
            </a:r>
            <a:r>
              <a:rPr lang="en-US" sz="1100" dirty="0" err="1">
                <a:solidFill>
                  <a:schemeClr val="tx1">
                    <a:lumMod val="75000"/>
                    <a:lumOff val="25000"/>
                  </a:schemeClr>
                </a:solidFill>
              </a:rPr>
              <a:t>verksamhet</a:t>
            </a:r>
            <a:r>
              <a:rPr lang="en-US" sz="1100" dirty="0">
                <a:solidFill>
                  <a:schemeClr val="tx1">
                    <a:lumMod val="75000"/>
                    <a:lumOff val="25000"/>
                  </a:schemeClr>
                </a:solidFill>
              </a:rPr>
              <a:t>  med </a:t>
            </a:r>
            <a:r>
              <a:rPr lang="en-US" sz="1100" dirty="0" err="1">
                <a:solidFill>
                  <a:schemeClr val="tx1">
                    <a:lumMod val="75000"/>
                    <a:lumOff val="25000"/>
                  </a:schemeClr>
                </a:solidFill>
              </a:rPr>
              <a:t>vissa</a:t>
            </a:r>
            <a:r>
              <a:rPr lang="en-US" sz="1100" dirty="0">
                <a:solidFill>
                  <a:schemeClr val="tx1">
                    <a:lumMod val="75000"/>
                    <a:lumOff val="25000"/>
                  </a:schemeClr>
                </a:solidFill>
              </a:rPr>
              <a:t> </a:t>
            </a:r>
            <a:r>
              <a:rPr lang="en-US" sz="1100" dirty="0" err="1">
                <a:solidFill>
                  <a:schemeClr val="tx1">
                    <a:lumMod val="75000"/>
                    <a:lumOff val="25000"/>
                  </a:schemeClr>
                </a:solidFill>
              </a:rPr>
              <a:t>egna</a:t>
            </a:r>
            <a:r>
              <a:rPr lang="en-US" sz="1100" dirty="0">
                <a:solidFill>
                  <a:schemeClr val="tx1">
                    <a:lumMod val="75000"/>
                    <a:lumOff val="25000"/>
                  </a:schemeClr>
                </a:solidFill>
              </a:rPr>
              <a:t> (</a:t>
            </a:r>
            <a:r>
              <a:rPr lang="en-US" sz="1100" dirty="0" err="1">
                <a:solidFill>
                  <a:schemeClr val="tx1">
                    <a:lumMod val="75000"/>
                    <a:lumOff val="25000"/>
                  </a:schemeClr>
                </a:solidFill>
              </a:rPr>
              <a:t>enklare</a:t>
            </a:r>
            <a:r>
              <a:rPr lang="en-US" sz="1100" dirty="0">
                <a:solidFill>
                  <a:schemeClr val="tx1">
                    <a:lumMod val="75000"/>
                    <a:lumOff val="25000"/>
                  </a:schemeClr>
                </a:solidFill>
              </a:rPr>
              <a:t>) </a:t>
            </a:r>
            <a:r>
              <a:rPr lang="en-US" sz="1100" dirty="0" err="1">
                <a:solidFill>
                  <a:schemeClr val="tx1">
                    <a:lumMod val="75000"/>
                    <a:lumOff val="25000"/>
                  </a:schemeClr>
                </a:solidFill>
              </a:rPr>
              <a:t>arbetsuppgifter</a:t>
            </a:r>
            <a:r>
              <a:rPr lang="en-US" sz="1100" dirty="0">
                <a:solidFill>
                  <a:schemeClr val="tx1">
                    <a:lumMod val="75000"/>
                    <a:lumOff val="25000"/>
                  </a:schemeClr>
                </a:solidFill>
              </a:rPr>
              <a:t>. Ex: </a:t>
            </a:r>
            <a:r>
              <a:rPr lang="en-US" sz="1100" dirty="0" err="1">
                <a:solidFill>
                  <a:schemeClr val="tx1">
                    <a:lumMod val="75000"/>
                    <a:lumOff val="25000"/>
                  </a:schemeClr>
                </a:solidFill>
              </a:rPr>
              <a:t>måla</a:t>
            </a:r>
            <a:r>
              <a:rPr lang="en-US" sz="1100" dirty="0">
                <a:solidFill>
                  <a:schemeClr val="tx1">
                    <a:lumMod val="75000"/>
                    <a:lumOff val="25000"/>
                  </a:schemeClr>
                </a:solidFill>
              </a:rPr>
              <a:t> </a:t>
            </a:r>
            <a:r>
              <a:rPr lang="en-US" sz="1100" dirty="0" err="1">
                <a:solidFill>
                  <a:schemeClr val="tx1">
                    <a:lumMod val="75000"/>
                    <a:lumOff val="25000"/>
                  </a:schemeClr>
                </a:solidFill>
              </a:rPr>
              <a:t>hönshus</a:t>
            </a:r>
            <a:r>
              <a:rPr lang="en-US" sz="1100" dirty="0">
                <a:solidFill>
                  <a:schemeClr val="tx1">
                    <a:lumMod val="75000"/>
                    <a:lumOff val="25000"/>
                  </a:schemeClr>
                </a:solidFill>
              </a:rPr>
              <a:t>, </a:t>
            </a:r>
            <a:r>
              <a:rPr lang="en-US" sz="1100" dirty="0" err="1">
                <a:solidFill>
                  <a:schemeClr val="tx1">
                    <a:lumMod val="75000"/>
                    <a:lumOff val="25000"/>
                  </a:schemeClr>
                </a:solidFill>
              </a:rPr>
              <a:t>hålla</a:t>
            </a:r>
            <a:r>
              <a:rPr lang="en-US" sz="1100" dirty="0">
                <a:solidFill>
                  <a:schemeClr val="tx1">
                    <a:lumMod val="75000"/>
                    <a:lumOff val="25000"/>
                  </a:schemeClr>
                </a:solidFill>
              </a:rPr>
              <a:t> </a:t>
            </a:r>
            <a:r>
              <a:rPr lang="en-US" sz="1100" dirty="0" err="1">
                <a:solidFill>
                  <a:schemeClr val="tx1">
                    <a:lumMod val="75000"/>
                    <a:lumOff val="25000"/>
                  </a:schemeClr>
                </a:solidFill>
              </a:rPr>
              <a:t>i</a:t>
            </a:r>
            <a:r>
              <a:rPr lang="en-US" sz="1100" dirty="0">
                <a:solidFill>
                  <a:schemeClr val="tx1">
                    <a:lumMod val="75000"/>
                    <a:lumOff val="25000"/>
                  </a:schemeClr>
                </a:solidFill>
              </a:rPr>
              <a:t> </a:t>
            </a:r>
            <a:r>
              <a:rPr lang="en-US" sz="1100" dirty="0" err="1">
                <a:solidFill>
                  <a:schemeClr val="tx1">
                    <a:lumMod val="75000"/>
                    <a:lumOff val="25000"/>
                  </a:schemeClr>
                </a:solidFill>
              </a:rPr>
              <a:t>samtalsgrupp</a:t>
            </a:r>
            <a:r>
              <a:rPr lang="en-US" sz="1100" dirty="0">
                <a:solidFill>
                  <a:schemeClr val="tx1">
                    <a:lumMod val="75000"/>
                    <a:lumOff val="25000"/>
                  </a:schemeClr>
                </a:solidFill>
              </a:rPr>
              <a:t> med </a:t>
            </a:r>
            <a:r>
              <a:rPr lang="en-US" sz="1100" dirty="0" err="1">
                <a:solidFill>
                  <a:schemeClr val="tx1">
                    <a:lumMod val="75000"/>
                    <a:lumOff val="25000"/>
                  </a:schemeClr>
                </a:solidFill>
              </a:rPr>
              <a:t>flickor</a:t>
            </a:r>
            <a:r>
              <a:rPr lang="en-US" sz="1100" dirty="0">
                <a:solidFill>
                  <a:schemeClr val="tx1">
                    <a:lumMod val="75000"/>
                    <a:lumOff val="25000"/>
                  </a:schemeClr>
                </a:solidFill>
              </a:rPr>
              <a:t>.</a:t>
            </a:r>
          </a:p>
          <a:p>
            <a:pPr marL="0" indent="0" defTabSz="457200">
              <a:lnSpc>
                <a:spcPct val="90000"/>
              </a:lnSpc>
              <a:spcBef>
                <a:spcPts val="1000"/>
              </a:spcBef>
              <a:buClr>
                <a:schemeClr val="accent1"/>
              </a:buClr>
              <a:buSzPct val="80000"/>
              <a:buNone/>
            </a:pPr>
            <a:r>
              <a:rPr lang="en-US" sz="1100" dirty="0" err="1">
                <a:solidFill>
                  <a:schemeClr val="tx1">
                    <a:lumMod val="75000"/>
                    <a:lumOff val="25000"/>
                  </a:schemeClr>
                </a:solidFill>
              </a:rPr>
              <a:t>Varvat</a:t>
            </a:r>
            <a:r>
              <a:rPr lang="en-US" sz="1100" dirty="0">
                <a:solidFill>
                  <a:schemeClr val="tx1">
                    <a:lumMod val="75000"/>
                    <a:lumOff val="25000"/>
                  </a:schemeClr>
                </a:solidFill>
              </a:rPr>
              <a:t> med </a:t>
            </a:r>
            <a:r>
              <a:rPr lang="en-US" sz="1100" dirty="0" err="1"/>
              <a:t>f</a:t>
            </a:r>
            <a:r>
              <a:rPr lang="en-US" sz="1100" dirty="0" err="1">
                <a:solidFill>
                  <a:schemeClr val="tx1">
                    <a:lumMod val="75000"/>
                    <a:lumOff val="25000"/>
                  </a:schemeClr>
                </a:solidFill>
              </a:rPr>
              <a:t>ältstudier</a:t>
            </a:r>
            <a:r>
              <a:rPr lang="en-US" sz="1100" dirty="0">
                <a:solidFill>
                  <a:schemeClr val="tx1">
                    <a:lumMod val="75000"/>
                    <a:lumOff val="25000"/>
                  </a:schemeClr>
                </a:solidFill>
              </a:rPr>
              <a:t> med </a:t>
            </a:r>
            <a:r>
              <a:rPr lang="en-US" sz="1100" dirty="0" err="1">
                <a:solidFill>
                  <a:schemeClr val="tx1">
                    <a:lumMod val="75000"/>
                    <a:lumOff val="25000"/>
                  </a:schemeClr>
                </a:solidFill>
              </a:rPr>
              <a:t>deltagande</a:t>
            </a:r>
            <a:r>
              <a:rPr lang="en-US" sz="1100" dirty="0">
                <a:solidFill>
                  <a:schemeClr val="tx1">
                    <a:lumMod val="75000"/>
                    <a:lumOff val="25000"/>
                  </a:schemeClr>
                </a:solidFill>
              </a:rPr>
              <a:t> observation/</a:t>
            </a:r>
            <a:r>
              <a:rPr lang="en-US" sz="1100" dirty="0" err="1">
                <a:solidFill>
                  <a:schemeClr val="tx1">
                    <a:lumMod val="75000"/>
                    <a:lumOff val="25000"/>
                  </a:schemeClr>
                </a:solidFill>
              </a:rPr>
              <a:t>interaktion</a:t>
            </a:r>
            <a:r>
              <a:rPr lang="en-US" sz="1100" dirty="0">
                <a:solidFill>
                  <a:schemeClr val="tx1">
                    <a:lumMod val="75000"/>
                    <a:lumOff val="25000"/>
                  </a:schemeClr>
                </a:solidFill>
              </a:rPr>
              <a:t> med </a:t>
            </a:r>
            <a:r>
              <a:rPr lang="en-US" sz="1100" dirty="0" err="1">
                <a:solidFill>
                  <a:schemeClr val="tx1">
                    <a:lumMod val="75000"/>
                    <a:lumOff val="25000"/>
                  </a:schemeClr>
                </a:solidFill>
              </a:rPr>
              <a:t>brukare</a:t>
            </a:r>
            <a:r>
              <a:rPr lang="en-US" sz="1100" dirty="0">
                <a:solidFill>
                  <a:schemeClr val="tx1">
                    <a:lumMod val="75000"/>
                    <a:lumOff val="25000"/>
                  </a:schemeClr>
                </a:solidFill>
              </a:rPr>
              <a:t> </a:t>
            </a:r>
            <a:r>
              <a:rPr lang="en-US" sz="1100" dirty="0" err="1">
                <a:solidFill>
                  <a:schemeClr val="tx1">
                    <a:lumMod val="75000"/>
                    <a:lumOff val="25000"/>
                  </a:schemeClr>
                </a:solidFill>
              </a:rPr>
              <a:t>och</a:t>
            </a:r>
            <a:r>
              <a:rPr lang="en-US" sz="1100" dirty="0">
                <a:solidFill>
                  <a:schemeClr val="tx1">
                    <a:lumMod val="75000"/>
                    <a:lumOff val="25000"/>
                  </a:schemeClr>
                </a:solidFill>
              </a:rPr>
              <a:t> </a:t>
            </a:r>
            <a:r>
              <a:rPr lang="en-US" sz="1100" dirty="0" err="1">
                <a:solidFill>
                  <a:schemeClr val="tx1">
                    <a:lumMod val="75000"/>
                    <a:lumOff val="25000"/>
                  </a:schemeClr>
                </a:solidFill>
              </a:rPr>
              <a:t>praktiker</a:t>
            </a:r>
            <a:r>
              <a:rPr lang="en-US" sz="1100" dirty="0">
                <a:solidFill>
                  <a:schemeClr val="tx1">
                    <a:lumMod val="75000"/>
                    <a:lumOff val="25000"/>
                  </a:schemeClr>
                </a:solidFill>
              </a:rPr>
              <a:t> </a:t>
            </a:r>
          </a:p>
          <a:p>
            <a:pPr marL="0" indent="0" defTabSz="457200">
              <a:lnSpc>
                <a:spcPct val="90000"/>
              </a:lnSpc>
              <a:spcBef>
                <a:spcPts val="1000"/>
              </a:spcBef>
              <a:buClr>
                <a:schemeClr val="accent1"/>
              </a:buClr>
              <a:buSzPct val="80000"/>
              <a:buNone/>
            </a:pPr>
            <a:endParaRPr lang="sv-SE" sz="1000" u="sng" dirty="0"/>
          </a:p>
          <a:p>
            <a:pPr marL="0" indent="0">
              <a:lnSpc>
                <a:spcPct val="80000"/>
              </a:lnSpc>
              <a:buSzPct val="45000"/>
              <a:buNone/>
            </a:pPr>
            <a:r>
              <a:rPr lang="sv-SE" sz="1000" u="sng" dirty="0"/>
              <a:t>Handledare/samordnare </a:t>
            </a:r>
            <a:r>
              <a:rPr lang="sv-SE" sz="1000" dirty="0"/>
              <a:t>Frida </a:t>
            </a:r>
            <a:r>
              <a:rPr lang="sv-SE" sz="1000" dirty="0" err="1"/>
              <a:t>Marealle</a:t>
            </a:r>
            <a:r>
              <a:rPr lang="sv-SE" sz="1000" dirty="0"/>
              <a:t> (svensk socionom verksam i Tanzania) </a:t>
            </a:r>
            <a:endParaRPr lang="sv-SE" sz="1000" dirty="0">
              <a:solidFill>
                <a:srgbClr val="000000"/>
              </a:solidFill>
              <a:latin typeface="Arial"/>
            </a:endParaRPr>
          </a:p>
          <a:p>
            <a:pPr marL="0" indent="0">
              <a:lnSpc>
                <a:spcPct val="80000"/>
              </a:lnSpc>
              <a:buSzPct val="45000"/>
              <a:buNone/>
            </a:pPr>
            <a:r>
              <a:rPr lang="sv-SE" sz="1000" u="sng" dirty="0">
                <a:solidFill>
                  <a:srgbClr val="000000"/>
                </a:solidFill>
                <a:latin typeface="Arial"/>
              </a:rPr>
              <a:t>Obligatorisk tid i Tanzania</a:t>
            </a:r>
            <a:r>
              <a:rPr lang="sv-SE" sz="1000" dirty="0">
                <a:solidFill>
                  <a:srgbClr val="000000"/>
                </a:solidFill>
                <a:latin typeface="Arial"/>
              </a:rPr>
              <a:t>: terminsstart – jul 2025</a:t>
            </a:r>
          </a:p>
          <a:p>
            <a:pPr marL="0" indent="0" defTabSz="457200">
              <a:lnSpc>
                <a:spcPct val="90000"/>
              </a:lnSpc>
              <a:spcBef>
                <a:spcPts val="1000"/>
              </a:spcBef>
              <a:buClr>
                <a:schemeClr val="accent1"/>
              </a:buClr>
              <a:buSzPct val="80000"/>
              <a:buNone/>
            </a:pPr>
            <a:endParaRPr lang="en-US" sz="1000" dirty="0">
              <a:solidFill>
                <a:schemeClr val="tx1">
                  <a:lumMod val="75000"/>
                  <a:lumOff val="25000"/>
                </a:schemeClr>
              </a:solidFill>
            </a:endParaRPr>
          </a:p>
          <a:p>
            <a:pPr marL="0" indent="0" defTabSz="457200">
              <a:lnSpc>
                <a:spcPct val="90000"/>
              </a:lnSpc>
              <a:spcBef>
                <a:spcPts val="1000"/>
              </a:spcBef>
              <a:buClr>
                <a:schemeClr val="accent1"/>
              </a:buClr>
              <a:buSzPct val="80000"/>
              <a:buNone/>
            </a:pPr>
            <a:r>
              <a:rPr lang="en-US" sz="1000" dirty="0" err="1">
                <a:solidFill>
                  <a:schemeClr val="tx1">
                    <a:lumMod val="75000"/>
                    <a:lumOff val="25000"/>
                  </a:schemeClr>
                </a:solidFill>
              </a:rPr>
              <a:t>Följ</a:t>
            </a:r>
            <a:r>
              <a:rPr lang="en-US" sz="1000" dirty="0">
                <a:solidFill>
                  <a:schemeClr val="tx1">
                    <a:lumMod val="75000"/>
                    <a:lumOff val="25000"/>
                  </a:schemeClr>
                </a:solidFill>
              </a:rPr>
              <a:t> </a:t>
            </a:r>
            <a:r>
              <a:rPr lang="en-US" sz="1000" dirty="0" err="1">
                <a:solidFill>
                  <a:schemeClr val="tx1">
                    <a:lumMod val="75000"/>
                    <a:lumOff val="25000"/>
                  </a:schemeClr>
                </a:solidFill>
              </a:rPr>
              <a:t>nuvarande</a:t>
            </a:r>
            <a:r>
              <a:rPr lang="en-US" sz="1000" dirty="0">
                <a:solidFill>
                  <a:schemeClr val="tx1">
                    <a:lumMod val="75000"/>
                    <a:lumOff val="25000"/>
                  </a:schemeClr>
                </a:solidFill>
              </a:rPr>
              <a:t> </a:t>
            </a:r>
            <a:r>
              <a:rPr lang="en-US" sz="1000" dirty="0" err="1">
                <a:solidFill>
                  <a:schemeClr val="tx1">
                    <a:lumMod val="75000"/>
                    <a:lumOff val="25000"/>
                  </a:schemeClr>
                </a:solidFill>
              </a:rPr>
              <a:t>Tanzani-grupp</a:t>
            </a:r>
            <a:r>
              <a:rPr lang="en-US" sz="1000" dirty="0">
                <a:solidFill>
                  <a:schemeClr val="tx1">
                    <a:lumMod val="75000"/>
                    <a:lumOff val="25000"/>
                  </a:schemeClr>
                </a:solidFill>
              </a:rPr>
              <a:t> </a:t>
            </a:r>
            <a:r>
              <a:rPr lang="en-US" sz="1000" dirty="0" err="1">
                <a:solidFill>
                  <a:schemeClr val="tx1">
                    <a:lumMod val="75000"/>
                    <a:lumOff val="25000"/>
                  </a:schemeClr>
                </a:solidFill>
              </a:rPr>
              <a:t>på</a:t>
            </a:r>
            <a:r>
              <a:rPr lang="en-US" sz="1000" dirty="0">
                <a:solidFill>
                  <a:schemeClr val="tx1">
                    <a:lumMod val="75000"/>
                    <a:lumOff val="25000"/>
                  </a:schemeClr>
                </a:solidFill>
              </a:rPr>
              <a:t> Instagram! </a:t>
            </a:r>
            <a:r>
              <a:rPr lang="en-US" sz="1000" dirty="0" err="1">
                <a:solidFill>
                  <a:schemeClr val="tx1">
                    <a:lumMod val="75000"/>
                    <a:lumOff val="25000"/>
                  </a:schemeClr>
                </a:solidFill>
              </a:rPr>
              <a:t>Kontot</a:t>
            </a:r>
            <a:r>
              <a:rPr lang="en-US" sz="1000" dirty="0">
                <a:solidFill>
                  <a:schemeClr val="tx1">
                    <a:lumMod val="75000"/>
                    <a:lumOff val="25000"/>
                  </a:schemeClr>
                </a:solidFill>
              </a:rPr>
              <a:t> </a:t>
            </a:r>
            <a:r>
              <a:rPr lang="en-US" sz="1000" dirty="0" err="1">
                <a:solidFill>
                  <a:schemeClr val="tx1">
                    <a:lumMod val="75000"/>
                    <a:lumOff val="25000"/>
                  </a:schemeClr>
                </a:solidFill>
              </a:rPr>
              <a:t>heter</a:t>
            </a:r>
            <a:r>
              <a:rPr lang="en-US" sz="1000" dirty="0"/>
              <a:t> “</a:t>
            </a:r>
            <a:r>
              <a:rPr lang="sv-SE" sz="1000" dirty="0"/>
              <a:t>tanzania_vt25”</a:t>
            </a:r>
            <a:endParaRPr lang="sv-SE" sz="1000" dirty="0">
              <a:solidFill>
                <a:srgbClr val="000000"/>
              </a:solidFill>
              <a:latin typeface="Arial"/>
            </a:endParaRPr>
          </a:p>
          <a:p>
            <a:pPr marL="0" indent="0">
              <a:buNone/>
            </a:pPr>
            <a:endParaRPr lang="sv-SE" sz="1000" dirty="0"/>
          </a:p>
          <a:p>
            <a:pPr marL="0" indent="0">
              <a:buNone/>
            </a:pPr>
            <a:endParaRPr lang="sv-SE" sz="1000" dirty="0"/>
          </a:p>
        </p:txBody>
      </p:sp>
      <p:pic>
        <p:nvPicPr>
          <p:cNvPr id="5" name="Bildobjekt 4">
            <a:extLst>
              <a:ext uri="{FF2B5EF4-FFF2-40B4-BE49-F238E27FC236}">
                <a16:creationId xmlns:a16="http://schemas.microsoft.com/office/drawing/2014/main" id="{03FC3ABF-7A8B-6B66-A73C-3327643ABDFE}"/>
              </a:ext>
            </a:extLst>
          </p:cNvPr>
          <p:cNvPicPr>
            <a:picLocks noChangeAspect="1"/>
          </p:cNvPicPr>
          <p:nvPr/>
        </p:nvPicPr>
        <p:blipFill rotWithShape="1">
          <a:blip r:embed="rId3"/>
          <a:srcRect l="23415" r="617" b="2"/>
          <a:stretch/>
        </p:blipFill>
        <p:spPr>
          <a:xfrm>
            <a:off x="5648611" y="10"/>
            <a:ext cx="3493006" cy="3448414"/>
          </a:xfrm>
          <a:prstGeom prst="rect">
            <a:avLst/>
          </a:prstGeom>
        </p:spPr>
      </p:pic>
      <p:pic>
        <p:nvPicPr>
          <p:cNvPr id="4" name="Bildobjekt 3">
            <a:extLst>
              <a:ext uri="{FF2B5EF4-FFF2-40B4-BE49-F238E27FC236}">
                <a16:creationId xmlns:a16="http://schemas.microsoft.com/office/drawing/2014/main" id="{6F63049D-6F75-E24D-9311-6D33C9AC7215}"/>
              </a:ext>
            </a:extLst>
          </p:cNvPr>
          <p:cNvPicPr>
            <a:picLocks noChangeAspect="1"/>
          </p:cNvPicPr>
          <p:nvPr/>
        </p:nvPicPr>
        <p:blipFill rotWithShape="1">
          <a:blip r:embed="rId4"/>
          <a:srcRect r="7298" b="-3"/>
          <a:stretch/>
        </p:blipFill>
        <p:spPr>
          <a:xfrm>
            <a:off x="5646231" y="3437472"/>
            <a:ext cx="3493005" cy="3428996"/>
          </a:xfrm>
          <a:prstGeom prst="rect">
            <a:avLst/>
          </a:prstGeom>
        </p:spPr>
      </p:pic>
    </p:spTree>
    <p:extLst>
      <p:ext uri="{BB962C8B-B14F-4D97-AF65-F5344CB8AC3E}">
        <p14:creationId xmlns:p14="http://schemas.microsoft.com/office/powerpoint/2010/main" val="138080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216884-6A53-063A-CF55-C7138C2F3F6F}"/>
              </a:ext>
            </a:extLst>
          </p:cNvPr>
          <p:cNvSpPr>
            <a:spLocks noGrp="1"/>
          </p:cNvSpPr>
          <p:nvPr>
            <p:ph type="title"/>
          </p:nvPr>
        </p:nvSpPr>
        <p:spPr/>
        <p:txBody>
          <a:bodyPr/>
          <a:lstStyle/>
          <a:p>
            <a:pPr algn="ctr"/>
            <a:r>
              <a:rPr lang="sv-SE" dirty="0"/>
              <a:t>Indien eller Tanzania???</a:t>
            </a:r>
            <a:br>
              <a:rPr lang="sv-SE" dirty="0"/>
            </a:br>
            <a:r>
              <a:rPr lang="sv-SE" dirty="0"/>
              <a:t>… spelar ingen roll?</a:t>
            </a:r>
          </a:p>
        </p:txBody>
      </p:sp>
      <p:sp>
        <p:nvSpPr>
          <p:cNvPr id="3" name="Platshållare för innehåll 2">
            <a:extLst>
              <a:ext uri="{FF2B5EF4-FFF2-40B4-BE49-F238E27FC236}">
                <a16:creationId xmlns:a16="http://schemas.microsoft.com/office/drawing/2014/main" id="{E2EA3314-E571-0C32-33CF-0C8E442B2FF4}"/>
              </a:ext>
            </a:extLst>
          </p:cNvPr>
          <p:cNvSpPr>
            <a:spLocks noGrp="1"/>
          </p:cNvSpPr>
          <p:nvPr>
            <p:ph sz="half" idx="1"/>
          </p:nvPr>
        </p:nvSpPr>
        <p:spPr/>
        <p:txBody>
          <a:bodyPr/>
          <a:lstStyle/>
          <a:p>
            <a:pPr marL="0" indent="0">
              <a:buNone/>
            </a:pPr>
            <a:r>
              <a:rPr lang="sv-SE" dirty="0"/>
              <a:t>Indien </a:t>
            </a:r>
          </a:p>
          <a:p>
            <a:r>
              <a:rPr lang="sv-SE" dirty="0"/>
              <a:t>Bredd – men även djup</a:t>
            </a:r>
          </a:p>
          <a:p>
            <a:r>
              <a:rPr lang="sv-SE" dirty="0"/>
              <a:t>Säkert land att befinna sig i</a:t>
            </a:r>
          </a:p>
          <a:p>
            <a:r>
              <a:rPr lang="sv-SE" dirty="0"/>
              <a:t>Upparbetat och väl etablerat</a:t>
            </a:r>
          </a:p>
          <a:p>
            <a:pPr marL="0" indent="0">
              <a:buNone/>
            </a:pPr>
            <a:endParaRPr lang="sv-SE" dirty="0"/>
          </a:p>
          <a:p>
            <a:endParaRPr lang="sv-SE" dirty="0"/>
          </a:p>
        </p:txBody>
      </p:sp>
      <p:sp>
        <p:nvSpPr>
          <p:cNvPr id="4" name="Platshållare för innehåll 3">
            <a:extLst>
              <a:ext uri="{FF2B5EF4-FFF2-40B4-BE49-F238E27FC236}">
                <a16:creationId xmlns:a16="http://schemas.microsoft.com/office/drawing/2014/main" id="{C1AC74CF-A1AA-4765-BA5F-C287CFB428EF}"/>
              </a:ext>
            </a:extLst>
          </p:cNvPr>
          <p:cNvSpPr>
            <a:spLocks noGrp="1"/>
          </p:cNvSpPr>
          <p:nvPr>
            <p:ph sz="half" idx="2"/>
          </p:nvPr>
        </p:nvSpPr>
        <p:spPr/>
        <p:txBody>
          <a:bodyPr/>
          <a:lstStyle/>
          <a:p>
            <a:pPr marL="0" indent="0">
              <a:buNone/>
            </a:pPr>
            <a:r>
              <a:rPr lang="sv-SE" dirty="0"/>
              <a:t>Tanzania</a:t>
            </a:r>
          </a:p>
          <a:p>
            <a:r>
              <a:rPr lang="sv-SE" dirty="0"/>
              <a:t>Djup – men även bredd</a:t>
            </a:r>
          </a:p>
          <a:p>
            <a:r>
              <a:rPr lang="sv-SE" dirty="0"/>
              <a:t>Säkert land att befinna sig i</a:t>
            </a:r>
          </a:p>
          <a:p>
            <a:r>
              <a:rPr lang="sv-SE" dirty="0"/>
              <a:t>Upparbetat och väl etablerat</a:t>
            </a:r>
          </a:p>
        </p:txBody>
      </p:sp>
      <p:pic>
        <p:nvPicPr>
          <p:cNvPr id="1028" name="Picture 4" descr="Förhandsgranskning av bild">
            <a:extLst>
              <a:ext uri="{FF2B5EF4-FFF2-40B4-BE49-F238E27FC236}">
                <a16:creationId xmlns:a16="http://schemas.microsoft.com/office/drawing/2014/main" id="{EC490DD0-E305-5249-FE82-FF4B725A6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15" y="4421141"/>
            <a:ext cx="2799882" cy="20999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örhandsgranskning av bild">
            <a:extLst>
              <a:ext uri="{FF2B5EF4-FFF2-40B4-BE49-F238E27FC236}">
                <a16:creationId xmlns:a16="http://schemas.microsoft.com/office/drawing/2014/main" id="{117E5E95-5F5C-4E4F-7E58-88505A894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516" y="4421141"/>
            <a:ext cx="2892798" cy="209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255601"/>
      </p:ext>
    </p:extLst>
  </p:cSld>
  <p:clrMapOvr>
    <a:masterClrMapping/>
  </p:clrMapOvr>
</p:sld>
</file>

<file path=ppt/theme/theme1.xml><?xml version="1.0" encoding="utf-8"?>
<a:theme xmlns:a="http://schemas.openxmlformats.org/drawingml/2006/main" name="Fasett">
  <a:themeElements>
    <a:clrScheme name="Faset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29363</TotalTime>
  <Words>2238</Words>
  <Application>Microsoft Macintosh PowerPoint</Application>
  <PresentationFormat>Bildspel på skärmen (4:3)</PresentationFormat>
  <Paragraphs>235</Paragraphs>
  <Slides>15</Slides>
  <Notes>8</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15</vt:i4>
      </vt:variant>
    </vt:vector>
  </HeadingPairs>
  <TitlesOfParts>
    <vt:vector size="25" baseType="lpstr">
      <vt:lpstr>Arial</vt:lpstr>
      <vt:lpstr>Calibri</vt:lpstr>
      <vt:lpstr>Palatino Linotype</vt:lpstr>
      <vt:lpstr>Segoe UI</vt:lpstr>
      <vt:lpstr>Tahoma</vt:lpstr>
      <vt:lpstr>Times New Roman</vt:lpstr>
      <vt:lpstr>Trebuchet MS</vt:lpstr>
      <vt:lpstr>Wingdings</vt:lpstr>
      <vt:lpstr>Wingdings 3</vt:lpstr>
      <vt:lpstr>Fasett</vt:lpstr>
      <vt:lpstr>PLUGGA UTOMLANDS!  För dig som vill bli en trygg och empatisk socialarbetare som kan tänka ”utanför boxen” samtidigt som du får en oförglömlig upplevelse!</vt:lpstr>
      <vt:lpstr>Vad kan du få ut av att göra VFU utomlands? </vt:lpstr>
      <vt:lpstr>Utmaningar</vt:lpstr>
      <vt:lpstr>PowerPoint-presentation</vt:lpstr>
      <vt:lpstr>Men kommer jag att få jobb hemma sedan? Kommer jag inte missa saker jag skulle ha lärt mig på VFU i Sverige?   </vt:lpstr>
      <vt:lpstr>Sweden-India Project (Swindia) </vt:lpstr>
      <vt:lpstr>Studentröster om att göra VFU i Swindia-projektet </vt:lpstr>
      <vt:lpstr>Tanzania</vt:lpstr>
      <vt:lpstr>Indien eller Tanzania??? … spelar ingen roll?</vt:lpstr>
      <vt:lpstr>Project Playground Kapstaden, Sydafrika</vt:lpstr>
      <vt:lpstr>PowerPoint-presentation</vt:lpstr>
      <vt:lpstr>Kostnader (obs! ungefärliga)</vt:lpstr>
      <vt:lpstr> Praktiska frågor</vt:lpstr>
      <vt:lpstr>Anmälan/ansökan internationell VFU</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Studier i utlandet</dc:title>
  <dc:creator>Camilla Fridström</dc:creator>
  <cp:lastModifiedBy>Camilla Fridström</cp:lastModifiedBy>
  <cp:revision>114</cp:revision>
  <cp:lastPrinted>2017-02-08T09:34:43Z</cp:lastPrinted>
  <dcterms:modified xsi:type="dcterms:W3CDTF">2025-02-03T16:53:27Z</dcterms:modified>
</cp:coreProperties>
</file>