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84" r:id="rId4"/>
    <p:sldId id="272" r:id="rId5"/>
    <p:sldId id="287" r:id="rId6"/>
    <p:sldId id="286" r:id="rId7"/>
    <p:sldId id="288" r:id="rId8"/>
    <p:sldId id="289" r:id="rId9"/>
    <p:sldId id="290" r:id="rId10"/>
    <p:sldId id="291" r:id="rId11"/>
    <p:sldId id="261" r:id="rId12"/>
    <p:sldId id="293" r:id="rId13"/>
    <p:sldId id="292" r:id="rId14"/>
    <p:sldId id="273" r:id="rId15"/>
    <p:sldId id="274" r:id="rId16"/>
    <p:sldId id="294" r:id="rId17"/>
    <p:sldId id="296" r:id="rId18"/>
    <p:sldId id="301" r:id="rId19"/>
    <p:sldId id="302" r:id="rId20"/>
    <p:sldId id="297" r:id="rId21"/>
    <p:sldId id="299" r:id="rId22"/>
    <p:sldId id="295" r:id="rId23"/>
    <p:sldId id="300" r:id="rId24"/>
    <p:sldId id="303" r:id="rId25"/>
    <p:sldId id="298" r:id="rId26"/>
    <p:sldId id="304" r:id="rId27"/>
    <p:sldId id="305" r:id="rId28"/>
    <p:sldId id="308" r:id="rId29"/>
    <p:sldId id="309" r:id="rId30"/>
    <p:sldId id="307" r:id="rId31"/>
    <p:sldId id="268"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F0066"/>
    <a:srgbClr val="CA73D1"/>
    <a:srgbClr val="9DF66C"/>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6" d="100"/>
          <a:sy n="76" d="100"/>
        </p:scale>
        <p:origin x="-1404" y="-3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D:\Disk%20D\&#1053;&#1048;&#1056;\&#1082;&#1086;&#1085;&#1092;&#1077;&#1088;&#1077;&#1085;&#1094;&#1080;&#1080;%20&#1087;&#1086;%20&#1074;&#1099;&#1073;&#1086;&#1088;&#1082;&#1077;\&#1064;&#1074;&#1077;&#1094;&#1080;&#1103;%202019\&#1075;&#1088;&#1072;&#1092;&#1080;&#1082;&#1080;%20&#1076;&#1083;&#1103;%20&#1087;&#1088;&#1077;&#1079;&#1077;&#1085;&#1090;&#1072;&#1094;&#1080;&#1080;.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1" Type="http://schemas.openxmlformats.org/officeDocument/2006/relationships/oleObject" Target="file:///D:\Disk%20D\&#1053;&#1048;&#1056;\&#1082;&#1086;&#1085;&#1092;&#1077;&#1088;&#1077;&#1085;&#1094;&#1080;&#1080;%20&#1087;&#1086;%20&#1074;&#1099;&#1073;&#1086;&#1088;&#1082;&#1077;\&#1064;&#1074;&#1077;&#1094;&#1080;&#1103;%202019\&#1075;&#1088;&#1072;&#1092;&#1080;&#1082;&#1080;%20&#1076;&#1083;&#1103;%20&#1087;&#1088;&#1077;&#1079;&#1077;&#1085;&#1090;&#1072;&#1094;&#1080;&#1080;.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27%</a:t>
            </a:r>
          </a:p>
        </c:rich>
      </c:tx>
      <c:layout>
        <c:manualLayout>
          <c:xMode val="edge"/>
          <c:yMode val="edge"/>
          <c:x val="0.22883032489567437"/>
          <c:y val="0.44742422781543623"/>
        </c:manualLayout>
      </c:layout>
      <c:overlay val="0"/>
    </c:title>
    <c:autoTitleDeleted val="0"/>
    <c:plotArea>
      <c:layout>
        <c:manualLayout>
          <c:layoutTarget val="inner"/>
          <c:xMode val="edge"/>
          <c:yMode val="edge"/>
          <c:x val="7.6391627517148605E-2"/>
          <c:y val="9.0035712749021113E-2"/>
          <c:w val="0.40902512185976747"/>
          <c:h val="0.79793425411987429"/>
        </c:manualLayout>
      </c:layout>
      <c:doughnutChart>
        <c:varyColors val="1"/>
        <c:ser>
          <c:idx val="0"/>
          <c:order val="0"/>
          <c:tx>
            <c:strRef>
              <c:f>'английкий вариант'!$A$61</c:f>
              <c:strCache>
                <c:ptCount val="1"/>
                <c:pt idx="0">
                  <c:v>27%</c:v>
                </c:pt>
              </c:strCache>
            </c:strRef>
          </c:tx>
          <c:dLbls>
            <c:spPr>
              <a:noFill/>
              <a:ln>
                <a:noFill/>
              </a:ln>
              <a:effectLst/>
            </c:spPr>
            <c:txPr>
              <a:bodyPr/>
              <a:lstStyle/>
              <a:p>
                <a:pPr>
                  <a:defRPr sz="1800">
                    <a:solidFill>
                      <a:schemeClr val="bg1"/>
                    </a:solidFill>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'английкий вариант'!$B$60:$E$60</c:f>
              <c:strCache>
                <c:ptCount val="4"/>
                <c:pt idx="0">
                  <c:v>the opportunity to leave the child at home under the supervision of an adult</c:v>
                </c:pt>
                <c:pt idx="1">
                  <c:v>The presence of medical contraindications</c:v>
                </c:pt>
                <c:pt idx="2">
                  <c:v>Absence of the necessary educational institution in the place of residence</c:v>
                </c:pt>
                <c:pt idx="3">
                  <c:v>other causes</c:v>
                </c:pt>
              </c:strCache>
            </c:strRef>
          </c:cat>
          <c:val>
            <c:numRef>
              <c:f>'английкий вариант'!$B$61:$E$61</c:f>
              <c:numCache>
                <c:formatCode>0%</c:formatCode>
                <c:ptCount val="4"/>
                <c:pt idx="0">
                  <c:v>0.47</c:v>
                </c:pt>
                <c:pt idx="1">
                  <c:v>0.34</c:v>
                </c:pt>
                <c:pt idx="2">
                  <c:v>0.08</c:v>
                </c:pt>
                <c:pt idx="3">
                  <c:v>0.11</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4980632493825472"/>
          <c:y val="0"/>
          <c:w val="0.48527006614649654"/>
          <c:h val="1"/>
        </c:manualLayout>
      </c:layout>
      <c:overlay val="0"/>
      <c:txPr>
        <a:bodyPr/>
        <a:lstStyle/>
        <a:p>
          <a:pPr>
            <a:defRPr sz="2200">
              <a:latin typeface="Constantia" panose="02030602050306030303" pitchFamily="18" charset="0"/>
            </a:defRPr>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084316028377801"/>
          <c:y val="0.39453928519726766"/>
        </c:manualLayout>
      </c:layout>
      <c:overlay val="0"/>
      <c:txPr>
        <a:bodyPr/>
        <a:lstStyle/>
        <a:p>
          <a:pPr>
            <a:defRPr sz="2400"/>
          </a:pPr>
          <a:endParaRPr lang="ru-RU"/>
        </a:p>
      </c:txPr>
    </c:title>
    <c:autoTitleDeleted val="0"/>
    <c:plotArea>
      <c:layout>
        <c:manualLayout>
          <c:layoutTarget val="inner"/>
          <c:xMode val="edge"/>
          <c:yMode val="edge"/>
          <c:x val="8.0459562032790005E-2"/>
          <c:y val="7.7214063757225615E-2"/>
          <c:w val="0.43173551153046485"/>
          <c:h val="0.7326420801729101"/>
        </c:manualLayout>
      </c:layout>
      <c:doughnutChart>
        <c:varyColors val="1"/>
        <c:ser>
          <c:idx val="0"/>
          <c:order val="0"/>
          <c:tx>
            <c:strRef>
              <c:f>'английкий вариант'!$A$80</c:f>
              <c:strCache>
                <c:ptCount val="1"/>
                <c:pt idx="0">
                  <c:v>4%</c:v>
                </c:pt>
              </c:strCache>
            </c:strRef>
          </c:tx>
          <c:dLbls>
            <c:spPr>
              <a:noFill/>
              <a:ln>
                <a:noFill/>
              </a:ln>
              <a:effectLst/>
            </c:spPr>
            <c:txPr>
              <a:bodyPr/>
              <a:lstStyle/>
              <a:p>
                <a:pPr>
                  <a:defRPr sz="1800">
                    <a:solidFill>
                      <a:schemeClr val="bg1"/>
                    </a:solidFill>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'английкий вариант'!$B$79:$D$79</c:f>
              <c:strCache>
                <c:ptCount val="3"/>
                <c:pt idx="0">
                  <c:v>The presence of medical contraindications</c:v>
                </c:pt>
                <c:pt idx="1">
                  <c:v>Need to be accompanied</c:v>
                </c:pt>
                <c:pt idx="2">
                  <c:v>Absence of the necessary educational institution in the place of residence</c:v>
                </c:pt>
              </c:strCache>
            </c:strRef>
          </c:cat>
          <c:val>
            <c:numRef>
              <c:f>'английкий вариант'!$B$80:$D$80</c:f>
              <c:numCache>
                <c:formatCode>0%</c:formatCode>
                <c:ptCount val="3"/>
                <c:pt idx="0">
                  <c:v>0.74</c:v>
                </c:pt>
                <c:pt idx="1">
                  <c:v>0.16</c:v>
                </c:pt>
                <c:pt idx="2">
                  <c:v>0.1</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52614020069198664"/>
          <c:y val="8.3670895304753579E-2"/>
          <c:w val="0.45719312437506943"/>
          <c:h val="0.65921989307585349"/>
        </c:manualLayout>
      </c:layout>
      <c:overlay val="0"/>
      <c:txPr>
        <a:bodyPr/>
        <a:lstStyle/>
        <a:p>
          <a:pPr>
            <a:defRPr sz="2200">
              <a:latin typeface="Constantia" panose="02030602050306030303" pitchFamily="18" charset="0"/>
            </a:defRPr>
          </a:pPr>
          <a:endParaRPr lang="ru-RU"/>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71653353500987"/>
          <c:y val="4.5117725937428139E-2"/>
          <c:w val="0.62435786951296945"/>
          <c:h val="0.67623847350294408"/>
        </c:manualLayout>
      </c:layout>
      <c:barChart>
        <c:barDir val="bar"/>
        <c:grouping val="stacked"/>
        <c:varyColors val="0"/>
        <c:ser>
          <c:idx val="0"/>
          <c:order val="0"/>
          <c:tx>
            <c:strRef>
              <c:f>'английкий вариант'!$A$24</c:f>
              <c:strCache>
                <c:ptCount val="1"/>
                <c:pt idx="0">
                  <c:v>have paid work</c:v>
                </c:pt>
              </c:strCache>
            </c:strRef>
          </c:tx>
          <c:spPr>
            <a:solidFill>
              <a:srgbClr val="92D050"/>
            </a:solidFill>
          </c:spPr>
          <c:invertIfNegative val="0"/>
          <c:dLbls>
            <c:spPr>
              <a:noFill/>
              <a:ln>
                <a:noFill/>
              </a:ln>
              <a:effectLst/>
            </c:spPr>
            <c:txPr>
              <a:bodyPr/>
              <a:lstStyle/>
              <a:p>
                <a:pPr>
                  <a:defRPr sz="1600"/>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'английкий вариант'!$B$23:$D$23</c:f>
              <c:strCache>
                <c:ptCount val="3"/>
                <c:pt idx="0">
                  <c:v>Basic education</c:v>
                </c:pt>
                <c:pt idx="1">
                  <c:v>Vocational education</c:v>
                </c:pt>
                <c:pt idx="2">
                  <c:v>Higher education</c:v>
                </c:pt>
              </c:strCache>
            </c:strRef>
          </c:cat>
          <c:val>
            <c:numRef>
              <c:f>'английкий вариант'!$B$24:$D$24</c:f>
              <c:numCache>
                <c:formatCode>0%</c:formatCode>
                <c:ptCount val="3"/>
                <c:pt idx="0">
                  <c:v>0.18</c:v>
                </c:pt>
                <c:pt idx="1">
                  <c:v>0.31</c:v>
                </c:pt>
                <c:pt idx="2">
                  <c:v>0.53</c:v>
                </c:pt>
              </c:numCache>
            </c:numRef>
          </c:val>
        </c:ser>
        <c:ser>
          <c:idx val="1"/>
          <c:order val="1"/>
          <c:tx>
            <c:strRef>
              <c:f>'английкий вариант'!$A$25</c:f>
              <c:strCache>
                <c:ptCount val="1"/>
                <c:pt idx="0">
                  <c:v>do not have paid work</c:v>
                </c:pt>
              </c:strCache>
            </c:strRef>
          </c:tx>
          <c:spPr>
            <a:solidFill>
              <a:srgbClr val="FFFF00"/>
            </a:solidFill>
          </c:spPr>
          <c:invertIfNegative val="0"/>
          <c:dLbls>
            <c:spPr>
              <a:noFill/>
              <a:ln>
                <a:noFill/>
              </a:ln>
              <a:effectLst/>
            </c:spPr>
            <c:txPr>
              <a:bodyPr/>
              <a:lstStyle/>
              <a:p>
                <a:pPr>
                  <a:defRPr sz="1600"/>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'английкий вариант'!$B$23:$D$23</c:f>
              <c:strCache>
                <c:ptCount val="3"/>
                <c:pt idx="0">
                  <c:v>Basic education</c:v>
                </c:pt>
                <c:pt idx="1">
                  <c:v>Vocational education</c:v>
                </c:pt>
                <c:pt idx="2">
                  <c:v>Higher education</c:v>
                </c:pt>
              </c:strCache>
            </c:strRef>
          </c:cat>
          <c:val>
            <c:numRef>
              <c:f>'английкий вариант'!$B$25:$D$25</c:f>
              <c:numCache>
                <c:formatCode>0%</c:formatCode>
                <c:ptCount val="3"/>
                <c:pt idx="0">
                  <c:v>0.82</c:v>
                </c:pt>
                <c:pt idx="1">
                  <c:v>0.69</c:v>
                </c:pt>
                <c:pt idx="2">
                  <c:v>0.47</c:v>
                </c:pt>
              </c:numCache>
            </c:numRef>
          </c:val>
        </c:ser>
        <c:dLbls>
          <c:dLblPos val="ctr"/>
          <c:showLegendKey val="0"/>
          <c:showVal val="1"/>
          <c:showCatName val="0"/>
          <c:showSerName val="0"/>
          <c:showPercent val="0"/>
          <c:showBubbleSize val="0"/>
        </c:dLbls>
        <c:gapWidth val="150"/>
        <c:overlap val="100"/>
        <c:axId val="41540992"/>
        <c:axId val="32449664"/>
      </c:barChart>
      <c:catAx>
        <c:axId val="41540992"/>
        <c:scaling>
          <c:orientation val="minMax"/>
        </c:scaling>
        <c:delete val="0"/>
        <c:axPos val="l"/>
        <c:numFmt formatCode="General" sourceLinked="0"/>
        <c:majorTickMark val="out"/>
        <c:minorTickMark val="none"/>
        <c:tickLblPos val="nextTo"/>
        <c:txPr>
          <a:bodyPr/>
          <a:lstStyle/>
          <a:p>
            <a:pPr>
              <a:defRPr sz="2000">
                <a:latin typeface="Constantia" panose="02030602050306030303" pitchFamily="18" charset="0"/>
              </a:defRPr>
            </a:pPr>
            <a:endParaRPr lang="ru-RU"/>
          </a:p>
        </c:txPr>
        <c:crossAx val="32449664"/>
        <c:crosses val="autoZero"/>
        <c:auto val="1"/>
        <c:lblAlgn val="ctr"/>
        <c:lblOffset val="100"/>
        <c:noMultiLvlLbl val="0"/>
      </c:catAx>
      <c:valAx>
        <c:axId val="32449664"/>
        <c:scaling>
          <c:orientation val="minMax"/>
        </c:scaling>
        <c:delete val="1"/>
        <c:axPos val="b"/>
        <c:numFmt formatCode="0%" sourceLinked="1"/>
        <c:majorTickMark val="out"/>
        <c:minorTickMark val="none"/>
        <c:tickLblPos val="nextTo"/>
        <c:crossAx val="41540992"/>
        <c:crosses val="autoZero"/>
        <c:crossBetween val="between"/>
      </c:valAx>
    </c:plotArea>
    <c:legend>
      <c:legendPos val="b"/>
      <c:legendEntry>
        <c:idx val="0"/>
        <c:txPr>
          <a:bodyPr/>
          <a:lstStyle/>
          <a:p>
            <a:pPr>
              <a:defRPr sz="2000">
                <a:latin typeface="Constantia" panose="02030602050306030303" pitchFamily="18" charset="0"/>
              </a:defRPr>
            </a:pPr>
            <a:endParaRPr lang="ru-RU"/>
          </a:p>
        </c:txPr>
      </c:legendEntry>
      <c:legendEntry>
        <c:idx val="1"/>
        <c:txPr>
          <a:bodyPr/>
          <a:lstStyle/>
          <a:p>
            <a:pPr>
              <a:defRPr sz="2000">
                <a:latin typeface="Constantia" panose="02030602050306030303" pitchFamily="18" charset="0"/>
              </a:defRPr>
            </a:pPr>
            <a:endParaRPr lang="ru-RU"/>
          </a:p>
        </c:txPr>
      </c:legendEntry>
      <c:layout>
        <c:manualLayout>
          <c:xMode val="edge"/>
          <c:yMode val="edge"/>
          <c:x val="0.30045272747472501"/>
          <c:y val="0.75925508276858122"/>
          <c:w val="0.41561413811163839"/>
          <c:h val="0.2161351516498167"/>
        </c:manualLayout>
      </c:layout>
      <c:overlay val="0"/>
      <c:txPr>
        <a:bodyPr/>
        <a:lstStyle/>
        <a:p>
          <a:pPr>
            <a:defRPr sz="1800">
              <a:latin typeface="Constantia" panose="02030602050306030303" pitchFamily="18" charset="0"/>
            </a:defRPr>
          </a:pPr>
          <a:endParaRPr lang="ru-RU"/>
        </a:p>
      </c:txPr>
    </c:legend>
    <c:plotVisOnly val="1"/>
    <c:dispBlanksAs val="gap"/>
    <c:showDLblsOverMax val="0"/>
  </c:chart>
  <c:spPr>
    <a:solidFill>
      <a:schemeClr val="bg1">
        <a:lumMod val="95000"/>
      </a:schemeClr>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4395504643711E-2"/>
          <c:y val="4.370555282123182E-2"/>
          <c:w val="0.93906229119311446"/>
          <c:h val="0.65054029694348747"/>
        </c:manualLayout>
      </c:layout>
      <c:bar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00B050"/>
              </a:solidFill>
            </c:spPr>
          </c:dPt>
          <c:dPt>
            <c:idx val="2"/>
            <c:invertIfNegative val="0"/>
            <c:bubble3D val="0"/>
            <c:spPr>
              <a:solidFill>
                <a:srgbClr val="FFFF00"/>
              </a:solidFill>
            </c:spPr>
          </c:dPt>
          <c:dPt>
            <c:idx val="3"/>
            <c:invertIfNegative val="0"/>
            <c:bubble3D val="0"/>
            <c:spPr>
              <a:solidFill>
                <a:srgbClr val="7030A0"/>
              </a:solidFill>
            </c:spPr>
          </c:dPt>
          <c:dPt>
            <c:idx val="4"/>
            <c:invertIfNegative val="0"/>
            <c:bubble3D val="0"/>
            <c:spPr>
              <a:solidFill>
                <a:schemeClr val="tx2">
                  <a:lumMod val="75000"/>
                </a:schemeClr>
              </a:solidFill>
            </c:spPr>
          </c:dPt>
          <c:dLbls>
            <c:dLbl>
              <c:idx val="4"/>
              <c:layout>
                <c:manualLayout>
                  <c:x val="-3.128569924172001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400">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'английкий вариант'!$B$41:$F$41</c:f>
              <c:strCache>
                <c:ptCount val="5"/>
                <c:pt idx="0">
                  <c:v>alimony, help from relative</c:v>
                </c:pt>
                <c:pt idx="1">
                  <c:v>disability allowance</c:v>
                </c:pt>
                <c:pt idx="2">
                  <c:v>production of goods for own consumption</c:v>
                </c:pt>
                <c:pt idx="3">
                  <c:v>employment</c:v>
                </c:pt>
                <c:pt idx="4">
                  <c:v>pension</c:v>
                </c:pt>
              </c:strCache>
            </c:strRef>
          </c:cat>
          <c:val>
            <c:numRef>
              <c:f>'английкий вариант'!$B$42:$F$42</c:f>
              <c:numCache>
                <c:formatCode>0%</c:formatCode>
                <c:ptCount val="5"/>
                <c:pt idx="0">
                  <c:v>0.04</c:v>
                </c:pt>
                <c:pt idx="1">
                  <c:v>0.06</c:v>
                </c:pt>
                <c:pt idx="2">
                  <c:v>0.09</c:v>
                </c:pt>
                <c:pt idx="3">
                  <c:v>0.42</c:v>
                </c:pt>
                <c:pt idx="4">
                  <c:v>0.95</c:v>
                </c:pt>
              </c:numCache>
            </c:numRef>
          </c:val>
        </c:ser>
        <c:dLbls>
          <c:dLblPos val="outEnd"/>
          <c:showLegendKey val="0"/>
          <c:showVal val="1"/>
          <c:showCatName val="0"/>
          <c:showSerName val="0"/>
          <c:showPercent val="0"/>
          <c:showBubbleSize val="0"/>
        </c:dLbls>
        <c:gapWidth val="150"/>
        <c:axId val="32458240"/>
        <c:axId val="32467200"/>
      </c:barChart>
      <c:catAx>
        <c:axId val="32458240"/>
        <c:scaling>
          <c:orientation val="minMax"/>
        </c:scaling>
        <c:delete val="0"/>
        <c:axPos val="b"/>
        <c:numFmt formatCode="General" sourceLinked="0"/>
        <c:majorTickMark val="out"/>
        <c:minorTickMark val="none"/>
        <c:tickLblPos val="nextTo"/>
        <c:txPr>
          <a:bodyPr/>
          <a:lstStyle/>
          <a:p>
            <a:pPr>
              <a:defRPr sz="1800">
                <a:latin typeface="Constantia" panose="02030602050306030303" pitchFamily="18" charset="0"/>
              </a:defRPr>
            </a:pPr>
            <a:endParaRPr lang="ru-RU"/>
          </a:p>
        </c:txPr>
        <c:crossAx val="32467200"/>
        <c:crosses val="autoZero"/>
        <c:auto val="1"/>
        <c:lblAlgn val="ctr"/>
        <c:lblOffset val="100"/>
        <c:noMultiLvlLbl val="0"/>
      </c:catAx>
      <c:valAx>
        <c:axId val="32467200"/>
        <c:scaling>
          <c:orientation val="minMax"/>
        </c:scaling>
        <c:delete val="1"/>
        <c:axPos val="l"/>
        <c:numFmt formatCode="0%" sourceLinked="1"/>
        <c:majorTickMark val="out"/>
        <c:minorTickMark val="none"/>
        <c:tickLblPos val="nextTo"/>
        <c:crossAx val="3245824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5">
                <a:lumMod val="60000"/>
                <a:lumOff val="40000"/>
              </a:schemeClr>
            </a:solidFill>
          </c:spPr>
          <c:invertIfNegative val="0"/>
          <c:dLbls>
            <c:spPr>
              <a:noFill/>
              <a:ln>
                <a:noFill/>
              </a:ln>
              <a:effectLst/>
            </c:spPr>
            <c:txPr>
              <a:bodyPr/>
              <a:lstStyle/>
              <a:p>
                <a:pPr>
                  <a:defRPr sz="2000">
                    <a:latin typeface="Constantia" panose="02030602050306030303"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'английкий вариант'!$B$115:$E$115</c:f>
              <c:strCache>
                <c:ptCount val="4"/>
                <c:pt idx="0">
                  <c:v>Culture institutions services</c:v>
                </c:pt>
                <c:pt idx="1">
                  <c:v>Tourist and excursion services</c:v>
                </c:pt>
                <c:pt idx="2">
                  <c:v>Services of physical culture and sports</c:v>
                </c:pt>
                <c:pt idx="3">
                  <c:v>Trade and personal services</c:v>
                </c:pt>
              </c:strCache>
            </c:strRef>
          </c:cat>
          <c:val>
            <c:numRef>
              <c:f>'английкий вариант'!$B$116:$E$116</c:f>
              <c:numCache>
                <c:formatCode>0%</c:formatCode>
                <c:ptCount val="4"/>
                <c:pt idx="0">
                  <c:v>0.62</c:v>
                </c:pt>
                <c:pt idx="1">
                  <c:v>0.45</c:v>
                </c:pt>
                <c:pt idx="2">
                  <c:v>0.43</c:v>
                </c:pt>
                <c:pt idx="3">
                  <c:v>0.75</c:v>
                </c:pt>
              </c:numCache>
            </c:numRef>
          </c:val>
        </c:ser>
        <c:dLbls>
          <c:showLegendKey val="0"/>
          <c:showVal val="0"/>
          <c:showCatName val="0"/>
          <c:showSerName val="0"/>
          <c:showPercent val="0"/>
          <c:showBubbleSize val="0"/>
        </c:dLbls>
        <c:gapWidth val="150"/>
        <c:axId val="41651200"/>
        <c:axId val="41767680"/>
      </c:barChart>
      <c:catAx>
        <c:axId val="41651200"/>
        <c:scaling>
          <c:orientation val="minMax"/>
        </c:scaling>
        <c:delete val="0"/>
        <c:axPos val="b"/>
        <c:numFmt formatCode="General" sourceLinked="0"/>
        <c:majorTickMark val="out"/>
        <c:minorTickMark val="none"/>
        <c:tickLblPos val="nextTo"/>
        <c:txPr>
          <a:bodyPr/>
          <a:lstStyle/>
          <a:p>
            <a:pPr>
              <a:defRPr sz="1800">
                <a:latin typeface="Constantia" panose="02030602050306030303" pitchFamily="18" charset="0"/>
              </a:defRPr>
            </a:pPr>
            <a:endParaRPr lang="ru-RU"/>
          </a:p>
        </c:txPr>
        <c:crossAx val="41767680"/>
        <c:crosses val="autoZero"/>
        <c:auto val="1"/>
        <c:lblAlgn val="ctr"/>
        <c:lblOffset val="100"/>
        <c:noMultiLvlLbl val="0"/>
      </c:catAx>
      <c:valAx>
        <c:axId val="41767680"/>
        <c:scaling>
          <c:orientation val="minMax"/>
        </c:scaling>
        <c:delete val="0"/>
        <c:axPos val="l"/>
        <c:majorGridlines>
          <c:spPr>
            <a:ln>
              <a:noFill/>
            </a:ln>
          </c:spPr>
        </c:majorGridlines>
        <c:numFmt formatCode="0%" sourceLinked="1"/>
        <c:majorTickMark val="out"/>
        <c:minorTickMark val="none"/>
        <c:tickLblPos val="nextTo"/>
        <c:txPr>
          <a:bodyPr/>
          <a:lstStyle/>
          <a:p>
            <a:pPr>
              <a:defRPr sz="1500">
                <a:latin typeface="Constantia" panose="02030602050306030303" pitchFamily="18" charset="0"/>
              </a:defRPr>
            </a:pPr>
            <a:endParaRPr lang="ru-RU"/>
          </a:p>
        </c:txPr>
        <c:crossAx val="4165120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2">
                <a:lumMod val="60000"/>
                <a:lumOff val="40000"/>
              </a:schemeClr>
            </a:solidFill>
          </c:spPr>
          <c:invertIfNegative val="0"/>
          <c:dLbls>
            <c:spPr>
              <a:noFill/>
              <a:ln>
                <a:noFill/>
              </a:ln>
              <a:effectLst/>
            </c:spPr>
            <c:txPr>
              <a:bodyPr/>
              <a:lstStyle/>
              <a:p>
                <a:pPr>
                  <a:defRPr sz="2000">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'английкий вариант'!$B$136:$H$137</c:f>
              <c:multiLvlStrCache>
                <c:ptCount val="7"/>
                <c:lvl>
                  <c:pt idx="0">
                    <c:v>10-14</c:v>
                  </c:pt>
                  <c:pt idx="1">
                    <c:v>15-17</c:v>
                  </c:pt>
                  <c:pt idx="2">
                    <c:v>18-29</c:v>
                  </c:pt>
                  <c:pt idx="3">
                    <c:v>30-39</c:v>
                  </c:pt>
                  <c:pt idx="4">
                    <c:v>40-49</c:v>
                  </c:pt>
                  <c:pt idx="5">
                    <c:v>50-59</c:v>
                  </c:pt>
                  <c:pt idx="6">
                    <c:v>60-69</c:v>
                  </c:pt>
                </c:lvl>
                <c:lvl>
                  <c:pt idx="0">
                    <c:v>Persons with disabilities aged, years:</c:v>
                  </c:pt>
                </c:lvl>
              </c:multiLvlStrCache>
            </c:multiLvlStrRef>
          </c:cat>
          <c:val>
            <c:numRef>
              <c:f>'английкий вариант'!$B$138:$H$138</c:f>
              <c:numCache>
                <c:formatCode>General</c:formatCode>
                <c:ptCount val="7"/>
                <c:pt idx="0">
                  <c:v>74</c:v>
                </c:pt>
                <c:pt idx="1">
                  <c:v>86</c:v>
                </c:pt>
                <c:pt idx="2">
                  <c:v>73</c:v>
                </c:pt>
                <c:pt idx="3">
                  <c:v>72</c:v>
                </c:pt>
                <c:pt idx="4">
                  <c:v>61</c:v>
                </c:pt>
                <c:pt idx="5">
                  <c:v>44</c:v>
                </c:pt>
                <c:pt idx="6">
                  <c:v>27</c:v>
                </c:pt>
              </c:numCache>
            </c:numRef>
          </c:val>
        </c:ser>
        <c:dLbls>
          <c:dLblPos val="outEnd"/>
          <c:showLegendKey val="0"/>
          <c:showVal val="1"/>
          <c:showCatName val="0"/>
          <c:showSerName val="0"/>
          <c:showPercent val="0"/>
          <c:showBubbleSize val="0"/>
        </c:dLbls>
        <c:gapWidth val="150"/>
        <c:axId val="41704064"/>
        <c:axId val="42415616"/>
      </c:barChart>
      <c:catAx>
        <c:axId val="41704064"/>
        <c:scaling>
          <c:orientation val="minMax"/>
        </c:scaling>
        <c:delete val="0"/>
        <c:axPos val="b"/>
        <c:numFmt formatCode="General" sourceLinked="0"/>
        <c:majorTickMark val="out"/>
        <c:minorTickMark val="none"/>
        <c:tickLblPos val="nextTo"/>
        <c:txPr>
          <a:bodyPr/>
          <a:lstStyle/>
          <a:p>
            <a:pPr>
              <a:defRPr sz="2200">
                <a:latin typeface="Constantia" panose="02030602050306030303" pitchFamily="18" charset="0"/>
              </a:defRPr>
            </a:pPr>
            <a:endParaRPr lang="ru-RU"/>
          </a:p>
        </c:txPr>
        <c:crossAx val="42415616"/>
        <c:crosses val="autoZero"/>
        <c:auto val="1"/>
        <c:lblAlgn val="ctr"/>
        <c:lblOffset val="100"/>
        <c:noMultiLvlLbl val="0"/>
      </c:catAx>
      <c:valAx>
        <c:axId val="42415616"/>
        <c:scaling>
          <c:orientation val="minMax"/>
        </c:scaling>
        <c:delete val="1"/>
        <c:axPos val="l"/>
        <c:numFmt formatCode="General" sourceLinked="1"/>
        <c:majorTickMark val="out"/>
        <c:minorTickMark val="none"/>
        <c:tickLblPos val="nextTo"/>
        <c:crossAx val="4170406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869159038047071"/>
          <c:y val="5.1461969346790315E-2"/>
          <c:w val="0.58130840559525454"/>
          <c:h val="0.49659531741526436"/>
        </c:manualLayout>
      </c:layout>
      <c:barChart>
        <c:barDir val="bar"/>
        <c:grouping val="percentStacked"/>
        <c:varyColors val="0"/>
        <c:ser>
          <c:idx val="0"/>
          <c:order val="0"/>
          <c:tx>
            <c:strRef>
              <c:f>'[для презентации.xlsx]Лист1'!$B$160</c:f>
              <c:strCache>
                <c:ptCount val="1"/>
                <c:pt idx="0">
                  <c:v>society shares the problems of people with disabilities</c:v>
                </c:pt>
              </c:strCache>
            </c:strRef>
          </c:tx>
          <c:spPr>
            <a:solidFill>
              <a:srgbClr val="9DF66C"/>
            </a:solidFill>
          </c:spPr>
          <c:invertIfNegative val="0"/>
          <c:dLbls>
            <c:spPr>
              <a:noFill/>
              <a:ln>
                <a:noFill/>
              </a:ln>
              <a:effectLst/>
            </c:spPr>
            <c:txPr>
              <a:bodyPr/>
              <a:lstStyle/>
              <a:p>
                <a:pPr>
                  <a:defRPr sz="2000">
                    <a:solidFill>
                      <a:schemeClr val="tx1"/>
                    </a:solidFill>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'[для презентации.xlsx]Лист1'!$C$159:$D$159</c:f>
              <c:strCache>
                <c:ptCount val="2"/>
                <c:pt idx="0">
                  <c:v>Persons with disabilities</c:v>
                </c:pt>
                <c:pt idx="1">
                  <c:v>Persons without disabilities</c:v>
                </c:pt>
              </c:strCache>
            </c:strRef>
          </c:cat>
          <c:val>
            <c:numRef>
              <c:f>'[для презентации.xlsx]Лист1'!$C$160:$D$160</c:f>
              <c:numCache>
                <c:formatCode>0%</c:formatCode>
                <c:ptCount val="2"/>
                <c:pt idx="0">
                  <c:v>0.44</c:v>
                </c:pt>
                <c:pt idx="1">
                  <c:v>0.51</c:v>
                </c:pt>
              </c:numCache>
            </c:numRef>
          </c:val>
        </c:ser>
        <c:ser>
          <c:idx val="1"/>
          <c:order val="1"/>
          <c:tx>
            <c:strRef>
              <c:f>'[для презентации.xlsx]Лист1'!$B$161</c:f>
              <c:strCache>
                <c:ptCount val="1"/>
                <c:pt idx="0">
                  <c:v>society does not understand and is indifferent to the problems of people with disabilities</c:v>
                </c:pt>
              </c:strCache>
            </c:strRef>
          </c:tx>
          <c:spPr>
            <a:solidFill>
              <a:srgbClr val="CA73D1"/>
            </a:solidFill>
          </c:spPr>
          <c:invertIfNegative val="0"/>
          <c:dLbls>
            <c:spPr>
              <a:noFill/>
              <a:ln>
                <a:noFill/>
              </a:ln>
              <a:effectLst/>
            </c:spPr>
            <c:txPr>
              <a:bodyPr/>
              <a:lstStyle/>
              <a:p>
                <a:pPr>
                  <a:defRPr sz="2000">
                    <a:solidFill>
                      <a:schemeClr val="tx1"/>
                    </a:solidFill>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'[для презентации.xlsx]Лист1'!$C$159:$D$159</c:f>
              <c:strCache>
                <c:ptCount val="2"/>
                <c:pt idx="0">
                  <c:v>Persons with disabilities</c:v>
                </c:pt>
                <c:pt idx="1">
                  <c:v>Persons without disabilities</c:v>
                </c:pt>
              </c:strCache>
            </c:strRef>
          </c:cat>
          <c:val>
            <c:numRef>
              <c:f>'[для презентации.xlsx]Лист1'!$C$161:$D$161</c:f>
              <c:numCache>
                <c:formatCode>0%</c:formatCode>
                <c:ptCount val="2"/>
                <c:pt idx="0">
                  <c:v>0.51</c:v>
                </c:pt>
                <c:pt idx="1">
                  <c:v>0.44</c:v>
                </c:pt>
              </c:numCache>
            </c:numRef>
          </c:val>
        </c:ser>
        <c:ser>
          <c:idx val="2"/>
          <c:order val="2"/>
          <c:tx>
            <c:strRef>
              <c:f>'[для презентации.xlsx]Лист1'!$B$162</c:f>
              <c:strCache>
                <c:ptCount val="1"/>
                <c:pt idx="0">
                  <c:v>society has many stereotypes about people with disabilities and discriminates</c:v>
                </c:pt>
              </c:strCache>
            </c:strRef>
          </c:tx>
          <c:spPr>
            <a:solidFill>
              <a:srgbClr val="FF0066"/>
            </a:solidFill>
          </c:spPr>
          <c:invertIfNegative val="0"/>
          <c:dLbls>
            <c:dLbl>
              <c:idx val="0"/>
              <c:layout>
                <c:manualLayout>
                  <c:x val="-1.1149654044850841E-16"/>
                  <c:y val="0.1038887612183121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7.1937648690375399E-3"/>
                  <c:y val="8.4560619596300568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solidFill>
                      <a:schemeClr val="tx1"/>
                    </a:solidFill>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'[для презентации.xlsx]Лист1'!$C$159:$D$159</c:f>
              <c:strCache>
                <c:ptCount val="2"/>
                <c:pt idx="0">
                  <c:v>Persons with disabilities</c:v>
                </c:pt>
                <c:pt idx="1">
                  <c:v>Persons without disabilities</c:v>
                </c:pt>
              </c:strCache>
            </c:strRef>
          </c:cat>
          <c:val>
            <c:numRef>
              <c:f>'[для презентации.xlsx]Лист1'!$C$162:$D$162</c:f>
              <c:numCache>
                <c:formatCode>0%</c:formatCode>
                <c:ptCount val="2"/>
                <c:pt idx="0">
                  <c:v>0.05</c:v>
                </c:pt>
                <c:pt idx="1">
                  <c:v>0.05</c:v>
                </c:pt>
              </c:numCache>
            </c:numRef>
          </c:val>
        </c:ser>
        <c:dLbls>
          <c:dLblPos val="ctr"/>
          <c:showLegendKey val="0"/>
          <c:showVal val="1"/>
          <c:showCatName val="0"/>
          <c:showSerName val="0"/>
          <c:showPercent val="0"/>
          <c:showBubbleSize val="0"/>
        </c:dLbls>
        <c:gapWidth val="150"/>
        <c:overlap val="100"/>
        <c:axId val="68327296"/>
        <c:axId val="68328832"/>
      </c:barChart>
      <c:catAx>
        <c:axId val="68327296"/>
        <c:scaling>
          <c:orientation val="minMax"/>
        </c:scaling>
        <c:delete val="0"/>
        <c:axPos val="l"/>
        <c:numFmt formatCode="General" sourceLinked="0"/>
        <c:majorTickMark val="out"/>
        <c:minorTickMark val="none"/>
        <c:tickLblPos val="nextTo"/>
        <c:txPr>
          <a:bodyPr/>
          <a:lstStyle/>
          <a:p>
            <a:pPr>
              <a:defRPr sz="2000">
                <a:latin typeface="Aharoni" panose="02010803020104030203" pitchFamily="2" charset="-79"/>
                <a:cs typeface="Aharoni" panose="02010803020104030203" pitchFamily="2" charset="-79"/>
              </a:defRPr>
            </a:pPr>
            <a:endParaRPr lang="ru-RU"/>
          </a:p>
        </c:txPr>
        <c:crossAx val="68328832"/>
        <c:crosses val="autoZero"/>
        <c:auto val="1"/>
        <c:lblAlgn val="ctr"/>
        <c:lblOffset val="100"/>
        <c:noMultiLvlLbl val="0"/>
      </c:catAx>
      <c:valAx>
        <c:axId val="68328832"/>
        <c:scaling>
          <c:orientation val="minMax"/>
        </c:scaling>
        <c:delete val="1"/>
        <c:axPos val="b"/>
        <c:numFmt formatCode="0%" sourceLinked="1"/>
        <c:majorTickMark val="out"/>
        <c:minorTickMark val="none"/>
        <c:tickLblPos val="nextTo"/>
        <c:crossAx val="68327296"/>
        <c:crosses val="autoZero"/>
        <c:crossBetween val="between"/>
      </c:valAx>
      <c:spPr>
        <a:noFill/>
        <a:ln w="25400">
          <a:noFill/>
        </a:ln>
      </c:spPr>
    </c:plotArea>
    <c:legend>
      <c:legendPos val="b"/>
      <c:layout>
        <c:manualLayout>
          <c:xMode val="edge"/>
          <c:yMode val="edge"/>
          <c:x val="2.5178476337878168E-2"/>
          <c:y val="0.61667805555851485"/>
          <c:w val="0.95758754532779655"/>
          <c:h val="0.38090573650111936"/>
        </c:manualLayout>
      </c:layout>
      <c:overlay val="0"/>
      <c:txPr>
        <a:bodyPr/>
        <a:lstStyle/>
        <a:p>
          <a:pPr>
            <a:defRPr sz="2000">
              <a:latin typeface="Constantia" panose="02030602050306030303" pitchFamily="18" charset="0"/>
              <a:cs typeface="Times New Roman" panose="02020603050405020304" pitchFamily="18" charset="0"/>
            </a:defRPr>
          </a:pPr>
          <a:endParaRPr lang="ru-RU"/>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0.05405</cdr:x>
      <cdr:y>0.52055</cdr:y>
    </cdr:from>
    <cdr:to>
      <cdr:x>0.25234</cdr:x>
      <cdr:y>0.6188</cdr:y>
    </cdr:to>
    <cdr:sp macro="" textlink="">
      <cdr:nvSpPr>
        <cdr:cNvPr id="2" name="TextBox 1"/>
        <cdr:cNvSpPr txBox="1"/>
      </cdr:nvSpPr>
      <cdr:spPr>
        <a:xfrm xmlns:a="http://schemas.openxmlformats.org/drawingml/2006/main">
          <a:off x="432048" y="2736304"/>
          <a:ext cx="1584910" cy="5164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u="sng" dirty="0">
              <a:latin typeface="Constantia" panose="02030602050306030303" pitchFamily="18" charset="0"/>
            </a:rPr>
            <a:t>Think that:</a:t>
          </a:r>
          <a:endParaRPr lang="ru-RU" sz="2200" u="sng" dirty="0">
            <a:latin typeface="Constantia" panose="02030602050306030303"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35FA4-112F-45A8-B83A-AD7B958AEDD4}" type="datetimeFigureOut">
              <a:rPr lang="ru-RU" smtClean="0"/>
              <a:t>14.06.2019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0BC27-3F42-4E6C-8BBB-E8793E5D0209}" type="slidenum">
              <a:rPr lang="ru-RU" smtClean="0"/>
              <a:t>‹#›</a:t>
            </a:fld>
            <a:endParaRPr lang="ru-RU"/>
          </a:p>
        </p:txBody>
      </p:sp>
    </p:spTree>
    <p:extLst>
      <p:ext uri="{BB962C8B-B14F-4D97-AF65-F5344CB8AC3E}">
        <p14:creationId xmlns:p14="http://schemas.microsoft.com/office/powerpoint/2010/main" val="173428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60BC27-3F42-4E6C-8BBB-E8793E5D0209}" type="slidenum">
              <a:rPr lang="ru-RU" smtClean="0"/>
              <a:t>15</a:t>
            </a:fld>
            <a:endParaRPr lang="ru-RU"/>
          </a:p>
        </p:txBody>
      </p:sp>
    </p:spTree>
    <p:extLst>
      <p:ext uri="{BB962C8B-B14F-4D97-AF65-F5344CB8AC3E}">
        <p14:creationId xmlns:p14="http://schemas.microsoft.com/office/powerpoint/2010/main" val="289202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60BC27-3F42-4E6C-8BBB-E8793E5D0209}" type="slidenum">
              <a:rPr lang="ru-RU" smtClean="0"/>
              <a:t>25</a:t>
            </a:fld>
            <a:endParaRPr lang="ru-RU"/>
          </a:p>
        </p:txBody>
      </p:sp>
    </p:spTree>
    <p:extLst>
      <p:ext uri="{BB962C8B-B14F-4D97-AF65-F5344CB8AC3E}">
        <p14:creationId xmlns:p14="http://schemas.microsoft.com/office/powerpoint/2010/main" val="329156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2E77A85B-85EC-42BA-9800-DA5BC3592615}" type="datetimeFigureOut">
              <a:rPr lang="ru-RU" smtClean="0"/>
              <a:pPr/>
              <a:t>14.06.2019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25FD298E-A55A-4EA0-8D8D-8CF5105A7FD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E77A85B-85EC-42BA-9800-DA5BC3592615}" type="datetimeFigureOut">
              <a:rPr lang="ru-RU" smtClean="0"/>
              <a:pPr/>
              <a:t>14.06.2019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FD298E-A55A-4EA0-8D8D-8CF5105A7FD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E77A85B-85EC-42BA-9800-DA5BC3592615}" type="datetimeFigureOut">
              <a:rPr lang="ru-RU" smtClean="0"/>
              <a:pPr/>
              <a:t>14.06.2019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FD298E-A55A-4EA0-8D8D-8CF5105A7FD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E77A85B-85EC-42BA-9800-DA5BC3592615}" type="datetimeFigureOut">
              <a:rPr lang="ru-RU" smtClean="0"/>
              <a:pPr/>
              <a:t>14.06.2019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FD298E-A55A-4EA0-8D8D-8CF5105A7FD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E77A85B-85EC-42BA-9800-DA5BC3592615}" type="datetimeFigureOut">
              <a:rPr lang="ru-RU" smtClean="0"/>
              <a:pPr/>
              <a:t>14.06.2019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FD298E-A55A-4EA0-8D8D-8CF5105A7FD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E77A85B-85EC-42BA-9800-DA5BC3592615}" type="datetimeFigureOut">
              <a:rPr lang="ru-RU" smtClean="0"/>
              <a:pPr/>
              <a:t>14.06.2019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5FD298E-A55A-4EA0-8D8D-8CF5105A7FD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E77A85B-85EC-42BA-9800-DA5BC3592615}" type="datetimeFigureOut">
              <a:rPr lang="ru-RU" smtClean="0"/>
              <a:pPr/>
              <a:t>14.06.2019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5FD298E-A55A-4EA0-8D8D-8CF5105A7FD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E77A85B-85EC-42BA-9800-DA5BC3592615}" type="datetimeFigureOut">
              <a:rPr lang="ru-RU" smtClean="0"/>
              <a:pPr/>
              <a:t>14.06.2019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5FD298E-A55A-4EA0-8D8D-8CF5105A7FD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E77A85B-85EC-42BA-9800-DA5BC3592615}" type="datetimeFigureOut">
              <a:rPr lang="ru-RU" smtClean="0"/>
              <a:pPr/>
              <a:t>14.06.2019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5FD298E-A55A-4EA0-8D8D-8CF5105A7FD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E77A85B-85EC-42BA-9800-DA5BC3592615}" type="datetimeFigureOut">
              <a:rPr lang="ru-RU" smtClean="0"/>
              <a:pPr/>
              <a:t>14.06.2019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5FD298E-A55A-4EA0-8D8D-8CF5105A7FD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E77A85B-85EC-42BA-9800-DA5BC3592615}" type="datetimeFigureOut">
              <a:rPr lang="ru-RU" smtClean="0"/>
              <a:pPr/>
              <a:t>14.06.2019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5FD298E-A55A-4EA0-8D8D-8CF5105A7FD9}"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E77A85B-85EC-42BA-9800-DA5BC3592615}" type="datetimeFigureOut">
              <a:rPr lang="ru-RU" smtClean="0"/>
              <a:pPr/>
              <a:t>14.06.2019</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5FD298E-A55A-4EA0-8D8D-8CF5105A7FD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76672"/>
            <a:ext cx="7772400" cy="3024336"/>
          </a:xfrm>
        </p:spPr>
        <p:txBody>
          <a:bodyPr>
            <a:normAutofit/>
          </a:bodyPr>
          <a:lstStyle/>
          <a:p>
            <a:r>
              <a:rPr lang="en-US" dirty="0">
                <a:solidFill>
                  <a:schemeClr val="accent1">
                    <a:lumMod val="75000"/>
                  </a:schemeClr>
                </a:solidFill>
                <a:effectLst/>
                <a:latin typeface="Constantia" panose="02030602050306030303" pitchFamily="18" charset="0"/>
              </a:rPr>
              <a:t>Survey of Persons with Disabilities in the Republic of Belarus</a:t>
            </a:r>
            <a:endParaRPr lang="ru-RU" dirty="0">
              <a:solidFill>
                <a:schemeClr val="accent1">
                  <a:lumMod val="75000"/>
                </a:schemeClr>
              </a:solidFill>
              <a:effectLst/>
              <a:latin typeface="Constantia" pitchFamily="18" charset="0"/>
            </a:endParaRPr>
          </a:p>
        </p:txBody>
      </p:sp>
      <p:sp>
        <p:nvSpPr>
          <p:cNvPr id="3" name="Подзаголовок 2"/>
          <p:cNvSpPr>
            <a:spLocks noGrp="1"/>
          </p:cNvSpPr>
          <p:nvPr>
            <p:ph type="subTitle" idx="1"/>
          </p:nvPr>
        </p:nvSpPr>
        <p:spPr>
          <a:xfrm>
            <a:off x="323528" y="4437112"/>
            <a:ext cx="8348464" cy="1656184"/>
          </a:xfrm>
        </p:spPr>
        <p:txBody>
          <a:bodyPr>
            <a:noAutofit/>
          </a:bodyPr>
          <a:lstStyle/>
          <a:p>
            <a:r>
              <a:rPr lang="en-US" sz="2400" b="1" dirty="0" err="1" smtClean="0">
                <a:solidFill>
                  <a:schemeClr val="tx1"/>
                </a:solidFill>
                <a:latin typeface="Constantia" panose="02030602050306030303" pitchFamily="18" charset="0"/>
              </a:rPr>
              <a:t>Natallia</a:t>
            </a:r>
            <a:r>
              <a:rPr lang="en-US" sz="2400" b="1" dirty="0" smtClean="0">
                <a:solidFill>
                  <a:schemeClr val="tx1"/>
                </a:solidFill>
                <a:latin typeface="Constantia" panose="02030602050306030303" pitchFamily="18" charset="0"/>
              </a:rPr>
              <a:t> </a:t>
            </a:r>
            <a:r>
              <a:rPr lang="en-US" sz="2400" b="1" dirty="0" err="1">
                <a:solidFill>
                  <a:schemeClr val="tx1"/>
                </a:solidFill>
                <a:latin typeface="Constantia" panose="02030602050306030303" pitchFamily="18" charset="0"/>
              </a:rPr>
              <a:t>Bandarenka</a:t>
            </a:r>
            <a:endParaRPr lang="ru-RU" sz="2400" b="1" dirty="0">
              <a:solidFill>
                <a:schemeClr val="tx1"/>
              </a:solidFill>
              <a:latin typeface="Constantia" panose="02030602050306030303" pitchFamily="18" charset="0"/>
            </a:endParaRPr>
          </a:p>
          <a:p>
            <a:r>
              <a:rPr lang="en-GB" dirty="0">
                <a:solidFill>
                  <a:schemeClr val="tx1"/>
                </a:solidFill>
                <a:latin typeface="Constantia" panose="02030602050306030303" pitchFamily="18" charset="0"/>
              </a:rPr>
              <a:t>School of Business of Belarusian State University, </a:t>
            </a:r>
            <a:r>
              <a:rPr lang="en-GB" dirty="0" smtClean="0">
                <a:solidFill>
                  <a:schemeClr val="tx1"/>
                </a:solidFill>
                <a:latin typeface="Constantia" panose="02030602050306030303" pitchFamily="18" charset="0"/>
              </a:rPr>
              <a:t>Belarus </a:t>
            </a:r>
            <a:r>
              <a:rPr lang="en-GB" sz="2400" dirty="0">
                <a:solidFill>
                  <a:schemeClr val="tx1"/>
                </a:solidFill>
                <a:latin typeface="Constantia" panose="02030602050306030303" pitchFamily="18" charset="0"/>
              </a:rPr>
              <a:t> </a:t>
            </a:r>
            <a:endParaRPr lang="ru-RU" sz="2400" dirty="0">
              <a:solidFill>
                <a:schemeClr val="tx1"/>
              </a:solidFill>
              <a:latin typeface="Constantia" panose="02030602050306030303" pitchFamily="18" charset="0"/>
            </a:endParaRPr>
          </a:p>
          <a:p>
            <a:r>
              <a:rPr lang="en-GB" sz="2400" b="1" dirty="0" err="1">
                <a:solidFill>
                  <a:schemeClr val="tx1"/>
                </a:solidFill>
                <a:latin typeface="Constantia" panose="02030602050306030303" pitchFamily="18" charset="0"/>
              </a:rPr>
              <a:t>Katsiaryna</a:t>
            </a:r>
            <a:r>
              <a:rPr lang="en-GB" sz="2400" b="1" dirty="0">
                <a:solidFill>
                  <a:schemeClr val="tx1"/>
                </a:solidFill>
                <a:latin typeface="Constantia" panose="02030602050306030303" pitchFamily="18" charset="0"/>
              </a:rPr>
              <a:t> </a:t>
            </a:r>
            <a:r>
              <a:rPr lang="en-GB" sz="2400" b="1" dirty="0" err="1">
                <a:solidFill>
                  <a:schemeClr val="tx1"/>
                </a:solidFill>
                <a:latin typeface="Constantia" panose="02030602050306030303" pitchFamily="18" charset="0"/>
              </a:rPr>
              <a:t>Sudnik</a:t>
            </a:r>
            <a:endParaRPr lang="ru-RU" sz="2400" b="1" dirty="0">
              <a:solidFill>
                <a:schemeClr val="tx1"/>
              </a:solidFill>
              <a:latin typeface="Constantia" panose="02030602050306030303" pitchFamily="18" charset="0"/>
            </a:endParaRPr>
          </a:p>
          <a:p>
            <a:r>
              <a:rPr lang="en-GB" dirty="0">
                <a:solidFill>
                  <a:schemeClr val="tx1"/>
                </a:solidFill>
                <a:latin typeface="Constantia" panose="02030602050306030303" pitchFamily="18" charset="0"/>
              </a:rPr>
              <a:t>The National Bank, </a:t>
            </a:r>
            <a:r>
              <a:rPr lang="en-GB" dirty="0" smtClean="0">
                <a:solidFill>
                  <a:schemeClr val="tx1"/>
                </a:solidFill>
                <a:latin typeface="Constantia" panose="02030602050306030303" pitchFamily="18" charset="0"/>
              </a:rPr>
              <a:t>Belarus</a:t>
            </a:r>
            <a:r>
              <a:rPr lang="en-GB" sz="2400" dirty="0"/>
              <a:t> </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183880" cy="648072"/>
          </a:xfrm>
        </p:spPr>
        <p:txBody>
          <a:bodyPr>
            <a:normAutofit/>
          </a:bodyPr>
          <a:lstStyle/>
          <a:p>
            <a:pPr algn="ctr"/>
            <a:r>
              <a:rPr lang="en-US" dirty="0">
                <a:solidFill>
                  <a:schemeClr val="accent1">
                    <a:lumMod val="75000"/>
                  </a:schemeClr>
                </a:solidFill>
                <a:effectLst/>
                <a:latin typeface="Constantia" panose="02030602050306030303" pitchFamily="18" charset="0"/>
              </a:rPr>
              <a:t>Sample </a:t>
            </a:r>
            <a:r>
              <a:rPr lang="lt-LT" dirty="0" smtClean="0">
                <a:solidFill>
                  <a:schemeClr val="accent1">
                    <a:lumMod val="75000"/>
                  </a:schemeClr>
                </a:solidFill>
                <a:effectLst/>
                <a:latin typeface="Constantia" panose="02030602050306030303" pitchFamily="18" charset="0"/>
              </a:rPr>
              <a:t>design</a:t>
            </a:r>
            <a:endParaRPr lang="ru-RU" dirty="0">
              <a:solidFill>
                <a:schemeClr val="accent1">
                  <a:lumMod val="75000"/>
                </a:schemeClr>
              </a:solidFill>
              <a:effectLst/>
              <a:latin typeface="Constantia" panose="02030602050306030303" pitchFamily="18" charset="0"/>
            </a:endParaRPr>
          </a:p>
        </p:txBody>
      </p:sp>
      <p:sp>
        <p:nvSpPr>
          <p:cNvPr id="3" name="Объект 2"/>
          <p:cNvSpPr>
            <a:spLocks noGrp="1"/>
          </p:cNvSpPr>
          <p:nvPr>
            <p:ph idx="1"/>
          </p:nvPr>
        </p:nvSpPr>
        <p:spPr>
          <a:xfrm>
            <a:off x="611560" y="1052736"/>
            <a:ext cx="7848872" cy="3096344"/>
          </a:xfrm>
        </p:spPr>
        <p:txBody>
          <a:bodyPr>
            <a:normAutofit/>
          </a:bodyPr>
          <a:lstStyle/>
          <a:p>
            <a:pPr marL="0" indent="457200" algn="just">
              <a:buNone/>
            </a:pPr>
            <a:r>
              <a:rPr lang="en-US" sz="2600" dirty="0" smtClean="0">
                <a:latin typeface="Constantia" panose="02030602050306030303" pitchFamily="18" charset="0"/>
              </a:rPr>
              <a:t>Two</a:t>
            </a:r>
            <a:r>
              <a:rPr lang="lt-LT" sz="2600" dirty="0" smtClean="0">
                <a:latin typeface="Constantia" panose="02030602050306030303" pitchFamily="18" charset="0"/>
              </a:rPr>
              <a:t>-stage </a:t>
            </a:r>
            <a:r>
              <a:rPr lang="lt-LT" sz="2600" dirty="0">
                <a:latin typeface="Constantia" panose="02030602050306030303" pitchFamily="18" charset="0"/>
              </a:rPr>
              <a:t>probabilistic sampling method was used using stratification and random sampling procedures at each of the sampling steps. </a:t>
            </a:r>
            <a:endParaRPr lang="en-US" sz="2600" dirty="0" smtClean="0">
              <a:latin typeface="Constantia" panose="02030602050306030303" pitchFamily="18" charset="0"/>
            </a:endParaRPr>
          </a:p>
          <a:p>
            <a:pPr marL="0" indent="457200" algn="just">
              <a:buNone/>
            </a:pPr>
            <a:endParaRPr lang="en-US" sz="2600" dirty="0">
              <a:latin typeface="Constantia" panose="02030602050306030303" pitchFamily="18" charset="0"/>
            </a:endParaRPr>
          </a:p>
          <a:p>
            <a:pPr marL="0" indent="457200" algn="just">
              <a:buNone/>
            </a:pPr>
            <a:r>
              <a:rPr lang="lt-LT" sz="2600" dirty="0">
                <a:latin typeface="Constantia" panose="02030602050306030303" pitchFamily="18" charset="0"/>
              </a:rPr>
              <a:t>The selection is based on the territorial principle of the formation of a sample survey.</a:t>
            </a:r>
            <a:endParaRPr lang="ru-RU" sz="2600" dirty="0">
              <a:latin typeface="Constantia" panose="02030602050306030303" pitchFamily="18" charset="0"/>
            </a:endParaRPr>
          </a:p>
          <a:p>
            <a:pPr marL="0" indent="457200" algn="just">
              <a:buNone/>
            </a:pPr>
            <a:endParaRPr lang="en-US" sz="2600" dirty="0">
              <a:latin typeface="Constantia" panose="02030602050306030303" pitchFamily="18" charset="0"/>
            </a:endParaRPr>
          </a:p>
          <a:p>
            <a:endParaRPr lang="ru-RU" dirty="0">
              <a:latin typeface="Constantia" panose="02030602050306030303" pitchFamily="18" charset="0"/>
            </a:endParaRPr>
          </a:p>
        </p:txBody>
      </p:sp>
    </p:spTree>
    <p:extLst>
      <p:ext uri="{BB962C8B-B14F-4D97-AF65-F5344CB8AC3E}">
        <p14:creationId xmlns:p14="http://schemas.microsoft.com/office/powerpoint/2010/main" val="122639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83880" cy="792088"/>
          </a:xfrm>
        </p:spPr>
        <p:txBody>
          <a:bodyPr>
            <a:normAutofit/>
          </a:bodyPr>
          <a:lstStyle/>
          <a:p>
            <a:pPr algn="ctr"/>
            <a:r>
              <a:rPr lang="en-US" sz="3200" dirty="0">
                <a:solidFill>
                  <a:schemeClr val="accent1">
                    <a:lumMod val="50000"/>
                  </a:schemeClr>
                </a:solidFill>
                <a:effectLst/>
                <a:latin typeface="Constantia" pitchFamily="18" charset="0"/>
              </a:rPr>
              <a:t>The </a:t>
            </a:r>
            <a:r>
              <a:rPr lang="en-US" sz="3200" dirty="0" smtClean="0">
                <a:solidFill>
                  <a:schemeClr val="accent1">
                    <a:lumMod val="50000"/>
                  </a:schemeClr>
                </a:solidFill>
                <a:effectLst/>
                <a:latin typeface="Constantia" pitchFamily="18" charset="0"/>
              </a:rPr>
              <a:t>levels   of stratification</a:t>
            </a:r>
            <a:endParaRPr lang="ru-RU" sz="3200" dirty="0"/>
          </a:p>
        </p:txBody>
      </p:sp>
      <p:sp>
        <p:nvSpPr>
          <p:cNvPr id="4" name="Прямоугольник 3"/>
          <p:cNvSpPr/>
          <p:nvPr/>
        </p:nvSpPr>
        <p:spPr>
          <a:xfrm>
            <a:off x="827584" y="1284249"/>
            <a:ext cx="7488832" cy="2154436"/>
          </a:xfrm>
          <a:prstGeom prst="rect">
            <a:avLst/>
          </a:prstGeom>
        </p:spPr>
        <p:txBody>
          <a:bodyPr wrap="square">
            <a:spAutoFit/>
          </a:bodyPr>
          <a:lstStyle/>
          <a:p>
            <a:pPr algn="just"/>
            <a:r>
              <a:rPr lang="en-US" sz="3000" b="1" dirty="0">
                <a:solidFill>
                  <a:schemeClr val="accent1">
                    <a:lumMod val="75000"/>
                  </a:schemeClr>
                </a:solidFill>
                <a:latin typeface="Constantia" panose="02030602050306030303" pitchFamily="18" charset="0"/>
              </a:rPr>
              <a:t>the first level </a:t>
            </a:r>
            <a:r>
              <a:rPr lang="en-US" sz="2600" dirty="0">
                <a:latin typeface="Constantia" panose="02030602050306030303" pitchFamily="18" charset="0"/>
              </a:rPr>
              <a:t>– territorial stratification (two layers) taking into account the place of residence of households: </a:t>
            </a:r>
            <a:endParaRPr lang="en-US" sz="2600" dirty="0" smtClean="0">
              <a:latin typeface="Constantia" panose="02030602050306030303" pitchFamily="18" charset="0"/>
            </a:endParaRPr>
          </a:p>
          <a:p>
            <a:pPr marL="457200" indent="-457200">
              <a:buFontTx/>
              <a:buChar char="-"/>
            </a:pPr>
            <a:r>
              <a:rPr lang="en-US" sz="2600" dirty="0" smtClean="0">
                <a:latin typeface="Constantia" panose="02030602050306030303" pitchFamily="18" charset="0"/>
              </a:rPr>
              <a:t>city </a:t>
            </a:r>
            <a:r>
              <a:rPr lang="en-US" sz="2600" dirty="0">
                <a:latin typeface="Constantia" panose="02030602050306030303" pitchFamily="18" charset="0"/>
              </a:rPr>
              <a:t>area, </a:t>
            </a:r>
            <a:endParaRPr lang="en-US" sz="2600" dirty="0" smtClean="0">
              <a:latin typeface="Constantia" panose="02030602050306030303" pitchFamily="18" charset="0"/>
            </a:endParaRPr>
          </a:p>
          <a:p>
            <a:pPr marL="457200" indent="-457200">
              <a:buFontTx/>
              <a:buChar char="-"/>
            </a:pPr>
            <a:r>
              <a:rPr lang="en-US" sz="2600" dirty="0" smtClean="0">
                <a:latin typeface="Constantia" panose="02030602050306030303" pitchFamily="18" charset="0"/>
              </a:rPr>
              <a:t>rural </a:t>
            </a:r>
            <a:r>
              <a:rPr lang="en-US" sz="2600" dirty="0">
                <a:latin typeface="Constantia" panose="02030602050306030303" pitchFamily="18" charset="0"/>
              </a:rPr>
              <a:t>areas. </a:t>
            </a:r>
            <a:endParaRPr lang="ru-RU" sz="2600" dirty="0">
              <a:latin typeface="Constantia" panose="02030602050306030303" pitchFamily="18" charset="0"/>
            </a:endParaRPr>
          </a:p>
        </p:txBody>
      </p:sp>
      <p:sp>
        <p:nvSpPr>
          <p:cNvPr id="5" name="Прямоугольник 4"/>
          <p:cNvSpPr/>
          <p:nvPr/>
        </p:nvSpPr>
        <p:spPr>
          <a:xfrm>
            <a:off x="646228" y="5375908"/>
            <a:ext cx="7931287" cy="892552"/>
          </a:xfrm>
          <a:prstGeom prst="rect">
            <a:avLst/>
          </a:prstGeom>
        </p:spPr>
        <p:txBody>
          <a:bodyPr wrap="square">
            <a:spAutoFit/>
          </a:bodyPr>
          <a:lstStyle/>
          <a:p>
            <a:pPr algn="just"/>
            <a:r>
              <a:rPr lang="en-US" sz="2600" b="1" i="1" dirty="0" smtClean="0">
                <a:latin typeface="Constantia" panose="02030602050306030303" pitchFamily="18" charset="0"/>
              </a:rPr>
              <a:t>The goal: a formation of separate statistical indicators for urban and rural households</a:t>
            </a:r>
            <a:endParaRPr lang="ru-RU" sz="2600" b="1" i="1" dirty="0">
              <a:latin typeface="Constantia" panose="02030602050306030303" pitchFamily="18" charset="0"/>
            </a:endParaRPr>
          </a:p>
        </p:txBody>
      </p:sp>
      <p:sp>
        <p:nvSpPr>
          <p:cNvPr id="6" name="Стрелка вниз 5"/>
          <p:cNvSpPr/>
          <p:nvPr/>
        </p:nvSpPr>
        <p:spPr>
          <a:xfrm>
            <a:off x="1691680" y="3438685"/>
            <a:ext cx="504056" cy="782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11560" y="4206357"/>
            <a:ext cx="7920880" cy="1169551"/>
          </a:xfrm>
          <a:prstGeom prst="rect">
            <a:avLst/>
          </a:prstGeom>
        </p:spPr>
        <p:txBody>
          <a:bodyPr wrap="square">
            <a:spAutoFit/>
          </a:bodyPr>
          <a:lstStyle/>
          <a:p>
            <a:r>
              <a:rPr lang="lt-LT" sz="2600" dirty="0">
                <a:latin typeface="Constantia" panose="02030602050306030303" pitchFamily="18" charset="0"/>
              </a:rPr>
              <a:t>the unit of selection</a:t>
            </a:r>
            <a:r>
              <a:rPr lang="en-US" sz="2600" dirty="0">
                <a:latin typeface="Constantia" panose="02030602050306030303" pitchFamily="18" charset="0"/>
              </a:rPr>
              <a:t> </a:t>
            </a:r>
            <a:r>
              <a:rPr lang="en-US" sz="2600" dirty="0" smtClean="0">
                <a:latin typeface="Constantia" panose="02030602050306030303" pitchFamily="18" charset="0"/>
              </a:rPr>
              <a:t>are enumeration </a:t>
            </a:r>
            <a:r>
              <a:rPr lang="en-US" sz="2600" dirty="0">
                <a:latin typeface="Constantia" panose="02030602050306030303" pitchFamily="18" charset="0"/>
              </a:rPr>
              <a:t>areas (</a:t>
            </a:r>
            <a:r>
              <a:rPr lang="en-US" sz="2600" dirty="0" smtClean="0">
                <a:latin typeface="Constantia" panose="02030602050306030303" pitchFamily="18" charset="0"/>
              </a:rPr>
              <a:t>in </a:t>
            </a:r>
            <a:r>
              <a:rPr lang="en-US" sz="2600" dirty="0">
                <a:latin typeface="Constantia" panose="02030602050306030303" pitchFamily="18" charset="0"/>
              </a:rPr>
              <a:t>urban </a:t>
            </a:r>
            <a:r>
              <a:rPr lang="en-US" sz="2600" dirty="0" smtClean="0">
                <a:latin typeface="Constantia" panose="02030602050306030303" pitchFamily="18" charset="0"/>
              </a:rPr>
              <a:t>areas)  </a:t>
            </a:r>
            <a:r>
              <a:rPr lang="en-US" sz="2600" dirty="0">
                <a:latin typeface="Constantia" panose="02030602050306030303" pitchFamily="18" charset="0"/>
              </a:rPr>
              <a:t>and village council </a:t>
            </a:r>
            <a:r>
              <a:rPr lang="en-US" sz="2600" dirty="0" smtClean="0">
                <a:latin typeface="Constantia" panose="02030602050306030303" pitchFamily="18" charset="0"/>
              </a:rPr>
              <a:t> (in rural areas).</a:t>
            </a:r>
            <a:endParaRPr lang="ru-RU" sz="2600" dirty="0">
              <a:latin typeface="Constantia" panose="02030602050306030303" pitchFamily="18" charset="0"/>
            </a:endParaRP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83880" cy="792088"/>
          </a:xfrm>
        </p:spPr>
        <p:txBody>
          <a:bodyPr>
            <a:normAutofit/>
          </a:bodyPr>
          <a:lstStyle/>
          <a:p>
            <a:pPr algn="ctr"/>
            <a:r>
              <a:rPr lang="en-US" sz="3200" dirty="0">
                <a:solidFill>
                  <a:schemeClr val="accent1">
                    <a:lumMod val="50000"/>
                  </a:schemeClr>
                </a:solidFill>
                <a:effectLst/>
                <a:latin typeface="Constantia" pitchFamily="18" charset="0"/>
              </a:rPr>
              <a:t>The </a:t>
            </a:r>
            <a:r>
              <a:rPr lang="en-US" sz="3200" dirty="0" smtClean="0">
                <a:solidFill>
                  <a:schemeClr val="accent1">
                    <a:lumMod val="50000"/>
                  </a:schemeClr>
                </a:solidFill>
                <a:effectLst/>
                <a:latin typeface="Constantia" pitchFamily="18" charset="0"/>
              </a:rPr>
              <a:t>levels   of stratification</a:t>
            </a:r>
            <a:endParaRPr lang="ru-RU" sz="3200" dirty="0"/>
          </a:p>
        </p:txBody>
      </p:sp>
      <p:sp>
        <p:nvSpPr>
          <p:cNvPr id="4" name="Прямоугольник 3"/>
          <p:cNvSpPr/>
          <p:nvPr/>
        </p:nvSpPr>
        <p:spPr>
          <a:xfrm>
            <a:off x="768477" y="1289332"/>
            <a:ext cx="7488832" cy="954107"/>
          </a:xfrm>
          <a:prstGeom prst="rect">
            <a:avLst/>
          </a:prstGeom>
        </p:spPr>
        <p:txBody>
          <a:bodyPr wrap="square">
            <a:spAutoFit/>
          </a:bodyPr>
          <a:lstStyle/>
          <a:p>
            <a:pPr algn="just"/>
            <a:r>
              <a:rPr lang="en-US" sz="3000" b="1" dirty="0">
                <a:solidFill>
                  <a:schemeClr val="accent1">
                    <a:lumMod val="75000"/>
                  </a:schemeClr>
                </a:solidFill>
                <a:latin typeface="Constantia" panose="02030602050306030303" pitchFamily="18" charset="0"/>
              </a:rPr>
              <a:t>the second level</a:t>
            </a:r>
            <a:r>
              <a:rPr lang="en-US" sz="2600" dirty="0">
                <a:latin typeface="Constantia" panose="02030602050306030303" pitchFamily="18" charset="0"/>
              </a:rPr>
              <a:t> – stratification (three layers) taking into account structure of a </a:t>
            </a:r>
            <a:r>
              <a:rPr lang="en-US" sz="2600" dirty="0" smtClean="0">
                <a:latin typeface="Constantia" panose="02030602050306030303" pitchFamily="18" charset="0"/>
              </a:rPr>
              <a:t>household </a:t>
            </a:r>
            <a:r>
              <a:rPr lang="en-US" sz="2600" dirty="0">
                <a:latin typeface="Constantia" panose="02030602050306030303" pitchFamily="18" charset="0"/>
              </a:rPr>
              <a:t>: </a:t>
            </a:r>
          </a:p>
        </p:txBody>
      </p:sp>
      <p:sp>
        <p:nvSpPr>
          <p:cNvPr id="5" name="Прямоугольник 4"/>
          <p:cNvSpPr/>
          <p:nvPr/>
        </p:nvSpPr>
        <p:spPr>
          <a:xfrm>
            <a:off x="646228" y="5375908"/>
            <a:ext cx="7931287" cy="892552"/>
          </a:xfrm>
          <a:prstGeom prst="rect">
            <a:avLst/>
          </a:prstGeom>
        </p:spPr>
        <p:txBody>
          <a:bodyPr wrap="square">
            <a:spAutoFit/>
          </a:bodyPr>
          <a:lstStyle/>
          <a:p>
            <a:pPr algn="just"/>
            <a:r>
              <a:rPr lang="en-US" sz="2600" b="1" i="1" dirty="0" smtClean="0">
                <a:latin typeface="Constantia" panose="02030602050306030303" pitchFamily="18" charset="0"/>
              </a:rPr>
              <a:t>The goal</a:t>
            </a:r>
            <a:r>
              <a:rPr lang="en-US" sz="2600" b="1" i="1" dirty="0">
                <a:latin typeface="Constantia" panose="02030602050306030303" pitchFamily="18" charset="0"/>
              </a:rPr>
              <a:t>: providing representation in a sample of target household groups</a:t>
            </a:r>
            <a:endParaRPr lang="ru-RU" sz="2600" b="1" i="1" dirty="0">
              <a:latin typeface="Constantia" panose="02030602050306030303" pitchFamily="18" charset="0"/>
            </a:endParaRPr>
          </a:p>
        </p:txBody>
      </p:sp>
      <p:sp>
        <p:nvSpPr>
          <p:cNvPr id="6" name="Стрелка вниз 5"/>
          <p:cNvSpPr/>
          <p:nvPr/>
        </p:nvSpPr>
        <p:spPr>
          <a:xfrm>
            <a:off x="2195736" y="3489177"/>
            <a:ext cx="504056" cy="782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11560" y="4206357"/>
            <a:ext cx="7920880" cy="523220"/>
          </a:xfrm>
          <a:prstGeom prst="rect">
            <a:avLst/>
          </a:prstGeom>
        </p:spPr>
        <p:txBody>
          <a:bodyPr wrap="square">
            <a:spAutoFit/>
          </a:bodyPr>
          <a:lstStyle/>
          <a:p>
            <a:r>
              <a:rPr lang="lt-LT" sz="2800" dirty="0">
                <a:latin typeface="Constantia" panose="02030602050306030303" pitchFamily="18" charset="0"/>
              </a:rPr>
              <a:t>the household was the unit of </a:t>
            </a:r>
            <a:r>
              <a:rPr lang="lt-LT" sz="2800" dirty="0" smtClean="0">
                <a:latin typeface="Constantia" panose="02030602050306030303" pitchFamily="18" charset="0"/>
              </a:rPr>
              <a:t>selection</a:t>
            </a:r>
            <a:r>
              <a:rPr lang="en-US" sz="2800" dirty="0" smtClean="0">
                <a:latin typeface="Constantia" panose="02030602050306030303" pitchFamily="18" charset="0"/>
              </a:rPr>
              <a:t> </a:t>
            </a:r>
            <a:endParaRPr lang="ru-RU" dirty="0"/>
          </a:p>
        </p:txBody>
      </p:sp>
      <p:sp>
        <p:nvSpPr>
          <p:cNvPr id="3" name="Прямоугольник 2"/>
          <p:cNvSpPr/>
          <p:nvPr/>
        </p:nvSpPr>
        <p:spPr>
          <a:xfrm>
            <a:off x="1451573" y="2196515"/>
            <a:ext cx="7101859" cy="1292662"/>
          </a:xfrm>
          <a:prstGeom prst="rect">
            <a:avLst/>
          </a:prstGeom>
        </p:spPr>
        <p:txBody>
          <a:bodyPr wrap="square">
            <a:spAutoFit/>
          </a:bodyPr>
          <a:lstStyle/>
          <a:p>
            <a:r>
              <a:rPr lang="en-US" sz="2600" dirty="0">
                <a:latin typeface="Constantia" panose="02030602050306030303" pitchFamily="18" charset="0"/>
              </a:rPr>
              <a:t>existence (absence)  the disabled child and the disabled person at the age of 18 years and more is considered.</a:t>
            </a:r>
            <a:endParaRPr lang="ru-RU" sz="2600" dirty="0">
              <a:latin typeface="Constantia" panose="02030602050306030303" pitchFamily="18" charset="0"/>
            </a:endParaRPr>
          </a:p>
        </p:txBody>
      </p:sp>
    </p:spTree>
    <p:extLst>
      <p:ext uri="{BB962C8B-B14F-4D97-AF65-F5344CB8AC3E}">
        <p14:creationId xmlns:p14="http://schemas.microsoft.com/office/powerpoint/2010/main" val="2202050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83880" cy="576064"/>
          </a:xfrm>
        </p:spPr>
        <p:txBody>
          <a:bodyPr>
            <a:normAutofit fontScale="90000"/>
          </a:bodyPr>
          <a:lstStyle/>
          <a:p>
            <a:pPr algn="ctr"/>
            <a:r>
              <a:rPr lang="en-US" sz="3200" dirty="0">
                <a:solidFill>
                  <a:schemeClr val="accent1">
                    <a:lumMod val="50000"/>
                  </a:schemeClr>
                </a:solidFill>
                <a:effectLst/>
                <a:latin typeface="Constantia" pitchFamily="18" charset="0"/>
              </a:rPr>
              <a:t>The </a:t>
            </a:r>
            <a:r>
              <a:rPr lang="lt-LT" sz="3200" dirty="0" smtClean="0">
                <a:solidFill>
                  <a:schemeClr val="accent1">
                    <a:lumMod val="50000"/>
                  </a:schemeClr>
                </a:solidFill>
                <a:effectLst/>
                <a:latin typeface="Constantia" pitchFamily="18" charset="0"/>
              </a:rPr>
              <a:t>unit</a:t>
            </a:r>
            <a:r>
              <a:rPr lang="en-US" sz="3200" dirty="0" smtClean="0">
                <a:solidFill>
                  <a:schemeClr val="accent1">
                    <a:lumMod val="50000"/>
                  </a:schemeClr>
                </a:solidFill>
                <a:effectLst/>
                <a:latin typeface="Constantia" pitchFamily="18" charset="0"/>
              </a:rPr>
              <a:t>s</a:t>
            </a:r>
            <a:r>
              <a:rPr lang="lt-LT" sz="3200" dirty="0" smtClean="0">
                <a:solidFill>
                  <a:schemeClr val="accent1">
                    <a:lumMod val="50000"/>
                  </a:schemeClr>
                </a:solidFill>
                <a:effectLst/>
                <a:latin typeface="Constantia" pitchFamily="18" charset="0"/>
              </a:rPr>
              <a:t> </a:t>
            </a:r>
            <a:r>
              <a:rPr lang="lt-LT" sz="3200" dirty="0">
                <a:solidFill>
                  <a:schemeClr val="accent1">
                    <a:lumMod val="50000"/>
                  </a:schemeClr>
                </a:solidFill>
                <a:effectLst/>
                <a:latin typeface="Constantia" pitchFamily="18" charset="0"/>
              </a:rPr>
              <a:t>of selection</a:t>
            </a:r>
            <a:r>
              <a:rPr lang="en-US" sz="3200" dirty="0">
                <a:solidFill>
                  <a:schemeClr val="accent1">
                    <a:lumMod val="50000"/>
                  </a:schemeClr>
                </a:solidFill>
                <a:effectLst/>
                <a:latin typeface="Constantia" pitchFamily="18" charset="0"/>
              </a:rPr>
              <a:t> </a:t>
            </a:r>
            <a:endParaRPr lang="ru-RU" sz="3200" dirty="0">
              <a:solidFill>
                <a:schemeClr val="accent1">
                  <a:lumMod val="50000"/>
                </a:schemeClr>
              </a:solidFill>
              <a:effectLst/>
              <a:latin typeface="Constantia" pitchFamily="18" charset="0"/>
            </a:endParaRPr>
          </a:p>
        </p:txBody>
      </p:sp>
      <p:sp>
        <p:nvSpPr>
          <p:cNvPr id="3" name="Прямоугольник 2"/>
          <p:cNvSpPr/>
          <p:nvPr/>
        </p:nvSpPr>
        <p:spPr>
          <a:xfrm>
            <a:off x="539552" y="1443841"/>
            <a:ext cx="8208912" cy="2951577"/>
          </a:xfrm>
          <a:prstGeom prst="rect">
            <a:avLst/>
          </a:prstGeom>
        </p:spPr>
        <p:txBody>
          <a:bodyPr wrap="square">
            <a:spAutoFit/>
          </a:bodyPr>
          <a:lstStyle/>
          <a:p>
            <a:r>
              <a:rPr lang="en-US" sz="2600" dirty="0">
                <a:latin typeface="Constantia" panose="02030602050306030303" pitchFamily="18" charset="0"/>
              </a:rPr>
              <a:t>In each selected enumeration areas </a:t>
            </a:r>
            <a:r>
              <a:rPr lang="ru-RU" sz="2600" dirty="0" smtClean="0">
                <a:latin typeface="Constantia" panose="02030602050306030303" pitchFamily="18" charset="0"/>
              </a:rPr>
              <a:t>  </a:t>
            </a:r>
            <a:r>
              <a:rPr lang="en-US" sz="2600" dirty="0" smtClean="0">
                <a:latin typeface="Constantia" panose="02030602050306030303" pitchFamily="18" charset="0"/>
              </a:rPr>
              <a:t>and </a:t>
            </a:r>
            <a:r>
              <a:rPr lang="ru-RU" sz="2600" dirty="0" smtClean="0">
                <a:latin typeface="Constantia" panose="02030602050306030303" pitchFamily="18" charset="0"/>
              </a:rPr>
              <a:t> </a:t>
            </a:r>
            <a:r>
              <a:rPr lang="en-US" sz="2600" dirty="0" smtClean="0">
                <a:latin typeface="Constantia" panose="02030602050306030303" pitchFamily="18" charset="0"/>
              </a:rPr>
              <a:t>village council </a:t>
            </a:r>
            <a:r>
              <a:rPr lang="en-US" sz="3500" u="sng" dirty="0">
                <a:latin typeface="Constantia" panose="02030602050306030303" pitchFamily="18" charset="0"/>
              </a:rPr>
              <a:t>30</a:t>
            </a:r>
            <a:r>
              <a:rPr lang="en-US" sz="2600" u="sng" dirty="0">
                <a:latin typeface="Constantia" panose="02030602050306030303" pitchFamily="18" charset="0"/>
              </a:rPr>
              <a:t> households </a:t>
            </a:r>
            <a:r>
              <a:rPr lang="en-US" sz="2600" u="sng" dirty="0" smtClean="0">
                <a:latin typeface="Constantia" panose="02030602050306030303" pitchFamily="18" charset="0"/>
              </a:rPr>
              <a:t>were </a:t>
            </a:r>
            <a:r>
              <a:rPr lang="en-US" sz="2600" u="sng" dirty="0">
                <a:latin typeface="Constantia" panose="02030602050306030303" pitchFamily="18" charset="0"/>
              </a:rPr>
              <a:t>selected</a:t>
            </a:r>
            <a:r>
              <a:rPr lang="en-US" sz="2600" dirty="0">
                <a:latin typeface="Constantia" panose="02030602050306030303" pitchFamily="18" charset="0"/>
              </a:rPr>
              <a:t>, including:</a:t>
            </a:r>
          </a:p>
          <a:p>
            <a:pPr indent="360000">
              <a:lnSpc>
                <a:spcPct val="120000"/>
              </a:lnSpc>
            </a:pPr>
            <a:r>
              <a:rPr lang="en-US" sz="2600" dirty="0" smtClean="0">
                <a:latin typeface="Constantia" panose="02030602050306030303" pitchFamily="18" charset="0"/>
              </a:rPr>
              <a:t>- 4 </a:t>
            </a:r>
            <a:r>
              <a:rPr lang="en-US" sz="2600" dirty="0">
                <a:latin typeface="Constantia" panose="02030602050306030303" pitchFamily="18" charset="0"/>
              </a:rPr>
              <a:t>households </a:t>
            </a:r>
            <a:r>
              <a:rPr lang="en-US" sz="2600" dirty="0" smtClean="0">
                <a:latin typeface="Constantia" panose="02030602050306030303" pitchFamily="18" charset="0"/>
              </a:rPr>
              <a:t>t</a:t>
            </a:r>
            <a:r>
              <a:rPr lang="ru-RU" sz="2600" dirty="0" smtClean="0">
                <a:latin typeface="Constantia" panose="02030602050306030303" pitchFamily="18" charset="0"/>
              </a:rPr>
              <a:t> </a:t>
            </a:r>
            <a:r>
              <a:rPr lang="en-US" sz="2600" dirty="0" smtClean="0">
                <a:latin typeface="Constantia" panose="02030602050306030303" pitchFamily="18" charset="0"/>
              </a:rPr>
              <a:t>hat </a:t>
            </a:r>
            <a:r>
              <a:rPr lang="en-US" sz="2600" dirty="0">
                <a:latin typeface="Constantia" panose="02030602050306030303" pitchFamily="18" charset="0"/>
              </a:rPr>
              <a:t>have disabled children,</a:t>
            </a:r>
          </a:p>
          <a:p>
            <a:pPr indent="360000">
              <a:lnSpc>
                <a:spcPct val="120000"/>
              </a:lnSpc>
            </a:pPr>
            <a:r>
              <a:rPr lang="en-US" sz="2600" dirty="0" smtClean="0">
                <a:latin typeface="Constantia" panose="02030602050306030303" pitchFamily="18" charset="0"/>
              </a:rPr>
              <a:t>- 15 </a:t>
            </a:r>
            <a:r>
              <a:rPr lang="en-US" sz="2600" dirty="0">
                <a:latin typeface="Constantia" panose="02030602050306030303" pitchFamily="18" charset="0"/>
              </a:rPr>
              <a:t>households </a:t>
            </a:r>
            <a:r>
              <a:rPr lang="ru-RU" sz="2600" dirty="0" smtClean="0">
                <a:latin typeface="Constantia" panose="02030602050306030303" pitchFamily="18" charset="0"/>
              </a:rPr>
              <a:t> </a:t>
            </a:r>
            <a:r>
              <a:rPr lang="en-US" sz="2600" dirty="0" smtClean="0">
                <a:latin typeface="Constantia" panose="02030602050306030303" pitchFamily="18" charset="0"/>
              </a:rPr>
              <a:t>that </a:t>
            </a:r>
            <a:r>
              <a:rPr lang="en-US" sz="2600" dirty="0">
                <a:latin typeface="Constantia" panose="02030602050306030303" pitchFamily="18" charset="0"/>
              </a:rPr>
              <a:t>include disabled persons aged 18 years and older and there are no disabled children</a:t>
            </a:r>
            <a:r>
              <a:rPr lang="en-US" sz="2600" dirty="0" smtClean="0">
                <a:latin typeface="Constantia" panose="02030602050306030303" pitchFamily="18" charset="0"/>
              </a:rPr>
              <a:t>,</a:t>
            </a:r>
          </a:p>
          <a:p>
            <a:pPr indent="360000">
              <a:lnSpc>
                <a:spcPct val="120000"/>
              </a:lnSpc>
            </a:pPr>
            <a:r>
              <a:rPr lang="en-US" sz="2600" dirty="0" smtClean="0">
                <a:latin typeface="Constantia" panose="02030602050306030303" pitchFamily="18" charset="0"/>
              </a:rPr>
              <a:t>- 11 </a:t>
            </a:r>
            <a:r>
              <a:rPr lang="en-US" sz="2600" dirty="0">
                <a:latin typeface="Constantia" panose="02030602050306030303" pitchFamily="18" charset="0"/>
              </a:rPr>
              <a:t>households </a:t>
            </a:r>
            <a:r>
              <a:rPr lang="ru-RU" sz="2600" dirty="0" smtClean="0">
                <a:latin typeface="Constantia" panose="02030602050306030303" pitchFamily="18" charset="0"/>
              </a:rPr>
              <a:t> </a:t>
            </a:r>
            <a:r>
              <a:rPr lang="en-US" sz="2600" dirty="0" smtClean="0">
                <a:latin typeface="Constantia" panose="02030602050306030303" pitchFamily="18" charset="0"/>
              </a:rPr>
              <a:t>that </a:t>
            </a:r>
            <a:r>
              <a:rPr lang="en-US" sz="2600" dirty="0">
                <a:latin typeface="Constantia" panose="02030602050306030303" pitchFamily="18" charset="0"/>
              </a:rPr>
              <a:t>do not have disabled persons.</a:t>
            </a:r>
            <a:endParaRPr lang="ru-RU" sz="2600" dirty="0">
              <a:latin typeface="Constantia" panose="02030602050306030303" pitchFamily="18" charset="0"/>
            </a:endParaRPr>
          </a:p>
        </p:txBody>
      </p:sp>
    </p:spTree>
    <p:extLst>
      <p:ext uri="{BB962C8B-B14F-4D97-AF65-F5344CB8AC3E}">
        <p14:creationId xmlns:p14="http://schemas.microsoft.com/office/powerpoint/2010/main" val="2754579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0060" y="260648"/>
            <a:ext cx="8183880" cy="1224136"/>
          </a:xfrm>
        </p:spPr>
        <p:txBody>
          <a:bodyPr>
            <a:normAutofit/>
          </a:bodyPr>
          <a:lstStyle/>
          <a:p>
            <a:pPr algn="ctr"/>
            <a:r>
              <a:rPr lang="en-US" sz="3000" dirty="0" smtClean="0">
                <a:solidFill>
                  <a:schemeClr val="accent1">
                    <a:lumMod val="75000"/>
                  </a:schemeClr>
                </a:solidFill>
                <a:effectLst/>
                <a:latin typeface="Constantia" panose="02030602050306030303" pitchFamily="18" charset="0"/>
              </a:rPr>
              <a:t>The procedure </a:t>
            </a:r>
            <a:r>
              <a:rPr lang="en-US" sz="3000" dirty="0">
                <a:solidFill>
                  <a:schemeClr val="accent1">
                    <a:lumMod val="75000"/>
                  </a:schemeClr>
                </a:solidFill>
                <a:effectLst/>
                <a:latin typeface="Constantia" panose="02030602050306030303" pitchFamily="18" charset="0"/>
              </a:rPr>
              <a:t>for collecting primary information</a:t>
            </a:r>
            <a:endParaRPr lang="ru-RU" sz="3000" dirty="0">
              <a:solidFill>
                <a:schemeClr val="accent1">
                  <a:lumMod val="75000"/>
                </a:schemeClr>
              </a:solidFill>
              <a:latin typeface="Constantia" panose="02030602050306030303" pitchFamily="18" charset="0"/>
            </a:endParaRPr>
          </a:p>
        </p:txBody>
      </p:sp>
      <p:sp>
        <p:nvSpPr>
          <p:cNvPr id="3" name="Объект 2"/>
          <p:cNvSpPr>
            <a:spLocks noGrp="1"/>
          </p:cNvSpPr>
          <p:nvPr>
            <p:ph idx="1"/>
          </p:nvPr>
        </p:nvSpPr>
        <p:spPr>
          <a:xfrm>
            <a:off x="539552" y="1412776"/>
            <a:ext cx="7992888" cy="5040560"/>
          </a:xfrm>
        </p:spPr>
        <p:txBody>
          <a:bodyPr>
            <a:normAutofit/>
          </a:bodyPr>
          <a:lstStyle/>
          <a:p>
            <a:pPr algn="just"/>
            <a:r>
              <a:rPr lang="en-US" sz="2500" dirty="0">
                <a:latin typeface="Constantia" panose="02030602050306030303" pitchFamily="18" charset="0"/>
              </a:rPr>
              <a:t>Primary statistical data are collected by directly visiting the households </a:t>
            </a:r>
            <a:r>
              <a:rPr lang="en-US" sz="2500" dirty="0" smtClean="0">
                <a:latin typeface="Constantia" panose="02030602050306030303" pitchFamily="18" charset="0"/>
              </a:rPr>
              <a:t>selected for the survey and </a:t>
            </a:r>
            <a:r>
              <a:rPr lang="en-US" sz="2500" dirty="0">
                <a:latin typeface="Constantia" panose="02030602050306030303" pitchFamily="18" charset="0"/>
              </a:rPr>
              <a:t>interviewing household members with filling out an electronic version of survey forms. In case of impossibility of filling questionnaire  in an electronic </a:t>
            </a:r>
            <a:r>
              <a:rPr lang="en-US" sz="2500" dirty="0" smtClean="0">
                <a:latin typeface="Constantia" panose="02030602050306030303" pitchFamily="18" charset="0"/>
              </a:rPr>
              <a:t>format </a:t>
            </a:r>
            <a:r>
              <a:rPr lang="en-US" sz="2500" dirty="0">
                <a:latin typeface="Constantia" panose="02030602050306030303" pitchFamily="18" charset="0"/>
              </a:rPr>
              <a:t>it can be filled out on paper.</a:t>
            </a:r>
            <a:endParaRPr lang="ru-RU" sz="2500" dirty="0">
              <a:latin typeface="Constantia" panose="02030602050306030303" pitchFamily="18" charset="0"/>
            </a:endParaRPr>
          </a:p>
          <a:p>
            <a:pPr algn="just"/>
            <a:r>
              <a:rPr lang="en-US" sz="2500" dirty="0">
                <a:latin typeface="Constantia" panose="02030602050306030303" pitchFamily="18" charset="0"/>
              </a:rPr>
              <a:t>If several households reside at the address selected for the survey they are all subject to questioning.</a:t>
            </a:r>
            <a:endParaRPr lang="ru-RU" sz="2500" dirty="0">
              <a:latin typeface="Constantia" panose="02030602050306030303" pitchFamily="18" charset="0"/>
            </a:endParaRPr>
          </a:p>
          <a:p>
            <a:pPr algn="just"/>
            <a:r>
              <a:rPr lang="en-US" sz="2500" dirty="0">
                <a:latin typeface="Constantia" panose="02030602050306030303" pitchFamily="18" charset="0"/>
              </a:rPr>
              <a:t>Replacement of the addresses in case of absence of members of households at the time of visit or in case of their refusal to participate in the survey is not carried out</a:t>
            </a:r>
            <a:r>
              <a:rPr lang="en-US" sz="2500" dirty="0" smtClean="0">
                <a:latin typeface="Constantia" panose="02030602050306030303" pitchFamily="18" charset="0"/>
              </a:rPr>
              <a:t>.</a:t>
            </a:r>
            <a:endParaRPr lang="ru-RU" sz="2600" dirty="0">
              <a:latin typeface="Constantia" panose="02030602050306030303"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290202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183880" cy="720080"/>
          </a:xfrm>
        </p:spPr>
        <p:txBody>
          <a:bodyPr>
            <a:normAutofit/>
          </a:bodyPr>
          <a:lstStyle/>
          <a:p>
            <a:pPr algn="ctr"/>
            <a:r>
              <a:rPr lang="en-US" sz="3200" dirty="0" smtClean="0">
                <a:solidFill>
                  <a:schemeClr val="accent1">
                    <a:lumMod val="75000"/>
                  </a:schemeClr>
                </a:solidFill>
                <a:effectLst/>
                <a:latin typeface="Constantia" panose="02030602050306030303" pitchFamily="18" charset="0"/>
              </a:rPr>
              <a:t>The questionnaires</a:t>
            </a:r>
            <a:endParaRPr lang="ru-RU" sz="3200" dirty="0">
              <a:solidFill>
                <a:schemeClr val="accent1">
                  <a:lumMod val="75000"/>
                </a:schemeClr>
              </a:solidFill>
              <a:latin typeface="Constantia" panose="02030602050306030303" pitchFamily="18" charset="0"/>
            </a:endParaRPr>
          </a:p>
        </p:txBody>
      </p:sp>
      <p:sp>
        <p:nvSpPr>
          <p:cNvPr id="3" name="Объект 2"/>
          <p:cNvSpPr>
            <a:spLocks noGrp="1"/>
          </p:cNvSpPr>
          <p:nvPr>
            <p:ph idx="1"/>
          </p:nvPr>
        </p:nvSpPr>
        <p:spPr>
          <a:xfrm>
            <a:off x="395536" y="1052736"/>
            <a:ext cx="8327896" cy="5400600"/>
          </a:xfrm>
        </p:spPr>
        <p:txBody>
          <a:bodyPr>
            <a:normAutofit/>
          </a:bodyPr>
          <a:lstStyle/>
          <a:p>
            <a:pPr marL="0" indent="0">
              <a:buNone/>
            </a:pPr>
            <a:r>
              <a:rPr lang="en-US" sz="2600" dirty="0">
                <a:latin typeface="Constantia" panose="02030602050306030303" pitchFamily="18" charset="0"/>
              </a:rPr>
              <a:t>During the </a:t>
            </a:r>
            <a:r>
              <a:rPr lang="en-US" sz="2600" dirty="0" smtClean="0">
                <a:latin typeface="Constantia" panose="02030602050306030303" pitchFamily="18" charset="0"/>
              </a:rPr>
              <a:t>survey </a:t>
            </a:r>
            <a:r>
              <a:rPr lang="en-US" sz="2600" dirty="0">
                <a:latin typeface="Constantia" panose="02030602050306030303" pitchFamily="18" charset="0"/>
              </a:rPr>
              <a:t>the following survey forms were used</a:t>
            </a:r>
            <a:r>
              <a:rPr lang="en-US" sz="2600" dirty="0" smtClean="0">
                <a:latin typeface="Constantia" panose="02030602050306030303" pitchFamily="18" charset="0"/>
              </a:rPr>
              <a:t>:</a:t>
            </a:r>
          </a:p>
          <a:p>
            <a:pPr marL="0" indent="0">
              <a:spcBef>
                <a:spcPts val="0"/>
              </a:spcBef>
              <a:buNone/>
            </a:pPr>
            <a:endParaRPr lang="en-US" sz="2600" dirty="0">
              <a:latin typeface="Constantia" panose="02030602050306030303" pitchFamily="18" charset="0"/>
            </a:endParaRPr>
          </a:p>
          <a:p>
            <a:r>
              <a:rPr lang="en-US" sz="2600" dirty="0" smtClean="0">
                <a:latin typeface="Constantia" panose="02030602050306030303" pitchFamily="18" charset="0"/>
              </a:rPr>
              <a:t> </a:t>
            </a:r>
            <a:r>
              <a:rPr lang="en-US" sz="2600" dirty="0">
                <a:latin typeface="Constantia" panose="02030602050306030303" pitchFamily="18" charset="0"/>
              </a:rPr>
              <a:t>“Household Questionnaire</a:t>
            </a:r>
            <a:r>
              <a:rPr lang="en-US" sz="2600" dirty="0" smtClean="0">
                <a:latin typeface="Constantia" panose="02030602050306030303" pitchFamily="18" charset="0"/>
              </a:rPr>
              <a:t>”;</a:t>
            </a:r>
            <a:endParaRPr lang="en-US" sz="2600" dirty="0">
              <a:latin typeface="Constantia" panose="02030602050306030303" pitchFamily="18" charset="0"/>
            </a:endParaRPr>
          </a:p>
          <a:p>
            <a:r>
              <a:rPr lang="en-US" sz="2600" dirty="0" smtClean="0">
                <a:latin typeface="Constantia" panose="02030602050306030303" pitchFamily="18" charset="0"/>
              </a:rPr>
              <a:t>"Questionnaire </a:t>
            </a:r>
            <a:r>
              <a:rPr lang="en-US" sz="2600" dirty="0">
                <a:latin typeface="Constantia" panose="02030602050306030303" pitchFamily="18" charset="0"/>
              </a:rPr>
              <a:t>for persons aged 18 years and older with disabilities" ;</a:t>
            </a:r>
          </a:p>
          <a:p>
            <a:r>
              <a:rPr lang="en-US" sz="2600" dirty="0" smtClean="0">
                <a:latin typeface="Constantia" panose="02030602050306030303" pitchFamily="18" charset="0"/>
              </a:rPr>
              <a:t>“Questionnaire </a:t>
            </a:r>
            <a:r>
              <a:rPr lang="en-US" sz="2600" dirty="0">
                <a:latin typeface="Constantia" panose="02030602050306030303" pitchFamily="18" charset="0"/>
              </a:rPr>
              <a:t>for children under the age of 18 years” </a:t>
            </a:r>
            <a:r>
              <a:rPr lang="en-US" sz="2600" dirty="0" smtClean="0">
                <a:latin typeface="Constantia" panose="02030602050306030303" pitchFamily="18" charset="0"/>
              </a:rPr>
              <a:t>;</a:t>
            </a:r>
            <a:endParaRPr lang="en-US" sz="2600" dirty="0">
              <a:latin typeface="Constantia" panose="02030602050306030303" pitchFamily="18" charset="0"/>
            </a:endParaRPr>
          </a:p>
          <a:p>
            <a:pPr>
              <a:spcBef>
                <a:spcPts val="0"/>
              </a:spcBef>
            </a:pPr>
            <a:r>
              <a:rPr lang="en-US" sz="2600" dirty="0" smtClean="0">
                <a:latin typeface="Constantia" panose="02030602050306030303" pitchFamily="18" charset="0"/>
              </a:rPr>
              <a:t>"</a:t>
            </a:r>
            <a:r>
              <a:rPr lang="en-US" sz="2600" dirty="0">
                <a:latin typeface="Constantia" panose="02030602050306030303" pitchFamily="18" charset="0"/>
              </a:rPr>
              <a:t>Questionnaire for persons aged 18 years and older" </a:t>
            </a:r>
            <a:r>
              <a:rPr lang="en-US" sz="2600" dirty="0" smtClean="0">
                <a:latin typeface="Constantia" panose="02030602050306030303" pitchFamily="18" charset="0"/>
              </a:rPr>
              <a:t>.</a:t>
            </a:r>
            <a:endParaRPr lang="ru-RU" sz="2600" dirty="0">
              <a:latin typeface="Constantia" panose="02030602050306030303"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79422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764704"/>
            <a:ext cx="5231552" cy="3024336"/>
          </a:xfrm>
        </p:spPr>
        <p:txBody>
          <a:bodyPr>
            <a:normAutofit/>
          </a:bodyPr>
          <a:lstStyle/>
          <a:p>
            <a:pPr algn="r"/>
            <a:r>
              <a:rPr lang="en-US" dirty="0">
                <a:solidFill>
                  <a:schemeClr val="accent1">
                    <a:lumMod val="75000"/>
                  </a:schemeClr>
                </a:solidFill>
                <a:latin typeface="Constantia" panose="02030602050306030303" pitchFamily="18" charset="0"/>
              </a:rPr>
              <a:t>Survey of Persons with Disabilities </a:t>
            </a:r>
            <a:r>
              <a:rPr lang="en-US" dirty="0" smtClean="0">
                <a:solidFill>
                  <a:schemeClr val="accent1">
                    <a:lumMod val="75000"/>
                  </a:schemeClr>
                </a:solidFill>
                <a:latin typeface="Constantia" panose="02030602050306030303" pitchFamily="18" charset="0"/>
              </a:rPr>
              <a:t/>
            </a:r>
            <a:br>
              <a:rPr lang="en-US" dirty="0" smtClean="0">
                <a:solidFill>
                  <a:schemeClr val="accent1">
                    <a:lumMod val="75000"/>
                  </a:schemeClr>
                </a:solidFill>
                <a:latin typeface="Constantia" panose="02030602050306030303" pitchFamily="18" charset="0"/>
              </a:rPr>
            </a:br>
            <a:r>
              <a:rPr lang="en-US" dirty="0" smtClean="0">
                <a:solidFill>
                  <a:schemeClr val="accent1">
                    <a:lumMod val="75000"/>
                  </a:schemeClr>
                </a:solidFill>
                <a:latin typeface="Constantia" panose="02030602050306030303" pitchFamily="18" charset="0"/>
              </a:rPr>
              <a:t>in </a:t>
            </a:r>
            <a:r>
              <a:rPr lang="en-US" dirty="0">
                <a:solidFill>
                  <a:schemeClr val="accent1">
                    <a:lumMod val="75000"/>
                  </a:schemeClr>
                </a:solidFill>
                <a:latin typeface="Constantia" panose="02030602050306030303" pitchFamily="18" charset="0"/>
              </a:rPr>
              <a:t>the Republic of Belarus</a:t>
            </a:r>
            <a:r>
              <a:rPr lang="ru-RU" dirty="0"/>
              <a:t/>
            </a:r>
            <a:br>
              <a:rPr lang="ru-RU" dirty="0"/>
            </a:br>
            <a:endParaRPr lang="ru-RU" dirty="0"/>
          </a:p>
        </p:txBody>
      </p:sp>
      <p:sp>
        <p:nvSpPr>
          <p:cNvPr id="5" name="Прямоугольник 4"/>
          <p:cNvSpPr/>
          <p:nvPr/>
        </p:nvSpPr>
        <p:spPr>
          <a:xfrm>
            <a:off x="4716016" y="4221088"/>
            <a:ext cx="3306674" cy="784830"/>
          </a:xfrm>
          <a:prstGeom prst="rect">
            <a:avLst/>
          </a:prstGeom>
        </p:spPr>
        <p:txBody>
          <a:bodyPr wrap="none">
            <a:spAutoFit/>
          </a:bodyPr>
          <a:lstStyle/>
          <a:p>
            <a:r>
              <a:rPr lang="en-US" sz="4500" b="1" i="1" u="sng" dirty="0">
                <a:solidFill>
                  <a:srgbClr val="F07F09">
                    <a:lumMod val="75000"/>
                  </a:srgbClr>
                </a:solidFill>
                <a:latin typeface="Constantia" panose="02030602050306030303" pitchFamily="18" charset="0"/>
              </a:rPr>
              <a:t>The results </a:t>
            </a:r>
            <a:endParaRPr lang="ru-RU" sz="4500" b="1" i="1" u="sng" dirty="0"/>
          </a:p>
        </p:txBody>
      </p:sp>
    </p:spTree>
    <p:extLst>
      <p:ext uri="{BB962C8B-B14F-4D97-AF65-F5344CB8AC3E}">
        <p14:creationId xmlns:p14="http://schemas.microsoft.com/office/powerpoint/2010/main" val="3868643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Группа 22"/>
          <p:cNvGrpSpPr/>
          <p:nvPr/>
        </p:nvGrpSpPr>
        <p:grpSpPr>
          <a:xfrm>
            <a:off x="1375596" y="980729"/>
            <a:ext cx="6172385" cy="4574718"/>
            <a:chOff x="3860827" y="1751106"/>
            <a:chExt cx="3928215" cy="1688911"/>
          </a:xfrm>
        </p:grpSpPr>
        <p:grpSp>
          <p:nvGrpSpPr>
            <p:cNvPr id="21" name="Группа 20"/>
            <p:cNvGrpSpPr/>
            <p:nvPr/>
          </p:nvGrpSpPr>
          <p:grpSpPr>
            <a:xfrm>
              <a:off x="3860827" y="1751106"/>
              <a:ext cx="3899769" cy="1688911"/>
              <a:chOff x="3860827" y="1751106"/>
              <a:chExt cx="3899769" cy="1688911"/>
            </a:xfrm>
          </p:grpSpPr>
          <p:grpSp>
            <p:nvGrpSpPr>
              <p:cNvPr id="10" name="Группа 9"/>
              <p:cNvGrpSpPr/>
              <p:nvPr/>
            </p:nvGrpSpPr>
            <p:grpSpPr>
              <a:xfrm>
                <a:off x="3860827" y="1751106"/>
                <a:ext cx="3899769" cy="1688911"/>
                <a:chOff x="3860827" y="1751106"/>
                <a:chExt cx="3899769" cy="1688911"/>
              </a:xfrm>
            </p:grpSpPr>
            <p:pic>
              <p:nvPicPr>
                <p:cNvPr id="4" name="Рисунок 3" descr="http://wmeste.by/uploads/2018/12/untitled-5c-20i_35069723.jpg"/>
                <p:cNvPicPr/>
                <p:nvPr/>
              </p:nvPicPr>
              <p:blipFill rotWithShape="1">
                <a:blip r:embed="rId2" cstate="print">
                  <a:extLst>
                    <a:ext uri="{28A0092B-C50C-407E-A947-70E740481C1C}">
                      <a14:useLocalDpi xmlns:a14="http://schemas.microsoft.com/office/drawing/2010/main" val="0"/>
                    </a:ext>
                  </a:extLst>
                </a:blip>
                <a:srcRect l="35183" t="19001" r="345" b="52610"/>
                <a:stretch/>
              </p:blipFill>
              <p:spPr bwMode="auto">
                <a:xfrm>
                  <a:off x="3860827" y="1751106"/>
                  <a:ext cx="3899769" cy="1688911"/>
                </a:xfrm>
                <a:prstGeom prst="rect">
                  <a:avLst/>
                </a:prstGeom>
                <a:noFill/>
                <a:ln>
                  <a:noFill/>
                </a:ln>
              </p:spPr>
            </p:pic>
            <p:sp>
              <p:nvSpPr>
                <p:cNvPr id="7" name="Прямоугольник 6"/>
                <p:cNvSpPr/>
                <p:nvPr/>
              </p:nvSpPr>
              <p:spPr>
                <a:xfrm>
                  <a:off x="4757132" y="2384904"/>
                  <a:ext cx="2119124" cy="180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572000" y="3104992"/>
                  <a:ext cx="1008112" cy="252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111584" y="3104992"/>
                  <a:ext cx="1008112" cy="252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9" name="Прямоугольник 18"/>
              <p:cNvSpPr/>
              <p:nvPr/>
            </p:nvSpPr>
            <p:spPr>
              <a:xfrm>
                <a:off x="4019736" y="2342430"/>
                <a:ext cx="3642681" cy="285558"/>
              </a:xfrm>
              <a:prstGeom prst="rect">
                <a:avLst/>
              </a:prstGeom>
            </p:spPr>
            <p:txBody>
              <a:bodyPr wrap="square">
                <a:spAutoFit/>
              </a:bodyPr>
              <a:lstStyle/>
              <a:p>
                <a:pPr algn="ctr"/>
                <a:r>
                  <a:rPr lang="en-US" sz="2200" b="1" dirty="0">
                    <a:latin typeface="Arial" pitchFamily="34" charset="0"/>
                    <a:cs typeface="Arial" pitchFamily="34" charset="0"/>
                  </a:rPr>
                  <a:t>of disabled children aged 3-17 are involved in the education process.</a:t>
                </a:r>
                <a:endParaRPr lang="ru-RU" sz="2200" b="1" dirty="0">
                  <a:latin typeface="Arial" pitchFamily="34" charset="0"/>
                  <a:cs typeface="Arial" pitchFamily="34" charset="0"/>
                </a:endParaRPr>
              </a:p>
            </p:txBody>
          </p:sp>
        </p:grpSp>
        <p:sp>
          <p:nvSpPr>
            <p:cNvPr id="20" name="Прямоугольник 19"/>
            <p:cNvSpPr/>
            <p:nvPr/>
          </p:nvSpPr>
          <p:spPr>
            <a:xfrm>
              <a:off x="4095076" y="3110585"/>
              <a:ext cx="1762737" cy="285558"/>
            </a:xfrm>
            <a:prstGeom prst="rect">
              <a:avLst/>
            </a:prstGeom>
          </p:spPr>
          <p:txBody>
            <a:bodyPr wrap="square">
              <a:spAutoFit/>
            </a:bodyPr>
            <a:lstStyle/>
            <a:p>
              <a:pPr algn="ctr"/>
              <a:r>
                <a:rPr lang="en-US" sz="2200" b="1" dirty="0">
                  <a:solidFill>
                    <a:schemeClr val="accent1">
                      <a:lumMod val="75000"/>
                    </a:schemeClr>
                  </a:solidFill>
                  <a:latin typeface="Arial" pitchFamily="34" charset="0"/>
                  <a:cs typeface="Arial" pitchFamily="34" charset="0"/>
                </a:rPr>
                <a:t>attend pre-school institutions</a:t>
              </a:r>
              <a:endParaRPr lang="ru-RU" sz="2200" b="1" dirty="0">
                <a:solidFill>
                  <a:schemeClr val="accent1">
                    <a:lumMod val="75000"/>
                  </a:schemeClr>
                </a:solidFill>
                <a:latin typeface="Arial" pitchFamily="34" charset="0"/>
                <a:cs typeface="Arial" pitchFamily="34" charset="0"/>
              </a:endParaRPr>
            </a:p>
          </p:txBody>
        </p:sp>
        <p:sp>
          <p:nvSpPr>
            <p:cNvPr id="22" name="Прямоугольник 21"/>
            <p:cNvSpPr/>
            <p:nvPr/>
          </p:nvSpPr>
          <p:spPr>
            <a:xfrm>
              <a:off x="5779938" y="3154459"/>
              <a:ext cx="2009104" cy="285558"/>
            </a:xfrm>
            <a:prstGeom prst="rect">
              <a:avLst/>
            </a:prstGeom>
          </p:spPr>
          <p:txBody>
            <a:bodyPr wrap="square">
              <a:spAutoFit/>
            </a:bodyPr>
            <a:lstStyle/>
            <a:p>
              <a:pPr algn="ctr"/>
              <a:r>
                <a:rPr lang="en-US" sz="2200" b="1" dirty="0">
                  <a:solidFill>
                    <a:schemeClr val="accent1">
                      <a:lumMod val="75000"/>
                    </a:schemeClr>
                  </a:solidFill>
                  <a:latin typeface="Arial" pitchFamily="34" charset="0"/>
                  <a:cs typeface="Arial" pitchFamily="34" charset="0"/>
                </a:rPr>
                <a:t>receive a secondary education</a:t>
              </a:r>
              <a:endParaRPr lang="ru-RU" sz="2200" b="1" dirty="0">
                <a:solidFill>
                  <a:schemeClr val="accent1">
                    <a:lumMod val="75000"/>
                  </a:schemeClr>
                </a:solidFill>
                <a:latin typeface="Arial" pitchFamily="34" charset="0"/>
                <a:cs typeface="Arial" pitchFamily="34" charset="0"/>
              </a:endParaRPr>
            </a:p>
          </p:txBody>
        </p:sp>
      </p:grpSp>
      <p:sp>
        <p:nvSpPr>
          <p:cNvPr id="12" name="Заголовок 1"/>
          <p:cNvSpPr>
            <a:spLocks noGrp="1"/>
          </p:cNvSpPr>
          <p:nvPr>
            <p:ph type="title"/>
          </p:nvPr>
        </p:nvSpPr>
        <p:spPr>
          <a:xfrm>
            <a:off x="395536" y="404664"/>
            <a:ext cx="8471912" cy="648072"/>
          </a:xfrm>
        </p:spPr>
        <p:txBody>
          <a:bodyPr>
            <a:noAutofit/>
          </a:bodyPr>
          <a:lstStyle/>
          <a:p>
            <a:pPr algn="ctr"/>
            <a:r>
              <a:rPr lang="en-US" sz="3400" u="sng" dirty="0" smtClean="0">
                <a:solidFill>
                  <a:schemeClr val="accent1">
                    <a:lumMod val="75000"/>
                  </a:schemeClr>
                </a:solidFill>
                <a:effectLst/>
                <a:latin typeface="Constantia" panose="02030602050306030303" pitchFamily="18" charset="0"/>
              </a:rPr>
              <a:t>Education</a:t>
            </a:r>
            <a:endParaRPr lang="ru-RU" sz="3400" u="sng" dirty="0">
              <a:solidFill>
                <a:schemeClr val="accent1">
                  <a:lumMod val="75000"/>
                </a:schemeClr>
              </a:solidFill>
              <a:effectLst/>
              <a:latin typeface="Constantia" panose="02030602050306030303" pitchFamily="18" charset="0"/>
            </a:endParaRPr>
          </a:p>
        </p:txBody>
      </p:sp>
    </p:spTree>
    <p:extLst>
      <p:ext uri="{BB962C8B-B14F-4D97-AF65-F5344CB8AC3E}">
        <p14:creationId xmlns:p14="http://schemas.microsoft.com/office/powerpoint/2010/main" val="4218018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399904" cy="1309896"/>
          </a:xfrm>
        </p:spPr>
        <p:txBody>
          <a:bodyPr>
            <a:noAutofit/>
          </a:bodyPr>
          <a:lstStyle/>
          <a:p>
            <a:pPr algn="ctr"/>
            <a:r>
              <a:rPr lang="en-US" sz="2900" u="sng" dirty="0">
                <a:solidFill>
                  <a:schemeClr val="accent1">
                    <a:lumMod val="75000"/>
                  </a:schemeClr>
                </a:solidFill>
                <a:effectLst/>
                <a:latin typeface="Constantia" panose="02030602050306030303" pitchFamily="18" charset="0"/>
              </a:rPr>
              <a:t>Reasons for non-attendance of educational institutions by disabled children aged 3-7 years</a:t>
            </a:r>
            <a:endParaRPr lang="ru-RU" sz="2900" u="sng" dirty="0">
              <a:solidFill>
                <a:schemeClr val="accent1">
                  <a:lumMod val="75000"/>
                </a:schemeClr>
              </a:solidFill>
              <a:effectLst/>
              <a:latin typeface="Constantia" panose="02030602050306030303"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1294711683"/>
              </p:ext>
            </p:extLst>
          </p:nvPr>
        </p:nvGraphicFramePr>
        <p:xfrm>
          <a:off x="323528" y="1412776"/>
          <a:ext cx="8208912"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3151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83880" cy="1080120"/>
          </a:xfrm>
        </p:spPr>
        <p:txBody>
          <a:bodyPr>
            <a:normAutofit/>
          </a:bodyPr>
          <a:lstStyle/>
          <a:p>
            <a:pPr algn="ctr"/>
            <a:r>
              <a:rPr lang="en-US" sz="2900" u="sng" dirty="0">
                <a:solidFill>
                  <a:schemeClr val="accent1">
                    <a:lumMod val="75000"/>
                  </a:schemeClr>
                </a:solidFill>
                <a:effectLst/>
                <a:latin typeface="Constantia" panose="02030602050306030303" pitchFamily="18" charset="0"/>
              </a:rPr>
              <a:t>Reasons for non-attendance of educational institutions by disabled children </a:t>
            </a:r>
            <a:r>
              <a:rPr lang="en-US" sz="2900" u="sng" dirty="0" smtClean="0">
                <a:solidFill>
                  <a:schemeClr val="accent1">
                    <a:lumMod val="75000"/>
                  </a:schemeClr>
                </a:solidFill>
                <a:effectLst/>
                <a:latin typeface="Constantia" panose="02030602050306030303" pitchFamily="18" charset="0"/>
              </a:rPr>
              <a:t>of </a:t>
            </a:r>
            <a:r>
              <a:rPr lang="en-US" sz="2900" u="sng" dirty="0">
                <a:solidFill>
                  <a:schemeClr val="accent1">
                    <a:lumMod val="75000"/>
                  </a:schemeClr>
                </a:solidFill>
                <a:effectLst/>
                <a:latin typeface="Constantia" panose="02030602050306030303" pitchFamily="18" charset="0"/>
              </a:rPr>
              <a:t>school age</a:t>
            </a:r>
            <a:endParaRPr lang="ru-RU" sz="2900" u="sng" dirty="0">
              <a:solidFill>
                <a:schemeClr val="accent1">
                  <a:lumMod val="75000"/>
                </a:schemeClr>
              </a:solidFill>
              <a:effectLst/>
              <a:latin typeface="Constantia" panose="02030602050306030303"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3962443682"/>
              </p:ext>
            </p:extLst>
          </p:nvPr>
        </p:nvGraphicFramePr>
        <p:xfrm>
          <a:off x="611560" y="1700808"/>
          <a:ext cx="8064896"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1642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8208912" cy="720080"/>
          </a:xfrm>
        </p:spPr>
        <p:txBody>
          <a:bodyPr>
            <a:normAutofit/>
          </a:bodyPr>
          <a:lstStyle/>
          <a:p>
            <a:pPr algn="ctr"/>
            <a:r>
              <a:rPr lang="en-US" dirty="0" smtClean="0">
                <a:solidFill>
                  <a:schemeClr val="accent1">
                    <a:lumMod val="50000"/>
                  </a:schemeClr>
                </a:solidFill>
                <a:effectLst/>
                <a:latin typeface="Constantia" pitchFamily="18" charset="0"/>
              </a:rPr>
              <a:t>Relevance of the research subject</a:t>
            </a:r>
            <a:endParaRPr lang="ru-RU" dirty="0">
              <a:solidFill>
                <a:schemeClr val="accent1">
                  <a:lumMod val="50000"/>
                </a:schemeClr>
              </a:solidFill>
              <a:effectLst/>
              <a:latin typeface="Constantia" pitchFamily="18" charset="0"/>
            </a:endParaRPr>
          </a:p>
        </p:txBody>
      </p:sp>
      <p:sp>
        <p:nvSpPr>
          <p:cNvPr id="3" name="Содержимое 2"/>
          <p:cNvSpPr>
            <a:spLocks noGrp="1"/>
          </p:cNvSpPr>
          <p:nvPr>
            <p:ph idx="1"/>
          </p:nvPr>
        </p:nvSpPr>
        <p:spPr>
          <a:xfrm>
            <a:off x="395536" y="1052736"/>
            <a:ext cx="8496944" cy="5688632"/>
          </a:xfrm>
        </p:spPr>
        <p:txBody>
          <a:bodyPr>
            <a:normAutofit fontScale="85000" lnSpcReduction="10000"/>
          </a:bodyPr>
          <a:lstStyle/>
          <a:p>
            <a:pPr>
              <a:lnSpc>
                <a:spcPct val="120000"/>
              </a:lnSpc>
              <a:spcBef>
                <a:spcPts val="0"/>
              </a:spcBef>
            </a:pPr>
            <a:r>
              <a:rPr lang="en-US" dirty="0">
                <a:latin typeface="Constantia" panose="02030602050306030303" pitchFamily="18" charset="0"/>
              </a:rPr>
              <a:t>The Republic of Belarus </a:t>
            </a:r>
            <a:r>
              <a:rPr lang="en-US" dirty="0" smtClean="0">
                <a:latin typeface="Constantia" panose="02030602050306030303" pitchFamily="18" charset="0"/>
              </a:rPr>
              <a:t>ratified </a:t>
            </a:r>
            <a:r>
              <a:rPr lang="en-US" dirty="0">
                <a:latin typeface="Constantia" panose="02030602050306030303" pitchFamily="18" charset="0"/>
              </a:rPr>
              <a:t>the Convention on the Rights of Persons with </a:t>
            </a:r>
            <a:r>
              <a:rPr lang="en-US" dirty="0" smtClean="0">
                <a:latin typeface="Constantia" panose="02030602050306030303" pitchFamily="18" charset="0"/>
              </a:rPr>
              <a:t>Disabilities</a:t>
            </a:r>
            <a:r>
              <a:rPr lang="ru-RU" dirty="0" smtClean="0">
                <a:latin typeface="Constantia" panose="02030602050306030303" pitchFamily="18" charset="0"/>
              </a:rPr>
              <a:t> </a:t>
            </a:r>
            <a:r>
              <a:rPr lang="en-US" dirty="0" smtClean="0">
                <a:latin typeface="Constantia" panose="02030602050306030303" pitchFamily="18" charset="0"/>
              </a:rPr>
              <a:t>in 2016. </a:t>
            </a:r>
          </a:p>
          <a:p>
            <a:pPr marL="0" indent="0">
              <a:lnSpc>
                <a:spcPct val="120000"/>
              </a:lnSpc>
              <a:spcBef>
                <a:spcPts val="0"/>
              </a:spcBef>
              <a:buNone/>
            </a:pPr>
            <a:endParaRPr lang="ru-RU" dirty="0" smtClean="0">
              <a:latin typeface="Constantia" panose="02030602050306030303" pitchFamily="18" charset="0"/>
            </a:endParaRPr>
          </a:p>
          <a:p>
            <a:pPr>
              <a:lnSpc>
                <a:spcPct val="120000"/>
              </a:lnSpc>
              <a:spcBef>
                <a:spcPts val="0"/>
              </a:spcBef>
            </a:pPr>
            <a:r>
              <a:rPr lang="en-US" dirty="0" smtClean="0">
                <a:latin typeface="Constantia" panose="02030602050306030303" pitchFamily="18" charset="0"/>
              </a:rPr>
              <a:t>The main objective </a:t>
            </a:r>
            <a:r>
              <a:rPr lang="en-US" dirty="0">
                <a:latin typeface="Constantia" panose="02030602050306030303" pitchFamily="18" charset="0"/>
              </a:rPr>
              <a:t>of the Convention is to promote, protect and ensure the full and equal enjoyment by all persons with disabilities of all human rights and fundamental </a:t>
            </a:r>
            <a:r>
              <a:rPr lang="en-US" dirty="0" smtClean="0">
                <a:latin typeface="Constantia" panose="02030602050306030303" pitchFamily="18" charset="0"/>
              </a:rPr>
              <a:t>freedoms. </a:t>
            </a:r>
          </a:p>
          <a:p>
            <a:pPr>
              <a:lnSpc>
                <a:spcPct val="120000"/>
              </a:lnSpc>
              <a:spcBef>
                <a:spcPts val="0"/>
              </a:spcBef>
            </a:pPr>
            <a:endParaRPr lang="en-US" dirty="0" smtClean="0">
              <a:latin typeface="Constantia" panose="02030602050306030303" pitchFamily="18" charset="0"/>
            </a:endParaRPr>
          </a:p>
          <a:p>
            <a:pPr>
              <a:lnSpc>
                <a:spcPct val="120000"/>
              </a:lnSpc>
              <a:spcBef>
                <a:spcPts val="0"/>
              </a:spcBef>
            </a:pPr>
            <a:r>
              <a:rPr lang="en-US" dirty="0">
                <a:latin typeface="Constantia" panose="02030602050306030303" pitchFamily="18" charset="0"/>
              </a:rPr>
              <a:t>Having ratified the Convention on the Rights of Persons with </a:t>
            </a:r>
            <a:r>
              <a:rPr lang="en-US" dirty="0" smtClean="0">
                <a:latin typeface="Constantia" panose="02030602050306030303" pitchFamily="18" charset="0"/>
              </a:rPr>
              <a:t>Disabilities Belarus has </a:t>
            </a:r>
            <a:r>
              <a:rPr lang="en-US" dirty="0">
                <a:latin typeface="Constantia" panose="02030602050306030303" pitchFamily="18" charset="0"/>
              </a:rPr>
              <a:t>taken on a number of international </a:t>
            </a:r>
            <a:r>
              <a:rPr lang="en-US" dirty="0" smtClean="0">
                <a:latin typeface="Constantia" panose="02030602050306030303" pitchFamily="18" charset="0"/>
              </a:rPr>
              <a:t>obligations such as </a:t>
            </a:r>
            <a:r>
              <a:rPr lang="en-US" dirty="0">
                <a:latin typeface="Constantia" panose="02030602050306030303" pitchFamily="18" charset="0"/>
              </a:rPr>
              <a:t>the regular preparation of reports on measures taken to implement the provisions of the </a:t>
            </a:r>
            <a:r>
              <a:rPr lang="en-US" dirty="0" smtClean="0">
                <a:latin typeface="Constantia" panose="02030602050306030303" pitchFamily="18" charset="0"/>
              </a:rPr>
              <a:t>Convention </a:t>
            </a:r>
            <a:r>
              <a:rPr lang="en-US" dirty="0">
                <a:latin typeface="Constantia" panose="02030602050306030303" pitchFamily="18" charset="0"/>
              </a:rPr>
              <a:t>as well as on changes in ensuring the rights and freedoms of persons with disabilities</a:t>
            </a:r>
            <a:r>
              <a:rPr lang="en-US" dirty="0" smtClean="0">
                <a:latin typeface="Constantia" panose="02030602050306030303" pitchFamily="18" charset="0"/>
              </a:rPr>
              <a:t>.</a:t>
            </a:r>
            <a:endParaRPr lang="ru-RU" sz="2600" dirty="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827584" y="957382"/>
            <a:ext cx="7200800" cy="4968552"/>
            <a:chOff x="1597687" y="3192056"/>
            <a:chExt cx="6183781" cy="3377912"/>
          </a:xfrm>
        </p:grpSpPr>
        <p:grpSp>
          <p:nvGrpSpPr>
            <p:cNvPr id="5" name="Группа 4"/>
            <p:cNvGrpSpPr/>
            <p:nvPr/>
          </p:nvGrpSpPr>
          <p:grpSpPr>
            <a:xfrm>
              <a:off x="1597687" y="3192056"/>
              <a:ext cx="6183781" cy="3377912"/>
              <a:chOff x="1597687" y="3192056"/>
              <a:chExt cx="6183781" cy="3377912"/>
            </a:xfrm>
          </p:grpSpPr>
          <p:grpSp>
            <p:nvGrpSpPr>
              <p:cNvPr id="7" name="Группа 6"/>
              <p:cNvGrpSpPr/>
              <p:nvPr/>
            </p:nvGrpSpPr>
            <p:grpSpPr>
              <a:xfrm>
                <a:off x="1597687" y="3192056"/>
                <a:ext cx="6183781" cy="3377912"/>
                <a:chOff x="1597687" y="3192056"/>
                <a:chExt cx="6183781" cy="3377912"/>
              </a:xfrm>
            </p:grpSpPr>
            <p:grpSp>
              <p:nvGrpSpPr>
                <p:cNvPr id="14" name="Группа 13"/>
                <p:cNvGrpSpPr/>
                <p:nvPr/>
              </p:nvGrpSpPr>
              <p:grpSpPr>
                <a:xfrm>
                  <a:off x="1597687" y="3192056"/>
                  <a:ext cx="6183781" cy="3377912"/>
                  <a:chOff x="1597687" y="3192056"/>
                  <a:chExt cx="6183781" cy="3377912"/>
                </a:xfrm>
              </p:grpSpPr>
              <p:grpSp>
                <p:nvGrpSpPr>
                  <p:cNvPr id="16" name="Группа 15"/>
                  <p:cNvGrpSpPr/>
                  <p:nvPr/>
                </p:nvGrpSpPr>
                <p:grpSpPr>
                  <a:xfrm>
                    <a:off x="1597687" y="3192056"/>
                    <a:ext cx="6183781" cy="3377912"/>
                    <a:chOff x="1597687" y="3192056"/>
                    <a:chExt cx="6183781" cy="3377912"/>
                  </a:xfrm>
                </p:grpSpPr>
                <p:grpSp>
                  <p:nvGrpSpPr>
                    <p:cNvPr id="18" name="Группа 17"/>
                    <p:cNvGrpSpPr/>
                    <p:nvPr/>
                  </p:nvGrpSpPr>
                  <p:grpSpPr>
                    <a:xfrm>
                      <a:off x="1597687" y="3192056"/>
                      <a:ext cx="6183781" cy="3377912"/>
                      <a:chOff x="1597687" y="3192056"/>
                      <a:chExt cx="6183781" cy="3377912"/>
                    </a:xfrm>
                  </p:grpSpPr>
                  <p:grpSp>
                    <p:nvGrpSpPr>
                      <p:cNvPr id="20" name="Группа 19"/>
                      <p:cNvGrpSpPr/>
                      <p:nvPr/>
                    </p:nvGrpSpPr>
                    <p:grpSpPr>
                      <a:xfrm>
                        <a:off x="1597687" y="3192056"/>
                        <a:ext cx="6183781" cy="3377912"/>
                        <a:chOff x="1597687" y="3192056"/>
                        <a:chExt cx="6183781" cy="3377912"/>
                      </a:xfrm>
                    </p:grpSpPr>
                    <p:pic>
                      <p:nvPicPr>
                        <p:cNvPr id="24" name="Рисунок 23" descr="http://wmeste.by/uploads/2018/12/untitled-5c-20i_35069723.jpg"/>
                        <p:cNvPicPr/>
                        <p:nvPr/>
                      </p:nvPicPr>
                      <p:blipFill rotWithShape="1">
                        <a:blip r:embed="rId2" cstate="print">
                          <a:extLst>
                            <a:ext uri="{28A0092B-C50C-407E-A947-70E740481C1C}">
                              <a14:useLocalDpi xmlns:a14="http://schemas.microsoft.com/office/drawing/2010/main" val="0"/>
                            </a:ext>
                          </a:extLst>
                        </a:blip>
                        <a:srcRect l="-2233" t="45993" r="-1" b="1"/>
                        <a:stretch/>
                      </p:blipFill>
                      <p:spPr bwMode="auto">
                        <a:xfrm>
                          <a:off x="1597687" y="3192056"/>
                          <a:ext cx="6183781" cy="3377912"/>
                        </a:xfrm>
                        <a:prstGeom prst="rect">
                          <a:avLst/>
                        </a:prstGeom>
                        <a:noFill/>
                        <a:ln>
                          <a:noFill/>
                        </a:ln>
                      </p:spPr>
                    </p:pic>
                    <p:sp>
                      <p:nvSpPr>
                        <p:cNvPr id="23" name="Овал 10"/>
                        <p:cNvSpPr/>
                        <p:nvPr/>
                      </p:nvSpPr>
                      <p:spPr>
                        <a:xfrm>
                          <a:off x="5454063" y="3979470"/>
                          <a:ext cx="1489086" cy="614900"/>
                        </a:xfrm>
                        <a:custGeom>
                          <a:avLst/>
                          <a:gdLst>
                            <a:gd name="connsiteX0" fmla="*/ 0 w 1798608"/>
                            <a:gd name="connsiteY0" fmla="*/ 0 h 1042631"/>
                            <a:gd name="connsiteX1" fmla="*/ 1798608 w 1798608"/>
                            <a:gd name="connsiteY1" fmla="*/ 0 h 1042631"/>
                            <a:gd name="connsiteX2" fmla="*/ 1798608 w 1798608"/>
                            <a:gd name="connsiteY2" fmla="*/ 1042631 h 1042631"/>
                            <a:gd name="connsiteX3" fmla="*/ 0 w 1798608"/>
                            <a:gd name="connsiteY3" fmla="*/ 1042631 h 1042631"/>
                            <a:gd name="connsiteX4" fmla="*/ 0 w 1798608"/>
                            <a:gd name="connsiteY4" fmla="*/ 0 h 1042631"/>
                            <a:gd name="connsiteX0" fmla="*/ 0 w 1798608"/>
                            <a:gd name="connsiteY0" fmla="*/ 0 h 1042631"/>
                            <a:gd name="connsiteX1" fmla="*/ 1798608 w 1798608"/>
                            <a:gd name="connsiteY1" fmla="*/ 0 h 1042631"/>
                            <a:gd name="connsiteX2" fmla="*/ 1764318 w 1798608"/>
                            <a:gd name="connsiteY2" fmla="*/ 974051 h 1042631"/>
                            <a:gd name="connsiteX3" fmla="*/ 0 w 1798608"/>
                            <a:gd name="connsiteY3" fmla="*/ 1042631 h 1042631"/>
                            <a:gd name="connsiteX4" fmla="*/ 0 w 1798608"/>
                            <a:gd name="connsiteY4" fmla="*/ 0 h 1042631"/>
                            <a:gd name="connsiteX0" fmla="*/ 68580 w 1867188"/>
                            <a:gd name="connsiteY0" fmla="*/ 0 h 974051"/>
                            <a:gd name="connsiteX1" fmla="*/ 1867188 w 1867188"/>
                            <a:gd name="connsiteY1" fmla="*/ 0 h 974051"/>
                            <a:gd name="connsiteX2" fmla="*/ 1832898 w 1867188"/>
                            <a:gd name="connsiteY2" fmla="*/ 974051 h 974051"/>
                            <a:gd name="connsiteX3" fmla="*/ 0 w 1867188"/>
                            <a:gd name="connsiteY3" fmla="*/ 916901 h 974051"/>
                            <a:gd name="connsiteX4" fmla="*/ 68580 w 1867188"/>
                            <a:gd name="connsiteY4" fmla="*/ 0 h 974051"/>
                            <a:gd name="connsiteX0" fmla="*/ 68580 w 1832898"/>
                            <a:gd name="connsiteY0" fmla="*/ 0 h 974051"/>
                            <a:gd name="connsiteX1" fmla="*/ 1821468 w 1832898"/>
                            <a:gd name="connsiteY1" fmla="*/ 80010 h 974051"/>
                            <a:gd name="connsiteX2" fmla="*/ 1832898 w 1832898"/>
                            <a:gd name="connsiteY2" fmla="*/ 974051 h 974051"/>
                            <a:gd name="connsiteX3" fmla="*/ 0 w 1832898"/>
                            <a:gd name="connsiteY3" fmla="*/ 916901 h 974051"/>
                            <a:gd name="connsiteX4" fmla="*/ 68580 w 1832898"/>
                            <a:gd name="connsiteY4" fmla="*/ 0 h 974051"/>
                            <a:gd name="connsiteX0" fmla="*/ 91440 w 1832898"/>
                            <a:gd name="connsiteY0" fmla="*/ 0 h 905471"/>
                            <a:gd name="connsiteX1" fmla="*/ 1821468 w 1832898"/>
                            <a:gd name="connsiteY1" fmla="*/ 11430 h 905471"/>
                            <a:gd name="connsiteX2" fmla="*/ 1832898 w 1832898"/>
                            <a:gd name="connsiteY2" fmla="*/ 905471 h 905471"/>
                            <a:gd name="connsiteX3" fmla="*/ 0 w 1832898"/>
                            <a:gd name="connsiteY3" fmla="*/ 848321 h 905471"/>
                            <a:gd name="connsiteX4" fmla="*/ 91440 w 1832898"/>
                            <a:gd name="connsiteY4" fmla="*/ 0 h 905471"/>
                            <a:gd name="connsiteX0" fmla="*/ 91440 w 1890048"/>
                            <a:gd name="connsiteY0" fmla="*/ 0 h 905473"/>
                            <a:gd name="connsiteX1" fmla="*/ 1821468 w 1890048"/>
                            <a:gd name="connsiteY1" fmla="*/ 11430 h 905473"/>
                            <a:gd name="connsiteX2" fmla="*/ 1890048 w 1890048"/>
                            <a:gd name="connsiteY2" fmla="*/ 905473 h 905473"/>
                            <a:gd name="connsiteX3" fmla="*/ 0 w 1890048"/>
                            <a:gd name="connsiteY3" fmla="*/ 848321 h 905473"/>
                            <a:gd name="connsiteX4" fmla="*/ 91440 w 1890048"/>
                            <a:gd name="connsiteY4" fmla="*/ 0 h 90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048" h="905473">
                              <a:moveTo>
                                <a:pt x="91440" y="0"/>
                              </a:moveTo>
                              <a:lnTo>
                                <a:pt x="1821468" y="11430"/>
                              </a:lnTo>
                              <a:lnTo>
                                <a:pt x="1890048" y="905473"/>
                              </a:lnTo>
                              <a:lnTo>
                                <a:pt x="0" y="848321"/>
                              </a:lnTo>
                              <a:lnTo>
                                <a:pt x="91440" y="0"/>
                              </a:lnTo>
                              <a:close/>
                            </a:path>
                          </a:pathLst>
                        </a:cu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1" name="Прямоугольник 20"/>
                      <p:cNvSpPr/>
                      <p:nvPr/>
                    </p:nvSpPr>
                    <p:spPr>
                      <a:xfrm>
                        <a:off x="5652120" y="6165304"/>
                        <a:ext cx="1920419" cy="288032"/>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9" name="Прямоугольник 18"/>
                    <p:cNvSpPr/>
                    <p:nvPr/>
                  </p:nvSpPr>
                  <p:spPr>
                    <a:xfrm>
                      <a:off x="2051721" y="4511856"/>
                      <a:ext cx="2880320" cy="936104"/>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Прямоугольник 16"/>
                  <p:cNvSpPr/>
                  <p:nvPr/>
                </p:nvSpPr>
                <p:spPr>
                  <a:xfrm>
                    <a:off x="3131840" y="5805264"/>
                    <a:ext cx="2520280" cy="504056"/>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Прямоугольник 9"/>
                <p:cNvSpPr/>
                <p:nvPr/>
              </p:nvSpPr>
              <p:spPr>
                <a:xfrm>
                  <a:off x="5343027" y="3810888"/>
                  <a:ext cx="1795503" cy="774204"/>
                </a:xfrm>
                <a:prstGeom prst="rect">
                  <a:avLst/>
                </a:prstGeom>
              </p:spPr>
              <p:txBody>
                <a:bodyPr wrap="square">
                  <a:spAutoFit/>
                </a:bodyPr>
                <a:lstStyle/>
                <a:p>
                  <a:pPr algn="ctr"/>
                  <a:r>
                    <a:rPr lang="en-US" sz="1700" b="1" dirty="0">
                      <a:latin typeface="Arial" pitchFamily="34" charset="0"/>
                      <a:cs typeface="Arial" pitchFamily="34" charset="0"/>
                    </a:rPr>
                    <a:t>Every year about </a:t>
                  </a:r>
                  <a:r>
                    <a:rPr lang="en-US" sz="1700" b="1" dirty="0" smtClean="0">
                      <a:latin typeface="Arial" pitchFamily="34" charset="0"/>
                      <a:cs typeface="Arial" pitchFamily="34" charset="0"/>
                    </a:rPr>
                    <a:t> 1000 </a:t>
                  </a:r>
                  <a:r>
                    <a:rPr lang="en-US" sz="1700" b="1" dirty="0">
                      <a:latin typeface="Arial" pitchFamily="34" charset="0"/>
                      <a:cs typeface="Arial" pitchFamily="34" charset="0"/>
                    </a:rPr>
                    <a:t>people with disabilities study at universities</a:t>
                  </a:r>
                  <a:endParaRPr lang="ru-RU" sz="1700" b="1" dirty="0">
                    <a:latin typeface="Arial" pitchFamily="34" charset="0"/>
                    <a:cs typeface="Arial" pitchFamily="34" charset="0"/>
                  </a:endParaRPr>
                </a:p>
              </p:txBody>
            </p:sp>
          </p:grpSp>
          <p:sp>
            <p:nvSpPr>
              <p:cNvPr id="8" name="Прямоугольник 7"/>
              <p:cNvSpPr/>
              <p:nvPr/>
            </p:nvSpPr>
            <p:spPr>
              <a:xfrm>
                <a:off x="3191295" y="5537405"/>
                <a:ext cx="4381244" cy="857902"/>
              </a:xfrm>
              <a:prstGeom prst="rect">
                <a:avLst/>
              </a:prstGeom>
            </p:spPr>
            <p:txBody>
              <a:bodyPr wrap="square">
                <a:spAutoFit/>
              </a:bodyPr>
              <a:lstStyle/>
              <a:p>
                <a:pPr algn="just"/>
                <a:r>
                  <a:rPr lang="en-US" sz="1900" b="1" dirty="0">
                    <a:solidFill>
                      <a:schemeClr val="accent1">
                        <a:lumMod val="50000"/>
                      </a:schemeClr>
                    </a:solidFill>
                    <a:latin typeface="Arial" pitchFamily="34" charset="0"/>
                    <a:cs typeface="Arial" pitchFamily="34" charset="0"/>
                  </a:rPr>
                  <a:t>students with disabilities studied at the institutes in the past academic year (and most of them received full-time education) </a:t>
                </a:r>
                <a:r>
                  <a:rPr lang="en-US" sz="1900" b="1" dirty="0" smtClean="0">
                    <a:solidFill>
                      <a:schemeClr val="accent1">
                        <a:lumMod val="50000"/>
                      </a:schemeClr>
                    </a:solidFill>
                    <a:latin typeface="Arial" pitchFamily="34" charset="0"/>
                    <a:cs typeface="Arial" pitchFamily="34" charset="0"/>
                  </a:rPr>
                  <a:t>(0.3</a:t>
                </a:r>
                <a:r>
                  <a:rPr lang="en-US" sz="1900" b="1" dirty="0">
                    <a:solidFill>
                      <a:schemeClr val="accent1">
                        <a:lumMod val="50000"/>
                      </a:schemeClr>
                    </a:solidFill>
                    <a:latin typeface="Arial" pitchFamily="34" charset="0"/>
                    <a:cs typeface="Arial" pitchFamily="34" charset="0"/>
                  </a:rPr>
                  <a:t>% of the total number of </a:t>
                </a:r>
                <a:r>
                  <a:rPr lang="en-US" sz="1900" b="1" dirty="0" smtClean="0">
                    <a:solidFill>
                      <a:schemeClr val="accent1">
                        <a:lumMod val="50000"/>
                      </a:schemeClr>
                    </a:solidFill>
                    <a:latin typeface="Arial" pitchFamily="34" charset="0"/>
                    <a:cs typeface="Arial" pitchFamily="34" charset="0"/>
                  </a:rPr>
                  <a:t>students)</a:t>
                </a:r>
                <a:endParaRPr lang="ru-RU" sz="1900" b="1" dirty="0">
                  <a:solidFill>
                    <a:schemeClr val="accent1">
                      <a:lumMod val="50000"/>
                    </a:schemeClr>
                  </a:solidFill>
                  <a:latin typeface="Arial" pitchFamily="34" charset="0"/>
                  <a:cs typeface="Arial" pitchFamily="34" charset="0"/>
                </a:endParaRPr>
              </a:p>
            </p:txBody>
          </p:sp>
        </p:grpSp>
        <p:sp>
          <p:nvSpPr>
            <p:cNvPr id="6" name="Прямоугольник 5"/>
            <p:cNvSpPr/>
            <p:nvPr/>
          </p:nvSpPr>
          <p:spPr>
            <a:xfrm>
              <a:off x="1948283" y="4340211"/>
              <a:ext cx="3235997" cy="1108996"/>
            </a:xfrm>
            <a:prstGeom prst="rect">
              <a:avLst/>
            </a:prstGeom>
          </p:spPr>
          <p:txBody>
            <a:bodyPr wrap="square">
              <a:spAutoFit/>
            </a:bodyPr>
            <a:lstStyle/>
            <a:p>
              <a:pPr algn="ctr"/>
              <a:r>
                <a:rPr lang="en-US" sz="2000" b="1" dirty="0">
                  <a:latin typeface="Arial" pitchFamily="34" charset="0"/>
                  <a:cs typeface="Arial" pitchFamily="34" charset="0"/>
                </a:rPr>
                <a:t>of young people with disability after leaving school continue training, from them 15% </a:t>
              </a:r>
              <a:r>
                <a:rPr lang="en-US" sz="2000" b="1" dirty="0" smtClean="0">
                  <a:latin typeface="Arial" pitchFamily="34" charset="0"/>
                  <a:cs typeface="Arial" pitchFamily="34" charset="0"/>
                </a:rPr>
                <a:t>studies </a:t>
              </a:r>
              <a:r>
                <a:rPr lang="en-US" sz="2000" b="1" dirty="0">
                  <a:latin typeface="Arial" pitchFamily="34" charset="0"/>
                  <a:cs typeface="Arial" pitchFamily="34" charset="0"/>
                </a:rPr>
                <a:t>in higher educational institutions</a:t>
              </a:r>
              <a:endParaRPr lang="ru-RU" sz="2000" b="1" dirty="0">
                <a:latin typeface="Arial" pitchFamily="34" charset="0"/>
                <a:cs typeface="Arial" pitchFamily="34" charset="0"/>
              </a:endParaRPr>
            </a:p>
          </p:txBody>
        </p:sp>
      </p:grpSp>
      <p:sp>
        <p:nvSpPr>
          <p:cNvPr id="22" name="Заголовок 1"/>
          <p:cNvSpPr txBox="1">
            <a:spLocks/>
          </p:cNvSpPr>
          <p:nvPr/>
        </p:nvSpPr>
        <p:spPr>
          <a:xfrm>
            <a:off x="264036" y="332657"/>
            <a:ext cx="8471912" cy="648072"/>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3400" u="sng" dirty="0" smtClean="0">
                <a:solidFill>
                  <a:schemeClr val="accent1">
                    <a:lumMod val="75000"/>
                  </a:schemeClr>
                </a:solidFill>
                <a:effectLst/>
                <a:latin typeface="Constantia" panose="02030602050306030303" pitchFamily="18" charset="0"/>
              </a:rPr>
              <a:t>Education</a:t>
            </a:r>
            <a:endParaRPr lang="ru-RU" sz="3400" u="sng" dirty="0">
              <a:solidFill>
                <a:schemeClr val="accent1">
                  <a:lumMod val="75000"/>
                </a:schemeClr>
              </a:solidFill>
              <a:effectLst/>
              <a:latin typeface="Constantia" panose="02030602050306030303" pitchFamily="18" charset="0"/>
            </a:endParaRPr>
          </a:p>
        </p:txBody>
      </p:sp>
    </p:spTree>
    <p:extLst>
      <p:ext uri="{BB962C8B-B14F-4D97-AF65-F5344CB8AC3E}">
        <p14:creationId xmlns:p14="http://schemas.microsoft.com/office/powerpoint/2010/main" val="142227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395536" y="404664"/>
            <a:ext cx="8471912" cy="648072"/>
          </a:xfrm>
        </p:spPr>
        <p:txBody>
          <a:bodyPr>
            <a:noAutofit/>
          </a:bodyPr>
          <a:lstStyle/>
          <a:p>
            <a:pPr algn="ctr"/>
            <a:r>
              <a:rPr lang="ru-RU" sz="3400" u="sng" dirty="0" smtClean="0">
                <a:solidFill>
                  <a:schemeClr val="accent1">
                    <a:lumMod val="75000"/>
                  </a:schemeClr>
                </a:solidFill>
                <a:effectLst/>
                <a:latin typeface="Constantia" panose="02030602050306030303" pitchFamily="18" charset="0"/>
              </a:rPr>
              <a:t>E</a:t>
            </a:r>
            <a:r>
              <a:rPr lang="en-US" sz="3400" u="sng" dirty="0" err="1" smtClean="0">
                <a:solidFill>
                  <a:schemeClr val="accent1">
                    <a:lumMod val="75000"/>
                  </a:schemeClr>
                </a:solidFill>
                <a:effectLst/>
                <a:latin typeface="Constantia" panose="02030602050306030303" pitchFamily="18" charset="0"/>
              </a:rPr>
              <a:t>mployment</a:t>
            </a:r>
            <a:endParaRPr lang="ru-RU" sz="3400" u="sng" dirty="0">
              <a:solidFill>
                <a:schemeClr val="accent1">
                  <a:lumMod val="75000"/>
                </a:schemeClr>
              </a:solidFill>
              <a:effectLst/>
              <a:latin typeface="Constantia" panose="02030602050306030303" pitchFamily="18" charset="0"/>
            </a:endParaRPr>
          </a:p>
        </p:txBody>
      </p:sp>
      <p:sp>
        <p:nvSpPr>
          <p:cNvPr id="14" name="Прямоугольник 13"/>
          <p:cNvSpPr/>
          <p:nvPr/>
        </p:nvSpPr>
        <p:spPr>
          <a:xfrm>
            <a:off x="539552" y="4869160"/>
            <a:ext cx="8136904" cy="1200329"/>
          </a:xfrm>
          <a:prstGeom prst="rect">
            <a:avLst/>
          </a:prstGeom>
        </p:spPr>
        <p:txBody>
          <a:bodyPr wrap="square">
            <a:spAutoFit/>
          </a:bodyPr>
          <a:lstStyle/>
          <a:p>
            <a:pPr algn="ctr"/>
            <a:r>
              <a:rPr lang="en-US" sz="2400" dirty="0">
                <a:latin typeface="Constantia" panose="02030602050306030303" pitchFamily="18" charset="0"/>
              </a:rPr>
              <a:t>Employment of people with disabilities is </a:t>
            </a:r>
            <a:r>
              <a:rPr lang="en-US" sz="2400" dirty="0" smtClean="0">
                <a:latin typeface="Constantia" panose="02030602050306030303" pitchFamily="18" charset="0"/>
              </a:rPr>
              <a:t>limited by </a:t>
            </a:r>
            <a:r>
              <a:rPr lang="en-US" sz="2400" dirty="0">
                <a:latin typeface="Constantia" panose="02030602050306030303" pitchFamily="18" charset="0"/>
              </a:rPr>
              <a:t>physical </a:t>
            </a:r>
            <a:r>
              <a:rPr lang="en-US" sz="2400" dirty="0" smtClean="0">
                <a:latin typeface="Constantia" panose="02030602050306030303" pitchFamily="18" charset="0"/>
              </a:rPr>
              <a:t>capabilities as well as by </a:t>
            </a:r>
            <a:r>
              <a:rPr lang="en-US" sz="2400" dirty="0">
                <a:latin typeface="Constantia" panose="02030602050306030303" pitchFamily="18" charset="0"/>
              </a:rPr>
              <a:t>social </a:t>
            </a:r>
            <a:r>
              <a:rPr lang="en-US" sz="2400" dirty="0" smtClean="0">
                <a:latin typeface="Constantia" panose="02030602050306030303" pitchFamily="18" charset="0"/>
              </a:rPr>
              <a:t>vulnerability </a:t>
            </a:r>
            <a:r>
              <a:rPr lang="en-US" sz="2400" dirty="0">
                <a:latin typeface="Constantia" panose="02030602050306030303" pitchFamily="18" charset="0"/>
              </a:rPr>
              <a:t>since it is rather difficult for them to compete in the labor </a:t>
            </a:r>
            <a:r>
              <a:rPr lang="en-US" sz="2400" dirty="0" smtClean="0">
                <a:latin typeface="Constantia" panose="02030602050306030303" pitchFamily="18" charset="0"/>
              </a:rPr>
              <a:t>market</a:t>
            </a:r>
            <a:endParaRPr lang="ru-RU" sz="2400" dirty="0">
              <a:latin typeface="Constantia" panose="02030602050306030303" pitchFamily="18" charset="0"/>
            </a:endParaRPr>
          </a:p>
        </p:txBody>
      </p:sp>
      <p:grpSp>
        <p:nvGrpSpPr>
          <p:cNvPr id="19" name="Группа 18"/>
          <p:cNvGrpSpPr/>
          <p:nvPr/>
        </p:nvGrpSpPr>
        <p:grpSpPr>
          <a:xfrm>
            <a:off x="971600" y="1146398"/>
            <a:ext cx="7272807" cy="3722762"/>
            <a:chOff x="1398339" y="1146398"/>
            <a:chExt cx="6540450" cy="3528392"/>
          </a:xfrm>
        </p:grpSpPr>
        <p:grpSp>
          <p:nvGrpSpPr>
            <p:cNvPr id="15" name="Группа 14"/>
            <p:cNvGrpSpPr/>
            <p:nvPr/>
          </p:nvGrpSpPr>
          <p:grpSpPr>
            <a:xfrm>
              <a:off x="1398339" y="1146398"/>
              <a:ext cx="6540450" cy="3528392"/>
              <a:chOff x="1398339" y="1146398"/>
              <a:chExt cx="6540450" cy="3528392"/>
            </a:xfrm>
          </p:grpSpPr>
          <p:grpSp>
            <p:nvGrpSpPr>
              <p:cNvPr id="11" name="Группа 10"/>
              <p:cNvGrpSpPr/>
              <p:nvPr/>
            </p:nvGrpSpPr>
            <p:grpSpPr>
              <a:xfrm>
                <a:off x="1398339" y="1146398"/>
                <a:ext cx="6540450" cy="3528392"/>
                <a:chOff x="1398339" y="1146398"/>
                <a:chExt cx="6540450" cy="3528392"/>
              </a:xfrm>
            </p:grpSpPr>
            <p:grpSp>
              <p:nvGrpSpPr>
                <p:cNvPr id="9" name="Группа 8"/>
                <p:cNvGrpSpPr/>
                <p:nvPr/>
              </p:nvGrpSpPr>
              <p:grpSpPr>
                <a:xfrm>
                  <a:off x="1398339" y="1146398"/>
                  <a:ext cx="6540450" cy="3528392"/>
                  <a:chOff x="1398339" y="1146398"/>
                  <a:chExt cx="6540450" cy="352839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339" y="1146398"/>
                    <a:ext cx="6540450" cy="3528392"/>
                  </a:xfrm>
                  <a:prstGeom prst="rect">
                    <a:avLst/>
                  </a:prstGeom>
                  <a:ln>
                    <a:noFill/>
                  </a:ln>
                  <a:effectLst>
                    <a:outerShdw blurRad="292100" dist="139700" dir="2700000" algn="tl" rotWithShape="0">
                      <a:srgbClr val="333333">
                        <a:alpha val="65000"/>
                      </a:srgbClr>
                    </a:outerShdw>
                  </a:effectLst>
                  <a:extLst/>
                </p:spPr>
              </p:pic>
              <p:sp>
                <p:nvSpPr>
                  <p:cNvPr id="2" name="Прямоугольник 1"/>
                  <p:cNvSpPr/>
                  <p:nvPr/>
                </p:nvSpPr>
                <p:spPr>
                  <a:xfrm>
                    <a:off x="1691680" y="1299826"/>
                    <a:ext cx="4208200" cy="689014"/>
                  </a:xfrm>
                  <a:custGeom>
                    <a:avLst/>
                    <a:gdLst>
                      <a:gd name="connsiteX0" fmla="*/ 0 w 4176464"/>
                      <a:gd name="connsiteY0" fmla="*/ 0 h 648072"/>
                      <a:gd name="connsiteX1" fmla="*/ 4176464 w 4176464"/>
                      <a:gd name="connsiteY1" fmla="*/ 0 h 648072"/>
                      <a:gd name="connsiteX2" fmla="*/ 4176464 w 4176464"/>
                      <a:gd name="connsiteY2" fmla="*/ 648072 h 648072"/>
                      <a:gd name="connsiteX3" fmla="*/ 0 w 4176464"/>
                      <a:gd name="connsiteY3" fmla="*/ 648072 h 648072"/>
                      <a:gd name="connsiteX4" fmla="*/ 0 w 4176464"/>
                      <a:gd name="connsiteY4" fmla="*/ 0 h 648072"/>
                      <a:gd name="connsiteX0" fmla="*/ 0 w 4176464"/>
                      <a:gd name="connsiteY0" fmla="*/ 0 h 648072"/>
                      <a:gd name="connsiteX1" fmla="*/ 4176464 w 4176464"/>
                      <a:gd name="connsiteY1" fmla="*/ 0 h 648072"/>
                      <a:gd name="connsiteX2" fmla="*/ 4176464 w 4176464"/>
                      <a:gd name="connsiteY2" fmla="*/ 648072 h 648072"/>
                      <a:gd name="connsiteX3" fmla="*/ 232012 w 4176464"/>
                      <a:gd name="connsiteY3" fmla="*/ 593481 h 648072"/>
                      <a:gd name="connsiteX4" fmla="*/ 0 w 4176464"/>
                      <a:gd name="connsiteY4" fmla="*/ 0 h 648072"/>
                      <a:gd name="connsiteX0" fmla="*/ 0 w 4176464"/>
                      <a:gd name="connsiteY0" fmla="*/ 0 h 648072"/>
                      <a:gd name="connsiteX1" fmla="*/ 4176464 w 4176464"/>
                      <a:gd name="connsiteY1" fmla="*/ 0 h 648072"/>
                      <a:gd name="connsiteX2" fmla="*/ 4176464 w 4176464"/>
                      <a:gd name="connsiteY2" fmla="*/ 648072 h 648072"/>
                      <a:gd name="connsiteX3" fmla="*/ 95534 w 4176464"/>
                      <a:gd name="connsiteY3" fmla="*/ 511594 h 648072"/>
                      <a:gd name="connsiteX4" fmla="*/ 0 w 4176464"/>
                      <a:gd name="connsiteY4" fmla="*/ 0 h 648072"/>
                      <a:gd name="connsiteX0" fmla="*/ 0 w 4176464"/>
                      <a:gd name="connsiteY0" fmla="*/ 0 h 689014"/>
                      <a:gd name="connsiteX1" fmla="*/ 4176464 w 4176464"/>
                      <a:gd name="connsiteY1" fmla="*/ 0 h 689014"/>
                      <a:gd name="connsiteX2" fmla="*/ 4176464 w 4176464"/>
                      <a:gd name="connsiteY2" fmla="*/ 648072 h 689014"/>
                      <a:gd name="connsiteX3" fmla="*/ 368489 w 4176464"/>
                      <a:gd name="connsiteY3" fmla="*/ 689014 h 689014"/>
                      <a:gd name="connsiteX4" fmla="*/ 0 w 4176464"/>
                      <a:gd name="connsiteY4" fmla="*/ 0 h 689014"/>
                      <a:gd name="connsiteX0" fmla="*/ 0 w 4176464"/>
                      <a:gd name="connsiteY0" fmla="*/ 0 h 689014"/>
                      <a:gd name="connsiteX1" fmla="*/ 4176464 w 4176464"/>
                      <a:gd name="connsiteY1" fmla="*/ 0 h 689014"/>
                      <a:gd name="connsiteX2" fmla="*/ 4176464 w 4176464"/>
                      <a:gd name="connsiteY2" fmla="*/ 648072 h 689014"/>
                      <a:gd name="connsiteX3" fmla="*/ 368489 w 4176464"/>
                      <a:gd name="connsiteY3" fmla="*/ 689014 h 689014"/>
                      <a:gd name="connsiteX4" fmla="*/ 0 w 4176464"/>
                      <a:gd name="connsiteY4" fmla="*/ 0 h 689014"/>
                      <a:gd name="connsiteX0" fmla="*/ 15638 w 4192102"/>
                      <a:gd name="connsiteY0" fmla="*/ 0 h 689014"/>
                      <a:gd name="connsiteX1" fmla="*/ 4192102 w 4192102"/>
                      <a:gd name="connsiteY1" fmla="*/ 0 h 689014"/>
                      <a:gd name="connsiteX2" fmla="*/ 4192102 w 4192102"/>
                      <a:gd name="connsiteY2" fmla="*/ 648072 h 689014"/>
                      <a:gd name="connsiteX3" fmla="*/ 384127 w 4192102"/>
                      <a:gd name="connsiteY3" fmla="*/ 689014 h 689014"/>
                      <a:gd name="connsiteX4" fmla="*/ 15638 w 4192102"/>
                      <a:gd name="connsiteY4" fmla="*/ 0 h 689014"/>
                      <a:gd name="connsiteX0" fmla="*/ 31736 w 4208200"/>
                      <a:gd name="connsiteY0" fmla="*/ 0 h 689014"/>
                      <a:gd name="connsiteX1" fmla="*/ 4208200 w 4208200"/>
                      <a:gd name="connsiteY1" fmla="*/ 0 h 689014"/>
                      <a:gd name="connsiteX2" fmla="*/ 4208200 w 4208200"/>
                      <a:gd name="connsiteY2" fmla="*/ 648072 h 689014"/>
                      <a:gd name="connsiteX3" fmla="*/ 400225 w 4208200"/>
                      <a:gd name="connsiteY3" fmla="*/ 689014 h 689014"/>
                      <a:gd name="connsiteX4" fmla="*/ 31736 w 4208200"/>
                      <a:gd name="connsiteY4" fmla="*/ 0 h 68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200" h="689014">
                        <a:moveTo>
                          <a:pt x="31736" y="0"/>
                        </a:moveTo>
                        <a:lnTo>
                          <a:pt x="4208200" y="0"/>
                        </a:lnTo>
                        <a:lnTo>
                          <a:pt x="4208200" y="648072"/>
                        </a:lnTo>
                        <a:lnTo>
                          <a:pt x="400225" y="689014"/>
                        </a:lnTo>
                        <a:cubicBezTo>
                          <a:pt x="-295811" y="49909"/>
                          <a:pt x="154566" y="229671"/>
                          <a:pt x="31736" y="0"/>
                        </a:cubicBezTo>
                        <a:close/>
                      </a:path>
                    </a:pathLst>
                  </a:cu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Прямоугольник 9"/>
                <p:cNvSpPr/>
                <p:nvPr/>
              </p:nvSpPr>
              <p:spPr>
                <a:xfrm>
                  <a:off x="1509780" y="1299826"/>
                  <a:ext cx="4572000" cy="875122"/>
                </a:xfrm>
                <a:prstGeom prst="rect">
                  <a:avLst/>
                </a:prstGeom>
              </p:spPr>
              <p:txBody>
                <a:bodyPr>
                  <a:spAutoFit/>
                </a:bodyPr>
                <a:lstStyle/>
                <a:p>
                  <a:pPr algn="ctr"/>
                  <a:r>
                    <a:rPr lang="en-US" b="1" dirty="0">
                      <a:latin typeface="Constantia" pitchFamily="18" charset="0"/>
                      <a:cs typeface="Arial" pitchFamily="34" charset="0"/>
                    </a:rPr>
                    <a:t>Almost 30% of people with disabilities who are of working age work in Belarus. Moreover, in women this figure is higher than in men</a:t>
                  </a:r>
                  <a:endParaRPr lang="ru-RU" b="1" dirty="0">
                    <a:latin typeface="Constantia" pitchFamily="18" charset="0"/>
                    <a:cs typeface="Arial" pitchFamily="34" charset="0"/>
                  </a:endParaRPr>
                </a:p>
              </p:txBody>
            </p:sp>
          </p:grpSp>
          <p:sp>
            <p:nvSpPr>
              <p:cNvPr id="13" name="Прямоугольник 12"/>
              <p:cNvSpPr/>
              <p:nvPr/>
            </p:nvSpPr>
            <p:spPr>
              <a:xfrm>
                <a:off x="4067944" y="3212976"/>
                <a:ext cx="1080120" cy="216024"/>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516216" y="4221088"/>
                <a:ext cx="1080120" cy="216024"/>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Прямоугольник 16"/>
            <p:cNvSpPr/>
            <p:nvPr/>
          </p:nvSpPr>
          <p:spPr>
            <a:xfrm>
              <a:off x="4378397" y="3209143"/>
              <a:ext cx="646331" cy="369332"/>
            </a:xfrm>
            <a:prstGeom prst="rect">
              <a:avLst/>
            </a:prstGeom>
          </p:spPr>
          <p:txBody>
            <a:bodyPr wrap="none">
              <a:spAutoFit/>
            </a:bodyPr>
            <a:lstStyle/>
            <a:p>
              <a:r>
                <a:rPr lang="en-US" b="1" dirty="0">
                  <a:latin typeface="Arial" pitchFamily="34" charset="0"/>
                  <a:cs typeface="Arial" pitchFamily="34" charset="0"/>
                </a:rPr>
                <a:t>Men</a:t>
              </a:r>
              <a:endParaRPr lang="ru-RU" b="1" dirty="0">
                <a:latin typeface="Arial" pitchFamily="34" charset="0"/>
                <a:cs typeface="Arial" pitchFamily="34" charset="0"/>
              </a:endParaRPr>
            </a:p>
          </p:txBody>
        </p:sp>
        <p:sp>
          <p:nvSpPr>
            <p:cNvPr id="18" name="Прямоугольник 17"/>
            <p:cNvSpPr/>
            <p:nvPr/>
          </p:nvSpPr>
          <p:spPr>
            <a:xfrm>
              <a:off x="6471431" y="4218097"/>
              <a:ext cx="1014060" cy="369332"/>
            </a:xfrm>
            <a:prstGeom prst="rect">
              <a:avLst/>
            </a:prstGeom>
          </p:spPr>
          <p:txBody>
            <a:bodyPr wrap="none">
              <a:spAutoFit/>
            </a:bodyPr>
            <a:lstStyle/>
            <a:p>
              <a:r>
                <a:rPr lang="en-US" b="1" dirty="0">
                  <a:latin typeface="Arial" pitchFamily="34" charset="0"/>
                  <a:cs typeface="Arial" pitchFamily="34" charset="0"/>
                </a:rPr>
                <a:t>Women</a:t>
              </a:r>
              <a:endParaRPr lang="ru-RU" b="1" dirty="0">
                <a:latin typeface="Arial" pitchFamily="34" charset="0"/>
                <a:cs typeface="Arial" pitchFamily="34" charset="0"/>
              </a:endParaRPr>
            </a:p>
          </p:txBody>
        </p:sp>
      </p:grpSp>
    </p:spTree>
    <p:extLst>
      <p:ext uri="{BB962C8B-B14F-4D97-AF65-F5344CB8AC3E}">
        <p14:creationId xmlns:p14="http://schemas.microsoft.com/office/powerpoint/2010/main" val="1283370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399904" cy="1008112"/>
          </a:xfrm>
        </p:spPr>
        <p:txBody>
          <a:bodyPr>
            <a:noAutofit/>
          </a:bodyPr>
          <a:lstStyle/>
          <a:p>
            <a:pPr algn="ctr"/>
            <a:r>
              <a:rPr lang="en-US" sz="2800" u="sng" dirty="0">
                <a:solidFill>
                  <a:schemeClr val="accent1">
                    <a:lumMod val="75000"/>
                  </a:schemeClr>
                </a:solidFill>
                <a:effectLst/>
                <a:latin typeface="Constantia" panose="02030602050306030303" pitchFamily="18" charset="0"/>
              </a:rPr>
              <a:t>E</a:t>
            </a:r>
            <a:r>
              <a:rPr lang="en-US" sz="2800" u="sng" dirty="0" smtClean="0">
                <a:solidFill>
                  <a:schemeClr val="accent1">
                    <a:lumMod val="75000"/>
                  </a:schemeClr>
                </a:solidFill>
                <a:effectLst/>
                <a:latin typeface="Constantia" panose="02030602050306030303" pitchFamily="18" charset="0"/>
              </a:rPr>
              <a:t>ducation level and employment of </a:t>
            </a:r>
            <a:r>
              <a:rPr lang="en-US" sz="2800" u="sng" dirty="0">
                <a:solidFill>
                  <a:schemeClr val="accent1">
                    <a:lumMod val="75000"/>
                  </a:schemeClr>
                </a:solidFill>
                <a:effectLst/>
                <a:latin typeface="Constantia" panose="02030602050306030303" pitchFamily="18" charset="0"/>
              </a:rPr>
              <a:t>persons with </a:t>
            </a:r>
            <a:r>
              <a:rPr lang="en-US" sz="2800" u="sng" dirty="0" smtClean="0">
                <a:solidFill>
                  <a:schemeClr val="accent1">
                    <a:lumMod val="75000"/>
                  </a:schemeClr>
                </a:solidFill>
                <a:effectLst/>
                <a:latin typeface="Constantia" panose="02030602050306030303" pitchFamily="18" charset="0"/>
              </a:rPr>
              <a:t>disabilities</a:t>
            </a:r>
            <a:r>
              <a:rPr lang="ru-RU" sz="2800" u="sng" dirty="0" smtClean="0">
                <a:solidFill>
                  <a:schemeClr val="accent1">
                    <a:lumMod val="75000"/>
                  </a:schemeClr>
                </a:solidFill>
                <a:effectLst/>
                <a:latin typeface="Constantia" panose="02030602050306030303" pitchFamily="18" charset="0"/>
              </a:rPr>
              <a:t> </a:t>
            </a:r>
            <a:r>
              <a:rPr lang="en-US" sz="2800" u="sng" dirty="0">
                <a:solidFill>
                  <a:schemeClr val="accent1">
                    <a:lumMod val="75000"/>
                  </a:schemeClr>
                </a:solidFill>
                <a:effectLst/>
                <a:latin typeface="Constantia" panose="02030602050306030303" pitchFamily="18" charset="0"/>
              </a:rPr>
              <a:t>who has </a:t>
            </a:r>
            <a:r>
              <a:rPr lang="en-US" sz="2800" u="sng" dirty="0" smtClean="0">
                <a:solidFill>
                  <a:schemeClr val="accent1">
                    <a:lumMod val="75000"/>
                  </a:schemeClr>
                </a:solidFill>
                <a:effectLst/>
                <a:latin typeface="Constantia" panose="02030602050306030303" pitchFamily="18" charset="0"/>
              </a:rPr>
              <a:t>II</a:t>
            </a:r>
            <a:r>
              <a:rPr lang="ru-RU" sz="2800" u="sng" dirty="0" smtClean="0">
                <a:solidFill>
                  <a:schemeClr val="accent1">
                    <a:lumMod val="75000"/>
                  </a:schemeClr>
                </a:solidFill>
                <a:effectLst/>
                <a:latin typeface="Constantia" panose="02030602050306030303" pitchFamily="18" charset="0"/>
              </a:rPr>
              <a:t> </a:t>
            </a:r>
            <a:r>
              <a:rPr lang="en-US" sz="2800" u="sng" dirty="0" smtClean="0">
                <a:solidFill>
                  <a:schemeClr val="accent1">
                    <a:lumMod val="75000"/>
                  </a:schemeClr>
                </a:solidFill>
                <a:effectLst/>
                <a:latin typeface="Constantia" panose="02030602050306030303" pitchFamily="18" charset="0"/>
              </a:rPr>
              <a:t>and III </a:t>
            </a:r>
            <a:r>
              <a:rPr lang="en-US" sz="2800" u="sng" dirty="0">
                <a:solidFill>
                  <a:schemeClr val="accent1">
                    <a:lumMod val="75000"/>
                  </a:schemeClr>
                </a:solidFill>
                <a:effectLst/>
                <a:latin typeface="Constantia" panose="02030602050306030303" pitchFamily="18" charset="0"/>
              </a:rPr>
              <a:t>group of disability</a:t>
            </a:r>
            <a:endParaRPr lang="ru-RU" sz="2800" u="sng" dirty="0">
              <a:solidFill>
                <a:schemeClr val="accent1">
                  <a:lumMod val="75000"/>
                </a:schemeClr>
              </a:solidFill>
              <a:effectLst/>
              <a:latin typeface="Constantia" panose="02030602050306030303"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3745299662"/>
              </p:ext>
            </p:extLst>
          </p:nvPr>
        </p:nvGraphicFramePr>
        <p:xfrm>
          <a:off x="683568" y="1700808"/>
          <a:ext cx="7848872"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265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720080"/>
          </a:xfrm>
        </p:spPr>
        <p:txBody>
          <a:bodyPr>
            <a:noAutofit/>
          </a:bodyPr>
          <a:lstStyle/>
          <a:p>
            <a:pPr algn="ctr"/>
            <a:r>
              <a:rPr lang="en-US" sz="2800" u="sng" dirty="0">
                <a:solidFill>
                  <a:schemeClr val="accent1">
                    <a:lumMod val="75000"/>
                  </a:schemeClr>
                </a:solidFill>
                <a:effectLst/>
                <a:latin typeface="Constantia" panose="02030602050306030303" pitchFamily="18" charset="0"/>
              </a:rPr>
              <a:t>The main sources of income for households with </a:t>
            </a:r>
            <a:r>
              <a:rPr lang="en-US" sz="2800" u="sng" dirty="0" smtClean="0">
                <a:solidFill>
                  <a:schemeClr val="accent1">
                    <a:lumMod val="75000"/>
                  </a:schemeClr>
                </a:solidFill>
                <a:effectLst/>
                <a:latin typeface="Constantia" panose="02030602050306030303" pitchFamily="18" charset="0"/>
              </a:rPr>
              <a:t>disable </a:t>
            </a:r>
            <a:r>
              <a:rPr lang="ru-RU" sz="2800" u="sng" dirty="0" smtClean="0">
                <a:solidFill>
                  <a:schemeClr val="accent1">
                    <a:lumMod val="75000"/>
                  </a:schemeClr>
                </a:solidFill>
                <a:effectLst/>
                <a:latin typeface="Constantia" panose="02030602050306030303" pitchFamily="18" charset="0"/>
              </a:rPr>
              <a:t> </a:t>
            </a:r>
            <a:r>
              <a:rPr lang="en-US" sz="2800" u="sng" dirty="0" smtClean="0">
                <a:solidFill>
                  <a:schemeClr val="accent1">
                    <a:lumMod val="75000"/>
                  </a:schemeClr>
                </a:solidFill>
                <a:effectLst/>
                <a:latin typeface="Constantia" panose="02030602050306030303" pitchFamily="18" charset="0"/>
              </a:rPr>
              <a:t>persons</a:t>
            </a:r>
            <a:endParaRPr lang="ru-RU" sz="2800" u="sng" dirty="0">
              <a:solidFill>
                <a:schemeClr val="accent1">
                  <a:lumMod val="75000"/>
                </a:schemeClr>
              </a:solidFill>
              <a:effectLst/>
              <a:latin typeface="Constantia" panose="02030602050306030303"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90146521"/>
              </p:ext>
            </p:extLst>
          </p:nvPr>
        </p:nvGraphicFramePr>
        <p:xfrm>
          <a:off x="395536" y="1052736"/>
          <a:ext cx="8119045"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467544" y="5157192"/>
            <a:ext cx="8374566" cy="769441"/>
          </a:xfrm>
          <a:prstGeom prst="rect">
            <a:avLst/>
          </a:prstGeom>
        </p:spPr>
        <p:txBody>
          <a:bodyPr wrap="square">
            <a:spAutoFit/>
          </a:bodyPr>
          <a:lstStyle/>
          <a:p>
            <a:pPr marL="342900" indent="-342900">
              <a:buFontTx/>
              <a:buChar char="-"/>
            </a:pPr>
            <a:r>
              <a:rPr lang="en-US" sz="2200" dirty="0" smtClean="0">
                <a:latin typeface="Constantia" panose="02030602050306030303" pitchFamily="18" charset="0"/>
              </a:rPr>
              <a:t>in </a:t>
            </a:r>
            <a:r>
              <a:rPr lang="en-US" sz="2200" dirty="0">
                <a:latin typeface="Constantia" panose="02030602050306030303" pitchFamily="18" charset="0"/>
              </a:rPr>
              <a:t>45% of families with disabled </a:t>
            </a:r>
            <a:r>
              <a:rPr lang="en-US" sz="2200" dirty="0" smtClean="0">
                <a:latin typeface="Constantia" panose="02030602050306030303" pitchFamily="18" charset="0"/>
              </a:rPr>
              <a:t>children </a:t>
            </a:r>
            <a:r>
              <a:rPr lang="en-US" sz="2200" dirty="0">
                <a:latin typeface="Constantia" panose="02030602050306030303" pitchFamily="18" charset="0"/>
              </a:rPr>
              <a:t>only one parent </a:t>
            </a:r>
            <a:r>
              <a:rPr lang="en-US" sz="2200" dirty="0" smtClean="0">
                <a:latin typeface="Constantia" panose="02030602050306030303" pitchFamily="18" charset="0"/>
              </a:rPr>
              <a:t>works</a:t>
            </a:r>
            <a:r>
              <a:rPr lang="en-US" sz="2200" dirty="0">
                <a:latin typeface="Constantia" panose="02030602050306030303" pitchFamily="18" charset="0"/>
              </a:rPr>
              <a:t>, </a:t>
            </a:r>
            <a:endParaRPr lang="en-US" sz="2200" dirty="0" smtClean="0">
              <a:latin typeface="Constantia" panose="02030602050306030303" pitchFamily="18" charset="0"/>
            </a:endParaRPr>
          </a:p>
          <a:p>
            <a:pPr marL="342900" indent="-342900">
              <a:buFontTx/>
              <a:buChar char="-"/>
            </a:pPr>
            <a:r>
              <a:rPr lang="en-US" sz="2200" dirty="0" smtClean="0">
                <a:latin typeface="Constantia" panose="02030602050306030303" pitchFamily="18" charset="0"/>
              </a:rPr>
              <a:t>almost </a:t>
            </a:r>
            <a:r>
              <a:rPr lang="en-US" sz="2200" dirty="0">
                <a:latin typeface="Constantia" panose="02030602050306030303" pitchFamily="18" charset="0"/>
              </a:rPr>
              <a:t>every fifth family has no working </a:t>
            </a:r>
            <a:r>
              <a:rPr lang="en-US" sz="2200" dirty="0" smtClean="0">
                <a:latin typeface="Constantia" panose="02030602050306030303" pitchFamily="18" charset="0"/>
              </a:rPr>
              <a:t>adults</a:t>
            </a:r>
            <a:endParaRPr lang="ru-RU" sz="2200" dirty="0">
              <a:latin typeface="Constantia" panose="02030602050306030303" pitchFamily="18" charset="0"/>
            </a:endParaRPr>
          </a:p>
        </p:txBody>
      </p:sp>
    </p:spTree>
    <p:extLst>
      <p:ext uri="{BB962C8B-B14F-4D97-AF65-F5344CB8AC3E}">
        <p14:creationId xmlns:p14="http://schemas.microsoft.com/office/powerpoint/2010/main" val="2665591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183880" cy="576064"/>
          </a:xfrm>
        </p:spPr>
        <p:txBody>
          <a:bodyPr>
            <a:normAutofit/>
          </a:bodyPr>
          <a:lstStyle/>
          <a:p>
            <a:pPr algn="ctr"/>
            <a:r>
              <a:rPr lang="en-US" sz="2800" u="sng" dirty="0">
                <a:solidFill>
                  <a:schemeClr val="accent1">
                    <a:lumMod val="75000"/>
                  </a:schemeClr>
                </a:solidFill>
                <a:effectLst/>
                <a:latin typeface="Constantia" panose="02030602050306030303" pitchFamily="18" charset="0"/>
              </a:rPr>
              <a:t>Public Health </a:t>
            </a:r>
            <a:endParaRPr lang="ru-RU" sz="2800" u="sng" dirty="0">
              <a:solidFill>
                <a:schemeClr val="accent1">
                  <a:lumMod val="75000"/>
                </a:schemeClr>
              </a:solidFill>
              <a:effectLst/>
              <a:latin typeface="Constantia" panose="02030602050306030303" pitchFamily="18" charset="0"/>
            </a:endParaRPr>
          </a:p>
        </p:txBody>
      </p:sp>
      <p:grpSp>
        <p:nvGrpSpPr>
          <p:cNvPr id="14" name="Группа 13"/>
          <p:cNvGrpSpPr/>
          <p:nvPr/>
        </p:nvGrpSpPr>
        <p:grpSpPr>
          <a:xfrm>
            <a:off x="908374" y="1371350"/>
            <a:ext cx="7325111" cy="4001865"/>
            <a:chOff x="1187624" y="1196752"/>
            <a:chExt cx="6768752" cy="3400966"/>
          </a:xfrm>
        </p:grpSpPr>
        <p:grpSp>
          <p:nvGrpSpPr>
            <p:cNvPr id="12" name="Группа 11"/>
            <p:cNvGrpSpPr/>
            <p:nvPr/>
          </p:nvGrpSpPr>
          <p:grpSpPr>
            <a:xfrm>
              <a:off x="1187624" y="1196752"/>
              <a:ext cx="6768752" cy="3400966"/>
              <a:chOff x="1187624" y="1196752"/>
              <a:chExt cx="6768752" cy="3400966"/>
            </a:xfrm>
          </p:grpSpPr>
          <p:grpSp>
            <p:nvGrpSpPr>
              <p:cNvPr id="10" name="Группа 9"/>
              <p:cNvGrpSpPr/>
              <p:nvPr/>
            </p:nvGrpSpPr>
            <p:grpSpPr>
              <a:xfrm>
                <a:off x="1187624" y="1196752"/>
                <a:ext cx="6768752" cy="3400966"/>
                <a:chOff x="1187624" y="1196752"/>
                <a:chExt cx="6768752" cy="3400966"/>
              </a:xfrm>
            </p:grpSpPr>
            <p:grpSp>
              <p:nvGrpSpPr>
                <p:cNvPr id="8" name="Группа 7"/>
                <p:cNvGrpSpPr/>
                <p:nvPr/>
              </p:nvGrpSpPr>
              <p:grpSpPr>
                <a:xfrm>
                  <a:off x="1187624" y="1196752"/>
                  <a:ext cx="6768752" cy="3400966"/>
                  <a:chOff x="1187624" y="1196752"/>
                  <a:chExt cx="6768752" cy="3400966"/>
                </a:xfrm>
              </p:grpSpPr>
              <p:grpSp>
                <p:nvGrpSpPr>
                  <p:cNvPr id="6" name="Группа 5"/>
                  <p:cNvGrpSpPr/>
                  <p:nvPr/>
                </p:nvGrpSpPr>
                <p:grpSpPr>
                  <a:xfrm>
                    <a:off x="1187624" y="1196752"/>
                    <a:ext cx="6768752" cy="3400966"/>
                    <a:chOff x="1187624" y="1196752"/>
                    <a:chExt cx="6768752" cy="3400966"/>
                  </a:xfrm>
                </p:grpSpPr>
                <p:grpSp>
                  <p:nvGrpSpPr>
                    <p:cNvPr id="4" name="Группа 3"/>
                    <p:cNvGrpSpPr/>
                    <p:nvPr/>
                  </p:nvGrpSpPr>
                  <p:grpSpPr>
                    <a:xfrm>
                      <a:off x="1187624" y="1196752"/>
                      <a:ext cx="6768752" cy="3400966"/>
                      <a:chOff x="1187624" y="1196752"/>
                      <a:chExt cx="6768752" cy="340096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6768752" cy="3400966"/>
                      </a:xfrm>
                      <a:prstGeom prst="rect">
                        <a:avLst/>
                      </a:prstGeom>
                      <a:ln>
                        <a:noFill/>
                      </a:ln>
                      <a:effectLst>
                        <a:outerShdw blurRad="292100" dist="139700" dir="2700000" algn="tl" rotWithShape="0">
                          <a:srgbClr val="333333">
                            <a:alpha val="65000"/>
                          </a:srgbClr>
                        </a:outerShdw>
                      </a:effectLst>
                      <a:extLst/>
                    </p:spPr>
                  </p:pic>
                  <p:sp>
                    <p:nvSpPr>
                      <p:cNvPr id="3" name="Прямоугольник 2"/>
                      <p:cNvSpPr/>
                      <p:nvPr/>
                    </p:nvSpPr>
                    <p:spPr>
                      <a:xfrm>
                        <a:off x="2483768" y="1484784"/>
                        <a:ext cx="3744416" cy="108012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Прямоугольник 4"/>
                    <p:cNvSpPr/>
                    <p:nvPr/>
                  </p:nvSpPr>
                  <p:spPr>
                    <a:xfrm>
                      <a:off x="2400970" y="1415427"/>
                      <a:ext cx="5184576" cy="1320891"/>
                    </a:xfrm>
                    <a:prstGeom prst="rect">
                      <a:avLst/>
                    </a:prstGeom>
                  </p:spPr>
                  <p:txBody>
                    <a:bodyPr wrap="square">
                      <a:spAutoFit/>
                    </a:bodyPr>
                    <a:lstStyle/>
                    <a:p>
                      <a:pPr algn="ctr"/>
                      <a:r>
                        <a:rPr lang="en-US" sz="1900" b="1" dirty="0">
                          <a:latin typeface="Constantia" pitchFamily="18" charset="0"/>
                          <a:cs typeface="Arial" pitchFamily="34" charset="0"/>
                        </a:rPr>
                        <a:t>Most people with disabilities are satisfied with the quality and availability of medical services, transport services and trade. But about one-third indicated insufficient access to sport services.</a:t>
                      </a:r>
                      <a:endParaRPr lang="ru-RU" sz="1900" b="1" dirty="0">
                        <a:latin typeface="Constantia" pitchFamily="18" charset="0"/>
                        <a:cs typeface="Arial" pitchFamily="34" charset="0"/>
                      </a:endParaRPr>
                    </a:p>
                  </p:txBody>
                </p:sp>
              </p:grpSp>
              <p:sp>
                <p:nvSpPr>
                  <p:cNvPr id="7" name="Прямоугольник 6"/>
                  <p:cNvSpPr/>
                  <p:nvPr/>
                </p:nvSpPr>
                <p:spPr>
                  <a:xfrm>
                    <a:off x="4860032" y="3501008"/>
                    <a:ext cx="1368152" cy="648072"/>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Прямоугольник 8"/>
                <p:cNvSpPr/>
                <p:nvPr/>
              </p:nvSpPr>
              <p:spPr>
                <a:xfrm>
                  <a:off x="4715992" y="3297758"/>
                  <a:ext cx="1592404" cy="784688"/>
                </a:xfrm>
                <a:prstGeom prst="rect">
                  <a:avLst/>
                </a:prstGeom>
              </p:spPr>
              <p:txBody>
                <a:bodyPr wrap="none">
                  <a:spAutoFit/>
                </a:bodyPr>
                <a:lstStyle/>
                <a:p>
                  <a:pPr algn="ctr"/>
                  <a:r>
                    <a:rPr lang="en-US" b="1" dirty="0">
                      <a:latin typeface="Constantia" pitchFamily="18" charset="0"/>
                      <a:cs typeface="Arial" pitchFamily="34" charset="0"/>
                    </a:rPr>
                    <a:t>Satisfied with </a:t>
                  </a:r>
                </a:p>
                <a:p>
                  <a:pPr algn="ctr"/>
                  <a:r>
                    <a:rPr lang="en-US" b="1" dirty="0">
                      <a:latin typeface="Constantia" pitchFamily="18" charset="0"/>
                      <a:cs typeface="Arial" pitchFamily="34" charset="0"/>
                    </a:rPr>
                    <a:t>the quality of </a:t>
                  </a:r>
                </a:p>
                <a:p>
                  <a:pPr algn="ctr"/>
                  <a:r>
                    <a:rPr lang="en-US" b="1" dirty="0">
                      <a:latin typeface="Constantia" pitchFamily="18" charset="0"/>
                      <a:cs typeface="Arial" pitchFamily="34" charset="0"/>
                    </a:rPr>
                    <a:t>services</a:t>
                  </a:r>
                  <a:endParaRPr lang="ru-RU" b="1" dirty="0">
                    <a:latin typeface="Constantia" pitchFamily="18" charset="0"/>
                    <a:cs typeface="Arial" pitchFamily="34" charset="0"/>
                  </a:endParaRPr>
                </a:p>
              </p:txBody>
            </p:sp>
          </p:grpSp>
          <p:sp>
            <p:nvSpPr>
              <p:cNvPr id="11" name="Прямоугольник 10"/>
              <p:cNvSpPr/>
              <p:nvPr/>
            </p:nvSpPr>
            <p:spPr>
              <a:xfrm>
                <a:off x="1245825" y="1527750"/>
                <a:ext cx="1782863" cy="2977068"/>
              </a:xfrm>
              <a:custGeom>
                <a:avLst/>
                <a:gdLst>
                  <a:gd name="connsiteX0" fmla="*/ 0 w 1296144"/>
                  <a:gd name="connsiteY0" fmla="*/ 0 h 3069790"/>
                  <a:gd name="connsiteX1" fmla="*/ 1296144 w 1296144"/>
                  <a:gd name="connsiteY1" fmla="*/ 0 h 3069790"/>
                  <a:gd name="connsiteX2" fmla="*/ 1296144 w 1296144"/>
                  <a:gd name="connsiteY2" fmla="*/ 3069790 h 3069790"/>
                  <a:gd name="connsiteX3" fmla="*/ 0 w 1296144"/>
                  <a:gd name="connsiteY3" fmla="*/ 3069790 h 3069790"/>
                  <a:gd name="connsiteX4" fmla="*/ 0 w 1296144"/>
                  <a:gd name="connsiteY4" fmla="*/ 0 h 3069790"/>
                  <a:gd name="connsiteX0" fmla="*/ 0 w 1842055"/>
                  <a:gd name="connsiteY0" fmla="*/ 0 h 3083438"/>
                  <a:gd name="connsiteX1" fmla="*/ 1296144 w 1842055"/>
                  <a:gd name="connsiteY1" fmla="*/ 0 h 3083438"/>
                  <a:gd name="connsiteX2" fmla="*/ 1842055 w 1842055"/>
                  <a:gd name="connsiteY2" fmla="*/ 3083438 h 3083438"/>
                  <a:gd name="connsiteX3" fmla="*/ 0 w 1842055"/>
                  <a:gd name="connsiteY3" fmla="*/ 3069790 h 3083438"/>
                  <a:gd name="connsiteX4" fmla="*/ 0 w 1842055"/>
                  <a:gd name="connsiteY4" fmla="*/ 0 h 3083438"/>
                  <a:gd name="connsiteX0" fmla="*/ 0 w 1896646"/>
                  <a:gd name="connsiteY0" fmla="*/ 0 h 3083438"/>
                  <a:gd name="connsiteX1" fmla="*/ 1296144 w 1896646"/>
                  <a:gd name="connsiteY1" fmla="*/ 0 h 3083438"/>
                  <a:gd name="connsiteX2" fmla="*/ 1896646 w 1896646"/>
                  <a:gd name="connsiteY2" fmla="*/ 3083438 h 3083438"/>
                  <a:gd name="connsiteX3" fmla="*/ 0 w 1896646"/>
                  <a:gd name="connsiteY3" fmla="*/ 3069790 h 3083438"/>
                  <a:gd name="connsiteX4" fmla="*/ 0 w 1896646"/>
                  <a:gd name="connsiteY4" fmla="*/ 0 h 3083438"/>
                  <a:gd name="connsiteX0" fmla="*/ 0 w 2146715"/>
                  <a:gd name="connsiteY0" fmla="*/ 0 h 3151677"/>
                  <a:gd name="connsiteX1" fmla="*/ 1296144 w 2146715"/>
                  <a:gd name="connsiteY1" fmla="*/ 0 h 3151677"/>
                  <a:gd name="connsiteX2" fmla="*/ 2146715 w 2146715"/>
                  <a:gd name="connsiteY2" fmla="*/ 3151677 h 3151677"/>
                  <a:gd name="connsiteX3" fmla="*/ 0 w 2146715"/>
                  <a:gd name="connsiteY3" fmla="*/ 3069790 h 3151677"/>
                  <a:gd name="connsiteX4" fmla="*/ 0 w 2146715"/>
                  <a:gd name="connsiteY4" fmla="*/ 0 h 3151677"/>
                  <a:gd name="connsiteX0" fmla="*/ 0 w 2177973"/>
                  <a:gd name="connsiteY0" fmla="*/ 0 h 3069790"/>
                  <a:gd name="connsiteX1" fmla="*/ 1296144 w 2177973"/>
                  <a:gd name="connsiteY1" fmla="*/ 0 h 3069790"/>
                  <a:gd name="connsiteX2" fmla="*/ 2177973 w 2177973"/>
                  <a:gd name="connsiteY2" fmla="*/ 3042495 h 3069790"/>
                  <a:gd name="connsiteX3" fmla="*/ 0 w 2177973"/>
                  <a:gd name="connsiteY3" fmla="*/ 3069790 h 3069790"/>
                  <a:gd name="connsiteX4" fmla="*/ 0 w 2177973"/>
                  <a:gd name="connsiteY4" fmla="*/ 0 h 306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973" h="3069790">
                    <a:moveTo>
                      <a:pt x="0" y="0"/>
                    </a:moveTo>
                    <a:lnTo>
                      <a:pt x="1296144" y="0"/>
                    </a:lnTo>
                    <a:lnTo>
                      <a:pt x="2177973" y="3042495"/>
                    </a:lnTo>
                    <a:lnTo>
                      <a:pt x="0" y="3069790"/>
                    </a:lnTo>
                    <a:lnTo>
                      <a:pt x="0" y="0"/>
                    </a:lnTo>
                    <a:close/>
                  </a:path>
                </a:pathLst>
              </a:cu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Прямоугольник 12"/>
            <p:cNvSpPr/>
            <p:nvPr/>
          </p:nvSpPr>
          <p:spPr>
            <a:xfrm>
              <a:off x="1268151" y="2897235"/>
              <a:ext cx="1789514" cy="1020094"/>
            </a:xfrm>
            <a:prstGeom prst="rect">
              <a:avLst/>
            </a:prstGeom>
          </p:spPr>
          <p:txBody>
            <a:bodyPr wrap="square">
              <a:spAutoFit/>
            </a:bodyPr>
            <a:lstStyle/>
            <a:p>
              <a:pPr algn="ctr"/>
              <a:r>
                <a:rPr lang="en-US" b="1" dirty="0">
                  <a:latin typeface="Constantia" pitchFamily="18" charset="0"/>
                  <a:cs typeface="Arial" pitchFamily="34" charset="0"/>
                </a:rPr>
                <a:t>Public health </a:t>
              </a:r>
              <a:r>
                <a:rPr lang="en-US" b="1" dirty="0" smtClean="0">
                  <a:latin typeface="Constantia" pitchFamily="18" charset="0"/>
                  <a:cs typeface="Arial" pitchFamily="34" charset="0"/>
                </a:rPr>
                <a:t>services</a:t>
              </a:r>
            </a:p>
            <a:p>
              <a:pPr algn="ctr"/>
              <a:r>
                <a:rPr lang="en-US" b="1" dirty="0" smtClean="0">
                  <a:latin typeface="Constantia" pitchFamily="18" charset="0"/>
                  <a:cs typeface="Arial" pitchFamily="34" charset="0"/>
                </a:rPr>
                <a:t> </a:t>
              </a:r>
              <a:r>
                <a:rPr lang="en-US" b="1" dirty="0">
                  <a:latin typeface="Constantia" pitchFamily="18" charset="0"/>
                  <a:cs typeface="Arial" pitchFamily="34" charset="0"/>
                </a:rPr>
                <a:t>are available for</a:t>
              </a:r>
              <a:endParaRPr lang="ru-RU" b="1" dirty="0">
                <a:latin typeface="Constantia" pitchFamily="18" charset="0"/>
                <a:cs typeface="Arial" pitchFamily="34" charset="0"/>
              </a:endParaRPr>
            </a:p>
          </p:txBody>
        </p:sp>
      </p:grpSp>
    </p:spTree>
    <p:extLst>
      <p:ext uri="{BB962C8B-B14F-4D97-AF65-F5344CB8AC3E}">
        <p14:creationId xmlns:p14="http://schemas.microsoft.com/office/powerpoint/2010/main" val="1012793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83880" cy="864096"/>
          </a:xfrm>
        </p:spPr>
        <p:txBody>
          <a:bodyPr>
            <a:noAutofit/>
          </a:bodyPr>
          <a:lstStyle/>
          <a:p>
            <a:pPr algn="ctr"/>
            <a:r>
              <a:rPr lang="en-US" sz="2800" u="sng" dirty="0">
                <a:solidFill>
                  <a:schemeClr val="accent1">
                    <a:lumMod val="75000"/>
                  </a:schemeClr>
                </a:solidFill>
                <a:effectLst/>
                <a:latin typeface="Constantia" panose="02030602050306030303" pitchFamily="18" charset="0"/>
              </a:rPr>
              <a:t>Accessibility </a:t>
            </a:r>
            <a:r>
              <a:rPr lang="en-US" sz="2800" u="sng" dirty="0" smtClean="0">
                <a:solidFill>
                  <a:schemeClr val="accent1">
                    <a:lumMod val="75000"/>
                  </a:schemeClr>
                </a:solidFill>
                <a:effectLst/>
                <a:latin typeface="Constantia" panose="02030602050306030303" pitchFamily="18" charset="0"/>
              </a:rPr>
              <a:t>of </a:t>
            </a:r>
            <a:r>
              <a:rPr lang="en-US" sz="2800" u="sng" dirty="0">
                <a:solidFill>
                  <a:schemeClr val="accent1">
                    <a:lumMod val="75000"/>
                  </a:schemeClr>
                </a:solidFill>
                <a:effectLst/>
                <a:latin typeface="Constantia" panose="02030602050306030303" pitchFamily="18" charset="0"/>
              </a:rPr>
              <a:t>certain types of services </a:t>
            </a:r>
            <a:r>
              <a:rPr lang="en-US" sz="2800" u="sng" dirty="0" smtClean="0">
                <a:solidFill>
                  <a:schemeClr val="accent1">
                    <a:lumMod val="75000"/>
                  </a:schemeClr>
                </a:solidFill>
                <a:effectLst/>
                <a:latin typeface="Constantia" panose="02030602050306030303" pitchFamily="18" charset="0"/>
              </a:rPr>
              <a:t/>
            </a:r>
            <a:br>
              <a:rPr lang="en-US" sz="2800" u="sng" dirty="0" smtClean="0">
                <a:solidFill>
                  <a:schemeClr val="accent1">
                    <a:lumMod val="75000"/>
                  </a:schemeClr>
                </a:solidFill>
                <a:effectLst/>
                <a:latin typeface="Constantia" panose="02030602050306030303" pitchFamily="18" charset="0"/>
              </a:rPr>
            </a:br>
            <a:r>
              <a:rPr lang="en-US" sz="2800" u="sng" dirty="0" smtClean="0">
                <a:solidFill>
                  <a:schemeClr val="accent1">
                    <a:lumMod val="75000"/>
                  </a:schemeClr>
                </a:solidFill>
                <a:effectLst/>
                <a:latin typeface="Constantia" panose="02030602050306030303" pitchFamily="18" charset="0"/>
              </a:rPr>
              <a:t>(</a:t>
            </a:r>
            <a:r>
              <a:rPr lang="en-US" sz="2800" u="sng" dirty="0">
                <a:solidFill>
                  <a:schemeClr val="accent1">
                    <a:lumMod val="75000"/>
                  </a:schemeClr>
                </a:solidFill>
                <a:effectLst/>
                <a:latin typeface="Constantia" panose="02030602050306030303" pitchFamily="18" charset="0"/>
              </a:rPr>
              <a:t>in the last 6 months preceding the survey)</a:t>
            </a:r>
            <a:endParaRPr lang="ru-RU" sz="2800" u="sng" dirty="0">
              <a:solidFill>
                <a:schemeClr val="accent1">
                  <a:lumMod val="75000"/>
                </a:schemeClr>
              </a:solidFill>
              <a:effectLst/>
              <a:latin typeface="Constantia" panose="02030602050306030303"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2054957616"/>
              </p:ext>
            </p:extLst>
          </p:nvPr>
        </p:nvGraphicFramePr>
        <p:xfrm>
          <a:off x="755576" y="1268760"/>
          <a:ext cx="7272808"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2195736" y="4549676"/>
            <a:ext cx="6840760" cy="1785104"/>
          </a:xfrm>
          <a:prstGeom prst="rect">
            <a:avLst/>
          </a:prstGeom>
        </p:spPr>
        <p:txBody>
          <a:bodyPr wrap="square">
            <a:spAutoFit/>
          </a:bodyPr>
          <a:lstStyle/>
          <a:p>
            <a:pPr lvl="0"/>
            <a:r>
              <a:rPr lang="en-US" dirty="0" smtClean="0">
                <a:latin typeface="Constantia" panose="02030602050306030303" pitchFamily="18" charset="0"/>
                <a:cs typeface="Times New Roman" panose="02020603050405020304" pitchFamily="18" charset="0"/>
              </a:rPr>
              <a:t>- </a:t>
            </a:r>
            <a:r>
              <a:rPr lang="en-US" sz="2200" dirty="0" smtClean="0">
                <a:latin typeface="Constantia" panose="02030602050306030303" pitchFamily="18" charset="0"/>
                <a:cs typeface="Times New Roman" panose="02020603050405020304" pitchFamily="18" charset="0"/>
              </a:rPr>
              <a:t>remoteness </a:t>
            </a:r>
            <a:r>
              <a:rPr lang="en-US" sz="2200" dirty="0">
                <a:latin typeface="Constantia" panose="02030602050306030303" pitchFamily="18" charset="0"/>
                <a:cs typeface="Times New Roman" panose="02020603050405020304" pitchFamily="18" charset="0"/>
              </a:rPr>
              <a:t>of facilities </a:t>
            </a:r>
            <a:endParaRPr lang="ru-RU" sz="2200" dirty="0">
              <a:latin typeface="Constantia" panose="02030602050306030303" pitchFamily="18" charset="0"/>
              <a:cs typeface="Times New Roman" panose="02020603050405020304" pitchFamily="18" charset="0"/>
            </a:endParaRPr>
          </a:p>
          <a:p>
            <a:pPr lvl="0"/>
            <a:r>
              <a:rPr lang="en-US" sz="2200" dirty="0" smtClean="0">
                <a:latin typeface="Constantia" panose="02030602050306030303" pitchFamily="18" charset="0"/>
                <a:cs typeface="Times New Roman" panose="02020603050405020304" pitchFamily="18" charset="0"/>
              </a:rPr>
              <a:t>- difficulties </a:t>
            </a:r>
            <a:r>
              <a:rPr lang="en-US" sz="2200" dirty="0">
                <a:latin typeface="Constantia" panose="02030602050306030303" pitchFamily="18" charset="0"/>
                <a:cs typeface="Times New Roman" panose="02020603050405020304" pitchFamily="18" charset="0"/>
              </a:rPr>
              <a:t>in getting to </a:t>
            </a:r>
            <a:r>
              <a:rPr lang="en-US" sz="2200" dirty="0" smtClean="0">
                <a:latin typeface="Constantia" panose="02030602050306030303" pitchFamily="18" charset="0"/>
                <a:cs typeface="Times New Roman" panose="02020603050405020304" pitchFamily="18" charset="0"/>
              </a:rPr>
              <a:t>them </a:t>
            </a:r>
            <a:endParaRPr lang="ru-RU" sz="2200" dirty="0">
              <a:latin typeface="Constantia" panose="02030602050306030303" pitchFamily="18" charset="0"/>
              <a:cs typeface="Times New Roman" panose="02020603050405020304" pitchFamily="18" charset="0"/>
            </a:endParaRPr>
          </a:p>
          <a:p>
            <a:pPr lvl="0"/>
            <a:r>
              <a:rPr lang="en-US" sz="2200" dirty="0" smtClean="0">
                <a:latin typeface="Constantia" panose="02030602050306030303" pitchFamily="18" charset="0"/>
                <a:cs typeface="Times New Roman" panose="02020603050405020304" pitchFamily="18" charset="0"/>
              </a:rPr>
              <a:t>- high </a:t>
            </a:r>
            <a:r>
              <a:rPr lang="en-US" sz="2200" dirty="0">
                <a:latin typeface="Constantia" panose="02030602050306030303" pitchFamily="18" charset="0"/>
                <a:cs typeface="Times New Roman" panose="02020603050405020304" pitchFamily="18" charset="0"/>
              </a:rPr>
              <a:t>cost of public </a:t>
            </a:r>
            <a:r>
              <a:rPr lang="en-US" sz="2200" dirty="0" smtClean="0">
                <a:latin typeface="Constantia" panose="02030602050306030303" pitchFamily="18" charset="0"/>
                <a:cs typeface="Times New Roman" panose="02020603050405020304" pitchFamily="18" charset="0"/>
              </a:rPr>
              <a:t>services </a:t>
            </a:r>
            <a:endParaRPr lang="ru-RU" sz="2200" dirty="0">
              <a:latin typeface="Constantia" panose="02030602050306030303" pitchFamily="18" charset="0"/>
              <a:cs typeface="Times New Roman" panose="02020603050405020304" pitchFamily="18" charset="0"/>
            </a:endParaRPr>
          </a:p>
          <a:p>
            <a:pPr lvl="0"/>
            <a:r>
              <a:rPr lang="en-US" sz="2200" dirty="0" smtClean="0">
                <a:latin typeface="Constantia" panose="02030602050306030303" pitchFamily="18" charset="0"/>
                <a:cs typeface="Times New Roman" panose="02020603050405020304" pitchFamily="18" charset="0"/>
              </a:rPr>
              <a:t>- obstacles </a:t>
            </a:r>
            <a:r>
              <a:rPr lang="en-US" sz="2200" dirty="0">
                <a:latin typeface="Constantia" panose="02030602050306030303" pitchFamily="18" charset="0"/>
                <a:cs typeface="Times New Roman" panose="02020603050405020304" pitchFamily="18" charset="0"/>
              </a:rPr>
              <a:t>entering the building and moving inside</a:t>
            </a:r>
            <a:endParaRPr lang="ru-RU" sz="2200" dirty="0">
              <a:latin typeface="Constantia" panose="02030602050306030303" pitchFamily="18" charset="0"/>
              <a:cs typeface="Times New Roman" panose="02020603050405020304" pitchFamily="18" charset="0"/>
            </a:endParaRPr>
          </a:p>
          <a:p>
            <a:pPr lvl="0"/>
            <a:r>
              <a:rPr lang="en-US" sz="2200" dirty="0">
                <a:latin typeface="Constantia" panose="02030602050306030303" pitchFamily="18" charset="0"/>
                <a:cs typeface="Times New Roman" panose="02020603050405020304" pitchFamily="18" charset="0"/>
              </a:rPr>
              <a:t> </a:t>
            </a:r>
            <a:r>
              <a:rPr lang="en-US" sz="2200" dirty="0" smtClean="0">
                <a:latin typeface="Constantia" panose="02030602050306030303" pitchFamily="18" charset="0"/>
                <a:cs typeface="Times New Roman" panose="02020603050405020304" pitchFamily="18" charset="0"/>
              </a:rPr>
              <a:t>- negative </a:t>
            </a:r>
            <a:r>
              <a:rPr lang="en-US" sz="2200" dirty="0">
                <a:latin typeface="Constantia" panose="02030602050306030303" pitchFamily="18" charset="0"/>
                <a:cs typeface="Times New Roman" panose="02020603050405020304" pitchFamily="18" charset="0"/>
              </a:rPr>
              <a:t>attitudes of staff at the request to help </a:t>
            </a:r>
            <a:r>
              <a:rPr lang="en-US" sz="2200" dirty="0" smtClean="0">
                <a:latin typeface="Constantia" panose="02030602050306030303" pitchFamily="18" charset="0"/>
                <a:cs typeface="Times New Roman" panose="02020603050405020304" pitchFamily="18" charset="0"/>
              </a:rPr>
              <a:t>them</a:t>
            </a:r>
            <a:endParaRPr lang="ru-RU" sz="2200" dirty="0">
              <a:latin typeface="Constantia" panose="02030602050306030303" pitchFamily="18" charset="0"/>
              <a:cs typeface="Times New Roman" panose="02020603050405020304" pitchFamily="18" charset="0"/>
            </a:endParaRPr>
          </a:p>
        </p:txBody>
      </p:sp>
      <p:sp>
        <p:nvSpPr>
          <p:cNvPr id="6" name="Прямоугольник 5"/>
          <p:cNvSpPr/>
          <p:nvPr/>
        </p:nvSpPr>
        <p:spPr>
          <a:xfrm>
            <a:off x="467544" y="4869160"/>
            <a:ext cx="1728192" cy="830997"/>
          </a:xfrm>
          <a:prstGeom prst="rect">
            <a:avLst/>
          </a:prstGeom>
        </p:spPr>
        <p:txBody>
          <a:bodyPr wrap="square">
            <a:spAutoFit/>
          </a:bodyPr>
          <a:lstStyle/>
          <a:p>
            <a:r>
              <a:rPr lang="en-US" sz="2400" b="1" dirty="0">
                <a:solidFill>
                  <a:srgbClr val="FF0000"/>
                </a:solidFill>
                <a:latin typeface="Constantia" panose="02030602050306030303" pitchFamily="18" charset="0"/>
              </a:rPr>
              <a:t>The main problems </a:t>
            </a:r>
            <a:endParaRPr lang="ru-RU" sz="2400" b="1" dirty="0">
              <a:solidFill>
                <a:srgbClr val="FF0000"/>
              </a:solidFill>
              <a:latin typeface="Constantia" panose="02030602050306030303" pitchFamily="18" charset="0"/>
            </a:endParaRPr>
          </a:p>
        </p:txBody>
      </p:sp>
      <p:sp>
        <p:nvSpPr>
          <p:cNvPr id="7" name="Левая фигурная скобка 6"/>
          <p:cNvSpPr/>
          <p:nvPr/>
        </p:nvSpPr>
        <p:spPr>
          <a:xfrm>
            <a:off x="1979712" y="4549676"/>
            <a:ext cx="432048" cy="178510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235765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183880" cy="1309896"/>
          </a:xfrm>
        </p:spPr>
        <p:txBody>
          <a:bodyPr>
            <a:normAutofit fontScale="90000"/>
          </a:bodyPr>
          <a:lstStyle/>
          <a:p>
            <a:pPr algn="ctr"/>
            <a:r>
              <a:rPr lang="en-US" sz="3100" u="sng" dirty="0">
                <a:solidFill>
                  <a:schemeClr val="accent1">
                    <a:lumMod val="75000"/>
                  </a:schemeClr>
                </a:solidFill>
                <a:effectLst/>
                <a:latin typeface="Constantia" panose="02030602050306030303" pitchFamily="18" charset="0"/>
              </a:rPr>
              <a:t>Use by persons with disabilities of the Internet </a:t>
            </a:r>
            <a:r>
              <a:rPr lang="en-US" sz="3100" u="sng" dirty="0" smtClean="0">
                <a:solidFill>
                  <a:schemeClr val="accent1">
                    <a:lumMod val="75000"/>
                  </a:schemeClr>
                </a:solidFill>
                <a:effectLst/>
                <a:latin typeface="Constantia" panose="02030602050306030303" pitchFamily="18" charset="0"/>
              </a:rPr>
              <a:t>(% </a:t>
            </a:r>
            <a:r>
              <a:rPr lang="en-US" sz="3100" u="sng" dirty="0">
                <a:solidFill>
                  <a:schemeClr val="accent1">
                    <a:lumMod val="75000"/>
                  </a:schemeClr>
                </a:solidFill>
                <a:effectLst/>
                <a:latin typeface="Constantia" panose="02030602050306030303" pitchFamily="18" charset="0"/>
              </a:rPr>
              <a:t>of the total number of persons with disabilities of the corresponding age)</a:t>
            </a:r>
            <a:endParaRPr lang="ru-RU" sz="3100" u="sng" dirty="0">
              <a:solidFill>
                <a:schemeClr val="accent1">
                  <a:lumMod val="75000"/>
                </a:schemeClr>
              </a:solidFill>
              <a:effectLst/>
              <a:latin typeface="Constantia" panose="02030602050306030303"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1141652358"/>
              </p:ext>
            </p:extLst>
          </p:nvPr>
        </p:nvGraphicFramePr>
        <p:xfrm>
          <a:off x="827584" y="1844824"/>
          <a:ext cx="7632848"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8241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183880" cy="648072"/>
          </a:xfrm>
        </p:spPr>
        <p:txBody>
          <a:bodyPr>
            <a:normAutofit/>
          </a:bodyPr>
          <a:lstStyle/>
          <a:p>
            <a:pPr algn="ctr"/>
            <a:r>
              <a:rPr lang="en-US" sz="3000" u="sng" dirty="0">
                <a:solidFill>
                  <a:schemeClr val="accent1">
                    <a:lumMod val="75000"/>
                  </a:schemeClr>
                </a:solidFill>
                <a:effectLst/>
                <a:latin typeface="Constantia" panose="02030602050306030303" pitchFamily="18" charset="0"/>
              </a:rPr>
              <a:t>H</a:t>
            </a:r>
            <a:r>
              <a:rPr lang="en-US" sz="3000" u="sng" dirty="0" smtClean="0">
                <a:solidFill>
                  <a:schemeClr val="accent1">
                    <a:lumMod val="75000"/>
                  </a:schemeClr>
                </a:solidFill>
                <a:effectLst/>
                <a:latin typeface="Constantia" panose="02030602050306030303" pitchFamily="18" charset="0"/>
              </a:rPr>
              <a:t>ousing</a:t>
            </a:r>
            <a:r>
              <a:rPr lang="en-US" sz="2800" u="sng" dirty="0" smtClean="0">
                <a:solidFill>
                  <a:schemeClr val="accent1">
                    <a:lumMod val="75000"/>
                  </a:schemeClr>
                </a:solidFill>
                <a:effectLst/>
                <a:latin typeface="Constantia" panose="02030602050306030303" pitchFamily="18" charset="0"/>
              </a:rPr>
              <a:t> </a:t>
            </a:r>
            <a:r>
              <a:rPr lang="en-US" sz="2800" u="sng" dirty="0">
                <a:solidFill>
                  <a:schemeClr val="accent1">
                    <a:lumMod val="75000"/>
                  </a:schemeClr>
                </a:solidFill>
                <a:effectLst/>
                <a:latin typeface="Constantia" panose="02030602050306030303" pitchFamily="18" charset="0"/>
              </a:rPr>
              <a:t>and </a:t>
            </a:r>
            <a:r>
              <a:rPr lang="en-US" sz="2800" u="sng" dirty="0" smtClean="0">
                <a:solidFill>
                  <a:schemeClr val="accent1">
                    <a:lumMod val="75000"/>
                  </a:schemeClr>
                </a:solidFill>
                <a:effectLst/>
                <a:latin typeface="Constantia" panose="02030602050306030303" pitchFamily="18" charset="0"/>
              </a:rPr>
              <a:t>Utilities</a:t>
            </a:r>
            <a:endParaRPr lang="ru-RU" sz="2800" u="sng" dirty="0">
              <a:solidFill>
                <a:schemeClr val="accent1">
                  <a:lumMod val="75000"/>
                </a:schemeClr>
              </a:solidFill>
              <a:effectLst/>
              <a:latin typeface="Constantia" panose="02030602050306030303" pitchFamily="18" charset="0"/>
            </a:endParaRPr>
          </a:p>
        </p:txBody>
      </p:sp>
      <p:sp>
        <p:nvSpPr>
          <p:cNvPr id="4" name="Прямоугольник 3"/>
          <p:cNvSpPr/>
          <p:nvPr/>
        </p:nvSpPr>
        <p:spPr>
          <a:xfrm>
            <a:off x="755576" y="1412776"/>
            <a:ext cx="7488832" cy="923330"/>
          </a:xfrm>
          <a:prstGeom prst="rect">
            <a:avLst/>
          </a:prstGeom>
        </p:spPr>
        <p:txBody>
          <a:bodyPr wrap="square">
            <a:spAutoFit/>
          </a:bodyPr>
          <a:lstStyle/>
          <a:p>
            <a:pPr algn="just"/>
            <a:r>
              <a:rPr lang="en-US" sz="2700" dirty="0" smtClean="0">
                <a:latin typeface="Constantia" panose="02030602050306030303" pitchFamily="18" charset="0"/>
              </a:rPr>
              <a:t>Living </a:t>
            </a:r>
            <a:r>
              <a:rPr lang="en-US" sz="2700" dirty="0">
                <a:latin typeface="Constantia" panose="02030602050306030303" pitchFamily="18" charset="0"/>
              </a:rPr>
              <a:t>conditions of people with disabilities are no worse than those of average </a:t>
            </a:r>
            <a:r>
              <a:rPr lang="en-US" sz="2700" dirty="0" smtClean="0">
                <a:latin typeface="Constantia" panose="02030602050306030303" pitchFamily="18" charset="0"/>
              </a:rPr>
              <a:t>families.</a:t>
            </a:r>
            <a:endParaRPr lang="ru-RU" sz="2700" dirty="0">
              <a:latin typeface="Constantia" panose="02030602050306030303" pitchFamily="18" charset="0"/>
            </a:endParaRPr>
          </a:p>
        </p:txBody>
      </p:sp>
      <p:sp>
        <p:nvSpPr>
          <p:cNvPr id="5" name="Прямоугольник 4"/>
          <p:cNvSpPr/>
          <p:nvPr/>
        </p:nvSpPr>
        <p:spPr>
          <a:xfrm>
            <a:off x="736287" y="2564904"/>
            <a:ext cx="7652137" cy="1338828"/>
          </a:xfrm>
          <a:prstGeom prst="rect">
            <a:avLst/>
          </a:prstGeom>
        </p:spPr>
        <p:txBody>
          <a:bodyPr wrap="square">
            <a:spAutoFit/>
          </a:bodyPr>
          <a:lstStyle/>
          <a:p>
            <a:pPr algn="just"/>
            <a:r>
              <a:rPr lang="en-US" sz="2700" dirty="0">
                <a:latin typeface="Constantia" panose="02030602050306030303" pitchFamily="18" charset="0"/>
              </a:rPr>
              <a:t>Most households with disabilities live in apartments or houses equipped with central water supply, heating, sewage, and other amenities. </a:t>
            </a:r>
            <a:endParaRPr lang="ru-RU" sz="2700" dirty="0">
              <a:latin typeface="Constantia" panose="02030602050306030303" pitchFamily="18" charset="0"/>
            </a:endParaRPr>
          </a:p>
        </p:txBody>
      </p:sp>
      <p:sp>
        <p:nvSpPr>
          <p:cNvPr id="6" name="Прямоугольник 5"/>
          <p:cNvSpPr/>
          <p:nvPr/>
        </p:nvSpPr>
        <p:spPr>
          <a:xfrm>
            <a:off x="745665" y="4087111"/>
            <a:ext cx="7498744" cy="1754326"/>
          </a:xfrm>
          <a:prstGeom prst="rect">
            <a:avLst/>
          </a:prstGeom>
        </p:spPr>
        <p:txBody>
          <a:bodyPr wrap="square">
            <a:spAutoFit/>
          </a:bodyPr>
          <a:lstStyle/>
          <a:p>
            <a:pPr algn="just"/>
            <a:r>
              <a:rPr lang="en-US" sz="2700" dirty="0">
                <a:latin typeface="Constantia" panose="02030602050306030303" pitchFamily="18" charset="0"/>
              </a:rPr>
              <a:t>Also, most people with disabilities indicated that they could move around their apartment, use furniture and necessary appliances without </a:t>
            </a:r>
            <a:r>
              <a:rPr lang="en-US" sz="2700" dirty="0" smtClean="0">
                <a:latin typeface="Constantia" panose="02030602050306030303" pitchFamily="18" charset="0"/>
              </a:rPr>
              <a:t>problems</a:t>
            </a:r>
            <a:r>
              <a:rPr lang="ru-RU" sz="2700" dirty="0">
                <a:latin typeface="Constantia" panose="02030602050306030303" pitchFamily="18" charset="0"/>
              </a:rPr>
              <a:t>.</a:t>
            </a:r>
          </a:p>
        </p:txBody>
      </p:sp>
    </p:spTree>
    <p:extLst>
      <p:ext uri="{BB962C8B-B14F-4D97-AF65-F5344CB8AC3E}">
        <p14:creationId xmlns:p14="http://schemas.microsoft.com/office/powerpoint/2010/main" val="4202870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2"/>
            <a:ext cx="8280920" cy="1384995"/>
          </a:xfrm>
          <a:prstGeom prst="rect">
            <a:avLst/>
          </a:prstGeom>
        </p:spPr>
        <p:txBody>
          <a:bodyPr wrap="square">
            <a:spAutoFit/>
          </a:bodyPr>
          <a:lstStyle/>
          <a:p>
            <a:pPr algn="ctr"/>
            <a:r>
              <a:rPr lang="en-US" sz="2800" b="1" u="sng" dirty="0">
                <a:solidFill>
                  <a:schemeClr val="accent1">
                    <a:lumMod val="75000"/>
                  </a:schemeClr>
                </a:solidFill>
                <a:latin typeface="Constantia" panose="02030602050306030303" pitchFamily="18" charset="0"/>
                <a:ea typeface="+mj-ea"/>
                <a:cs typeface="+mj-cs"/>
              </a:rPr>
              <a:t>O</a:t>
            </a:r>
            <a:r>
              <a:rPr lang="en-US" sz="2800" b="1" u="sng" dirty="0" smtClean="0">
                <a:solidFill>
                  <a:schemeClr val="accent1">
                    <a:lumMod val="75000"/>
                  </a:schemeClr>
                </a:solidFill>
                <a:latin typeface="Constantia" panose="02030602050306030303" pitchFamily="18" charset="0"/>
                <a:ea typeface="+mj-ea"/>
                <a:cs typeface="+mj-cs"/>
              </a:rPr>
              <a:t>nly </a:t>
            </a:r>
            <a:r>
              <a:rPr lang="en-US" sz="2800" b="1" u="sng" dirty="0">
                <a:solidFill>
                  <a:schemeClr val="accent1">
                    <a:lumMod val="75000"/>
                  </a:schemeClr>
                </a:solidFill>
                <a:latin typeface="Constantia" panose="02030602050306030303" pitchFamily="18" charset="0"/>
                <a:ea typeface="+mj-ea"/>
                <a:cs typeface="+mj-cs"/>
              </a:rPr>
              <a:t>a third of persons with disabilities needing special care turn to the territorial centers of social services for the population</a:t>
            </a:r>
            <a:endParaRPr lang="ru-RU" sz="2800" b="1" u="sng" dirty="0">
              <a:solidFill>
                <a:schemeClr val="accent1">
                  <a:lumMod val="75000"/>
                </a:schemeClr>
              </a:solidFill>
              <a:latin typeface="Constantia" panose="02030602050306030303" pitchFamily="18" charset="0"/>
              <a:ea typeface="+mj-ea"/>
              <a:cs typeface="+mj-cs"/>
            </a:endParaRPr>
          </a:p>
        </p:txBody>
      </p:sp>
      <p:grpSp>
        <p:nvGrpSpPr>
          <p:cNvPr id="17" name="Группа 16"/>
          <p:cNvGrpSpPr/>
          <p:nvPr/>
        </p:nvGrpSpPr>
        <p:grpSpPr>
          <a:xfrm>
            <a:off x="1499447" y="1861667"/>
            <a:ext cx="6244542" cy="4159621"/>
            <a:chOff x="1871808" y="1861667"/>
            <a:chExt cx="5688632" cy="4395762"/>
          </a:xfrm>
        </p:grpSpPr>
        <p:grpSp>
          <p:nvGrpSpPr>
            <p:cNvPr id="14" name="Группа 13"/>
            <p:cNvGrpSpPr/>
            <p:nvPr/>
          </p:nvGrpSpPr>
          <p:grpSpPr>
            <a:xfrm>
              <a:off x="1871808" y="1861667"/>
              <a:ext cx="5688632" cy="4395762"/>
              <a:chOff x="1871808" y="1861667"/>
              <a:chExt cx="5688632" cy="4395762"/>
            </a:xfrm>
          </p:grpSpPr>
          <p:grpSp>
            <p:nvGrpSpPr>
              <p:cNvPr id="11" name="Группа 10"/>
              <p:cNvGrpSpPr/>
              <p:nvPr/>
            </p:nvGrpSpPr>
            <p:grpSpPr>
              <a:xfrm>
                <a:off x="1871808" y="1861667"/>
                <a:ext cx="5688632" cy="4395762"/>
                <a:chOff x="1939690" y="1861667"/>
                <a:chExt cx="5688632" cy="4395762"/>
              </a:xfrm>
              <a:solidFill>
                <a:srgbClr val="F7F7F7"/>
              </a:solidFill>
            </p:grpSpPr>
            <p:grpSp>
              <p:nvGrpSpPr>
                <p:cNvPr id="6" name="Группа 5"/>
                <p:cNvGrpSpPr/>
                <p:nvPr/>
              </p:nvGrpSpPr>
              <p:grpSpPr>
                <a:xfrm>
                  <a:off x="1939690" y="1861667"/>
                  <a:ext cx="5688632" cy="4395762"/>
                  <a:chOff x="2015824" y="1749844"/>
                  <a:chExt cx="5688632" cy="4395762"/>
                </a:xfrm>
                <a:grpFill/>
              </p:grpSpPr>
              <p:grpSp>
                <p:nvGrpSpPr>
                  <p:cNvPr id="3" name="Группа 2"/>
                  <p:cNvGrpSpPr/>
                  <p:nvPr/>
                </p:nvGrpSpPr>
                <p:grpSpPr>
                  <a:xfrm>
                    <a:off x="2015824" y="1749844"/>
                    <a:ext cx="5688632" cy="4395762"/>
                    <a:chOff x="2015824" y="1749844"/>
                    <a:chExt cx="5688632" cy="4395762"/>
                  </a:xfrm>
                  <a:grpFill/>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824" y="1749844"/>
                      <a:ext cx="5688632" cy="4395762"/>
                    </a:xfrm>
                    <a:prstGeom prst="rect">
                      <a:avLst/>
                    </a:prstGeom>
                    <a:grpFill/>
                    <a:ln w="9525">
                      <a:solidFill>
                        <a:schemeClr val="tx1"/>
                      </a:solidFill>
                      <a:miter lim="800000"/>
                      <a:headEnd/>
                      <a:tailEnd/>
                    </a:ln>
                    <a:extLst/>
                  </p:spPr>
                </p:pic>
                <p:sp>
                  <p:nvSpPr>
                    <p:cNvPr id="2" name="Прямоугольник 1"/>
                    <p:cNvSpPr/>
                    <p:nvPr/>
                  </p:nvSpPr>
                  <p:spPr>
                    <a:xfrm>
                      <a:off x="2127854" y="3695696"/>
                      <a:ext cx="972000" cy="504056"/>
                    </a:xfrm>
                    <a:prstGeom prst="rect">
                      <a:avLst/>
                    </a:prstGeom>
                    <a:grp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Прямоугольник 4"/>
                  <p:cNvSpPr/>
                  <p:nvPr/>
                </p:nvSpPr>
                <p:spPr>
                  <a:xfrm>
                    <a:off x="5503977" y="2893273"/>
                    <a:ext cx="1656184" cy="864096"/>
                  </a:xfrm>
                  <a:custGeom>
                    <a:avLst/>
                    <a:gdLst>
                      <a:gd name="connsiteX0" fmla="*/ 0 w 1656184"/>
                      <a:gd name="connsiteY0" fmla="*/ 0 h 864096"/>
                      <a:gd name="connsiteX1" fmla="*/ 1656184 w 1656184"/>
                      <a:gd name="connsiteY1" fmla="*/ 0 h 864096"/>
                      <a:gd name="connsiteX2" fmla="*/ 1656184 w 1656184"/>
                      <a:gd name="connsiteY2" fmla="*/ 864096 h 864096"/>
                      <a:gd name="connsiteX3" fmla="*/ 0 w 1656184"/>
                      <a:gd name="connsiteY3" fmla="*/ 864096 h 864096"/>
                      <a:gd name="connsiteX4" fmla="*/ 0 w 1656184"/>
                      <a:gd name="connsiteY4" fmla="*/ 0 h 864096"/>
                      <a:gd name="connsiteX0" fmla="*/ 0 w 1656184"/>
                      <a:gd name="connsiteY0" fmla="*/ 0 h 864096"/>
                      <a:gd name="connsiteX1" fmla="*/ 1656184 w 1656184"/>
                      <a:gd name="connsiteY1" fmla="*/ 0 h 864096"/>
                      <a:gd name="connsiteX2" fmla="*/ 1532198 w 1656184"/>
                      <a:gd name="connsiteY2" fmla="*/ 848598 h 864096"/>
                      <a:gd name="connsiteX3" fmla="*/ 0 w 1656184"/>
                      <a:gd name="connsiteY3" fmla="*/ 864096 h 864096"/>
                      <a:gd name="connsiteX4" fmla="*/ 0 w 1656184"/>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184" h="864096">
                        <a:moveTo>
                          <a:pt x="0" y="0"/>
                        </a:moveTo>
                        <a:lnTo>
                          <a:pt x="1656184" y="0"/>
                        </a:lnTo>
                        <a:lnTo>
                          <a:pt x="1532198" y="848598"/>
                        </a:lnTo>
                        <a:lnTo>
                          <a:pt x="0" y="864096"/>
                        </a:lnTo>
                        <a:lnTo>
                          <a:pt x="0" y="0"/>
                        </a:lnTo>
                        <a:close/>
                      </a:path>
                    </a:pathLst>
                  </a:custGeom>
                  <a:grp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2051720" y="4869160"/>
                  <a:ext cx="1368152" cy="1008112"/>
                </a:xfrm>
                <a:prstGeom prst="rect">
                  <a:avLst/>
                </a:prstGeom>
                <a:grp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Прямоугольник 12"/>
              <p:cNvSpPr/>
              <p:nvPr/>
            </p:nvSpPr>
            <p:spPr>
              <a:xfrm>
                <a:off x="5129911" y="4941168"/>
                <a:ext cx="1818353" cy="1152129"/>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5382904" y="2952258"/>
              <a:ext cx="1610296" cy="707886"/>
            </a:xfrm>
            <a:prstGeom prst="rect">
              <a:avLst/>
            </a:prstGeom>
          </p:spPr>
          <p:txBody>
            <a:bodyPr wrap="none">
              <a:spAutoFit/>
            </a:bodyPr>
            <a:lstStyle/>
            <a:p>
              <a:pPr algn="ctr"/>
              <a:r>
                <a:rPr lang="en-US" sz="2000" b="1" dirty="0">
                  <a:latin typeface="Constantia" pitchFamily="18" charset="0"/>
                  <a:cs typeface="Arial" pitchFamily="34" charset="0"/>
                </a:rPr>
                <a:t>respondents </a:t>
              </a:r>
            </a:p>
            <a:p>
              <a:pPr algn="ctr"/>
              <a:r>
                <a:rPr lang="en-US" sz="2000" b="1" dirty="0">
                  <a:latin typeface="Constantia" pitchFamily="18" charset="0"/>
                  <a:cs typeface="Arial" pitchFamily="34" charset="0"/>
                </a:rPr>
                <a:t>feel lonely</a:t>
              </a:r>
              <a:endParaRPr lang="ru-RU" sz="2000" b="1" dirty="0">
                <a:latin typeface="Constantia" pitchFamily="18" charset="0"/>
                <a:cs typeface="Arial" pitchFamily="34" charset="0"/>
              </a:endParaRPr>
            </a:p>
          </p:txBody>
        </p:sp>
        <p:sp>
          <p:nvSpPr>
            <p:cNvPr id="12" name="Прямоугольник 11"/>
            <p:cNvSpPr/>
            <p:nvPr/>
          </p:nvSpPr>
          <p:spPr>
            <a:xfrm>
              <a:off x="1919589" y="4708465"/>
              <a:ext cx="1648969" cy="1024534"/>
            </a:xfrm>
            <a:prstGeom prst="rect">
              <a:avLst/>
            </a:prstGeom>
          </p:spPr>
          <p:txBody>
            <a:bodyPr wrap="none">
              <a:spAutoFit/>
            </a:bodyPr>
            <a:lstStyle/>
            <a:p>
              <a:pPr algn="ctr"/>
              <a:r>
                <a:rPr lang="en-US" sz="1900" b="1" dirty="0">
                  <a:latin typeface="Constantia" pitchFamily="18" charset="0"/>
                  <a:cs typeface="Arial" pitchFamily="34" charset="0"/>
                </a:rPr>
                <a:t>communicate </a:t>
              </a:r>
            </a:p>
            <a:p>
              <a:pPr algn="ctr"/>
              <a:r>
                <a:rPr lang="en-US" sz="1900" b="1" dirty="0">
                  <a:latin typeface="Constantia" pitchFamily="18" charset="0"/>
                  <a:cs typeface="Arial" pitchFamily="34" charset="0"/>
                </a:rPr>
                <a:t>with relatives </a:t>
              </a:r>
            </a:p>
            <a:p>
              <a:pPr algn="ctr"/>
              <a:r>
                <a:rPr lang="en-US" sz="1900" b="1" dirty="0">
                  <a:latin typeface="Constantia" pitchFamily="18" charset="0"/>
                  <a:cs typeface="Arial" pitchFamily="34" charset="0"/>
                </a:rPr>
                <a:t>or friends</a:t>
              </a:r>
              <a:endParaRPr lang="ru-RU" sz="1900" b="1" dirty="0">
                <a:latin typeface="Constantia" pitchFamily="18" charset="0"/>
                <a:cs typeface="Arial" pitchFamily="34" charset="0"/>
              </a:endParaRPr>
            </a:p>
          </p:txBody>
        </p:sp>
        <p:sp>
          <p:nvSpPr>
            <p:cNvPr id="15" name="Прямоугольник 14"/>
            <p:cNvSpPr/>
            <p:nvPr/>
          </p:nvSpPr>
          <p:spPr>
            <a:xfrm>
              <a:off x="5328293" y="4657748"/>
              <a:ext cx="1188566" cy="422824"/>
            </a:xfrm>
            <a:prstGeom prst="rect">
              <a:avLst/>
            </a:prstGeom>
          </p:spPr>
          <p:txBody>
            <a:bodyPr wrap="none">
              <a:spAutoFit/>
            </a:bodyPr>
            <a:lstStyle/>
            <a:p>
              <a:r>
                <a:rPr lang="en-US" sz="2000" b="1" dirty="0">
                  <a:latin typeface="Constantia" pitchFamily="18" charset="0"/>
                  <a:cs typeface="Arial" pitchFamily="34" charset="0"/>
                </a:rPr>
                <a:t>every day</a:t>
              </a:r>
              <a:endParaRPr lang="ru-RU" sz="2000" b="1" dirty="0">
                <a:latin typeface="Constantia" pitchFamily="18" charset="0"/>
                <a:cs typeface="Arial" pitchFamily="34" charset="0"/>
              </a:endParaRPr>
            </a:p>
          </p:txBody>
        </p:sp>
        <p:sp>
          <p:nvSpPr>
            <p:cNvPr id="16" name="Прямоугольник 15"/>
            <p:cNvSpPr/>
            <p:nvPr/>
          </p:nvSpPr>
          <p:spPr>
            <a:xfrm>
              <a:off x="5237324" y="5308629"/>
              <a:ext cx="1603524" cy="748073"/>
            </a:xfrm>
            <a:prstGeom prst="rect">
              <a:avLst/>
            </a:prstGeom>
          </p:spPr>
          <p:txBody>
            <a:bodyPr wrap="none">
              <a:spAutoFit/>
            </a:bodyPr>
            <a:lstStyle/>
            <a:p>
              <a:pPr algn="ctr"/>
              <a:r>
                <a:rPr lang="en-US" sz="2000" b="1" dirty="0">
                  <a:latin typeface="Constantia" pitchFamily="18" charset="0"/>
                  <a:cs typeface="Arial" pitchFamily="34" charset="0"/>
                </a:rPr>
                <a:t>once or twice</a:t>
              </a:r>
            </a:p>
            <a:p>
              <a:pPr algn="ctr"/>
              <a:r>
                <a:rPr lang="en-US" sz="2000" b="1" dirty="0">
                  <a:latin typeface="Constantia" pitchFamily="18" charset="0"/>
                  <a:cs typeface="Arial" pitchFamily="34" charset="0"/>
                </a:rPr>
                <a:t> a week</a:t>
              </a:r>
              <a:endParaRPr lang="ru-RU" sz="2000" b="1" dirty="0">
                <a:latin typeface="Constantia" pitchFamily="18" charset="0"/>
                <a:cs typeface="Arial" pitchFamily="34" charset="0"/>
              </a:endParaRPr>
            </a:p>
          </p:txBody>
        </p:sp>
      </p:grpSp>
    </p:spTree>
    <p:extLst>
      <p:ext uri="{BB962C8B-B14F-4D97-AF65-F5344CB8AC3E}">
        <p14:creationId xmlns:p14="http://schemas.microsoft.com/office/powerpoint/2010/main" val="1968770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183880" cy="1051560"/>
          </a:xfrm>
        </p:spPr>
        <p:txBody>
          <a:bodyPr>
            <a:normAutofit/>
          </a:bodyPr>
          <a:lstStyle/>
          <a:p>
            <a:pPr algn="ctr"/>
            <a:r>
              <a:rPr lang="en-US" sz="2800" u="sng" dirty="0">
                <a:solidFill>
                  <a:schemeClr val="accent1">
                    <a:lumMod val="75000"/>
                  </a:schemeClr>
                </a:solidFill>
                <a:effectLst/>
                <a:latin typeface="Constantia" panose="02030602050306030303" pitchFamily="18" charset="0"/>
              </a:rPr>
              <a:t>Attitudes of the population to the problems of persons with disabilities</a:t>
            </a:r>
            <a:endParaRPr lang="ru-RU" sz="2800" u="sng" dirty="0">
              <a:solidFill>
                <a:schemeClr val="accent1">
                  <a:lumMod val="75000"/>
                </a:schemeClr>
              </a:solidFill>
              <a:effectLst/>
              <a:latin typeface="Constantia" panose="02030602050306030303"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1087674039"/>
              </p:ext>
            </p:extLst>
          </p:nvPr>
        </p:nvGraphicFramePr>
        <p:xfrm>
          <a:off x="251520" y="1196752"/>
          <a:ext cx="8208912"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4440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208912" cy="936104"/>
          </a:xfrm>
        </p:spPr>
        <p:txBody>
          <a:bodyPr>
            <a:normAutofit fontScale="90000"/>
          </a:bodyPr>
          <a:lstStyle/>
          <a:p>
            <a:pPr algn="ctr"/>
            <a:r>
              <a:rPr lang="en-US" dirty="0">
                <a:solidFill>
                  <a:schemeClr val="accent1">
                    <a:lumMod val="50000"/>
                  </a:schemeClr>
                </a:solidFill>
                <a:effectLst/>
                <a:latin typeface="Constantia" pitchFamily="18" charset="0"/>
              </a:rPr>
              <a:t>Why is not enough statistical information provided by medical institutions?</a:t>
            </a:r>
            <a:endParaRPr lang="ru-RU" dirty="0">
              <a:solidFill>
                <a:schemeClr val="accent1">
                  <a:lumMod val="50000"/>
                </a:schemeClr>
              </a:solidFill>
              <a:effectLst/>
              <a:latin typeface="Constantia" pitchFamily="18" charset="0"/>
            </a:endParaRPr>
          </a:p>
        </p:txBody>
      </p:sp>
      <p:sp>
        <p:nvSpPr>
          <p:cNvPr id="3" name="Содержимое 2"/>
          <p:cNvSpPr>
            <a:spLocks noGrp="1"/>
          </p:cNvSpPr>
          <p:nvPr>
            <p:ph idx="1"/>
          </p:nvPr>
        </p:nvSpPr>
        <p:spPr>
          <a:xfrm>
            <a:off x="467544" y="1484784"/>
            <a:ext cx="8136904" cy="5256584"/>
          </a:xfrm>
        </p:spPr>
        <p:txBody>
          <a:bodyPr>
            <a:normAutofit/>
          </a:bodyPr>
          <a:lstStyle/>
          <a:p>
            <a:pPr marL="0" indent="457200" algn="just">
              <a:buNone/>
            </a:pPr>
            <a:r>
              <a:rPr lang="en-US" dirty="0">
                <a:latin typeface="Constantia" panose="02030602050306030303" pitchFamily="18" charset="0"/>
              </a:rPr>
              <a:t>Based on international </a:t>
            </a:r>
            <a:r>
              <a:rPr lang="en-US" dirty="0" smtClean="0">
                <a:latin typeface="Constantia" panose="02030602050306030303" pitchFamily="18" charset="0"/>
              </a:rPr>
              <a:t>approaches:</a:t>
            </a:r>
          </a:p>
          <a:p>
            <a:pPr marL="0" indent="457200" algn="just">
              <a:buNone/>
            </a:pPr>
            <a:r>
              <a:rPr lang="en-US" i="1" dirty="0" smtClean="0">
                <a:latin typeface="Constantia" panose="02030602050306030303" pitchFamily="18" charset="0"/>
              </a:rPr>
              <a:t>a </a:t>
            </a:r>
            <a:r>
              <a:rPr lang="en-US" i="1" dirty="0">
                <a:latin typeface="Constantia" panose="02030602050306030303" pitchFamily="18" charset="0"/>
              </a:rPr>
              <a:t>disability that is indicated </a:t>
            </a:r>
            <a:r>
              <a:rPr lang="en-US" i="1" dirty="0" smtClean="0">
                <a:latin typeface="Constantia" panose="02030602050306030303" pitchFamily="18" charset="0"/>
              </a:rPr>
              <a:t>medically </a:t>
            </a:r>
            <a:r>
              <a:rPr lang="en-US" i="1" dirty="0">
                <a:latin typeface="Constantia" panose="02030602050306030303" pitchFamily="18" charset="0"/>
              </a:rPr>
              <a:t>is not always associated with functional health problems. </a:t>
            </a:r>
            <a:endParaRPr lang="en-US" i="1" dirty="0" smtClean="0">
              <a:latin typeface="Constantia" panose="02030602050306030303" pitchFamily="18" charset="0"/>
            </a:endParaRPr>
          </a:p>
          <a:p>
            <a:pPr marL="0" indent="457200" algn="just">
              <a:buNone/>
            </a:pPr>
            <a:r>
              <a:rPr lang="en-US" dirty="0" smtClean="0">
                <a:latin typeface="Constantia" panose="02030602050306030303" pitchFamily="18" charset="0"/>
              </a:rPr>
              <a:t>Thus</a:t>
            </a:r>
            <a:r>
              <a:rPr lang="en-US" dirty="0">
                <a:latin typeface="Constantia" panose="02030602050306030303" pitchFamily="18" charset="0"/>
              </a:rPr>
              <a:t>, according to the results of the survey, among disabled people of the first group, 91% indicated the presence of significant disability, and the second group - 49%. </a:t>
            </a:r>
            <a:endParaRPr lang="en-US" dirty="0" smtClean="0">
              <a:latin typeface="Constantia" panose="02030602050306030303" pitchFamily="18" charset="0"/>
            </a:endParaRPr>
          </a:p>
          <a:p>
            <a:pPr marL="0" indent="457200" algn="just">
              <a:buNone/>
            </a:pPr>
            <a:r>
              <a:rPr lang="en-US" dirty="0" smtClean="0">
                <a:latin typeface="Constantia" panose="02030602050306030303" pitchFamily="18" charset="0"/>
              </a:rPr>
              <a:t>That is </a:t>
            </a:r>
            <a:r>
              <a:rPr lang="en-US" dirty="0">
                <a:latin typeface="Constantia" panose="02030602050306030303" pitchFamily="18" charset="0"/>
              </a:rPr>
              <a:t>according to international criteria, persons who do not subjectively perceive health restrictions do not apply to people with disabilities.</a:t>
            </a:r>
            <a:endParaRPr lang="ru-RU" dirty="0">
              <a:latin typeface="Constantia" panose="02030602050306030303" pitchFamily="18" charset="0"/>
            </a:endParaRPr>
          </a:p>
        </p:txBody>
      </p:sp>
    </p:spTree>
    <p:extLst>
      <p:ext uri="{BB962C8B-B14F-4D97-AF65-F5344CB8AC3E}">
        <p14:creationId xmlns:p14="http://schemas.microsoft.com/office/powerpoint/2010/main" val="88211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603" y="476672"/>
            <a:ext cx="8183880" cy="1051560"/>
          </a:xfrm>
        </p:spPr>
        <p:txBody>
          <a:bodyPr>
            <a:normAutofit/>
          </a:bodyPr>
          <a:lstStyle/>
          <a:p>
            <a:pPr algn="ctr"/>
            <a:r>
              <a:rPr lang="en-US" sz="3000" u="sng" dirty="0">
                <a:solidFill>
                  <a:schemeClr val="accent1">
                    <a:lumMod val="75000"/>
                  </a:schemeClr>
                </a:solidFill>
                <a:effectLst/>
                <a:latin typeface="Constantia" panose="02030602050306030303" pitchFamily="18" charset="0"/>
              </a:rPr>
              <a:t>Persons with disabilities are quite optimistic </a:t>
            </a:r>
            <a:r>
              <a:rPr lang="en-US" sz="3000" u="sng" dirty="0" smtClean="0">
                <a:solidFill>
                  <a:schemeClr val="accent1">
                    <a:lumMod val="75000"/>
                  </a:schemeClr>
                </a:solidFill>
                <a:effectLst/>
                <a:latin typeface="Constantia" panose="02030602050306030303" pitchFamily="18" charset="0"/>
              </a:rPr>
              <a:t>in the </a:t>
            </a:r>
            <a:r>
              <a:rPr lang="en-US" sz="3000" u="sng" dirty="0">
                <a:solidFill>
                  <a:schemeClr val="accent1">
                    <a:lumMod val="75000"/>
                  </a:schemeClr>
                </a:solidFill>
                <a:effectLst/>
                <a:latin typeface="Constantia" panose="02030602050306030303" pitchFamily="18" charset="0"/>
              </a:rPr>
              <a:t>current life situation</a:t>
            </a:r>
            <a:endParaRPr lang="ru-RU" sz="3000" u="sng" dirty="0">
              <a:solidFill>
                <a:schemeClr val="accent1">
                  <a:lumMod val="75000"/>
                </a:schemeClr>
              </a:solidFill>
              <a:effectLst/>
              <a:latin typeface="Constantia" panose="02030602050306030303" pitchFamily="18" charset="0"/>
            </a:endParaRPr>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16671" r="65152" b="23989"/>
          <a:stretch/>
        </p:blipFill>
        <p:spPr bwMode="auto">
          <a:xfrm>
            <a:off x="2460243" y="2714709"/>
            <a:ext cx="1368922" cy="12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32455" t="20329" r="33773" b="28901"/>
          <a:stretch/>
        </p:blipFill>
        <p:spPr bwMode="auto">
          <a:xfrm>
            <a:off x="4058008" y="3396900"/>
            <a:ext cx="1270462" cy="115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65551" t="19011" b="24286"/>
          <a:stretch/>
        </p:blipFill>
        <p:spPr bwMode="auto">
          <a:xfrm>
            <a:off x="5711976" y="3699585"/>
            <a:ext cx="1195781" cy="119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ÐÐ¾ÑÐ¾Ð¶ÐµÐµ Ð¸Ð·Ð¾Ð±ÑÐ°Ð¶ÐµÐ½Ð¸Ðµ"/>
          <p:cNvPicPr>
            <a:picLocks noChangeAspect="1" noChangeArrowheads="1"/>
          </p:cNvPicPr>
          <p:nvPr/>
        </p:nvPicPr>
        <p:blipFill rotWithShape="1">
          <a:blip r:embed="rId3">
            <a:extLst>
              <a:ext uri="{28A0092B-C50C-407E-A947-70E740481C1C}">
                <a14:useLocalDpi xmlns:a14="http://schemas.microsoft.com/office/drawing/2010/main" val="0"/>
              </a:ext>
            </a:extLst>
          </a:blip>
          <a:srcRect l="3880" t="20418" r="75030" b="61777"/>
          <a:stretch/>
        </p:blipFill>
        <p:spPr bwMode="auto">
          <a:xfrm>
            <a:off x="7140797" y="4119297"/>
            <a:ext cx="1329157" cy="119986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41096" t="3058" r="40308" b="77872"/>
          <a:stretch/>
        </p:blipFill>
        <p:spPr bwMode="auto">
          <a:xfrm>
            <a:off x="805743" y="2360766"/>
            <a:ext cx="1307994" cy="133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5070" y="1628800"/>
            <a:ext cx="1728147" cy="707886"/>
          </a:xfrm>
          <a:prstGeom prst="rect">
            <a:avLst/>
          </a:prstGeom>
          <a:noFill/>
        </p:spPr>
        <p:txBody>
          <a:bodyPr wrap="square" rtlCol="0">
            <a:spAutoFit/>
          </a:bodyPr>
          <a:lstStyle/>
          <a:p>
            <a:pPr algn="ctr"/>
            <a:r>
              <a:rPr lang="en-US" sz="2000" b="1" dirty="0"/>
              <a:t>Totally satisfied</a:t>
            </a:r>
            <a:endParaRPr lang="ru-RU" sz="2000" b="1" dirty="0"/>
          </a:p>
        </p:txBody>
      </p:sp>
      <p:sp>
        <p:nvSpPr>
          <p:cNvPr id="15" name="TextBox 14"/>
          <p:cNvSpPr txBox="1"/>
          <p:nvPr/>
        </p:nvSpPr>
        <p:spPr>
          <a:xfrm>
            <a:off x="7046335" y="3067647"/>
            <a:ext cx="1728147" cy="1015663"/>
          </a:xfrm>
          <a:prstGeom prst="rect">
            <a:avLst/>
          </a:prstGeom>
          <a:noFill/>
        </p:spPr>
        <p:txBody>
          <a:bodyPr wrap="square" rtlCol="0">
            <a:spAutoFit/>
          </a:bodyPr>
          <a:lstStyle/>
          <a:p>
            <a:pPr algn="ctr"/>
            <a:r>
              <a:rPr lang="en-US" sz="2000" b="1" dirty="0"/>
              <a:t>Absolutely not satisfied</a:t>
            </a:r>
            <a:endParaRPr lang="ru-RU" sz="2000" b="1" dirty="0"/>
          </a:p>
        </p:txBody>
      </p:sp>
      <p:sp>
        <p:nvSpPr>
          <p:cNvPr id="16" name="TextBox 15"/>
          <p:cNvSpPr txBox="1"/>
          <p:nvPr/>
        </p:nvSpPr>
        <p:spPr>
          <a:xfrm>
            <a:off x="5369820" y="2901775"/>
            <a:ext cx="1728147" cy="707886"/>
          </a:xfrm>
          <a:prstGeom prst="rect">
            <a:avLst/>
          </a:prstGeom>
          <a:noFill/>
        </p:spPr>
        <p:txBody>
          <a:bodyPr wrap="square" rtlCol="0">
            <a:spAutoFit/>
          </a:bodyPr>
          <a:lstStyle/>
          <a:p>
            <a:pPr algn="ctr"/>
            <a:r>
              <a:rPr lang="en-US" sz="2000" b="1" dirty="0"/>
              <a:t>Rather not satisfied</a:t>
            </a:r>
            <a:endParaRPr lang="ru-RU" sz="2000" b="1" dirty="0"/>
          </a:p>
        </p:txBody>
      </p:sp>
      <p:sp>
        <p:nvSpPr>
          <p:cNvPr id="17" name="TextBox 16"/>
          <p:cNvSpPr txBox="1"/>
          <p:nvPr/>
        </p:nvSpPr>
        <p:spPr>
          <a:xfrm>
            <a:off x="3829165" y="2676232"/>
            <a:ext cx="1728148" cy="707886"/>
          </a:xfrm>
          <a:prstGeom prst="rect">
            <a:avLst/>
          </a:prstGeom>
          <a:noFill/>
        </p:spPr>
        <p:txBody>
          <a:bodyPr wrap="square" rtlCol="0">
            <a:spAutoFit/>
          </a:bodyPr>
          <a:lstStyle/>
          <a:p>
            <a:pPr algn="ctr"/>
            <a:r>
              <a:rPr lang="en-US" sz="2000" b="1" dirty="0" smtClean="0"/>
              <a:t>Yea </a:t>
            </a:r>
            <a:r>
              <a:rPr lang="en-US" sz="2000" b="1" dirty="0"/>
              <a:t>and nay</a:t>
            </a:r>
            <a:endParaRPr lang="ru-RU" sz="2000" b="1" dirty="0"/>
          </a:p>
        </p:txBody>
      </p:sp>
      <p:sp>
        <p:nvSpPr>
          <p:cNvPr id="19" name="TextBox 18"/>
          <p:cNvSpPr txBox="1"/>
          <p:nvPr/>
        </p:nvSpPr>
        <p:spPr>
          <a:xfrm>
            <a:off x="2217902" y="2006823"/>
            <a:ext cx="1728147" cy="707886"/>
          </a:xfrm>
          <a:prstGeom prst="rect">
            <a:avLst/>
          </a:prstGeom>
          <a:noFill/>
        </p:spPr>
        <p:txBody>
          <a:bodyPr wrap="square" rtlCol="0">
            <a:spAutoFit/>
          </a:bodyPr>
          <a:lstStyle/>
          <a:p>
            <a:pPr algn="ctr"/>
            <a:r>
              <a:rPr lang="en-US" sz="2000" b="1" dirty="0"/>
              <a:t>Rather satisfied</a:t>
            </a:r>
            <a:endParaRPr lang="ru-RU" sz="2000" b="1" dirty="0"/>
          </a:p>
        </p:txBody>
      </p:sp>
      <p:sp>
        <p:nvSpPr>
          <p:cNvPr id="6" name="TextBox 5"/>
          <p:cNvSpPr txBox="1"/>
          <p:nvPr/>
        </p:nvSpPr>
        <p:spPr>
          <a:xfrm>
            <a:off x="966431" y="3743565"/>
            <a:ext cx="986617" cy="461665"/>
          </a:xfrm>
          <a:prstGeom prst="rect">
            <a:avLst/>
          </a:prstGeom>
          <a:noFill/>
        </p:spPr>
        <p:txBody>
          <a:bodyPr wrap="square" rtlCol="0">
            <a:spAutoFit/>
          </a:bodyPr>
          <a:lstStyle/>
          <a:p>
            <a:r>
              <a:rPr lang="ru-RU" sz="2400" b="1" dirty="0" smtClean="0">
                <a:solidFill>
                  <a:srgbClr val="FF0066"/>
                </a:solidFill>
              </a:rPr>
              <a:t>7%</a:t>
            </a:r>
            <a:endParaRPr lang="ru-RU" sz="2400" b="1" dirty="0">
              <a:solidFill>
                <a:srgbClr val="FF0066"/>
              </a:solidFill>
            </a:endParaRPr>
          </a:p>
        </p:txBody>
      </p:sp>
      <p:sp>
        <p:nvSpPr>
          <p:cNvPr id="21" name="TextBox 20"/>
          <p:cNvSpPr txBox="1"/>
          <p:nvPr/>
        </p:nvSpPr>
        <p:spPr>
          <a:xfrm>
            <a:off x="2592777" y="4090230"/>
            <a:ext cx="1103854" cy="461665"/>
          </a:xfrm>
          <a:prstGeom prst="rect">
            <a:avLst/>
          </a:prstGeom>
          <a:noFill/>
        </p:spPr>
        <p:txBody>
          <a:bodyPr wrap="square" rtlCol="0">
            <a:spAutoFit/>
          </a:bodyPr>
          <a:lstStyle/>
          <a:p>
            <a:r>
              <a:rPr lang="ru-RU" sz="2400" b="1" dirty="0">
                <a:solidFill>
                  <a:srgbClr val="FF0066"/>
                </a:solidFill>
              </a:rPr>
              <a:t>36%</a:t>
            </a:r>
          </a:p>
        </p:txBody>
      </p:sp>
      <p:sp>
        <p:nvSpPr>
          <p:cNvPr id="22" name="TextBox 21"/>
          <p:cNvSpPr txBox="1"/>
          <p:nvPr/>
        </p:nvSpPr>
        <p:spPr>
          <a:xfrm>
            <a:off x="4207222" y="4659055"/>
            <a:ext cx="1102920" cy="461665"/>
          </a:xfrm>
          <a:prstGeom prst="rect">
            <a:avLst/>
          </a:prstGeom>
          <a:noFill/>
        </p:spPr>
        <p:txBody>
          <a:bodyPr wrap="square" rtlCol="0">
            <a:spAutoFit/>
          </a:bodyPr>
          <a:lstStyle/>
          <a:p>
            <a:r>
              <a:rPr lang="ru-RU" sz="2400" b="1" dirty="0">
                <a:solidFill>
                  <a:srgbClr val="FF0066"/>
                </a:solidFill>
              </a:rPr>
              <a:t>31%</a:t>
            </a:r>
          </a:p>
        </p:txBody>
      </p:sp>
      <p:sp>
        <p:nvSpPr>
          <p:cNvPr id="23" name="TextBox 22"/>
          <p:cNvSpPr txBox="1"/>
          <p:nvPr/>
        </p:nvSpPr>
        <p:spPr>
          <a:xfrm>
            <a:off x="5835663" y="4966900"/>
            <a:ext cx="1072094" cy="461665"/>
          </a:xfrm>
          <a:prstGeom prst="rect">
            <a:avLst/>
          </a:prstGeom>
          <a:noFill/>
        </p:spPr>
        <p:txBody>
          <a:bodyPr wrap="square" rtlCol="0">
            <a:spAutoFit/>
          </a:bodyPr>
          <a:lstStyle/>
          <a:p>
            <a:r>
              <a:rPr lang="ru-RU" sz="2400" b="1" dirty="0">
                <a:solidFill>
                  <a:srgbClr val="FF0066"/>
                </a:solidFill>
              </a:rPr>
              <a:t>19%</a:t>
            </a:r>
          </a:p>
        </p:txBody>
      </p:sp>
      <p:sp>
        <p:nvSpPr>
          <p:cNvPr id="24" name="TextBox 23"/>
          <p:cNvSpPr txBox="1"/>
          <p:nvPr/>
        </p:nvSpPr>
        <p:spPr>
          <a:xfrm>
            <a:off x="7473599" y="5317100"/>
            <a:ext cx="873618" cy="461665"/>
          </a:xfrm>
          <a:prstGeom prst="rect">
            <a:avLst/>
          </a:prstGeom>
          <a:noFill/>
        </p:spPr>
        <p:txBody>
          <a:bodyPr wrap="square" rtlCol="0">
            <a:spAutoFit/>
          </a:bodyPr>
          <a:lstStyle/>
          <a:p>
            <a:r>
              <a:rPr lang="ru-RU" sz="2400" b="1" dirty="0">
                <a:solidFill>
                  <a:srgbClr val="FF0066"/>
                </a:solidFill>
              </a:rPr>
              <a:t>6%</a:t>
            </a:r>
          </a:p>
        </p:txBody>
      </p:sp>
    </p:spTree>
    <p:extLst>
      <p:ext uri="{BB962C8B-B14F-4D97-AF65-F5344CB8AC3E}">
        <p14:creationId xmlns:p14="http://schemas.microsoft.com/office/powerpoint/2010/main" val="253405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060848"/>
            <a:ext cx="8183880" cy="1051560"/>
          </a:xfrm>
        </p:spPr>
        <p:txBody>
          <a:bodyPr/>
          <a:lstStyle/>
          <a:p>
            <a:pPr algn="ctr"/>
            <a:r>
              <a:rPr lang="en-US" dirty="0" smtClean="0">
                <a:solidFill>
                  <a:schemeClr val="accent1">
                    <a:lumMod val="50000"/>
                  </a:schemeClr>
                </a:solidFill>
                <a:effectLst/>
                <a:latin typeface="Constantia" pitchFamily="18" charset="0"/>
              </a:rPr>
              <a:t>Thanks for your attention </a:t>
            </a:r>
            <a:endParaRPr lang="ru-RU" dirty="0">
              <a:solidFill>
                <a:schemeClr val="accent1">
                  <a:lumMod val="50000"/>
                </a:schemeClr>
              </a:solidFill>
              <a:effectLst/>
              <a:latin typeface="Constant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720080"/>
          </a:xfrm>
        </p:spPr>
        <p:txBody>
          <a:bodyPr/>
          <a:lstStyle/>
          <a:p>
            <a:pPr algn="ctr"/>
            <a:r>
              <a:rPr lang="en-US" dirty="0" smtClean="0">
                <a:solidFill>
                  <a:schemeClr val="accent1">
                    <a:lumMod val="50000"/>
                  </a:schemeClr>
                </a:solidFill>
                <a:effectLst/>
                <a:latin typeface="Constantia" panose="02030602050306030303" pitchFamily="18" charset="0"/>
              </a:rPr>
              <a:t>The purpose of SPD</a:t>
            </a:r>
            <a:endParaRPr lang="ru-RU" dirty="0">
              <a:solidFill>
                <a:schemeClr val="accent1">
                  <a:lumMod val="50000"/>
                </a:schemeClr>
              </a:solidFill>
              <a:effectLst/>
              <a:latin typeface="Constantia" panose="02030602050306030303" pitchFamily="18" charset="0"/>
            </a:endParaRPr>
          </a:p>
        </p:txBody>
      </p:sp>
      <p:sp>
        <p:nvSpPr>
          <p:cNvPr id="3" name="Объект 2"/>
          <p:cNvSpPr>
            <a:spLocks noGrp="1"/>
          </p:cNvSpPr>
          <p:nvPr>
            <p:ph idx="1"/>
          </p:nvPr>
        </p:nvSpPr>
        <p:spPr>
          <a:xfrm>
            <a:off x="467544" y="1340768"/>
            <a:ext cx="8352928" cy="5112568"/>
          </a:xfrm>
        </p:spPr>
        <p:txBody>
          <a:bodyPr>
            <a:noAutofit/>
          </a:bodyPr>
          <a:lstStyle/>
          <a:p>
            <a:pPr algn="just"/>
            <a:r>
              <a:rPr lang="en-US" sz="2600" dirty="0">
                <a:latin typeface="Constantia" panose="02030602050306030303" pitchFamily="18" charset="0"/>
              </a:rPr>
              <a:t>Survey of People with Disabilities (SPD) was conducted in Belarus in April-May 2018 for the first time by National Statistical Committee</a:t>
            </a:r>
            <a:r>
              <a:rPr lang="en-US" sz="2600" dirty="0" smtClean="0">
                <a:latin typeface="Constantia" panose="02030602050306030303" pitchFamily="18" charset="0"/>
              </a:rPr>
              <a:t>.</a:t>
            </a:r>
          </a:p>
          <a:p>
            <a:pPr algn="just"/>
            <a:endParaRPr lang="ru-RU" sz="2600" dirty="0">
              <a:latin typeface="Constantia" panose="02030602050306030303" pitchFamily="18" charset="0"/>
            </a:endParaRPr>
          </a:p>
          <a:p>
            <a:pPr algn="just"/>
            <a:r>
              <a:rPr lang="en-US" sz="2600" dirty="0">
                <a:latin typeface="Constantia" panose="02030602050306030303" pitchFamily="18" charset="0"/>
              </a:rPr>
              <a:t>Survey is one-time and </a:t>
            </a:r>
            <a:r>
              <a:rPr lang="en-US" sz="2600" dirty="0" smtClean="0">
                <a:latin typeface="Constantia" panose="02030602050306030303" pitchFamily="18" charset="0"/>
              </a:rPr>
              <a:t>the main its </a:t>
            </a:r>
            <a:r>
              <a:rPr lang="en-US" sz="2600" dirty="0">
                <a:latin typeface="Constantia" panose="02030602050306030303" pitchFamily="18" charset="0"/>
              </a:rPr>
              <a:t>purpose </a:t>
            </a:r>
            <a:r>
              <a:rPr lang="en-US" sz="2600" dirty="0" smtClean="0">
                <a:latin typeface="Constantia" panose="02030602050306030303" pitchFamily="18" charset="0"/>
              </a:rPr>
              <a:t>is </a:t>
            </a:r>
            <a:r>
              <a:rPr lang="en-US" sz="2600" dirty="0">
                <a:latin typeface="Constantia" panose="02030602050306030303" pitchFamily="18" charset="0"/>
              </a:rPr>
              <a:t>to generate official statistical information about:</a:t>
            </a:r>
          </a:p>
          <a:p>
            <a:pPr marL="0" indent="0" algn="just">
              <a:buNone/>
            </a:pPr>
            <a:r>
              <a:rPr lang="en-US" sz="2600" dirty="0" smtClean="0">
                <a:latin typeface="Constantia" panose="02030602050306030303" pitchFamily="18" charset="0"/>
              </a:rPr>
              <a:t>- the </a:t>
            </a:r>
            <a:r>
              <a:rPr lang="en-US" sz="2600" dirty="0">
                <a:latin typeface="Constantia" panose="02030602050306030303" pitchFamily="18" charset="0"/>
              </a:rPr>
              <a:t>prevalence of disability and health among various socio-demographic groups of the population;</a:t>
            </a:r>
          </a:p>
          <a:p>
            <a:pPr marL="0" indent="0" algn="just">
              <a:buNone/>
            </a:pPr>
            <a:r>
              <a:rPr lang="en-US" sz="2600" dirty="0" smtClean="0">
                <a:latin typeface="Constantia" panose="02030602050306030303" pitchFamily="18" charset="0"/>
              </a:rPr>
              <a:t>- living </a:t>
            </a:r>
            <a:r>
              <a:rPr lang="en-US" sz="2600" dirty="0">
                <a:latin typeface="Constantia" panose="02030602050306030303" pitchFamily="18" charset="0"/>
              </a:rPr>
              <a:t>standards of households with disabled people;</a:t>
            </a:r>
          </a:p>
          <a:p>
            <a:pPr marL="0" indent="0">
              <a:buNone/>
            </a:pPr>
            <a:r>
              <a:rPr lang="en-US" sz="2600" dirty="0" smtClean="0">
                <a:latin typeface="Constantia" panose="02030602050306030303" pitchFamily="18" charset="0"/>
              </a:rPr>
              <a:t>- accessibility </a:t>
            </a:r>
            <a:r>
              <a:rPr lang="en-US" sz="2600" dirty="0">
                <a:latin typeface="Constantia" panose="02030602050306030303" pitchFamily="18" charset="0"/>
              </a:rPr>
              <a:t>of social </a:t>
            </a:r>
            <a:r>
              <a:rPr lang="en-US" sz="2600" dirty="0" smtClean="0">
                <a:latin typeface="Constantia" panose="02030602050306030303" pitchFamily="18" charset="0"/>
              </a:rPr>
              <a:t>infrastructure and </a:t>
            </a:r>
            <a:r>
              <a:rPr lang="en-US" sz="2600" dirty="0">
                <a:latin typeface="Constantia" panose="02030602050306030303" pitchFamily="18" charset="0"/>
              </a:rPr>
              <a:t>the participation of persons with disabilities in public life</a:t>
            </a:r>
            <a:r>
              <a:rPr lang="en-US" sz="2600" dirty="0" smtClean="0">
                <a:latin typeface="Constantia" panose="02030602050306030303" pitchFamily="18" charset="0"/>
              </a:rPr>
              <a:t>.</a:t>
            </a:r>
            <a:endParaRPr lang="en-US" sz="2600" dirty="0">
              <a:latin typeface="Constantia" panose="02030602050306030303" pitchFamily="18" charset="0"/>
            </a:endParaRPr>
          </a:p>
        </p:txBody>
      </p:sp>
    </p:spTree>
    <p:extLst>
      <p:ext uri="{BB962C8B-B14F-4D97-AF65-F5344CB8AC3E}">
        <p14:creationId xmlns:p14="http://schemas.microsoft.com/office/powerpoint/2010/main" val="231613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396165" y="836712"/>
            <a:ext cx="1944216" cy="57606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1">
                    <a:lumMod val="75000"/>
                  </a:schemeClr>
                </a:solidFill>
              </a:rPr>
              <a:t>UNICEF</a:t>
            </a:r>
            <a:endParaRPr lang="ru-RU" sz="2200" b="1" dirty="0">
              <a:ln>
                <a:solidFill>
                  <a:schemeClr val="tx1"/>
                </a:solidFill>
              </a:ln>
              <a:solidFill>
                <a:schemeClr val="accent1">
                  <a:lumMod val="75000"/>
                </a:schemeClr>
              </a:solidFill>
            </a:endParaRPr>
          </a:p>
        </p:txBody>
      </p:sp>
      <p:sp>
        <p:nvSpPr>
          <p:cNvPr id="8" name="Скругленный прямоугольник 7"/>
          <p:cNvSpPr/>
          <p:nvPr/>
        </p:nvSpPr>
        <p:spPr>
          <a:xfrm>
            <a:off x="4696690" y="620688"/>
            <a:ext cx="3619726" cy="808875"/>
          </a:xfrm>
          <a:prstGeom prst="roundRect">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75000"/>
                  </a:schemeClr>
                </a:solidFill>
              </a:rPr>
              <a:t>National Statistical Committee of </a:t>
            </a:r>
            <a:r>
              <a:rPr lang="en-US" sz="2000" b="1" dirty="0" smtClean="0">
                <a:solidFill>
                  <a:schemeClr val="accent1">
                    <a:lumMod val="75000"/>
                  </a:schemeClr>
                </a:solidFill>
              </a:rPr>
              <a:t>Belarus</a:t>
            </a:r>
            <a:endParaRPr lang="ru-RU" sz="2000" b="1" dirty="0">
              <a:solidFill>
                <a:schemeClr val="accent1">
                  <a:lumMod val="75000"/>
                </a:schemeClr>
              </a:solidFill>
            </a:endParaRPr>
          </a:p>
        </p:txBody>
      </p:sp>
      <p:sp>
        <p:nvSpPr>
          <p:cNvPr id="9" name="Скругленный прямоугольник 8"/>
          <p:cNvSpPr/>
          <p:nvPr/>
        </p:nvSpPr>
        <p:spPr>
          <a:xfrm>
            <a:off x="5580112" y="1512712"/>
            <a:ext cx="3155050" cy="836167"/>
          </a:xfrm>
          <a:prstGeom prst="roundRect">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 </a:t>
            </a:r>
            <a:r>
              <a:rPr lang="en-US" sz="1900" b="1" dirty="0" smtClean="0">
                <a:solidFill>
                  <a:schemeClr val="accent1">
                    <a:lumMod val="75000"/>
                  </a:schemeClr>
                </a:solidFill>
              </a:rPr>
              <a:t>Ministry of </a:t>
            </a:r>
            <a:r>
              <a:rPr lang="en-US" sz="1900" b="1" dirty="0" err="1" smtClean="0">
                <a:solidFill>
                  <a:schemeClr val="accent1">
                    <a:lumMod val="75000"/>
                  </a:schemeClr>
                </a:solidFill>
              </a:rPr>
              <a:t>Labour</a:t>
            </a:r>
            <a:r>
              <a:rPr lang="en-US" sz="1900" b="1" dirty="0" smtClean="0">
                <a:solidFill>
                  <a:schemeClr val="accent1">
                    <a:lumMod val="75000"/>
                  </a:schemeClr>
                </a:solidFill>
              </a:rPr>
              <a:t> and Social Protection</a:t>
            </a:r>
            <a:endParaRPr lang="en-US" sz="1900" b="1" u="sng" dirty="0">
              <a:solidFill>
                <a:schemeClr val="accent1">
                  <a:lumMod val="75000"/>
                </a:schemeClr>
              </a:solidFill>
            </a:endParaRPr>
          </a:p>
        </p:txBody>
      </p:sp>
      <p:sp>
        <p:nvSpPr>
          <p:cNvPr id="10" name="Скругленный прямоугольник 9"/>
          <p:cNvSpPr/>
          <p:nvPr/>
        </p:nvSpPr>
        <p:spPr>
          <a:xfrm>
            <a:off x="6790946" y="2467853"/>
            <a:ext cx="1944216" cy="576064"/>
          </a:xfrm>
          <a:prstGeom prst="roundRect">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solidFill>
                  <a:schemeClr val="accent1">
                    <a:lumMod val="75000"/>
                  </a:schemeClr>
                </a:solidFill>
              </a:rPr>
              <a:t>Ministry of Health</a:t>
            </a:r>
            <a:endParaRPr lang="ru-RU" sz="1900" b="1" dirty="0">
              <a:solidFill>
                <a:schemeClr val="accent1">
                  <a:lumMod val="75000"/>
                </a:schemeClr>
              </a:solidFill>
            </a:endParaRPr>
          </a:p>
        </p:txBody>
      </p:sp>
      <p:sp>
        <p:nvSpPr>
          <p:cNvPr id="11" name="Скругленный прямоугольник 10"/>
          <p:cNvSpPr/>
          <p:nvPr/>
        </p:nvSpPr>
        <p:spPr>
          <a:xfrm>
            <a:off x="6352247" y="3343672"/>
            <a:ext cx="2468225" cy="576064"/>
          </a:xfrm>
          <a:prstGeom prst="roundRect">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accent1">
                    <a:lumMod val="75000"/>
                  </a:schemeClr>
                </a:solidFill>
              </a:rPr>
              <a:t>National Centre of Legislation </a:t>
            </a:r>
            <a:endParaRPr lang="ru-RU" sz="1900" b="1" dirty="0">
              <a:solidFill>
                <a:schemeClr val="accent1">
                  <a:lumMod val="75000"/>
                </a:schemeClr>
              </a:solidFill>
            </a:endParaRPr>
          </a:p>
        </p:txBody>
      </p:sp>
      <p:sp>
        <p:nvSpPr>
          <p:cNvPr id="12" name="Скругленный прямоугольник 11"/>
          <p:cNvSpPr/>
          <p:nvPr/>
        </p:nvSpPr>
        <p:spPr>
          <a:xfrm>
            <a:off x="1217622" y="1628800"/>
            <a:ext cx="1944216" cy="57606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1">
                    <a:lumMod val="75000"/>
                  </a:schemeClr>
                </a:solidFill>
              </a:rPr>
              <a:t>UNFPA</a:t>
            </a:r>
            <a:endParaRPr lang="ru-RU" sz="2200" b="1" dirty="0">
              <a:solidFill>
                <a:schemeClr val="accent1">
                  <a:lumMod val="75000"/>
                </a:schemeClr>
              </a:solidFill>
            </a:endParaRPr>
          </a:p>
        </p:txBody>
      </p:sp>
      <p:sp>
        <p:nvSpPr>
          <p:cNvPr id="13" name="Скругленный прямоугольник 12"/>
          <p:cNvSpPr/>
          <p:nvPr/>
        </p:nvSpPr>
        <p:spPr>
          <a:xfrm>
            <a:off x="845241" y="2467853"/>
            <a:ext cx="1944216" cy="57606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1">
                    <a:lumMod val="75000"/>
                  </a:schemeClr>
                </a:solidFill>
              </a:rPr>
              <a:t>WHO</a:t>
            </a:r>
            <a:endParaRPr lang="ru-RU" sz="2200" b="1" dirty="0">
              <a:solidFill>
                <a:schemeClr val="accent1">
                  <a:lumMod val="75000"/>
                </a:schemeClr>
              </a:solidFill>
            </a:endParaRPr>
          </a:p>
        </p:txBody>
      </p:sp>
      <p:sp>
        <p:nvSpPr>
          <p:cNvPr id="14" name="Скругленный прямоугольник 13"/>
          <p:cNvSpPr/>
          <p:nvPr/>
        </p:nvSpPr>
        <p:spPr>
          <a:xfrm>
            <a:off x="845241" y="3258344"/>
            <a:ext cx="1944216" cy="57606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1">
                    <a:lumMod val="75000"/>
                  </a:schemeClr>
                </a:solidFill>
              </a:rPr>
              <a:t>UNDP</a:t>
            </a:r>
            <a:endParaRPr lang="ru-RU" sz="2200" b="1" dirty="0">
              <a:solidFill>
                <a:schemeClr val="accent1">
                  <a:lumMod val="75000"/>
                </a:schemeClr>
              </a:solidFill>
            </a:endParaRPr>
          </a:p>
        </p:txBody>
      </p:sp>
      <p:sp>
        <p:nvSpPr>
          <p:cNvPr id="15" name="Скругленный прямоугольник 14"/>
          <p:cNvSpPr/>
          <p:nvPr/>
        </p:nvSpPr>
        <p:spPr>
          <a:xfrm>
            <a:off x="6165131" y="4309891"/>
            <a:ext cx="1944216" cy="576064"/>
          </a:xfrm>
          <a:prstGeom prst="roundRect">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Ministry of </a:t>
            </a:r>
            <a:r>
              <a:rPr lang="en-US" b="1" dirty="0" smtClean="0">
                <a:solidFill>
                  <a:schemeClr val="accent1">
                    <a:lumMod val="75000"/>
                  </a:schemeClr>
                </a:solidFill>
              </a:rPr>
              <a:t>Economy</a:t>
            </a:r>
            <a:endParaRPr lang="ru-RU" dirty="0">
              <a:ln>
                <a:solidFill>
                  <a:schemeClr val="tx1"/>
                </a:solidFill>
              </a:ln>
            </a:endParaRPr>
          </a:p>
        </p:txBody>
      </p:sp>
      <p:sp>
        <p:nvSpPr>
          <p:cNvPr id="16" name="Скругленный прямоугольник 15"/>
          <p:cNvSpPr/>
          <p:nvPr/>
        </p:nvSpPr>
        <p:spPr>
          <a:xfrm>
            <a:off x="553207" y="4025875"/>
            <a:ext cx="3563699" cy="11313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Belarusian association of assistance to children and young people with disabilities</a:t>
            </a:r>
            <a:endParaRPr lang="ru-RU" b="1" dirty="0">
              <a:solidFill>
                <a:schemeClr val="accent1">
                  <a:lumMod val="75000"/>
                </a:schemeClr>
              </a:solidFill>
            </a:endParaRPr>
          </a:p>
        </p:txBody>
      </p:sp>
      <p:sp>
        <p:nvSpPr>
          <p:cNvPr id="17" name="Скругленный прямоугольник 16"/>
          <p:cNvSpPr/>
          <p:nvPr/>
        </p:nvSpPr>
        <p:spPr>
          <a:xfrm>
            <a:off x="5464097" y="5373216"/>
            <a:ext cx="2104238" cy="576064"/>
          </a:xfrm>
          <a:prstGeom prst="roundRect">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Ministry of Education</a:t>
            </a:r>
            <a:endParaRPr lang="ru-RU" b="1" dirty="0">
              <a:solidFill>
                <a:schemeClr val="accent1">
                  <a:lumMod val="75000"/>
                </a:schemeClr>
              </a:solidFill>
            </a:endParaRPr>
          </a:p>
        </p:txBody>
      </p:sp>
      <p:sp>
        <p:nvSpPr>
          <p:cNvPr id="18" name="Скругленный прямоугольник 17"/>
          <p:cNvSpPr/>
          <p:nvPr/>
        </p:nvSpPr>
        <p:spPr>
          <a:xfrm>
            <a:off x="1609710" y="5365540"/>
            <a:ext cx="3134816" cy="57606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rPr>
              <a:t>Belarusian Society of Disabled People</a:t>
            </a:r>
            <a:endParaRPr lang="ru-RU" dirty="0">
              <a:ln>
                <a:solidFill>
                  <a:schemeClr val="tx1"/>
                </a:solidFill>
              </a:ln>
              <a:solidFill>
                <a:schemeClr val="accent1">
                  <a:lumMod val="75000"/>
                </a:schemeClr>
              </a:solidFill>
            </a:endParaRPr>
          </a:p>
        </p:txBody>
      </p:sp>
      <p:grpSp>
        <p:nvGrpSpPr>
          <p:cNvPr id="44" name="Группа 43"/>
          <p:cNvGrpSpPr/>
          <p:nvPr/>
        </p:nvGrpSpPr>
        <p:grpSpPr>
          <a:xfrm>
            <a:off x="2704147" y="1412776"/>
            <a:ext cx="3903453" cy="3930733"/>
            <a:chOff x="2789457" y="1442483"/>
            <a:chExt cx="3903453" cy="3930733"/>
          </a:xfrm>
        </p:grpSpPr>
        <p:sp>
          <p:nvSpPr>
            <p:cNvPr id="4" name="Овал 3"/>
            <p:cNvSpPr/>
            <p:nvPr/>
          </p:nvSpPr>
          <p:spPr>
            <a:xfrm>
              <a:off x="3293912" y="2755885"/>
              <a:ext cx="3105635" cy="86409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rPr>
                <a:t>Coordination Council</a:t>
              </a:r>
              <a:endParaRPr lang="ru-RU" b="1" dirty="0">
                <a:solidFill>
                  <a:schemeClr val="accent1">
                    <a:lumMod val="50000"/>
                  </a:schemeClr>
                </a:solidFill>
              </a:endParaRPr>
            </a:p>
          </p:txBody>
        </p:sp>
        <p:cxnSp>
          <p:nvCxnSpPr>
            <p:cNvPr id="20" name="Прямая со стрелкой 19"/>
            <p:cNvCxnSpPr/>
            <p:nvPr/>
          </p:nvCxnSpPr>
          <p:spPr>
            <a:xfrm>
              <a:off x="3771652" y="1442483"/>
              <a:ext cx="670204" cy="13431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4930250" y="1442483"/>
              <a:ext cx="354741" cy="1243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4" idx="1"/>
            </p:cNvCxnSpPr>
            <p:nvPr/>
          </p:nvCxnSpPr>
          <p:spPr>
            <a:xfrm>
              <a:off x="2987824" y="2204864"/>
              <a:ext cx="760898" cy="6775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4" idx="2"/>
            </p:cNvCxnSpPr>
            <p:nvPr/>
          </p:nvCxnSpPr>
          <p:spPr>
            <a:xfrm>
              <a:off x="2789457" y="3043917"/>
              <a:ext cx="504455" cy="144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5907473" y="2467853"/>
              <a:ext cx="530084" cy="3585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6339521" y="2971909"/>
              <a:ext cx="353389" cy="720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11" idx="1"/>
            </p:cNvCxnSpPr>
            <p:nvPr/>
          </p:nvCxnSpPr>
          <p:spPr>
            <a:xfrm flipH="1" flipV="1">
              <a:off x="6063325" y="3490807"/>
              <a:ext cx="374232" cy="1706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flipV="1">
              <a:off x="5651833" y="3619982"/>
              <a:ext cx="598608" cy="9079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flipV="1">
              <a:off x="5220072" y="3690392"/>
              <a:ext cx="598766" cy="16828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V="1">
              <a:off x="4441856" y="3690392"/>
              <a:ext cx="302670" cy="16751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V="1">
              <a:off x="3771652" y="3605532"/>
              <a:ext cx="430565" cy="450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endCxn id="4" idx="3"/>
            </p:cNvCxnSpPr>
            <p:nvPr/>
          </p:nvCxnSpPr>
          <p:spPr>
            <a:xfrm flipV="1">
              <a:off x="2987824" y="3493437"/>
              <a:ext cx="760898" cy="1969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6883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183880" cy="589816"/>
          </a:xfrm>
        </p:spPr>
        <p:txBody>
          <a:bodyPr>
            <a:normAutofit fontScale="90000"/>
          </a:bodyPr>
          <a:lstStyle/>
          <a:p>
            <a:pPr algn="ctr"/>
            <a:r>
              <a:rPr lang="en-US" dirty="0">
                <a:solidFill>
                  <a:schemeClr val="accent1">
                    <a:lumMod val="50000"/>
                  </a:schemeClr>
                </a:solidFill>
                <a:effectLst/>
                <a:latin typeface="Constantia" pitchFamily="18" charset="0"/>
              </a:rPr>
              <a:t>Survey of People with Disabilities </a:t>
            </a:r>
            <a:r>
              <a:rPr lang="en-US" dirty="0" smtClean="0">
                <a:solidFill>
                  <a:schemeClr val="accent1">
                    <a:lumMod val="50000"/>
                  </a:schemeClr>
                </a:solidFill>
                <a:effectLst/>
                <a:latin typeface="Constantia" pitchFamily="18" charset="0"/>
              </a:rPr>
              <a:t>of 201</a:t>
            </a:r>
            <a:r>
              <a:rPr lang="ru-RU" dirty="0" smtClean="0">
                <a:solidFill>
                  <a:schemeClr val="accent1">
                    <a:lumMod val="50000"/>
                  </a:schemeClr>
                </a:solidFill>
                <a:effectLst/>
                <a:latin typeface="Constantia" pitchFamily="18" charset="0"/>
              </a:rPr>
              <a:t>8</a:t>
            </a:r>
            <a:endParaRPr lang="ru-RU" dirty="0">
              <a:solidFill>
                <a:schemeClr val="accent1">
                  <a:lumMod val="50000"/>
                </a:schemeClr>
              </a:solidFill>
              <a:effectLst/>
              <a:latin typeface="Constantia" pitchFamily="18" charset="0"/>
            </a:endParaRPr>
          </a:p>
        </p:txBody>
      </p:sp>
      <p:sp>
        <p:nvSpPr>
          <p:cNvPr id="3" name="Содержимое 2"/>
          <p:cNvSpPr>
            <a:spLocks noGrp="1"/>
          </p:cNvSpPr>
          <p:nvPr>
            <p:ph idx="1"/>
          </p:nvPr>
        </p:nvSpPr>
        <p:spPr>
          <a:xfrm>
            <a:off x="539552" y="1052736"/>
            <a:ext cx="8064896" cy="5040560"/>
          </a:xfrm>
        </p:spPr>
        <p:txBody>
          <a:bodyPr>
            <a:normAutofit/>
          </a:bodyPr>
          <a:lstStyle/>
          <a:p>
            <a:r>
              <a:rPr lang="en-US" sz="2600" dirty="0" smtClean="0">
                <a:latin typeface="Constantia" pitchFamily="18" charset="0"/>
              </a:rPr>
              <a:t>The survey was conducted in all regions of the country and the city of Minsk during the period from April to May 2018. </a:t>
            </a:r>
          </a:p>
          <a:p>
            <a:pPr marL="0" indent="0">
              <a:buNone/>
            </a:pPr>
            <a:endParaRPr lang="ru-RU" sz="2600" dirty="0" smtClean="0">
              <a:latin typeface="Constantia" pitchFamily="18" charset="0"/>
            </a:endParaRPr>
          </a:p>
          <a:p>
            <a:r>
              <a:rPr lang="en-US" sz="2600" dirty="0" smtClean="0">
                <a:latin typeface="Constantia" pitchFamily="18" charset="0"/>
              </a:rPr>
              <a:t>The base for carrying out the sample survey is a set of the </a:t>
            </a:r>
            <a:r>
              <a:rPr lang="en-GB" sz="2600" dirty="0" smtClean="0">
                <a:latin typeface="Constantia" pitchFamily="18" charset="0"/>
              </a:rPr>
              <a:t>household</a:t>
            </a:r>
            <a:r>
              <a:rPr lang="en-US" sz="2600" dirty="0" smtClean="0">
                <a:latin typeface="Constantia" pitchFamily="18" charset="0"/>
              </a:rPr>
              <a:t>s living in Republic of Belarus not including:</a:t>
            </a:r>
            <a:endParaRPr lang="ru-RU" sz="2600" dirty="0" smtClean="0">
              <a:latin typeface="Constantia" pitchFamily="18" charset="0"/>
            </a:endParaRPr>
          </a:p>
          <a:p>
            <a:pPr>
              <a:buNone/>
            </a:pPr>
            <a:r>
              <a:rPr lang="ru-RU" sz="2600" dirty="0" smtClean="0">
                <a:latin typeface="Constantia" pitchFamily="18" charset="0"/>
              </a:rPr>
              <a:t>- </a:t>
            </a:r>
            <a:r>
              <a:rPr lang="en-US" sz="2600" dirty="0" smtClean="0">
                <a:latin typeface="Constantia" pitchFamily="18" charset="0"/>
              </a:rPr>
              <a:t>collective </a:t>
            </a:r>
            <a:r>
              <a:rPr lang="en-GB" sz="2600" dirty="0" smtClean="0">
                <a:latin typeface="Constantia" pitchFamily="18" charset="0"/>
              </a:rPr>
              <a:t>household</a:t>
            </a:r>
            <a:r>
              <a:rPr lang="en-US" sz="2600" dirty="0" smtClean="0">
                <a:latin typeface="Constantia" pitchFamily="18" charset="0"/>
              </a:rPr>
              <a:t>;</a:t>
            </a:r>
            <a:endParaRPr lang="ru-RU" sz="2600" dirty="0" smtClean="0">
              <a:latin typeface="Constantia" pitchFamily="18" charset="0"/>
            </a:endParaRPr>
          </a:p>
          <a:p>
            <a:pPr lvl="0">
              <a:buNone/>
            </a:pPr>
            <a:r>
              <a:rPr lang="ru-RU" sz="2600" dirty="0" smtClean="0">
                <a:latin typeface="Constantia" pitchFamily="18" charset="0"/>
              </a:rPr>
              <a:t>- </a:t>
            </a:r>
            <a:r>
              <a:rPr lang="en-US" sz="2600" dirty="0" smtClean="0">
                <a:latin typeface="Constantia" pitchFamily="18" charset="0"/>
              </a:rPr>
              <a:t>the students living in hostels for pupils and students;</a:t>
            </a:r>
            <a:endParaRPr lang="ru-RU" sz="2600" dirty="0" smtClean="0">
              <a:latin typeface="Constantia" pitchFamily="18" charset="0"/>
            </a:endParaRPr>
          </a:p>
          <a:p>
            <a:pPr lvl="0">
              <a:buNone/>
            </a:pPr>
            <a:r>
              <a:rPr lang="en-US" sz="2600" dirty="0" smtClean="0">
                <a:latin typeface="Constantia" pitchFamily="18" charset="0"/>
              </a:rPr>
              <a:t>- the homeless (the people who don't have permanent residence).</a:t>
            </a:r>
            <a:endParaRPr lang="ru-RU" sz="2600" dirty="0" smtClean="0">
              <a:latin typeface="Constantia" pitchFamily="18" charset="0"/>
            </a:endParaRPr>
          </a:p>
        </p:txBody>
      </p:sp>
    </p:spTree>
    <p:extLst>
      <p:ext uri="{BB962C8B-B14F-4D97-AF65-F5344CB8AC3E}">
        <p14:creationId xmlns:p14="http://schemas.microsoft.com/office/powerpoint/2010/main" val="354148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183880" cy="589816"/>
          </a:xfrm>
        </p:spPr>
        <p:txBody>
          <a:bodyPr>
            <a:normAutofit fontScale="90000"/>
          </a:bodyPr>
          <a:lstStyle/>
          <a:p>
            <a:pPr algn="ctr"/>
            <a:r>
              <a:rPr lang="en-US" dirty="0">
                <a:solidFill>
                  <a:schemeClr val="accent1">
                    <a:lumMod val="50000"/>
                  </a:schemeClr>
                </a:solidFill>
                <a:effectLst/>
                <a:latin typeface="Constantia" pitchFamily="18" charset="0"/>
              </a:rPr>
              <a:t>Survey of People with Disabilities </a:t>
            </a:r>
            <a:r>
              <a:rPr lang="en-US" dirty="0" smtClean="0">
                <a:solidFill>
                  <a:schemeClr val="accent1">
                    <a:lumMod val="50000"/>
                  </a:schemeClr>
                </a:solidFill>
                <a:effectLst/>
                <a:latin typeface="Constantia" pitchFamily="18" charset="0"/>
              </a:rPr>
              <a:t>of 201</a:t>
            </a:r>
            <a:r>
              <a:rPr lang="ru-RU" dirty="0" smtClean="0">
                <a:solidFill>
                  <a:schemeClr val="accent1">
                    <a:lumMod val="50000"/>
                  </a:schemeClr>
                </a:solidFill>
                <a:effectLst/>
                <a:latin typeface="Constantia" pitchFamily="18" charset="0"/>
              </a:rPr>
              <a:t>8</a:t>
            </a:r>
            <a:endParaRPr lang="ru-RU" dirty="0">
              <a:solidFill>
                <a:schemeClr val="accent1">
                  <a:lumMod val="50000"/>
                </a:schemeClr>
              </a:solidFill>
              <a:effectLst/>
              <a:latin typeface="Constantia" pitchFamily="18" charset="0"/>
            </a:endParaRPr>
          </a:p>
        </p:txBody>
      </p:sp>
      <p:sp>
        <p:nvSpPr>
          <p:cNvPr id="4" name="Прямоугольник 3"/>
          <p:cNvSpPr/>
          <p:nvPr/>
        </p:nvSpPr>
        <p:spPr>
          <a:xfrm>
            <a:off x="899592" y="1196752"/>
            <a:ext cx="7848872" cy="4832092"/>
          </a:xfrm>
          <a:prstGeom prst="rect">
            <a:avLst/>
          </a:prstGeom>
        </p:spPr>
        <p:txBody>
          <a:bodyPr wrap="square">
            <a:spAutoFit/>
          </a:bodyPr>
          <a:lstStyle/>
          <a:p>
            <a:r>
              <a:rPr lang="en-US" sz="2800" u="sng" dirty="0">
                <a:latin typeface="Constantia" pitchFamily="18" charset="0"/>
              </a:rPr>
              <a:t>Took part</a:t>
            </a:r>
            <a:r>
              <a:rPr lang="en-US" sz="2800" u="sng" dirty="0" smtClean="0">
                <a:latin typeface="Constantia" pitchFamily="18" charset="0"/>
              </a:rPr>
              <a:t>:</a:t>
            </a:r>
          </a:p>
          <a:p>
            <a:endParaRPr lang="en-US" sz="2800" dirty="0">
              <a:latin typeface="Constantia" pitchFamily="18" charset="0"/>
            </a:endParaRPr>
          </a:p>
          <a:p>
            <a:r>
              <a:rPr lang="en-US" sz="2800" dirty="0" smtClean="0">
                <a:latin typeface="Constantia" pitchFamily="18" charset="0"/>
              </a:rPr>
              <a:t>households </a:t>
            </a:r>
            <a:r>
              <a:rPr lang="en-US" sz="2800" dirty="0">
                <a:latin typeface="Constantia" pitchFamily="18" charset="0"/>
              </a:rPr>
              <a:t>of 12.6 </a:t>
            </a:r>
            <a:r>
              <a:rPr lang="en-US" sz="2800" dirty="0" smtClean="0">
                <a:latin typeface="Constantia" pitchFamily="18" charset="0"/>
              </a:rPr>
              <a:t>thousand of which:</a:t>
            </a:r>
          </a:p>
          <a:p>
            <a:r>
              <a:rPr lang="en-US" sz="2800" dirty="0">
                <a:latin typeface="Constantia" pitchFamily="18" charset="0"/>
              </a:rPr>
              <a:t> </a:t>
            </a:r>
            <a:r>
              <a:rPr lang="en-US" sz="2800" dirty="0" smtClean="0">
                <a:latin typeface="Constantia" pitchFamily="18" charset="0"/>
              </a:rPr>
              <a:t>       - 1.680 </a:t>
            </a:r>
            <a:r>
              <a:rPr lang="en-US" sz="2800" dirty="0">
                <a:latin typeface="Constantia" pitchFamily="18" charset="0"/>
              </a:rPr>
              <a:t>are households with disabled </a:t>
            </a:r>
            <a:r>
              <a:rPr lang="en-US" sz="2800" dirty="0" smtClean="0">
                <a:latin typeface="Constantia" pitchFamily="18" charset="0"/>
              </a:rPr>
              <a:t>children</a:t>
            </a:r>
          </a:p>
          <a:p>
            <a:r>
              <a:rPr lang="en-US" sz="2800" dirty="0">
                <a:latin typeface="Constantia" pitchFamily="18" charset="0"/>
              </a:rPr>
              <a:t> </a:t>
            </a:r>
            <a:r>
              <a:rPr lang="en-US" sz="2800" dirty="0" smtClean="0">
                <a:latin typeface="Constantia" pitchFamily="18" charset="0"/>
              </a:rPr>
              <a:t>       - 6.300 </a:t>
            </a:r>
            <a:r>
              <a:rPr lang="en-US" sz="2800" dirty="0">
                <a:latin typeface="Constantia" pitchFamily="18" charset="0"/>
              </a:rPr>
              <a:t>households have disabled people </a:t>
            </a:r>
            <a:r>
              <a:rPr lang="en-US" sz="2800" dirty="0" smtClean="0">
                <a:latin typeface="Constantia" pitchFamily="18" charset="0"/>
              </a:rPr>
              <a:t>aged</a:t>
            </a:r>
          </a:p>
          <a:p>
            <a:r>
              <a:rPr lang="en-US" sz="2800" dirty="0">
                <a:latin typeface="Constantia" pitchFamily="18" charset="0"/>
              </a:rPr>
              <a:t> </a:t>
            </a:r>
            <a:r>
              <a:rPr lang="en-US" sz="2800" dirty="0" smtClean="0">
                <a:latin typeface="Constantia" pitchFamily="18" charset="0"/>
              </a:rPr>
              <a:t>         </a:t>
            </a:r>
            <a:r>
              <a:rPr lang="en-US" sz="2800" dirty="0">
                <a:latin typeface="Constantia" pitchFamily="18" charset="0"/>
              </a:rPr>
              <a:t>18 years and older and there are no </a:t>
            </a:r>
            <a:r>
              <a:rPr lang="en-US" sz="2800" dirty="0" smtClean="0">
                <a:latin typeface="Constantia" pitchFamily="18" charset="0"/>
              </a:rPr>
              <a:t>disabled</a:t>
            </a:r>
            <a:br>
              <a:rPr lang="en-US" sz="2800" dirty="0" smtClean="0">
                <a:latin typeface="Constantia" pitchFamily="18" charset="0"/>
              </a:rPr>
            </a:br>
            <a:r>
              <a:rPr lang="en-US" sz="2800" dirty="0" smtClean="0">
                <a:latin typeface="Constantia" pitchFamily="18" charset="0"/>
              </a:rPr>
              <a:t>          </a:t>
            </a:r>
            <a:r>
              <a:rPr lang="en-US" sz="2800" dirty="0">
                <a:latin typeface="Constantia" pitchFamily="18" charset="0"/>
              </a:rPr>
              <a:t>children</a:t>
            </a:r>
            <a:r>
              <a:rPr lang="en-US" sz="2800" dirty="0" smtClean="0">
                <a:latin typeface="Constantia" pitchFamily="18" charset="0"/>
              </a:rPr>
              <a:t>.</a:t>
            </a:r>
          </a:p>
          <a:p>
            <a:r>
              <a:rPr lang="en-US" sz="2800" dirty="0" smtClean="0">
                <a:latin typeface="Constantia" pitchFamily="18" charset="0"/>
              </a:rPr>
              <a:t> population </a:t>
            </a:r>
            <a:r>
              <a:rPr lang="en-US" sz="2800" dirty="0">
                <a:latin typeface="Constantia" pitchFamily="18" charset="0"/>
              </a:rPr>
              <a:t>of 28 thousand </a:t>
            </a:r>
            <a:r>
              <a:rPr lang="en-US" sz="2800" dirty="0" smtClean="0">
                <a:latin typeface="Constantia" pitchFamily="18" charset="0"/>
              </a:rPr>
              <a:t>people</a:t>
            </a:r>
          </a:p>
          <a:p>
            <a:r>
              <a:rPr lang="en-US" sz="2800" dirty="0">
                <a:latin typeface="Constantia" pitchFamily="18" charset="0"/>
              </a:rPr>
              <a:t> </a:t>
            </a:r>
            <a:r>
              <a:rPr lang="en-US" sz="2800" dirty="0" smtClean="0">
                <a:latin typeface="Constantia" pitchFamily="18" charset="0"/>
              </a:rPr>
              <a:t>        - including persons with disability of 6.9 thousand people</a:t>
            </a:r>
          </a:p>
          <a:p>
            <a:pPr indent="864000"/>
            <a:endParaRPr lang="en-US" sz="2800" dirty="0">
              <a:latin typeface="Constantia" pitchFamily="18" charset="0"/>
            </a:endParaRPr>
          </a:p>
        </p:txBody>
      </p:sp>
      <p:sp>
        <p:nvSpPr>
          <p:cNvPr id="3" name="Прямоугольник 2"/>
          <p:cNvSpPr/>
          <p:nvPr/>
        </p:nvSpPr>
        <p:spPr>
          <a:xfrm>
            <a:off x="3995936" y="5493947"/>
            <a:ext cx="4566443" cy="492443"/>
          </a:xfrm>
          <a:prstGeom prst="rect">
            <a:avLst/>
          </a:prstGeom>
        </p:spPr>
        <p:txBody>
          <a:bodyPr wrap="none">
            <a:spAutoFit/>
          </a:bodyPr>
          <a:lstStyle/>
          <a:p>
            <a:r>
              <a:rPr lang="en-US" sz="2600" b="1" i="1" dirty="0">
                <a:solidFill>
                  <a:schemeClr val="accent1">
                    <a:lumMod val="75000"/>
                  </a:schemeClr>
                </a:solidFill>
                <a:latin typeface="Constantia" pitchFamily="18" charset="0"/>
              </a:rPr>
              <a:t>Level of participation is 95%</a:t>
            </a:r>
            <a:endParaRPr lang="ru-RU" sz="2600" b="1" i="1" dirty="0">
              <a:solidFill>
                <a:schemeClr val="accent1">
                  <a:lumMod val="75000"/>
                </a:schemeClr>
              </a:solidFill>
              <a:latin typeface="Constantia" pitchFamily="18" charset="0"/>
            </a:endParaRPr>
          </a:p>
        </p:txBody>
      </p:sp>
    </p:spTree>
    <p:extLst>
      <p:ext uri="{BB962C8B-B14F-4D97-AF65-F5344CB8AC3E}">
        <p14:creationId xmlns:p14="http://schemas.microsoft.com/office/powerpoint/2010/main" val="1263745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183880" cy="589816"/>
          </a:xfrm>
        </p:spPr>
        <p:txBody>
          <a:bodyPr>
            <a:normAutofit fontScale="90000"/>
          </a:bodyPr>
          <a:lstStyle/>
          <a:p>
            <a:pPr algn="ctr"/>
            <a:r>
              <a:rPr lang="en-US" dirty="0">
                <a:solidFill>
                  <a:schemeClr val="accent1">
                    <a:lumMod val="50000"/>
                  </a:schemeClr>
                </a:solidFill>
                <a:effectLst/>
                <a:latin typeface="Constantia" pitchFamily="18" charset="0"/>
              </a:rPr>
              <a:t>Survey of People with Disabilities </a:t>
            </a:r>
            <a:r>
              <a:rPr lang="en-US" dirty="0" smtClean="0">
                <a:solidFill>
                  <a:schemeClr val="accent1">
                    <a:lumMod val="50000"/>
                  </a:schemeClr>
                </a:solidFill>
                <a:effectLst/>
                <a:latin typeface="Constantia" pitchFamily="18" charset="0"/>
              </a:rPr>
              <a:t>of 201</a:t>
            </a:r>
            <a:r>
              <a:rPr lang="ru-RU" dirty="0" smtClean="0">
                <a:solidFill>
                  <a:schemeClr val="accent1">
                    <a:lumMod val="50000"/>
                  </a:schemeClr>
                </a:solidFill>
                <a:effectLst/>
                <a:latin typeface="Constantia" pitchFamily="18" charset="0"/>
              </a:rPr>
              <a:t>8</a:t>
            </a:r>
            <a:endParaRPr lang="ru-RU" dirty="0">
              <a:solidFill>
                <a:schemeClr val="accent1">
                  <a:lumMod val="50000"/>
                </a:schemeClr>
              </a:solidFill>
              <a:effectLst/>
              <a:latin typeface="Constantia" pitchFamily="18" charset="0"/>
            </a:endParaRPr>
          </a:p>
        </p:txBody>
      </p:sp>
      <p:sp>
        <p:nvSpPr>
          <p:cNvPr id="4" name="Прямоугольник 3"/>
          <p:cNvSpPr/>
          <p:nvPr/>
        </p:nvSpPr>
        <p:spPr>
          <a:xfrm>
            <a:off x="899592" y="1196752"/>
            <a:ext cx="7632848" cy="1692771"/>
          </a:xfrm>
          <a:prstGeom prst="rect">
            <a:avLst/>
          </a:prstGeom>
        </p:spPr>
        <p:txBody>
          <a:bodyPr wrap="square">
            <a:spAutoFit/>
          </a:bodyPr>
          <a:lstStyle/>
          <a:p>
            <a:r>
              <a:rPr lang="en-US" sz="2600" dirty="0" smtClean="0">
                <a:latin typeface="Constantia" pitchFamily="18" charset="0"/>
              </a:rPr>
              <a:t>The survey was based </a:t>
            </a:r>
            <a:r>
              <a:rPr lang="en-US" sz="2600" dirty="0">
                <a:latin typeface="Constantia" pitchFamily="18" charset="0"/>
              </a:rPr>
              <a:t>on the </a:t>
            </a:r>
            <a:r>
              <a:rPr lang="en-US" sz="2600" b="1" u="sng" dirty="0" smtClean="0">
                <a:solidFill>
                  <a:schemeClr val="accent1">
                    <a:lumMod val="75000"/>
                  </a:schemeClr>
                </a:solidFill>
                <a:latin typeface="Constantia" pitchFamily="18" charset="0"/>
              </a:rPr>
              <a:t>standard modules of the Washington Group on Disability Statistics </a:t>
            </a:r>
            <a:r>
              <a:rPr lang="en-US" sz="2600" dirty="0" smtClean="0">
                <a:latin typeface="Constantia" pitchFamily="18" charset="0"/>
              </a:rPr>
              <a:t>which were adapted to the national conditions and needs of the Republic of Belarus.</a:t>
            </a:r>
            <a:endParaRPr lang="ru-RU" sz="2600" dirty="0">
              <a:latin typeface="Constantia" pitchFamily="18" charset="0"/>
            </a:endParaRPr>
          </a:p>
        </p:txBody>
      </p:sp>
    </p:spTree>
    <p:extLst>
      <p:ext uri="{BB962C8B-B14F-4D97-AF65-F5344CB8AC3E}">
        <p14:creationId xmlns:p14="http://schemas.microsoft.com/office/powerpoint/2010/main" val="853100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980" y="548680"/>
            <a:ext cx="8183880" cy="1093872"/>
          </a:xfrm>
        </p:spPr>
        <p:txBody>
          <a:bodyPr>
            <a:normAutofit fontScale="90000"/>
          </a:bodyPr>
          <a:lstStyle/>
          <a:p>
            <a:pPr algn="ctr"/>
            <a:r>
              <a:rPr lang="en-US" u="sng" dirty="0">
                <a:solidFill>
                  <a:schemeClr val="accent1">
                    <a:lumMod val="50000"/>
                  </a:schemeClr>
                </a:solidFill>
                <a:effectLst/>
                <a:latin typeface="Constantia" pitchFamily="18" charset="0"/>
              </a:rPr>
              <a:t>International criteria for disability</a:t>
            </a:r>
            <a:r>
              <a:rPr lang="en-US" dirty="0">
                <a:solidFill>
                  <a:schemeClr val="accent1">
                    <a:lumMod val="50000"/>
                  </a:schemeClr>
                </a:solidFill>
                <a:effectLst/>
                <a:latin typeface="Constantia" pitchFamily="18" charset="0"/>
              </a:rPr>
              <a:t/>
            </a:r>
            <a:br>
              <a:rPr lang="en-US" dirty="0">
                <a:solidFill>
                  <a:schemeClr val="accent1">
                    <a:lumMod val="50000"/>
                  </a:schemeClr>
                </a:solidFill>
                <a:effectLst/>
                <a:latin typeface="Constantia" pitchFamily="18" charset="0"/>
              </a:rPr>
            </a:br>
            <a:r>
              <a:rPr lang="en-US" dirty="0">
                <a:solidFill>
                  <a:schemeClr val="accent1">
                    <a:lumMod val="50000"/>
                  </a:schemeClr>
                </a:solidFill>
                <a:effectLst/>
                <a:latin typeface="Constantia" pitchFamily="18" charset="0"/>
              </a:rPr>
              <a:t>(</a:t>
            </a:r>
            <a:r>
              <a:rPr lang="en-US" sz="3100" dirty="0">
                <a:solidFill>
                  <a:schemeClr val="accent1">
                    <a:lumMod val="50000"/>
                  </a:schemeClr>
                </a:solidFill>
                <a:effectLst/>
                <a:latin typeface="Constantia" pitchFamily="18" charset="0"/>
              </a:rPr>
              <a:t>Washington Group on Disability Statistics</a:t>
            </a:r>
            <a:r>
              <a:rPr lang="en-US" dirty="0">
                <a:solidFill>
                  <a:schemeClr val="accent1">
                    <a:lumMod val="50000"/>
                  </a:schemeClr>
                </a:solidFill>
                <a:effectLst/>
                <a:latin typeface="Constantia" pitchFamily="18" charset="0"/>
              </a:rPr>
              <a:t>)</a:t>
            </a:r>
            <a:endParaRPr lang="ru-RU" dirty="0">
              <a:solidFill>
                <a:schemeClr val="accent1">
                  <a:lumMod val="50000"/>
                </a:schemeClr>
              </a:solidFill>
              <a:effectLst/>
              <a:latin typeface="Constantia" pitchFamily="18" charset="0"/>
            </a:endParaRPr>
          </a:p>
        </p:txBody>
      </p:sp>
      <p:sp>
        <p:nvSpPr>
          <p:cNvPr id="4" name="Прямоугольник 3"/>
          <p:cNvSpPr/>
          <p:nvPr/>
        </p:nvSpPr>
        <p:spPr>
          <a:xfrm>
            <a:off x="899592" y="1754769"/>
            <a:ext cx="7416824" cy="4401205"/>
          </a:xfrm>
          <a:prstGeom prst="rect">
            <a:avLst/>
          </a:prstGeom>
        </p:spPr>
        <p:txBody>
          <a:bodyPr wrap="square">
            <a:spAutoFit/>
          </a:bodyPr>
          <a:lstStyle/>
          <a:p>
            <a:pPr algn="just"/>
            <a:r>
              <a:rPr lang="en-US" sz="2800" dirty="0">
                <a:latin typeface="Constantia" panose="02030602050306030303" pitchFamily="18" charset="0"/>
              </a:rPr>
              <a:t>D</a:t>
            </a:r>
            <a:r>
              <a:rPr lang="en-US" sz="2800" dirty="0" smtClean="0">
                <a:latin typeface="Constantia" panose="02030602050306030303" pitchFamily="18" charset="0"/>
              </a:rPr>
              <a:t>isabled </a:t>
            </a:r>
            <a:r>
              <a:rPr lang="en-US" sz="2800" dirty="0">
                <a:latin typeface="Constantia" panose="02030602050306030303" pitchFamily="18" charset="0"/>
              </a:rPr>
              <a:t>people include a population experiencing </a:t>
            </a:r>
            <a:r>
              <a:rPr lang="en-US" sz="2800" b="1" dirty="0">
                <a:solidFill>
                  <a:schemeClr val="accent1">
                    <a:lumMod val="75000"/>
                  </a:schemeClr>
                </a:solidFill>
                <a:latin typeface="Constantia" panose="02030602050306030303" pitchFamily="18" charset="0"/>
              </a:rPr>
              <a:t>significant</a:t>
            </a:r>
            <a:r>
              <a:rPr lang="en-US" sz="2800" dirty="0">
                <a:latin typeface="Constantia" panose="02030602050306030303" pitchFamily="18" charset="0"/>
              </a:rPr>
              <a:t> restrictions in daily activities due to health problems in the following types of disability:</a:t>
            </a:r>
            <a:endParaRPr lang="ru-RU" sz="2800" dirty="0">
              <a:latin typeface="Constantia" panose="02030602050306030303" pitchFamily="18" charset="0"/>
            </a:endParaRPr>
          </a:p>
          <a:p>
            <a:pPr marL="457200" lvl="0" indent="-457200" algn="just">
              <a:buFont typeface="Wingdings" panose="05000000000000000000" pitchFamily="2" charset="2"/>
              <a:buChar char="ü"/>
            </a:pPr>
            <a:r>
              <a:rPr lang="en-US" sz="2800" dirty="0" smtClean="0">
                <a:latin typeface="Constantia" panose="02030602050306030303" pitchFamily="18" charset="0"/>
              </a:rPr>
              <a:t>vision</a:t>
            </a:r>
            <a:endParaRPr lang="ru-RU" sz="2800" dirty="0">
              <a:latin typeface="Constantia" panose="02030602050306030303" pitchFamily="18" charset="0"/>
            </a:endParaRPr>
          </a:p>
          <a:p>
            <a:pPr marL="457200" lvl="0" indent="-457200" algn="just">
              <a:buFont typeface="Wingdings" panose="05000000000000000000" pitchFamily="2" charset="2"/>
              <a:buChar char="ü"/>
            </a:pPr>
            <a:r>
              <a:rPr lang="en-US" sz="2800" dirty="0" smtClean="0">
                <a:latin typeface="Constantia" panose="02030602050306030303" pitchFamily="18" charset="0"/>
              </a:rPr>
              <a:t>hearing</a:t>
            </a:r>
            <a:endParaRPr lang="ru-RU" sz="2800" dirty="0">
              <a:latin typeface="Constantia" panose="02030602050306030303" pitchFamily="18" charset="0"/>
            </a:endParaRPr>
          </a:p>
          <a:p>
            <a:pPr marL="457200" lvl="0" indent="-457200" algn="just">
              <a:buFont typeface="Wingdings" panose="05000000000000000000" pitchFamily="2" charset="2"/>
              <a:buChar char="ü"/>
            </a:pPr>
            <a:r>
              <a:rPr lang="en-US" sz="2800" dirty="0">
                <a:latin typeface="Constantia" panose="02030602050306030303" pitchFamily="18" charset="0"/>
              </a:rPr>
              <a:t>concentration of attention and memory</a:t>
            </a:r>
            <a:endParaRPr lang="ru-RU" sz="2800" dirty="0">
              <a:latin typeface="Constantia" panose="02030602050306030303" pitchFamily="18" charset="0"/>
            </a:endParaRPr>
          </a:p>
          <a:p>
            <a:pPr marL="457200" lvl="0" indent="-457200" algn="just">
              <a:buFont typeface="Wingdings" panose="05000000000000000000" pitchFamily="2" charset="2"/>
              <a:buChar char="ü"/>
            </a:pPr>
            <a:r>
              <a:rPr lang="en-US" sz="2800" dirty="0">
                <a:latin typeface="Constantia" panose="02030602050306030303" pitchFamily="18" charset="0"/>
              </a:rPr>
              <a:t>speech, expression and articulation</a:t>
            </a:r>
            <a:endParaRPr lang="ru-RU" sz="2800" dirty="0">
              <a:latin typeface="Constantia" panose="02030602050306030303" pitchFamily="18" charset="0"/>
            </a:endParaRPr>
          </a:p>
          <a:p>
            <a:pPr marL="457200" lvl="0" indent="-457200" algn="just">
              <a:buFont typeface="Wingdings" panose="05000000000000000000" pitchFamily="2" charset="2"/>
              <a:buChar char="ü"/>
            </a:pPr>
            <a:r>
              <a:rPr lang="en-US" sz="2800" dirty="0">
                <a:latin typeface="Constantia" panose="02030602050306030303" pitchFamily="18" charset="0"/>
              </a:rPr>
              <a:t>movement and walking</a:t>
            </a:r>
            <a:endParaRPr lang="ru-RU" sz="2800" dirty="0">
              <a:latin typeface="Constantia" panose="02030602050306030303" pitchFamily="18" charset="0"/>
            </a:endParaRPr>
          </a:p>
          <a:p>
            <a:pPr marL="457200" lvl="0" indent="-457200" algn="just">
              <a:buFont typeface="Wingdings" panose="05000000000000000000" pitchFamily="2" charset="2"/>
              <a:buChar char="ü"/>
            </a:pPr>
            <a:r>
              <a:rPr lang="en-US" sz="2800" dirty="0">
                <a:latin typeface="Constantia" panose="02030602050306030303" pitchFamily="18" charset="0"/>
              </a:rPr>
              <a:t>self service ability</a:t>
            </a:r>
            <a:endParaRPr lang="ru-RU" sz="2800" dirty="0">
              <a:latin typeface="Constantia" panose="02030602050306030303" pitchFamily="18" charset="0"/>
            </a:endParaRPr>
          </a:p>
        </p:txBody>
      </p:sp>
    </p:spTree>
    <p:extLst>
      <p:ext uri="{BB962C8B-B14F-4D97-AF65-F5344CB8AC3E}">
        <p14:creationId xmlns:p14="http://schemas.microsoft.com/office/powerpoint/2010/main" val="853100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2">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3800</TotalTime>
  <Words>1429</Words>
  <Application>Microsoft Office PowerPoint</Application>
  <PresentationFormat>Экран (4:3)</PresentationFormat>
  <Paragraphs>164</Paragraphs>
  <Slides>31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Аспект</vt:lpstr>
      <vt:lpstr>Survey of Persons with Disabilities in the Republic of Belarus</vt:lpstr>
      <vt:lpstr>Relevance of the research subject</vt:lpstr>
      <vt:lpstr>Why is not enough statistical information provided by medical institutions?</vt:lpstr>
      <vt:lpstr>The purpose of SPD</vt:lpstr>
      <vt:lpstr>Презентация PowerPoint</vt:lpstr>
      <vt:lpstr>Survey of People with Disabilities of 2018</vt:lpstr>
      <vt:lpstr>Survey of People with Disabilities of 2018</vt:lpstr>
      <vt:lpstr>Survey of People with Disabilities of 2018</vt:lpstr>
      <vt:lpstr>International criteria for disability (Washington Group on Disability Statistics)</vt:lpstr>
      <vt:lpstr>Sample design</vt:lpstr>
      <vt:lpstr>The levels   of stratification</vt:lpstr>
      <vt:lpstr>The levels   of stratification</vt:lpstr>
      <vt:lpstr>The units of selection </vt:lpstr>
      <vt:lpstr>The procedure for collecting primary information</vt:lpstr>
      <vt:lpstr>The questionnaires</vt:lpstr>
      <vt:lpstr>Survey of Persons with Disabilities  in the Republic of Belarus </vt:lpstr>
      <vt:lpstr>Education</vt:lpstr>
      <vt:lpstr>Reasons for non-attendance of educational institutions by disabled children aged 3-7 years</vt:lpstr>
      <vt:lpstr>Reasons for non-attendance of educational institutions by disabled children of school age</vt:lpstr>
      <vt:lpstr>Презентация PowerPoint</vt:lpstr>
      <vt:lpstr>Employment</vt:lpstr>
      <vt:lpstr>Education level and employment of persons with disabilities who has II and III group of disability</vt:lpstr>
      <vt:lpstr>The main sources of income for households with disable  persons</vt:lpstr>
      <vt:lpstr>Public Health </vt:lpstr>
      <vt:lpstr>Accessibility of certain types of services  (in the last 6 months preceding the survey)</vt:lpstr>
      <vt:lpstr>Use by persons with disabilities of the Internet (% of the total number of persons with disabilities of the corresponding age)</vt:lpstr>
      <vt:lpstr>Housing and Utilities</vt:lpstr>
      <vt:lpstr>Презентация PowerPoint</vt:lpstr>
      <vt:lpstr>Attitudes of the population to the problems of persons with disabilities</vt:lpstr>
      <vt:lpstr>Persons with disabilities are quite optimistic in the current life situation</vt:lpstr>
      <vt:lpstr>Thanks for your attention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Surveys of the Time Budget in Belarus</dc:title>
  <dc:creator>Test</dc:creator>
  <cp:lastModifiedBy>stud</cp:lastModifiedBy>
  <cp:revision>146</cp:revision>
  <dcterms:created xsi:type="dcterms:W3CDTF">2014-08-16T14:45:46Z</dcterms:created>
  <dcterms:modified xsi:type="dcterms:W3CDTF">2019-06-14T06:18:05Z</dcterms:modified>
</cp:coreProperties>
</file>