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71" r:id="rId2"/>
    <p:sldId id="395" r:id="rId3"/>
    <p:sldId id="435" r:id="rId4"/>
    <p:sldId id="420" r:id="rId5"/>
    <p:sldId id="412" r:id="rId6"/>
    <p:sldId id="429" r:id="rId7"/>
    <p:sldId id="436" r:id="rId8"/>
    <p:sldId id="439" r:id="rId9"/>
    <p:sldId id="423" r:id="rId10"/>
    <p:sldId id="428" r:id="rId11"/>
    <p:sldId id="437" r:id="rId12"/>
    <p:sldId id="42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Ändringar" id="{6E677653-9AC0-4086-97E8-1316B61DC7E4}">
          <p14:sldIdLst/>
        </p14:section>
        <p14:section name="Instruktion" id="{62136E53-4050-4679-9D6A-4065F902E809}">
          <p14:sldIdLst>
            <p14:sldId id="371"/>
            <p14:sldId id="395"/>
            <p14:sldId id="435"/>
            <p14:sldId id="420"/>
            <p14:sldId id="412"/>
            <p14:sldId id="429"/>
            <p14:sldId id="436"/>
            <p14:sldId id="439"/>
            <p14:sldId id="423"/>
            <p14:sldId id="428"/>
            <p14:sldId id="437"/>
            <p14:sldId id="427"/>
          </p14:sldIdLst>
        </p14:section>
        <p14:section name="Presentation" id="{28EDC1D9-00BB-45B8-BF4C-17CC0B947B8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MU/MIÖ" initials="HB" lastIdx="2" clrIdx="0">
    <p:extLst>
      <p:ext uri="{19B8F6BF-5375-455C-9EA6-DF929625EA0E}">
        <p15:presenceInfo xmlns:p15="http://schemas.microsoft.com/office/powerpoint/2012/main" userId="Heather PMU/MIÖ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0807" autoAdjust="0"/>
  </p:normalViewPr>
  <p:slideViewPr>
    <p:cSldViewPr snapToGrid="0" showGuides="1">
      <p:cViewPr varScale="1">
        <p:scale>
          <a:sx n="120" d="100"/>
          <a:sy n="120" d="100"/>
        </p:scale>
        <p:origin x="186" y="108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2019-06-12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385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633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756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60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15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98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66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80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45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Lista utan punkter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26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7EF6C3-0241-4F7E-A3D3-C3B7FAA686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pPr/>
              <a:t>2019-06-12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0646A6B-14CF-4F46-A30C-431AA535D2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33E9909-B33F-4591-82F9-29D0BE63D1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714E7CE-4430-4985-BA49-DFA3CC95F0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2019-06-12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2019-06-12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687" r:id="rId9"/>
    <p:sldLayoutId id="2147483721" r:id="rId10"/>
    <p:sldLayoutId id="2147483693" r:id="rId11"/>
    <p:sldLayoutId id="2147483709" r:id="rId12"/>
    <p:sldLayoutId id="2147483710" r:id="rId13"/>
    <p:sldLayoutId id="2147483718" r:id="rId14"/>
    <p:sldLayoutId id="2147483669" r:id="rId15"/>
    <p:sldLayoutId id="2147483708" r:id="rId16"/>
    <p:sldLayoutId id="2147483719" r:id="rId17"/>
    <p:sldLayoutId id="2147483696" r:id="rId18"/>
    <p:sldLayoutId id="2147483707" r:id="rId19"/>
    <p:sldLayoutId id="2147483688" r:id="rId20"/>
    <p:sldLayoutId id="2147483694" r:id="rId21"/>
    <p:sldLayoutId id="2147483695" r:id="rId22"/>
    <p:sldLayoutId id="2147483706" r:id="rId23"/>
    <p:sldLayoutId id="2147483705" r:id="rId24"/>
    <p:sldLayoutId id="2147483704" r:id="rId25"/>
    <p:sldLayoutId id="2147483700" r:id="rId26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B6FFE-3DCB-4637-BA19-D6731BC1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65" y="1450869"/>
            <a:ext cx="9144000" cy="2525908"/>
          </a:xfrm>
        </p:spPr>
        <p:txBody>
          <a:bodyPr/>
          <a:lstStyle/>
          <a:p>
            <a:r>
              <a:rPr lang="sv-SE" dirty="0" smtClean="0"/>
              <a:t>Hard-to-Survey Populations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E996AA-6F3B-4D35-9505-E27736F50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665" y="2256516"/>
            <a:ext cx="9199562" cy="1391976"/>
          </a:xfrm>
        </p:spPr>
        <p:txBody>
          <a:bodyPr/>
          <a:lstStyle/>
          <a:p>
            <a:pPr algn="ctr"/>
            <a:endParaRPr lang="sv-SE" dirty="0" smtClean="0"/>
          </a:p>
          <a:p>
            <a:endParaRPr lang="en-US" dirty="0"/>
          </a:p>
          <a:p>
            <a:pPr algn="ctr"/>
            <a:r>
              <a:rPr lang="en-US" dirty="0"/>
              <a:t> Baltic-Nordic Conference on Survey </a:t>
            </a:r>
            <a:r>
              <a:rPr lang="en-US" dirty="0" smtClean="0"/>
              <a:t>Statistics, Örebro University</a:t>
            </a:r>
          </a:p>
          <a:p>
            <a:pPr algn="ctr"/>
            <a:r>
              <a:rPr lang="sv-SE" dirty="0" smtClean="0"/>
              <a:t>Johan Löfgren, </a:t>
            </a:r>
            <a:r>
              <a:rPr lang="en-US" dirty="0" smtClean="0"/>
              <a:t>Statistics</a:t>
            </a:r>
            <a:r>
              <a:rPr lang="sv-SE" dirty="0" smtClean="0"/>
              <a:t> Sweden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8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/>
              <a:t>Discussion</a:t>
            </a:r>
            <a:r>
              <a:rPr lang="en-US" sz="3200" dirty="0"/>
              <a:t>	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 smtClean="0"/>
              <a:t>Some initial work has been done regarding this issue:</a:t>
            </a:r>
          </a:p>
          <a:p>
            <a:endParaRPr lang="en-US" dirty="0" smtClean="0"/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Project with the aim to identify strategies for getting in touch with people who we suspect are not fluent in the Swedish language (2018)</a:t>
            </a:r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Presentation for Statistic Sweden’s Advisory </a:t>
            </a:r>
            <a:r>
              <a:rPr lang="en-US" sz="1800" dirty="0"/>
              <a:t>S</a:t>
            </a:r>
            <a:r>
              <a:rPr lang="en-US" sz="1800" dirty="0" smtClean="0"/>
              <a:t>cientific Board (</a:t>
            </a:r>
            <a:r>
              <a:rPr lang="en-US" sz="1800" dirty="0"/>
              <a:t>A</a:t>
            </a:r>
            <a:r>
              <a:rPr lang="en-US" sz="1800" dirty="0" smtClean="0"/>
              <a:t>pril 2019)</a:t>
            </a:r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Systematic competence building for hard-to-survey populations is planned for (autumn 2019)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70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/>
              <a:t>Discussion</a:t>
            </a:r>
            <a:r>
              <a:rPr lang="en-US" sz="3200" dirty="0"/>
              <a:t>	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reas that Statistics Sweden has identified and would need to work more on:</a:t>
            </a:r>
          </a:p>
          <a:p>
            <a:pPr>
              <a:buFontTx/>
              <a:buChar char="-"/>
            </a:pPr>
            <a:r>
              <a:rPr lang="en-US" sz="1800" dirty="0"/>
              <a:t>Extend the use of auxiliary data for analyzing non-response </a:t>
            </a:r>
            <a:r>
              <a:rPr lang="en-US" sz="1800"/>
              <a:t>and </a:t>
            </a:r>
            <a:r>
              <a:rPr lang="en-US" sz="1800" smtClean="0"/>
              <a:t>for weight </a:t>
            </a:r>
            <a:r>
              <a:rPr lang="en-US" sz="1800" dirty="0" smtClean="0"/>
              <a:t>adjustments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Provide </a:t>
            </a:r>
            <a:r>
              <a:rPr lang="en-US" sz="1800" dirty="0"/>
              <a:t>better support for respondents who do not understand Swedish</a:t>
            </a:r>
          </a:p>
          <a:p>
            <a:pPr>
              <a:buFontTx/>
              <a:buChar char="-"/>
            </a:pPr>
            <a:r>
              <a:rPr lang="en-US" sz="1800" dirty="0"/>
              <a:t>Information campaigns to the respondents</a:t>
            </a:r>
          </a:p>
          <a:p>
            <a:pPr>
              <a:buFontTx/>
              <a:buChar char="-"/>
            </a:pPr>
            <a:r>
              <a:rPr lang="sv-SE" sz="1800" dirty="0" smtClean="0"/>
              <a:t>Non-probability </a:t>
            </a:r>
            <a:r>
              <a:rPr lang="sv-SE" sz="1800" dirty="0"/>
              <a:t>based methods </a:t>
            </a:r>
            <a:r>
              <a:rPr lang="sv-SE" sz="1800" dirty="0" smtClean="0"/>
              <a:t>(e.g. key-informant sampling, time-location sampling)</a:t>
            </a:r>
          </a:p>
          <a:p>
            <a:pPr>
              <a:buFontTx/>
              <a:buChar char="-"/>
            </a:pPr>
            <a:r>
              <a:rPr lang="en-US" sz="1800" dirty="0" smtClean="0"/>
              <a:t>Qualitative studies</a:t>
            </a:r>
          </a:p>
          <a:p>
            <a:pPr>
              <a:buFontTx/>
              <a:buChar char="-"/>
            </a:pPr>
            <a:r>
              <a:rPr lang="en-US" sz="1800" dirty="0" smtClean="0"/>
              <a:t>Indirect interviews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Incentives</a:t>
            </a:r>
            <a:endParaRPr lang="en-US" sz="1800" dirty="0"/>
          </a:p>
          <a:p>
            <a:pPr>
              <a:buFontTx/>
              <a:buChar char="-"/>
            </a:pPr>
            <a:endParaRPr lang="sv-SE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50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/>
              <a:t>Discussion</a:t>
            </a:r>
            <a:r>
              <a:rPr lang="en-US" sz="3200" dirty="0"/>
              <a:t>	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 smtClean="0"/>
              <a:t>Need to test and evaluate new methods</a:t>
            </a:r>
          </a:p>
          <a:p>
            <a:endParaRPr lang="en-US" dirty="0"/>
          </a:p>
          <a:p>
            <a:r>
              <a:rPr lang="en-US" dirty="0" smtClean="0"/>
              <a:t>Surveys directed towards hard-to-survey populations need to be more flexible</a:t>
            </a:r>
          </a:p>
          <a:p>
            <a:endParaRPr lang="en-US" dirty="0"/>
          </a:p>
          <a:p>
            <a:r>
              <a:rPr lang="en-US" dirty="0" smtClean="0"/>
              <a:t>Allocate more resources to surveys directed towards hard-to-survey populations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successful strategies is your organization using for </a:t>
            </a:r>
            <a:r>
              <a:rPr lang="en-US" dirty="0"/>
              <a:t>hard-to-survey </a:t>
            </a:r>
            <a:r>
              <a:rPr lang="en-US" dirty="0" smtClean="0"/>
              <a:t>populations?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6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844766" y="1783838"/>
            <a:ext cx="8526462" cy="3746291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hard-to-survey populations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situation at Statistics Sweden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/>
              <a:t>Introduction</a:t>
            </a:r>
            <a:r>
              <a:rPr lang="en-US" sz="3200" dirty="0"/>
              <a:t>	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 smtClean="0"/>
              <a:t>Negative </a:t>
            </a:r>
            <a:r>
              <a:rPr lang="en-US" dirty="0"/>
              <a:t>trend in individual surveys with increasing </a:t>
            </a:r>
            <a:r>
              <a:rPr lang="en-US" dirty="0" smtClean="0"/>
              <a:t>non-response </a:t>
            </a:r>
            <a:endParaRPr lang="en-US" dirty="0"/>
          </a:p>
          <a:p>
            <a:endParaRPr lang="sv-SE" dirty="0"/>
          </a:p>
          <a:p>
            <a:r>
              <a:rPr lang="en-US" dirty="0" smtClean="0"/>
              <a:t>Accelerated </a:t>
            </a:r>
            <a:r>
              <a:rPr lang="en-US" dirty="0"/>
              <a:t>even more in hard-to-survey populations </a:t>
            </a:r>
          </a:p>
          <a:p>
            <a:endParaRPr lang="sv-SE" dirty="0"/>
          </a:p>
          <a:p>
            <a:r>
              <a:rPr lang="en-US" dirty="0"/>
              <a:t> </a:t>
            </a:r>
            <a:r>
              <a:rPr lang="en-US" dirty="0" smtClean="0"/>
              <a:t>Young </a:t>
            </a:r>
            <a:r>
              <a:rPr lang="en-US" dirty="0"/>
              <a:t>people, vulnerable people and new arrivals to Sweden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Growing</a:t>
            </a:r>
            <a:r>
              <a:rPr lang="sv-SE" dirty="0" smtClean="0"/>
              <a:t> </a:t>
            </a:r>
            <a:r>
              <a:rPr lang="sv-SE" dirty="0"/>
              <a:t>public </a:t>
            </a:r>
            <a:r>
              <a:rPr lang="en-US" dirty="0" smtClean="0"/>
              <a:t>interest</a:t>
            </a:r>
            <a:r>
              <a:rPr lang="sv-SE" dirty="0" smtClean="0"/>
              <a:t> in statistics for these kind of populations</a:t>
            </a:r>
          </a:p>
          <a:p>
            <a:endParaRPr lang="sv-SE" dirty="0"/>
          </a:p>
          <a:p>
            <a:r>
              <a:rPr lang="en-US" dirty="0"/>
              <a:t>Several surveys where the may be doubts about survey quality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470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/>
              <a:t>Definition of hard-to-survey populations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/>
              <a:t>Hard-to-survey populations are populations presenting challenges, which makes them harder to survey than a ‘general population’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2012 </a:t>
            </a:r>
            <a:r>
              <a:rPr lang="en-US" dirty="0"/>
              <a:t>the International Conference on Methods for Surveying and Enumerating </a:t>
            </a:r>
            <a:r>
              <a:rPr lang="en-US" dirty="0" smtClean="0"/>
              <a:t>Hard-to-Reach </a:t>
            </a:r>
            <a:r>
              <a:rPr lang="en-US" dirty="0"/>
              <a:t>Populations was held in New Orleans, </a:t>
            </a:r>
            <a:r>
              <a:rPr lang="en-US" dirty="0" smtClean="0"/>
              <a:t>USA</a:t>
            </a:r>
          </a:p>
          <a:p>
            <a:endParaRPr lang="en-US" dirty="0"/>
          </a:p>
          <a:p>
            <a:r>
              <a:rPr lang="en-US" dirty="0"/>
              <a:t>The conference led to </a:t>
            </a:r>
            <a:r>
              <a:rPr lang="en-US" dirty="0" smtClean="0"/>
              <a:t>the </a:t>
            </a:r>
            <a:r>
              <a:rPr lang="en-US" dirty="0"/>
              <a:t>book </a:t>
            </a:r>
            <a:r>
              <a:rPr lang="en-US" dirty="0" smtClean="0"/>
              <a:t>“Hard-to-Survey Populations” compiled </a:t>
            </a:r>
            <a:r>
              <a:rPr lang="en-US" dirty="0"/>
              <a:t>by Tourangeau et al. (2014)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54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/>
              <a:t>Definition of hard-to-survey populations</a:t>
            </a:r>
            <a:endParaRPr lang="en-US" sz="3200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43805"/>
              </p:ext>
            </p:extLst>
          </p:nvPr>
        </p:nvGraphicFramePr>
        <p:xfrm>
          <a:off x="1838507" y="1696650"/>
          <a:ext cx="8128000" cy="47672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733662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87312900"/>
                    </a:ext>
                  </a:extLst>
                </a:gridCol>
              </a:tblGrid>
              <a:tr h="680582">
                <a:tc>
                  <a:txBody>
                    <a:bodyPr/>
                    <a:lstStyle/>
                    <a:p>
                      <a:r>
                        <a:rPr lang="sv-S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</a:t>
                      </a:r>
                      <a:endParaRPr lang="sv-SE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Hard-to </a:t>
                      </a: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2562"/>
                  </a:ext>
                </a:extLst>
              </a:tr>
              <a:tr h="680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-Sample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are difficult to include in a statistical sample 	</a:t>
                      </a: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17067"/>
                  </a:ext>
                </a:extLst>
              </a:tr>
              <a:tr h="680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-Identify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are difficult to identify as eligible survey respondents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51105"/>
                  </a:ext>
                </a:extLst>
              </a:tr>
              <a:tr h="972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-Reach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are difficult to find and to make contact with for purposes of engaging in a survey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19507"/>
                  </a:ext>
                </a:extLst>
              </a:tr>
              <a:tr h="680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-Persuade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are difficult to convince to take part in a survey, once located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6853"/>
                  </a:ext>
                </a:extLst>
              </a:tr>
              <a:tr h="1072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-Interview 	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are willing to be interviewed, but who are difficult to successfully interview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8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/>
              <a:t>Present situation at Statistics Sweden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 smtClean="0"/>
              <a:t>Increased demand in surveys directed towards hard-to-survey populations</a:t>
            </a:r>
          </a:p>
          <a:p>
            <a:endParaRPr lang="en-US" dirty="0" smtClean="0"/>
          </a:p>
          <a:p>
            <a:pPr>
              <a:buFont typeface="Roboto" panose="02000000000000000000" pitchFamily="2" charset="0"/>
              <a:buChar char="–"/>
            </a:pPr>
            <a:r>
              <a:rPr lang="sv-SE" sz="1800" dirty="0"/>
              <a:t>Young people </a:t>
            </a:r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People who </a:t>
            </a:r>
            <a:r>
              <a:rPr lang="en-US" sz="1800" dirty="0"/>
              <a:t>have</a:t>
            </a:r>
            <a:r>
              <a:rPr lang="en-US" sz="1800" dirty="0" smtClean="0"/>
              <a:t> recently immigrated to Sweden </a:t>
            </a:r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Combination of young and recently immigrated </a:t>
            </a:r>
          </a:p>
          <a:p>
            <a:endParaRPr lang="en-US" dirty="0" smtClean="0"/>
          </a:p>
          <a:p>
            <a:r>
              <a:rPr lang="en-US" dirty="0"/>
              <a:t>Mainly populations that are </a:t>
            </a:r>
            <a:r>
              <a:rPr lang="en-US" i="1" dirty="0" smtClean="0"/>
              <a:t>hard to reach</a:t>
            </a:r>
            <a:r>
              <a:rPr lang="en-US" dirty="0" smtClean="0"/>
              <a:t>, </a:t>
            </a:r>
            <a:r>
              <a:rPr lang="en-US" i="1" dirty="0" smtClean="0"/>
              <a:t>hard </a:t>
            </a:r>
            <a:r>
              <a:rPr lang="en-US" i="1" dirty="0"/>
              <a:t>to persuade </a:t>
            </a:r>
            <a:r>
              <a:rPr lang="en-US" dirty="0"/>
              <a:t>and/or </a:t>
            </a:r>
            <a:r>
              <a:rPr lang="en-US" i="1" dirty="0"/>
              <a:t>hard to interview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Sampling and identifying these </a:t>
            </a:r>
            <a:r>
              <a:rPr lang="en-US" dirty="0"/>
              <a:t>populations </a:t>
            </a:r>
            <a:r>
              <a:rPr lang="en-US" dirty="0" smtClean="0"/>
              <a:t>usually </a:t>
            </a:r>
            <a:r>
              <a:rPr lang="en-US" dirty="0"/>
              <a:t>not the main issue </a:t>
            </a:r>
          </a:p>
          <a:p>
            <a:endParaRPr lang="sv-SE" dirty="0"/>
          </a:p>
          <a:p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52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/>
              <a:t>Present situation at Statistics Sweden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 smtClean="0"/>
              <a:t>Surveys directed at hard-to-survey populations are mainly surveys done on commission </a:t>
            </a:r>
            <a:r>
              <a:rPr lang="en-US" dirty="0"/>
              <a:t>work for researchers, government agencies and other </a:t>
            </a:r>
            <a:r>
              <a:rPr lang="en-US" dirty="0" smtClean="0"/>
              <a:t>organizations</a:t>
            </a:r>
          </a:p>
          <a:p>
            <a:endParaRPr lang="en-US" dirty="0"/>
          </a:p>
          <a:p>
            <a:r>
              <a:rPr lang="en-US" dirty="0" smtClean="0"/>
              <a:t>Standardized survey design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Roboto" panose="02000000000000000000" pitchFamily="2" charset="0"/>
              <a:buChar char="–"/>
            </a:pPr>
            <a:r>
              <a:rPr lang="en-US" sz="1800" dirty="0" smtClean="0"/>
              <a:t>Sampling: stratified random </a:t>
            </a:r>
            <a:r>
              <a:rPr lang="en-US" sz="1800" dirty="0"/>
              <a:t>sample </a:t>
            </a:r>
            <a:r>
              <a:rPr lang="en-US" sz="1800" dirty="0" smtClean="0"/>
              <a:t>from </a:t>
            </a:r>
            <a:r>
              <a:rPr lang="en-US" sz="1800" dirty="0"/>
              <a:t>a sampling frame</a:t>
            </a:r>
          </a:p>
          <a:p>
            <a:pPr>
              <a:buFont typeface="Roboto" panose="02000000000000000000" pitchFamily="2" charset="0"/>
              <a:buChar char="–"/>
            </a:pPr>
            <a:endParaRPr lang="en-US" sz="1800" dirty="0"/>
          </a:p>
          <a:p>
            <a:pPr>
              <a:buFont typeface="Roboto" panose="02000000000000000000" pitchFamily="2" charset="0"/>
              <a:buChar char="–"/>
            </a:pPr>
            <a:r>
              <a:rPr lang="sv-SE" sz="1800" dirty="0" smtClean="0"/>
              <a:t>Data collection: web/paper </a:t>
            </a:r>
            <a:r>
              <a:rPr lang="sv-SE" sz="1800" dirty="0"/>
              <a:t>questionnaire and/or telephone </a:t>
            </a:r>
            <a:r>
              <a:rPr lang="sv-SE" sz="1800" dirty="0" smtClean="0"/>
              <a:t>interviews</a:t>
            </a:r>
          </a:p>
          <a:p>
            <a:pPr marL="0" indent="0">
              <a:buNone/>
            </a:pPr>
            <a:endParaRPr lang="sv-SE" sz="1800" dirty="0"/>
          </a:p>
          <a:p>
            <a:pPr>
              <a:buFont typeface="Roboto" panose="02000000000000000000" pitchFamily="2" charset="0"/>
              <a:buChar char="–"/>
            </a:pPr>
            <a:r>
              <a:rPr lang="sv-SE" sz="1800" dirty="0" smtClean="0"/>
              <a:t>Weighting: adjustment </a:t>
            </a:r>
            <a:r>
              <a:rPr lang="sv-SE" sz="1800" dirty="0"/>
              <a:t>of design weights by use of a ”standard set” of auxiliary variables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4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/>
              <a:t>Present situation at Statistics Sweden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01428"/>
            <a:ext cx="9379222" cy="422901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45953"/>
              </p:ext>
            </p:extLst>
          </p:nvPr>
        </p:nvGraphicFramePr>
        <p:xfrm>
          <a:off x="1838507" y="1917267"/>
          <a:ext cx="8136766" cy="408108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86337">
                  <a:extLst>
                    <a:ext uri="{9D8B030D-6E8A-4147-A177-3AD203B41FA5}">
                      <a16:colId xmlns:a16="http://schemas.microsoft.com/office/drawing/2014/main" val="987293386"/>
                    </a:ext>
                  </a:extLst>
                </a:gridCol>
                <a:gridCol w="1354974">
                  <a:extLst>
                    <a:ext uri="{9D8B030D-6E8A-4147-A177-3AD203B41FA5}">
                      <a16:colId xmlns:a16="http://schemas.microsoft.com/office/drawing/2014/main" val="1583091245"/>
                    </a:ext>
                  </a:extLst>
                </a:gridCol>
                <a:gridCol w="1820487">
                  <a:extLst>
                    <a:ext uri="{9D8B030D-6E8A-4147-A177-3AD203B41FA5}">
                      <a16:colId xmlns:a16="http://schemas.microsoft.com/office/drawing/2014/main" val="1287430695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848088428"/>
                    </a:ext>
                  </a:extLst>
                </a:gridCol>
                <a:gridCol w="939945">
                  <a:extLst>
                    <a:ext uri="{9D8B030D-6E8A-4147-A177-3AD203B41FA5}">
                      <a16:colId xmlns:a16="http://schemas.microsoft.com/office/drawing/2014/main" val="2382758511"/>
                    </a:ext>
                  </a:extLst>
                </a:gridCol>
                <a:gridCol w="922482">
                  <a:extLst>
                    <a:ext uri="{9D8B030D-6E8A-4147-A177-3AD203B41FA5}">
                      <a16:colId xmlns:a16="http://schemas.microsoft.com/office/drawing/2014/main" val="1270498508"/>
                    </a:ext>
                  </a:extLst>
                </a:gridCol>
                <a:gridCol w="747770">
                  <a:extLst>
                    <a:ext uri="{9D8B030D-6E8A-4147-A177-3AD203B41FA5}">
                      <a16:colId xmlns:a16="http://schemas.microsoft.com/office/drawing/2014/main" val="1153924369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Reasons for </a:t>
                      </a:r>
                      <a:r>
                        <a:rPr lang="sv-SE" sz="1200" b="1" u="none" strike="noStrike" dirty="0" smtClean="0">
                          <a:effectLst/>
                        </a:rPr>
                        <a:t>Hard-To-Survey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187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 smtClean="0">
                          <a:effectLst/>
                        </a:rPr>
                        <a:t>Population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Topic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collection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H2 </a:t>
                      </a:r>
                      <a:r>
                        <a:rPr lang="sv-SE" sz="1200" b="1" u="none" strike="noStrike" dirty="0" smtClean="0">
                          <a:effectLst/>
                        </a:rPr>
                        <a:t>Reach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H2 Persuade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H2 Interview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Response rate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3704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People born in 1991-1994, without exam from secondary education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Why young people do not finish secondary education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 questionnaire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telephone interviews</a:t>
                      </a:r>
                    </a:p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Language: Swedish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</a:t>
                      </a:r>
                      <a:endParaRPr lang="sv-S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075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in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age</a:t>
                      </a: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16-29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+ paper questionnaire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Language: Swedish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2547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 and youth, in the age 12-18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Contacts</a:t>
                      </a:r>
                      <a:r>
                        <a:rPr lang="sv-SE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government agencies</a:t>
                      </a:r>
                      <a:endParaRPr lang="sv-S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questionnaire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Language: Swedish</a:t>
                      </a:r>
                    </a:p>
                    <a:p>
                      <a:pPr algn="l" fontAlgn="b"/>
                      <a:endParaRPr lang="sv-S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475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age 16-29, born in Syria or Iraq, immigrated to Sweden 2008 or later</a:t>
                      </a: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questionnaire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Languages: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Swedish, Arabic</a:t>
                      </a: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 / 9.3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4704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People born in Syria 1952-88, immigrated to Sweden 2011-2013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sv-S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</a:t>
                      </a:r>
                      <a:r>
                        <a:rPr lang="sv-SE" sz="11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questionnaire</a:t>
                      </a:r>
                      <a:endParaRPr lang="sv-SE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sv-S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Language:</a:t>
                      </a:r>
                      <a:r>
                        <a:rPr lang="sv-SE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Arabic</a:t>
                      </a:r>
                      <a:endParaRPr lang="sv-S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986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Newly arrived children and youth, in the age 12-18, born in Syria, Iraq or Afghanistan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questionnaire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Languages: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Swedish, Arabic, Persian</a:t>
                      </a: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6" marR="7216" marT="72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42501"/>
                  </a:ext>
                </a:extLst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10240599" y="2909502"/>
            <a:ext cx="14411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dirty="0" smtClean="0"/>
              <a:t>Young population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215661" y="4364960"/>
            <a:ext cx="14411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dirty="0" smtClean="0"/>
              <a:t>Newly arrived</a:t>
            </a:r>
          </a:p>
        </p:txBody>
      </p:sp>
      <p:sp>
        <p:nvSpPr>
          <p:cNvPr id="3" name="Rektangel 2"/>
          <p:cNvSpPr/>
          <p:nvPr/>
        </p:nvSpPr>
        <p:spPr>
          <a:xfrm>
            <a:off x="1712332" y="1558843"/>
            <a:ext cx="9631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PT Serif" panose="020A0603040505020204" pitchFamily="18" charset="0"/>
              </a:rPr>
              <a:t>Examples </a:t>
            </a:r>
            <a:r>
              <a:rPr lang="en-US" sz="1600" i="1" dirty="0">
                <a:solidFill>
                  <a:srgbClr val="000000"/>
                </a:solidFill>
                <a:latin typeface="PT Serif" panose="020A0603040505020204" pitchFamily="18" charset="0"/>
              </a:rPr>
              <a:t>of hard-to-survey groups </a:t>
            </a:r>
            <a:r>
              <a:rPr lang="en-US" sz="1600" i="1" dirty="0" smtClean="0">
                <a:solidFill>
                  <a:srgbClr val="000000"/>
                </a:solidFill>
                <a:latin typeface="PT Serif" panose="020A0603040505020204" pitchFamily="18" charset="0"/>
              </a:rPr>
              <a:t>in surveys done by Statistics Sweden </a:t>
            </a:r>
            <a:r>
              <a:rPr lang="en-US" sz="1600" dirty="0">
                <a:solidFill>
                  <a:srgbClr val="000000"/>
                </a:solidFill>
                <a:latin typeface="PT Serif" panose="020A060304050502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7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44766" y="809450"/>
            <a:ext cx="9291320" cy="1325563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situation at Statistics Sweden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1838507" y="1851305"/>
            <a:ext cx="9379222" cy="4229010"/>
          </a:xfrm>
        </p:spPr>
        <p:txBody>
          <a:bodyPr/>
          <a:lstStyle/>
          <a:p>
            <a:r>
              <a:rPr lang="en-US" dirty="0"/>
              <a:t>Standardized strategies </a:t>
            </a:r>
            <a:r>
              <a:rPr lang="en-US" dirty="0" smtClean="0"/>
              <a:t>do not work well for hard-to-survey populations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Response rates usually &lt;30 %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Today, Statistics Sweden has limited possibilities to offer alternative strategies to the client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838507" y="2055412"/>
            <a:ext cx="83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93000"/>
            </a:pPr>
            <a:endParaRPr lang="sv-SE" sz="2000" dirty="0"/>
          </a:p>
          <a:p>
            <a:pPr>
              <a:spcBef>
                <a:spcPts val="600"/>
              </a:spcBef>
              <a:spcAft>
                <a:spcPts val="0"/>
              </a:spcAft>
              <a:buSzPct val="93000"/>
            </a:pPr>
            <a:endParaRPr lang="sv-SE" sz="20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02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PTS - PT Serif och Robot">
      <a:majorFont>
        <a:latin typeface="PT Serif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ts val="2600"/>
          </a:lnSpc>
          <a:defRPr sz="20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>
      <a:srgbClr val="000000"/>
    </a:custClr>
    <a:custClr>
      <a:srgbClr val="C86EC8"/>
    </a:custClr>
    <a:custClr>
      <a:srgbClr val="F0C3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78782"/>
    </a:custClr>
    <a:custClr>
      <a:srgbClr val="73C36E"/>
    </a:custClr>
    <a:custClr>
      <a:srgbClr val="CDF0B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8C8C3"/>
    </a:custClr>
    <a:custClr>
      <a:srgbClr val="FF8C69"/>
    </a:custClr>
    <a:custClr>
      <a:srgbClr val="FFCD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6E6E1"/>
    </a:custClr>
    <a:custClr>
      <a:srgbClr val="FFDC82"/>
    </a:custClr>
    <a:custClr>
      <a:srgbClr val="FFF0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64CDFA"/>
    </a:custClr>
    <a:custClr>
      <a:srgbClr val="B4E6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23331350-C21C-4734-8358-A198B9886158}" vid="{8AF738C9-BF1C-4F53-9A63-13F59DBA78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>
      <a:srgbClr val="000000"/>
    </a:custClr>
    <a:custClr>
      <a:srgbClr val="C86EC8"/>
    </a:custClr>
    <a:custClr>
      <a:srgbClr val="F0C3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78782"/>
    </a:custClr>
    <a:custClr>
      <a:srgbClr val="73C36E"/>
    </a:custClr>
    <a:custClr>
      <a:srgbClr val="CDF0B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8C8C3"/>
    </a:custClr>
    <a:custClr>
      <a:srgbClr val="FF8C69"/>
    </a:custClr>
    <a:custClr>
      <a:srgbClr val="FFCD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6E6E1"/>
    </a:custClr>
    <a:custClr>
      <a:srgbClr val="FFDC82"/>
    </a:custClr>
    <a:custClr>
      <a:srgbClr val="FFF0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64CDFA"/>
    </a:custClr>
    <a:custClr>
      <a:srgbClr val="B4E6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3645</TotalTime>
  <Words>749</Words>
  <Application>Microsoft Office PowerPoint</Application>
  <PresentationFormat>Bredbild</PresentationFormat>
  <Paragraphs>215</Paragraphs>
  <Slides>12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PT Serif</vt:lpstr>
      <vt:lpstr>Roboto</vt:lpstr>
      <vt:lpstr>Roboto Regular</vt:lpstr>
      <vt:lpstr>SCB</vt:lpstr>
      <vt:lpstr>Hard-to-Survey Populations</vt:lpstr>
      <vt:lpstr>Outline</vt:lpstr>
      <vt:lpstr>Introduction </vt:lpstr>
      <vt:lpstr>Definition of hard-to-survey populations</vt:lpstr>
      <vt:lpstr>Definition of hard-to-survey populations</vt:lpstr>
      <vt:lpstr>Present situation at Statistics Sweden</vt:lpstr>
      <vt:lpstr>Present situation at Statistics Sweden</vt:lpstr>
      <vt:lpstr>Present situation at Statistics Sweden</vt:lpstr>
      <vt:lpstr>Present situation at Statistics Sweden</vt:lpstr>
      <vt:lpstr>Discussion </vt:lpstr>
      <vt:lpstr>Discussion </vt:lpstr>
      <vt:lpstr>Discussion 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göra en presentation</dc:title>
  <dc:creator>Löfgren Johan PMU/MIÖ-Ö</dc:creator>
  <cp:lastModifiedBy>Löfgren Johan PMU/MIÖ-Ö</cp:lastModifiedBy>
  <cp:revision>232</cp:revision>
  <dcterms:created xsi:type="dcterms:W3CDTF">2019-01-21T10:03:54Z</dcterms:created>
  <dcterms:modified xsi:type="dcterms:W3CDTF">2019-06-12T06:29:02Z</dcterms:modified>
</cp:coreProperties>
</file>