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70" r:id="rId6"/>
    <p:sldId id="259" r:id="rId7"/>
    <p:sldId id="264" r:id="rId8"/>
    <p:sldId id="273" r:id="rId9"/>
    <p:sldId id="272" r:id="rId10"/>
    <p:sldId id="274" r:id="rId11"/>
    <p:sldId id="271" r:id="rId12"/>
    <p:sldId id="275" r:id="rId13"/>
    <p:sldId id="276" r:id="rId14"/>
    <p:sldId id="265" r:id="rId15"/>
    <p:sldId id="279" r:id="rId16"/>
    <p:sldId id="278" r:id="rId17"/>
    <p:sldId id="277" r:id="rId18"/>
    <p:sldId id="280" r:id="rId19"/>
    <p:sldId id="269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9E8"/>
    <a:srgbClr val="0DF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0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5813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181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2196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279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6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804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383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890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342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080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2E79E-1631-4D2F-81B5-AC999238613C}" type="datetimeFigureOut">
              <a:rPr lang="uk-UA" smtClean="0"/>
              <a:t>17.06.2019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1A2E3-90CC-4699-9803-36456BDB1F1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657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Factorial </a:t>
            </a:r>
            <a:r>
              <a:rPr lang="en-GB" dirty="0"/>
              <a:t>design in </a:t>
            </a:r>
            <a:r>
              <a:rPr lang="en-GB" dirty="0" err="1"/>
              <a:t>LimeSurvey</a:t>
            </a:r>
            <a:r>
              <a:rPr lang="en-GB" dirty="0"/>
              <a:t>: approaches of realization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9512" y="3861048"/>
            <a:ext cx="8784976" cy="259228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Mykola</a:t>
            </a:r>
            <a:r>
              <a:rPr lang="en-US" dirty="0" smtClean="0"/>
              <a:t> </a:t>
            </a:r>
            <a:r>
              <a:rPr lang="en-US" dirty="0" err="1" smtClean="0"/>
              <a:t>Sydorov</a:t>
            </a:r>
            <a:r>
              <a:rPr lang="en-US" dirty="0" smtClean="0"/>
              <a:t>, Oleksiy </a:t>
            </a:r>
            <a:r>
              <a:rPr lang="en-US" dirty="0" err="1" smtClean="0"/>
              <a:t>Sereda</a:t>
            </a:r>
            <a:endParaRPr lang="en-US" dirty="0" smtClean="0"/>
          </a:p>
          <a:p>
            <a:r>
              <a:rPr lang="en-US" sz="1900" dirty="0" err="1" smtClean="0"/>
              <a:t>Taras</a:t>
            </a:r>
            <a:r>
              <a:rPr lang="en-US" sz="1900" dirty="0" smtClean="0"/>
              <a:t> Shevchenko National University of Kyiv, Faculty of Sociology</a:t>
            </a:r>
          </a:p>
          <a:p>
            <a:endParaRPr lang="en-US" sz="1900" dirty="0" smtClean="0"/>
          </a:p>
          <a:p>
            <a:endParaRPr lang="en-US" sz="1900" dirty="0"/>
          </a:p>
          <a:p>
            <a:endParaRPr lang="en-US" sz="1900" dirty="0" smtClean="0"/>
          </a:p>
          <a:p>
            <a:endParaRPr lang="en-US" sz="1900" dirty="0"/>
          </a:p>
          <a:p>
            <a:r>
              <a:rPr lang="en-US" sz="1800" dirty="0" err="1" smtClean="0"/>
              <a:t>BaNoCOSS</a:t>
            </a:r>
            <a:r>
              <a:rPr lang="en-US" sz="1800" dirty="0"/>
              <a:t> </a:t>
            </a:r>
            <a:r>
              <a:rPr lang="en-US" sz="1800" dirty="0" smtClean="0"/>
              <a:t>2019</a:t>
            </a:r>
            <a:r>
              <a:rPr lang="en-US" sz="1800" dirty="0"/>
              <a:t> </a:t>
            </a:r>
            <a:r>
              <a:rPr lang="en-US" sz="1800" dirty="0" smtClean="0"/>
              <a:t>(</a:t>
            </a:r>
            <a:r>
              <a:rPr lang="en-US" sz="1800" dirty="0" err="1" smtClean="0"/>
              <a:t>Örebro</a:t>
            </a:r>
            <a:r>
              <a:rPr lang="en-US" sz="1800" dirty="0" smtClean="0"/>
              <a:t>,  Sweden)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221442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#1. Randomization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+</a:t>
            </a:r>
          </a:p>
          <a:p>
            <a:r>
              <a:rPr lang="en-US" dirty="0" smtClean="0"/>
              <a:t>No lost levels in dimensions</a:t>
            </a:r>
          </a:p>
          <a:p>
            <a:r>
              <a:rPr lang="en-US" dirty="0" smtClean="0"/>
              <a:t>Invitation/reminder (mail DB)</a:t>
            </a:r>
          </a:p>
          <a:p>
            <a:r>
              <a:rPr lang="en-GB" dirty="0" smtClean="0"/>
              <a:t>Bias control, RR 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en-GB" dirty="0" smtClean="0"/>
              <a:t>Bias</a:t>
            </a:r>
            <a:endParaRPr lang="en-GB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961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#2.</a:t>
            </a:r>
            <a:endParaRPr lang="uk-UA" dirty="0"/>
          </a:p>
        </p:txBody>
      </p:sp>
      <p:sp>
        <p:nvSpPr>
          <p:cNvPr id="4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Vignette sample random mixing online</a:t>
            </a:r>
          </a:p>
          <a:p>
            <a:r>
              <a:rPr lang="en-US" dirty="0" smtClean="0"/>
              <a:t>6 blocks of 10 different vignettes in each</a:t>
            </a:r>
          </a:p>
          <a:p>
            <a:r>
              <a:rPr lang="en-US" dirty="0" smtClean="0"/>
              <a:t>Less vignettes than estimated number of respondents</a:t>
            </a:r>
          </a:p>
          <a:p>
            <a:r>
              <a:rPr lang="en-US" dirty="0" smtClean="0"/>
              <a:t>Social Network distribution (no DB) -&gt; more respondents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923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366714"/>
              </p:ext>
            </p:extLst>
          </p:nvPr>
        </p:nvGraphicFramePr>
        <p:xfrm>
          <a:off x="0" y="-8"/>
          <a:ext cx="9144000" cy="68580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</a:tblGrid>
              <a:tr h="2016588"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Dim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Levels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Vignette sample (abs)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Survey data (abs)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Dim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Levels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Vignette sample (abs)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Survey data (abs)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40129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861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828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401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1078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1111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40129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1048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791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401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891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1148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40129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875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881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401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1064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1058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40129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899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1051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401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1040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888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40129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816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764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4012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1123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578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40129">
                <a:tc gridSpan="4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597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39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#2.</a:t>
            </a:r>
            <a:endParaRPr lang="uk-UA" dirty="0"/>
          </a:p>
        </p:txBody>
      </p:sp>
      <p:sp>
        <p:nvSpPr>
          <p:cNvPr id="4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251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+</a:t>
            </a:r>
          </a:p>
          <a:p>
            <a:r>
              <a:rPr lang="en-US" dirty="0" smtClean="0"/>
              <a:t>Vignette sample random mixing online</a:t>
            </a:r>
          </a:p>
          <a:p>
            <a:r>
              <a:rPr lang="en-US" dirty="0" smtClean="0"/>
              <a:t>Social Network distribution (no DB) -&gt; more respondents</a:t>
            </a:r>
          </a:p>
          <a:p>
            <a:r>
              <a:rPr lang="en-US" dirty="0" smtClean="0"/>
              <a:t>Item </a:t>
            </a:r>
            <a:r>
              <a:rPr lang="en-US" dirty="0" smtClean="0"/>
              <a:t>nonresponse</a:t>
            </a:r>
            <a:endParaRPr lang="en-US" dirty="0" smtClean="0"/>
          </a:p>
          <a:p>
            <a:r>
              <a:rPr lang="en-US" dirty="0" smtClean="0"/>
              <a:t>Similar distribution  of generated and received vignettes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en-US" dirty="0" smtClean="0"/>
              <a:t>Impossible RR and Bias estimation</a:t>
            </a:r>
          </a:p>
          <a:p>
            <a:r>
              <a:rPr lang="en-US" dirty="0" smtClean="0"/>
              <a:t>No invitation/reminder</a:t>
            </a:r>
          </a:p>
          <a:p>
            <a:r>
              <a:rPr lang="en-US" dirty="0" smtClean="0"/>
              <a:t>Very few different vignettes</a:t>
            </a:r>
          </a:p>
        </p:txBody>
      </p:sp>
    </p:spTree>
    <p:extLst>
      <p:ext uri="{BB962C8B-B14F-4D97-AF65-F5344CB8AC3E}">
        <p14:creationId xmlns:p14="http://schemas.microsoft.com/office/powerpoint/2010/main" val="7039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#3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R in survey structure </a:t>
            </a:r>
            <a:r>
              <a:rPr lang="en-US" dirty="0" smtClean="0"/>
              <a:t>modification</a:t>
            </a:r>
            <a:endParaRPr lang="en-US" dirty="0" smtClean="0"/>
          </a:p>
          <a:p>
            <a:r>
              <a:rPr lang="en-US" dirty="0" smtClean="0"/>
              <a:t>480 vignettes total in vignette space, 268 selected</a:t>
            </a:r>
          </a:p>
          <a:p>
            <a:r>
              <a:rPr lang="en-US" dirty="0" smtClean="0"/>
              <a:t>6 blocks of 44-45 vignettes in each </a:t>
            </a:r>
            <a:r>
              <a:rPr lang="en-US" dirty="0" smtClean="0"/>
              <a:t>(the number may </a:t>
            </a:r>
            <a:r>
              <a:rPr lang="en-US" dirty="0" smtClean="0"/>
              <a:t>be </a:t>
            </a:r>
            <a:r>
              <a:rPr lang="en-US" dirty="0" smtClean="0"/>
              <a:t>larger)</a:t>
            </a:r>
            <a:endParaRPr lang="en-US" dirty="0" smtClean="0"/>
          </a:p>
          <a:p>
            <a:r>
              <a:rPr lang="en-US" dirty="0" smtClean="0"/>
              <a:t>Random vignette selection in each block (1 in block)</a:t>
            </a:r>
          </a:p>
          <a:p>
            <a:r>
              <a:rPr lang="en-US" dirty="0" smtClean="0"/>
              <a:t>Random selection of blocks’ queue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3305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374842"/>
              </p:ext>
            </p:extLst>
          </p:nvPr>
        </p:nvGraphicFramePr>
        <p:xfrm>
          <a:off x="0" y="4"/>
          <a:ext cx="9144000" cy="6857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</a:tblGrid>
              <a:tr h="2154883"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Dim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Levels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Vignette sample (abs)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Survey data (abs)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Dim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Levels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Vignette sample (abs)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Survey data (abs)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70311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124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139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135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148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703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144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167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133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158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70311">
                <a:tc rowSpan="3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95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111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148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160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703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93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89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120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146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703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 smtClean="0">
                          <a:effectLst/>
                        </a:rPr>
                        <a:t>106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134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155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70311">
                <a:tc rowSpan="3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89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134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151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703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97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122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120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133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703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84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148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173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70311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124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139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 gridSpan="4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7031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</a:rPr>
                        <a:t>144</a:t>
                      </a:r>
                      <a:endParaRPr lang="uk-UA" sz="180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</a:rPr>
                        <a:t>167</a:t>
                      </a:r>
                      <a:endParaRPr lang="uk-UA" sz="1800" dirty="0">
                        <a:effectLst/>
                        <a:latin typeface="Times New Roman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gridSpan="4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88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#3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&lt;row&gt;    &lt;</a:t>
            </a:r>
            <a:r>
              <a:rPr lang="en-US" dirty="0" err="1"/>
              <a:t>qid</a:t>
            </a:r>
            <a:r>
              <a:rPr lang="en-US" dirty="0"/>
              <a:t>&gt;&lt;![CDATA[11048]]&gt;&lt;/</a:t>
            </a:r>
            <a:r>
              <a:rPr lang="en-US" dirty="0" err="1"/>
              <a:t>qid</a:t>
            </a:r>
            <a:r>
              <a:rPr lang="en-US" dirty="0"/>
              <a:t>&gt;    &lt;</a:t>
            </a:r>
            <a:r>
              <a:rPr lang="en-US" dirty="0" err="1"/>
              <a:t>parent_qid</a:t>
            </a:r>
            <a:r>
              <a:rPr lang="en-US" dirty="0"/>
              <a:t>&gt;&lt;![CDATA[0]]&gt;&lt;/</a:t>
            </a:r>
            <a:r>
              <a:rPr lang="en-US" dirty="0" err="1"/>
              <a:t>parent_qid</a:t>
            </a:r>
            <a:r>
              <a:rPr lang="en-US" dirty="0"/>
              <a:t>&gt;    &lt;</a:t>
            </a:r>
            <a:r>
              <a:rPr lang="en-US" dirty="0" err="1"/>
              <a:t>sid</a:t>
            </a:r>
            <a:r>
              <a:rPr lang="en-US" dirty="0"/>
              <a:t>&gt;&lt;![CDATA[888992]]&gt;&lt;/</a:t>
            </a:r>
            <a:r>
              <a:rPr lang="en-US" dirty="0" err="1"/>
              <a:t>sid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dirty="0" err="1"/>
              <a:t>gid</a:t>
            </a:r>
            <a:r>
              <a:rPr lang="en-US" dirty="0"/>
              <a:t>&gt;&lt;![CDATA[515]]&gt;&lt;/</a:t>
            </a:r>
            <a:r>
              <a:rPr lang="en-US" dirty="0" err="1"/>
              <a:t>gid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dirty="0"/>
              <a:t>type&gt;&lt;![CDATA[X]]&gt;&lt;/type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dirty="0"/>
              <a:t>title&gt;&lt;![</a:t>
            </a:r>
            <a:r>
              <a:rPr lang="en-US" dirty="0" smtClean="0"/>
              <a:t>CDATA</a:t>
            </a:r>
            <a:r>
              <a:rPr lang="en-US" dirty="0" smtClean="0">
                <a:solidFill>
                  <a:srgbClr val="FF0000"/>
                </a:solidFill>
              </a:rPr>
              <a:t>[v1t15</a:t>
            </a:r>
            <a:r>
              <a:rPr lang="en-US" dirty="0"/>
              <a:t>]]&gt;&lt;/title</a:t>
            </a:r>
            <a:r>
              <a:rPr lang="en-US" dirty="0" smtClean="0"/>
              <a:t>&gt;</a:t>
            </a:r>
            <a:br>
              <a:rPr lang="en-US" dirty="0" smtClean="0"/>
            </a:br>
            <a:r>
              <a:rPr lang="en-US" dirty="0" smtClean="0"/>
              <a:t>&lt;</a:t>
            </a:r>
            <a:r>
              <a:rPr lang="en-US" dirty="0"/>
              <a:t>question&gt;&lt;![CDATA</a:t>
            </a:r>
            <a:r>
              <a:rPr lang="en-US" dirty="0" smtClean="0"/>
              <a:t>[ </a:t>
            </a:r>
            <a:r>
              <a:rPr lang="en-US" dirty="0" smtClean="0">
                <a:solidFill>
                  <a:srgbClr val="FF0000"/>
                </a:solidFill>
              </a:rPr>
              <a:t>VIGNETTE TEXT</a:t>
            </a:r>
            <a:r>
              <a:rPr lang="uk-UA" dirty="0" smtClean="0"/>
              <a:t>]&gt;&lt;/</a:t>
            </a:r>
            <a:r>
              <a:rPr lang="en-US" dirty="0"/>
              <a:t>question&gt;    &lt;</a:t>
            </a:r>
            <a:r>
              <a:rPr lang="en-US" dirty="0" err="1"/>
              <a:t>preg</a:t>
            </a:r>
            <a:r>
              <a:rPr lang="en-US" dirty="0"/>
              <a:t>/&gt;    &lt;help/&gt;    &lt;other&gt;&lt;![CDATA[N]]&gt;&lt;/other&gt;    &lt;mandatory/&gt;    &lt;</a:t>
            </a:r>
            <a:r>
              <a:rPr lang="en-US" dirty="0" err="1"/>
              <a:t>question_order</a:t>
            </a:r>
            <a:r>
              <a:rPr lang="en-US" dirty="0"/>
              <a:t>&gt;&lt;![</a:t>
            </a:r>
            <a:r>
              <a:rPr lang="en-US" dirty="0" smtClean="0"/>
              <a:t>CDATA[15</a:t>
            </a:r>
            <a:r>
              <a:rPr lang="en-US" dirty="0"/>
              <a:t>]]&gt;&lt;/</a:t>
            </a:r>
            <a:r>
              <a:rPr lang="en-US" dirty="0" err="1"/>
              <a:t>question_order</a:t>
            </a:r>
            <a:r>
              <a:rPr lang="en-US" dirty="0"/>
              <a:t>&gt;    &lt;language&gt;&lt;![CDATA[</a:t>
            </a:r>
            <a:r>
              <a:rPr lang="en-US" dirty="0" err="1"/>
              <a:t>uk</a:t>
            </a:r>
            <a:r>
              <a:rPr lang="en-US" dirty="0"/>
              <a:t>]]&gt;&lt;/language&gt;    &lt;</a:t>
            </a:r>
            <a:r>
              <a:rPr lang="en-US" dirty="0" err="1"/>
              <a:t>scale_id</a:t>
            </a:r>
            <a:r>
              <a:rPr lang="en-US" dirty="0"/>
              <a:t>&gt;&lt;![CDATA[0]]&gt;&lt;/</a:t>
            </a:r>
            <a:r>
              <a:rPr lang="en-US" dirty="0" err="1"/>
              <a:t>scale_id</a:t>
            </a:r>
            <a:r>
              <a:rPr lang="en-US" dirty="0"/>
              <a:t>&gt;    &lt;</a:t>
            </a:r>
            <a:r>
              <a:rPr lang="en-US" dirty="0" err="1"/>
              <a:t>same_default</a:t>
            </a:r>
            <a:r>
              <a:rPr lang="en-US" dirty="0"/>
              <a:t>&gt;&lt;![CDATA[0]]&gt;&lt;/</a:t>
            </a:r>
            <a:r>
              <a:rPr lang="en-US" dirty="0" err="1"/>
              <a:t>same_default</a:t>
            </a:r>
            <a:r>
              <a:rPr lang="en-US" dirty="0"/>
              <a:t>&gt;    &lt;relevance&gt;&lt;![CDATA[(((</a:t>
            </a:r>
            <a:r>
              <a:rPr lang="en-US" dirty="0">
                <a:solidFill>
                  <a:srgbClr val="FF0000"/>
                </a:solidFill>
              </a:rPr>
              <a:t>!</a:t>
            </a:r>
            <a:r>
              <a:rPr lang="en-US" dirty="0" err="1">
                <a:solidFill>
                  <a:srgbClr val="FF0000"/>
                </a:solidFill>
              </a:rPr>
              <a:t>is_empty</a:t>
            </a:r>
            <a:r>
              <a:rPr lang="en-US" dirty="0">
                <a:solidFill>
                  <a:srgbClr val="FF0000"/>
                </a:solidFill>
              </a:rPr>
              <a:t>(888992X515X11023.NAOK) &amp;&amp; (888992X515X11023.NAOK == </a:t>
            </a:r>
            <a:r>
              <a:rPr lang="en-US" dirty="0" smtClean="0">
                <a:solidFill>
                  <a:srgbClr val="FF0000"/>
                </a:solidFill>
              </a:rPr>
              <a:t>15</a:t>
            </a:r>
            <a:r>
              <a:rPr lang="en-US" dirty="0"/>
              <a:t>))))]]&gt;&lt;/relevance&gt;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&lt;/</a:t>
            </a:r>
            <a:r>
              <a:rPr lang="en-US" dirty="0"/>
              <a:t>row&gt;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8166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#3</a:t>
            </a:r>
            <a:endParaRPr lang="uk-UA" dirty="0"/>
          </a:p>
        </p:txBody>
      </p:sp>
      <p:sp>
        <p:nvSpPr>
          <p:cNvPr id="5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+</a:t>
            </a:r>
          </a:p>
          <a:p>
            <a:r>
              <a:rPr lang="en-US" dirty="0" smtClean="0"/>
              <a:t>Vignette sample random selection online</a:t>
            </a:r>
          </a:p>
          <a:p>
            <a:r>
              <a:rPr lang="en-US" dirty="0" smtClean="0"/>
              <a:t>Random block queue selection</a:t>
            </a:r>
          </a:p>
          <a:p>
            <a:r>
              <a:rPr lang="en-US" dirty="0" smtClean="0"/>
              <a:t>Item </a:t>
            </a:r>
            <a:r>
              <a:rPr lang="en-US" dirty="0" smtClean="0"/>
              <a:t>nonresponse, </a:t>
            </a:r>
            <a:r>
              <a:rPr lang="en-US" dirty="0" smtClean="0"/>
              <a:t>Unit nonresponse</a:t>
            </a:r>
          </a:p>
          <a:p>
            <a:r>
              <a:rPr lang="en-US" dirty="0" smtClean="0"/>
              <a:t>Similar distribution  of generated and received vignettes</a:t>
            </a:r>
          </a:p>
          <a:p>
            <a:r>
              <a:rPr lang="en-US" dirty="0" smtClean="0"/>
              <a:t>Bias estimation</a:t>
            </a:r>
          </a:p>
          <a:p>
            <a:r>
              <a:rPr lang="en-US" dirty="0" smtClean="0"/>
              <a:t>Invitation/reminder (mail DB)</a:t>
            </a:r>
          </a:p>
          <a:p>
            <a:r>
              <a:rPr lang="en-US" dirty="0" smtClean="0"/>
              <a:t>Different vignette number ~ RR*</a:t>
            </a:r>
            <a:r>
              <a:rPr lang="en-US" dirty="0" err="1" smtClean="0"/>
              <a:t>db_size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en-US" dirty="0" smtClean="0"/>
              <a:t>Complicate survey structure</a:t>
            </a:r>
          </a:p>
        </p:txBody>
      </p:sp>
    </p:spTree>
    <p:extLst>
      <p:ext uri="{BB962C8B-B14F-4D97-AF65-F5344CB8AC3E}">
        <p14:creationId xmlns:p14="http://schemas.microsoft.com/office/powerpoint/2010/main" val="168714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online</a:t>
            </a:r>
            <a:endParaRPr lang="uk-UA" dirty="0"/>
          </a:p>
        </p:txBody>
      </p:sp>
      <p:sp>
        <p:nvSpPr>
          <p:cNvPr id="5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25143"/>
          </a:xfrm>
        </p:spPr>
        <p:txBody>
          <a:bodyPr>
            <a:normAutofit/>
          </a:bodyPr>
          <a:lstStyle/>
          <a:p>
            <a:r>
              <a:rPr lang="en-US" dirty="0" smtClean="0"/>
              <a:t>Vignette sample random mixing online</a:t>
            </a:r>
          </a:p>
          <a:p>
            <a:r>
              <a:rPr lang="en-US" dirty="0" smtClean="0"/>
              <a:t>Mail DB</a:t>
            </a:r>
          </a:p>
          <a:p>
            <a:r>
              <a:rPr lang="en-US" dirty="0" smtClean="0"/>
              <a:t>Item </a:t>
            </a:r>
            <a:r>
              <a:rPr lang="en-US" dirty="0" smtClean="0"/>
              <a:t>nonresponse, </a:t>
            </a:r>
            <a:r>
              <a:rPr lang="en-US" dirty="0" smtClean="0"/>
              <a:t>Unit nonresponse, RR</a:t>
            </a:r>
          </a:p>
          <a:p>
            <a:r>
              <a:rPr lang="en-US" dirty="0" smtClean="0"/>
              <a:t>Invitation/reminder</a:t>
            </a:r>
          </a:p>
          <a:p>
            <a:r>
              <a:rPr lang="en-US" dirty="0" smtClean="0"/>
              <a:t>480 vignettes in 6 sets by 80 + core questionnaire</a:t>
            </a:r>
          </a:p>
        </p:txBody>
      </p:sp>
    </p:spTree>
    <p:extLst>
      <p:ext uri="{BB962C8B-B14F-4D97-AF65-F5344CB8AC3E}">
        <p14:creationId xmlns:p14="http://schemas.microsoft.com/office/powerpoint/2010/main" val="397550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>
            <a:off x="1259632" y="2132856"/>
            <a:ext cx="6480720" cy="11521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 you for your patience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267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Design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Example</a:t>
            </a:r>
          </a:p>
          <a:p>
            <a:r>
              <a:rPr lang="en-US" dirty="0" smtClean="0"/>
              <a:t>Dimensions 7</a:t>
            </a:r>
          </a:p>
          <a:p>
            <a:r>
              <a:rPr lang="en-US" dirty="0" smtClean="0"/>
              <a:t>Levels </a:t>
            </a:r>
            <a:r>
              <a:rPr lang="uk-UA" dirty="0"/>
              <a:t>2,2,2,5,5,</a:t>
            </a:r>
            <a:r>
              <a:rPr lang="en-US" dirty="0" smtClean="0"/>
              <a:t>2,5</a:t>
            </a:r>
          </a:p>
          <a:p>
            <a:r>
              <a:rPr lang="en-US" dirty="0" smtClean="0"/>
              <a:t>Vignette </a:t>
            </a:r>
          </a:p>
          <a:p>
            <a:pPr marL="0" indent="0">
              <a:buNone/>
            </a:pPr>
            <a:r>
              <a:rPr lang="en-US" i="1" dirty="0" smtClean="0"/>
              <a:t>You </a:t>
            </a:r>
            <a:r>
              <a:rPr lang="en-US" i="1" dirty="0"/>
              <a:t>were offered a job </a:t>
            </a:r>
            <a:r>
              <a:rPr lang="en-US" i="1" dirty="0" smtClean="0">
                <a:solidFill>
                  <a:srgbClr val="FF0000"/>
                </a:solidFill>
              </a:rPr>
              <a:t>in </a:t>
            </a:r>
            <a:r>
              <a:rPr lang="en-US" i="1" dirty="0" smtClean="0">
                <a:solidFill>
                  <a:srgbClr val="FF0000"/>
                </a:solidFill>
              </a:rPr>
              <a:t>your specialty</a:t>
            </a:r>
            <a:r>
              <a:rPr lang="en-US" i="1" dirty="0" smtClean="0"/>
              <a:t> </a:t>
            </a:r>
            <a:r>
              <a:rPr lang="en-US" i="1" dirty="0" smtClean="0"/>
              <a:t>with a </a:t>
            </a:r>
            <a:r>
              <a:rPr lang="en-US" i="1" dirty="0">
                <a:solidFill>
                  <a:srgbClr val="FF0000"/>
                </a:solidFill>
              </a:rPr>
              <a:t>high</a:t>
            </a:r>
            <a:r>
              <a:rPr lang="en-US" i="1" dirty="0"/>
              <a:t> degree of professional development and personal experience with a </a:t>
            </a:r>
            <a:r>
              <a:rPr lang="en-US" i="1" dirty="0">
                <a:solidFill>
                  <a:srgbClr val="FF0000"/>
                </a:solidFill>
              </a:rPr>
              <a:t>low</a:t>
            </a:r>
            <a:r>
              <a:rPr lang="en-US" i="1" dirty="0"/>
              <a:t> career potential. </a:t>
            </a:r>
            <a:r>
              <a:rPr lang="en-US" i="1" dirty="0">
                <a:solidFill>
                  <a:srgbClr val="FF0000"/>
                </a:solidFill>
              </a:rPr>
              <a:t>Official employment without a social package and informal salary</a:t>
            </a:r>
            <a:r>
              <a:rPr lang="en-US" i="1" dirty="0"/>
              <a:t>. The schedule is </a:t>
            </a:r>
            <a:r>
              <a:rPr lang="en-US" i="1" dirty="0">
                <a:solidFill>
                  <a:srgbClr val="FF0000"/>
                </a:solidFill>
              </a:rPr>
              <a:t>full time in the office</a:t>
            </a:r>
            <a:r>
              <a:rPr lang="en-US" i="1" dirty="0" smtClean="0"/>
              <a:t>. </a:t>
            </a:r>
            <a:r>
              <a:rPr lang="en-US" i="1" dirty="0"/>
              <a:t>The office is </a:t>
            </a:r>
            <a:r>
              <a:rPr lang="en-US" i="1" dirty="0">
                <a:solidFill>
                  <a:srgbClr val="FF0000"/>
                </a:solidFill>
              </a:rPr>
              <a:t>far</a:t>
            </a:r>
            <a:r>
              <a:rPr lang="en-US" i="1" dirty="0"/>
              <a:t> from home. The salary is </a:t>
            </a:r>
            <a:r>
              <a:rPr lang="en-US" i="1" dirty="0">
                <a:solidFill>
                  <a:srgbClr val="FF0000"/>
                </a:solidFill>
              </a:rPr>
              <a:t>more than 20% </a:t>
            </a:r>
            <a:r>
              <a:rPr lang="en-US" i="1" dirty="0"/>
              <a:t>of the average </a:t>
            </a:r>
            <a:r>
              <a:rPr lang="en-US" i="1" dirty="0" smtClean="0"/>
              <a:t>in industry</a:t>
            </a:r>
            <a:r>
              <a:rPr lang="en-US" i="1" dirty="0" smtClean="0"/>
              <a:t>.</a:t>
            </a:r>
            <a:endParaRPr lang="en-GB" i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742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Vignette Sample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en-US" dirty="0"/>
              <a:t>Vignette space </a:t>
            </a:r>
            <a:r>
              <a:rPr lang="en-US" dirty="0" smtClean="0"/>
              <a:t>2*2*2*5*5*2*5=2000</a:t>
            </a:r>
            <a:endParaRPr lang="en-US" dirty="0"/>
          </a:p>
          <a:p>
            <a:r>
              <a:rPr lang="en-US" dirty="0" smtClean="0"/>
              <a:t>Deck size 6-10 (4+4=8 – 2 blocks)</a:t>
            </a:r>
          </a:p>
          <a:p>
            <a:r>
              <a:rPr lang="en-US" dirty="0" smtClean="0"/>
              <a:t>Mails DB = 347 (bachelors, masters and graduates)</a:t>
            </a:r>
          </a:p>
          <a:p>
            <a:r>
              <a:rPr lang="en-US" dirty="0" smtClean="0"/>
              <a:t>Total vignettes number 347*4=1388 for each of 2 blocks</a:t>
            </a:r>
          </a:p>
          <a:p>
            <a:r>
              <a:rPr lang="en-US" dirty="0" smtClean="0"/>
              <a:t>Method D-efficiency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18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37444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</a:p>
          <a:p>
            <a:r>
              <a:rPr lang="en-US" dirty="0" smtClean="0"/>
              <a:t>Open source survey, </a:t>
            </a:r>
            <a:r>
              <a:rPr lang="en-US" dirty="0" err="1" smtClean="0"/>
              <a:t>multiadmins</a:t>
            </a:r>
            <a:r>
              <a:rPr lang="en-US" dirty="0" smtClean="0"/>
              <a:t>, offline work</a:t>
            </a:r>
          </a:p>
          <a:p>
            <a:r>
              <a:rPr lang="en-US" dirty="0" smtClean="0"/>
              <a:t>Multilingual, 28 different Q types</a:t>
            </a:r>
          </a:p>
          <a:p>
            <a:r>
              <a:rPr lang="en-US" dirty="0" smtClean="0"/>
              <a:t>WYSIWYG, logic (conditions), expression manager </a:t>
            </a:r>
          </a:p>
          <a:p>
            <a:r>
              <a:rPr lang="en-US" dirty="0" smtClean="0"/>
              <a:t>respondent DB, </a:t>
            </a:r>
            <a:r>
              <a:rPr lang="en-US" dirty="0" err="1" smtClean="0"/>
              <a:t>invites+reminds</a:t>
            </a:r>
            <a:r>
              <a:rPr lang="en-US" dirty="0" smtClean="0"/>
              <a:t>, </a:t>
            </a:r>
            <a:r>
              <a:rPr lang="en-US" dirty="0" smtClean="0"/>
              <a:t>security</a:t>
            </a:r>
          </a:p>
          <a:p>
            <a:r>
              <a:rPr lang="en-US" dirty="0" smtClean="0"/>
              <a:t>Export to SPSS, SAS, R, csv etc.</a:t>
            </a:r>
          </a:p>
          <a:p>
            <a:r>
              <a:rPr lang="en-US" dirty="0" smtClean="0"/>
              <a:t>Save survey structure and archive…</a:t>
            </a:r>
          </a:p>
          <a:p>
            <a:pPr marL="0" indent="0" algn="r">
              <a:buNone/>
            </a:pPr>
            <a:r>
              <a:rPr lang="en-US" dirty="0" smtClean="0"/>
              <a:t>www.limesurvey.org</a:t>
            </a:r>
            <a:endParaRPr lang="en-US" dirty="0"/>
          </a:p>
        </p:txBody>
      </p:sp>
      <p:pic>
        <p:nvPicPr>
          <p:cNvPr id="1026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002" y="-190025"/>
            <a:ext cx="5714318" cy="189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Місце для вмісту 2"/>
          <p:cNvSpPr txBox="1">
            <a:spLocks/>
          </p:cNvSpPr>
          <p:nvPr/>
        </p:nvSpPr>
        <p:spPr>
          <a:xfrm>
            <a:off x="202673" y="5229200"/>
            <a:ext cx="8784976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en-US" dirty="0" smtClean="0"/>
              <a:t>Needs </a:t>
            </a:r>
            <a:r>
              <a:rPr lang="en-US" dirty="0" smtClean="0"/>
              <a:t>extra knowledge</a:t>
            </a:r>
            <a:endParaRPr lang="en-US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585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3"/>
          </a:xfrm>
        </p:spPr>
        <p:txBody>
          <a:bodyPr>
            <a:normAutofit/>
          </a:bodyPr>
          <a:lstStyle/>
          <a:p>
            <a:r>
              <a:rPr lang="en-US" dirty="0"/>
              <a:t>library(</a:t>
            </a:r>
            <a:r>
              <a:rPr lang="en-US" dirty="0" err="1"/>
              <a:t>AlgDesign</a:t>
            </a:r>
            <a:r>
              <a:rPr lang="en-US" dirty="0"/>
              <a:t>)</a:t>
            </a:r>
          </a:p>
          <a:p>
            <a:r>
              <a:rPr lang="en-US" dirty="0" err="1"/>
              <a:t>vign</a:t>
            </a:r>
            <a:r>
              <a:rPr lang="en-US" dirty="0"/>
              <a:t>&lt;-</a:t>
            </a:r>
            <a:r>
              <a:rPr lang="en-US" dirty="0" err="1"/>
              <a:t>gen.factorial</a:t>
            </a:r>
            <a:r>
              <a:rPr lang="en-US" dirty="0"/>
              <a:t>(c(2,2,2,5,5,2,5), factors="all", </a:t>
            </a:r>
            <a:r>
              <a:rPr lang="en-US" dirty="0" err="1"/>
              <a:t>varNames</a:t>
            </a:r>
            <a:r>
              <a:rPr lang="en-US" dirty="0"/>
              <a:t>=c("d1</a:t>
            </a:r>
            <a:r>
              <a:rPr lang="en-US" dirty="0" smtClean="0"/>
              <a:t>","</a:t>
            </a:r>
            <a:r>
              <a:rPr lang="en-US" dirty="0"/>
              <a:t>d2</a:t>
            </a:r>
            <a:r>
              <a:rPr lang="en-US" dirty="0" smtClean="0"/>
              <a:t>","</a:t>
            </a:r>
            <a:r>
              <a:rPr lang="en-US" dirty="0"/>
              <a:t>d3</a:t>
            </a:r>
            <a:r>
              <a:rPr lang="en-US" dirty="0" smtClean="0"/>
              <a:t>", "</a:t>
            </a:r>
            <a:r>
              <a:rPr lang="en-US" dirty="0"/>
              <a:t>d4</a:t>
            </a:r>
            <a:r>
              <a:rPr lang="en-US" dirty="0" smtClean="0"/>
              <a:t>","</a:t>
            </a:r>
            <a:r>
              <a:rPr lang="en-US" dirty="0"/>
              <a:t>d5</a:t>
            </a:r>
            <a:r>
              <a:rPr lang="en-US" dirty="0" smtClean="0"/>
              <a:t>", "</a:t>
            </a:r>
            <a:r>
              <a:rPr lang="en-US" dirty="0"/>
              <a:t>d6</a:t>
            </a:r>
            <a:r>
              <a:rPr lang="en-US" dirty="0" smtClean="0"/>
              <a:t>","</a:t>
            </a:r>
            <a:r>
              <a:rPr lang="en-US" dirty="0"/>
              <a:t>d7"))</a:t>
            </a:r>
          </a:p>
          <a:p>
            <a:r>
              <a:rPr lang="en-US" dirty="0" err="1"/>
              <a:t>desD</a:t>
            </a:r>
            <a:r>
              <a:rPr lang="en-US" dirty="0"/>
              <a:t>&lt;-</a:t>
            </a:r>
            <a:r>
              <a:rPr lang="en-US" dirty="0" err="1"/>
              <a:t>optFederov</a:t>
            </a:r>
            <a:r>
              <a:rPr lang="en-US" dirty="0"/>
              <a:t>(</a:t>
            </a:r>
            <a:r>
              <a:rPr lang="en-US" dirty="0" err="1"/>
              <a:t>frml</a:t>
            </a:r>
            <a:r>
              <a:rPr lang="en-US" dirty="0"/>
              <a:t>=~.,data=</a:t>
            </a:r>
            <a:r>
              <a:rPr lang="en-US" dirty="0" err="1"/>
              <a:t>vign</a:t>
            </a:r>
            <a:r>
              <a:rPr lang="en-US" dirty="0" smtClean="0"/>
              <a:t>, approximate=TRUE</a:t>
            </a:r>
            <a:r>
              <a:rPr lang="en-US" dirty="0"/>
              <a:t>, criterion="D")</a:t>
            </a:r>
          </a:p>
          <a:p>
            <a:r>
              <a:rPr lang="en-US" dirty="0"/>
              <a:t>desD2&lt;-</a:t>
            </a:r>
            <a:r>
              <a:rPr lang="en-US" dirty="0" err="1"/>
              <a:t>optFederov</a:t>
            </a:r>
            <a:r>
              <a:rPr lang="en-US" dirty="0"/>
              <a:t>(</a:t>
            </a:r>
            <a:r>
              <a:rPr lang="en-US" dirty="0" err="1"/>
              <a:t>frml</a:t>
            </a:r>
            <a:r>
              <a:rPr lang="en-US" dirty="0"/>
              <a:t>=~., data=</a:t>
            </a:r>
            <a:r>
              <a:rPr lang="en-US" dirty="0" err="1"/>
              <a:t>vign</a:t>
            </a:r>
            <a:r>
              <a:rPr lang="en-US" dirty="0"/>
              <a:t>, </a:t>
            </a:r>
            <a:r>
              <a:rPr lang="en-US" dirty="0" err="1"/>
              <a:t>nTrials</a:t>
            </a:r>
            <a:r>
              <a:rPr lang="en-US" dirty="0"/>
              <a:t>=1388,nRep=100, criterion="D")</a:t>
            </a:r>
            <a:endParaRPr lang="en-US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uk-UA" dirty="0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rstudio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8640"/>
            <a:ext cx="3210804" cy="112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75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#1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251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+</a:t>
            </a:r>
          </a:p>
          <a:p>
            <a:r>
              <a:rPr lang="en-US" dirty="0" smtClean="0"/>
              <a:t>Tokens for every mail (mail DB)</a:t>
            </a:r>
          </a:p>
          <a:p>
            <a:r>
              <a:rPr lang="en-US" dirty="0" smtClean="0"/>
              <a:t>Different deck for every respondent</a:t>
            </a:r>
          </a:p>
          <a:p>
            <a:r>
              <a:rPr lang="en-US" dirty="0" smtClean="0"/>
              <a:t>3 categories: bachelors, masters, graduates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en-US" dirty="0" smtClean="0"/>
              <a:t>Forbiddance of Mail.ru (15May2017)</a:t>
            </a:r>
          </a:p>
          <a:p>
            <a:r>
              <a:rPr lang="en-US" dirty="0" smtClean="0"/>
              <a:t>Low RR of masters and very low RR of graduates</a:t>
            </a:r>
          </a:p>
          <a:p>
            <a:r>
              <a:rPr lang="en-US" dirty="0" smtClean="0"/>
              <a:t>As a result: 544 vignettes (4 in deck), 136 of 347 respondents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6146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я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741784"/>
              </p:ext>
            </p:extLst>
          </p:nvPr>
        </p:nvGraphicFramePr>
        <p:xfrm>
          <a:off x="911" y="0"/>
          <a:ext cx="9143088" cy="6857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2886"/>
                <a:gridCol w="1142886"/>
                <a:gridCol w="1142886"/>
                <a:gridCol w="1142886"/>
                <a:gridCol w="1142886"/>
                <a:gridCol w="1142886"/>
                <a:gridCol w="1142886"/>
                <a:gridCol w="1142886"/>
              </a:tblGrid>
              <a:tr h="9797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Dim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Levels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Vignette sample (abs)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Survey data (abs)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Dim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Levels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Vignette sample (abs)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Survey data (abs)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694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89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278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188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694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455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278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224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694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86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278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34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694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458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27</a:t>
                      </a:r>
                      <a:r>
                        <a:rPr lang="en-US" sz="1800">
                          <a:effectLst/>
                        </a:rPr>
                        <a:t>6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52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694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452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27</a:t>
                      </a:r>
                      <a:r>
                        <a:rPr lang="en-US" sz="1800">
                          <a:effectLst/>
                        </a:rPr>
                        <a:t>8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46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694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92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694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431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278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136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694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113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278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140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D0D9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27</a:t>
                      </a:r>
                      <a:r>
                        <a:rPr lang="en-US" sz="1800" dirty="0">
                          <a:effectLst/>
                        </a:rPr>
                        <a:t>6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278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192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278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278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39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278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105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27</a:t>
                      </a:r>
                      <a:r>
                        <a:rPr lang="en-US" sz="1800">
                          <a:effectLst/>
                        </a:rPr>
                        <a:t>6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37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27</a:t>
                      </a:r>
                      <a:r>
                        <a:rPr lang="en-US" sz="1800" dirty="0">
                          <a:effectLst/>
                        </a:rPr>
                        <a:t>8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249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85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uk-UA" sz="180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27</a:t>
                      </a:r>
                      <a:r>
                        <a:rPr lang="en-US" sz="1800" dirty="0">
                          <a:effectLst/>
                        </a:rPr>
                        <a:t>8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190</a:t>
                      </a:r>
                      <a:endParaRPr lang="uk-UA" sz="1800" dirty="0">
                        <a:effectLst/>
                        <a:latin typeface="Cambria"/>
                        <a:ea typeface="PMingLiU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55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#1. Randomization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3"/>
          </a:xfrm>
        </p:spPr>
        <p:txBody>
          <a:bodyPr>
            <a:normAutofit/>
          </a:bodyPr>
          <a:lstStyle/>
          <a:p>
            <a:r>
              <a:rPr lang="en-US" dirty="0" smtClean="0"/>
              <a:t>Tokens for every mail (mail DB)</a:t>
            </a:r>
          </a:p>
          <a:p>
            <a:r>
              <a:rPr lang="en-US" dirty="0" smtClean="0"/>
              <a:t>Set of decks less than number of respondent (deck multiple use)</a:t>
            </a:r>
          </a:p>
          <a:p>
            <a:r>
              <a:rPr lang="en-GB" dirty="0" smtClean="0"/>
              <a:t>Vignettes </a:t>
            </a:r>
            <a:r>
              <a:rPr lang="en-GB" dirty="0"/>
              <a:t>randomisation before deck </a:t>
            </a:r>
            <a:r>
              <a:rPr lang="en-GB" dirty="0" smtClean="0"/>
              <a:t>generation</a:t>
            </a:r>
          </a:p>
          <a:p>
            <a:r>
              <a:rPr lang="en-GB" dirty="0" smtClean="0"/>
              <a:t>Less number of vignettes/decks</a:t>
            </a:r>
          </a:p>
          <a:p>
            <a:endParaRPr lang="en-GB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161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я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136034"/>
              </p:ext>
            </p:extLst>
          </p:nvPr>
        </p:nvGraphicFramePr>
        <p:xfrm>
          <a:off x="0" y="-7"/>
          <a:ext cx="9144000" cy="6858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  <a:gridCol w="1143000"/>
              </a:tblGrid>
              <a:tr h="1894974"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Dim</a:t>
                      </a:r>
                      <a:endParaRPr lang="uk-UA" sz="18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Levels</a:t>
                      </a:r>
                      <a:endParaRPr lang="uk-UA" sz="18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Vignette sample (abs)</a:t>
                      </a:r>
                      <a:endParaRPr lang="uk-UA" sz="18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Survey data (abs)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Dim</a:t>
                      </a:r>
                      <a:endParaRPr lang="uk-UA" sz="18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Levels</a:t>
                      </a:r>
                      <a:endParaRPr lang="uk-UA" sz="18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Vignette sample (abs)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Survey data (abs)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13586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1</a:t>
                      </a:r>
                      <a:endParaRPr lang="uk-UA" sz="18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1042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7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16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1118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1358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615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14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539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13586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16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1092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8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16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995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1358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14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565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14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662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13586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3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1055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9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16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1114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1358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602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14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543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13586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4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1046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10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8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812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1358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611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7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280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13586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1073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3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7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251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1358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584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4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8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314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</a:tr>
              <a:tr h="413586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6</a:t>
                      </a:r>
                      <a:endParaRPr lang="uk-UA" sz="18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1073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 gridSpan="4"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1358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2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>
                          <a:effectLst/>
                          <a:latin typeface="+mn-lt"/>
                        </a:rPr>
                        <a:t>15</a:t>
                      </a:r>
                      <a:endParaRPr lang="uk-UA" sz="180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125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584</a:t>
                      </a:r>
                      <a:endParaRPr lang="uk-UA" sz="1800" dirty="0"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 gridSpan="4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74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964</Words>
  <Application>Microsoft Office PowerPoint</Application>
  <PresentationFormat>Екран (4:3)</PresentationFormat>
  <Paragraphs>425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0" baseType="lpstr">
      <vt:lpstr>Тема Office</vt:lpstr>
      <vt:lpstr>Factorial design in LimeSurvey: approaches of realization</vt:lpstr>
      <vt:lpstr>Factorial Design</vt:lpstr>
      <vt:lpstr>Vignette Sample</vt:lpstr>
      <vt:lpstr> </vt:lpstr>
      <vt:lpstr> </vt:lpstr>
      <vt:lpstr>Approach #1</vt:lpstr>
      <vt:lpstr>Презентація PowerPoint</vt:lpstr>
      <vt:lpstr>Approach #1. Randomization</vt:lpstr>
      <vt:lpstr>Презентація PowerPoint</vt:lpstr>
      <vt:lpstr>Approach #1. Randomization</vt:lpstr>
      <vt:lpstr>Approach #2.</vt:lpstr>
      <vt:lpstr>Презентація PowerPoint</vt:lpstr>
      <vt:lpstr>Approach #2.</vt:lpstr>
      <vt:lpstr>Approach #3</vt:lpstr>
      <vt:lpstr>Презентація PowerPoint</vt:lpstr>
      <vt:lpstr>Approach #3</vt:lpstr>
      <vt:lpstr>Approach #3</vt:lpstr>
      <vt:lpstr>Now online</vt:lpstr>
      <vt:lpstr>Thank you for your patience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models in monitoring survey UniDOS</dc:title>
  <dc:creator>myksyd</dc:creator>
  <cp:lastModifiedBy>MykSyd</cp:lastModifiedBy>
  <cp:revision>66</cp:revision>
  <cp:lastPrinted>2019-06-17T09:30:04Z</cp:lastPrinted>
  <dcterms:created xsi:type="dcterms:W3CDTF">2018-08-19T10:01:23Z</dcterms:created>
  <dcterms:modified xsi:type="dcterms:W3CDTF">2019-06-17T09:34:32Z</dcterms:modified>
</cp:coreProperties>
</file>