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null)" ContentType="image/x-em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9" r:id="rId2"/>
    <p:sldId id="278" r:id="rId3"/>
    <p:sldId id="327" r:id="rId4"/>
    <p:sldId id="328" r:id="rId5"/>
    <p:sldId id="329" r:id="rId6"/>
    <p:sldId id="334" r:id="rId7"/>
    <p:sldId id="331" r:id="rId8"/>
    <p:sldId id="332" r:id="rId9"/>
    <p:sldId id="330" r:id="rId10"/>
    <p:sldId id="333" r:id="rId11"/>
    <p:sldId id="324" r:id="rId12"/>
    <p:sldId id="314" r:id="rId13"/>
  </p:sldIdLst>
  <p:sldSz cx="20105688" cy="11309350"/>
  <p:notesSz cx="20104100" cy="1130935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8" userDrawn="1">
          <p15:clr>
            <a:srgbClr val="A4A3A4"/>
          </p15:clr>
        </p15:guide>
        <p15:guide id="2" pos="3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52" autoAdjust="0"/>
  </p:normalViewPr>
  <p:slideViewPr>
    <p:cSldViewPr>
      <p:cViewPr varScale="1">
        <p:scale>
          <a:sx n="53" d="100"/>
          <a:sy n="53" d="100"/>
        </p:scale>
        <p:origin x="330" y="78"/>
      </p:cViewPr>
      <p:guideLst>
        <p:guide orient="horz" pos="1258"/>
        <p:guide pos="3741"/>
      </p:guideLst>
    </p:cSldViewPr>
  </p:slideViewPr>
  <p:outlineViewPr>
    <p:cViewPr>
      <p:scale>
        <a:sx n="33" d="100"/>
        <a:sy n="33" d="100"/>
      </p:scale>
      <p:origin x="0" y="-486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08B457D-1FD7-4999-990C-8EBF61B3321C}" type="datetimeFigureOut">
              <a:rPr lang="en-US" smtClean="0"/>
              <a:t>6/17/2019</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50" b="0" i="0">
                <a:solidFill>
                  <a:srgbClr val="ACC0C6"/>
                </a:solidFill>
                <a:latin typeface="Arial (null)"/>
                <a:cs typeface="Arial (null)"/>
              </a:defRPr>
            </a:lvl1pPr>
          </a:lstStyle>
          <a:p>
            <a:endParaRPr dirty="0"/>
          </a:p>
        </p:txBody>
      </p:sp>
      <p:sp>
        <p:nvSpPr>
          <p:cNvPr id="3" name="Holder 3"/>
          <p:cNvSpPr>
            <a:spLocks noGrp="1"/>
          </p:cNvSpPr>
          <p:nvPr>
            <p:ph sz="half" idx="2"/>
          </p:nvPr>
        </p:nvSpPr>
        <p:spPr>
          <a:xfrm>
            <a:off x="1005284" y="2601151"/>
            <a:ext cx="8745975" cy="6540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6540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p:cNvSpPr/>
          <p:nvPr userDrawn="1"/>
        </p:nvSpPr>
        <p:spPr>
          <a:xfrm>
            <a:off x="1589" y="794"/>
            <a:ext cx="20104099" cy="11308556"/>
          </a:xfrm>
          <a:prstGeom prst="rect">
            <a:avLst/>
          </a:prstGeom>
          <a:blipFill>
            <a:blip r:embed="rId2" cstate="print"/>
            <a:stretch>
              <a:fillRect/>
            </a:stretch>
          </a:blipFill>
        </p:spPr>
        <p:txBody>
          <a:bodyPr wrap="square" lIns="0" tIns="0" rIns="0" bIns="0" rtlCol="0"/>
          <a:lstStyle/>
          <a:p>
            <a:endParaRPr b="0" i="0" dirty="0">
              <a:latin typeface="Arial (null)"/>
            </a:endParaRPr>
          </a:p>
        </p:txBody>
      </p:sp>
      <p:sp>
        <p:nvSpPr>
          <p:cNvPr id="15" name="Picture Placeholder 14"/>
          <p:cNvSpPr>
            <a:spLocks noGrp="1"/>
          </p:cNvSpPr>
          <p:nvPr>
            <p:ph type="pic" sz="quarter" idx="12"/>
          </p:nvPr>
        </p:nvSpPr>
        <p:spPr>
          <a:xfrm>
            <a:off x="0" y="0"/>
            <a:ext cx="20105688" cy="11307763"/>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064919D-7D18-5942-ABB8-0870C2E0C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77584" y="8489950"/>
            <a:ext cx="3308480" cy="28194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E322ED5-A418-5F42-ACB8-3B3ADDF3A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1444" y="1387474"/>
            <a:ext cx="4298577" cy="10668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11" name="Picture 10">
            <a:extLst>
              <a:ext uri="{FF2B5EF4-FFF2-40B4-BE49-F238E27FC236}">
                <a16:creationId xmlns:a16="http://schemas.microsoft.com/office/drawing/2014/main" id="{C9CF62A2-8562-C04B-ADAB-6BE781D77B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1310" y="9003673"/>
            <a:ext cx="5029200" cy="19202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3" name="Picture 2">
            <a:extLst>
              <a:ext uri="{FF2B5EF4-FFF2-40B4-BE49-F238E27FC236}">
                <a16:creationId xmlns:a16="http://schemas.microsoft.com/office/drawing/2014/main" id="{50D92F70-4CAB-6E48-8D34-7B320C905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0878" y="2759075"/>
            <a:ext cx="4912659" cy="1219200"/>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5"/>
            <a:ext cx="8991600" cy="3886200"/>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4" y="3281941"/>
            <a:ext cx="90678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10DA57CB-B7AB-F348-BB4E-DD7CF2900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444" y="9007475"/>
            <a:ext cx="4298577" cy="1066800"/>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F85EB8E-F072-474F-8573-AA1CD820E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cSld>
  <p:clrMapOvr>
    <a:masterClrMapping/>
  </p:clrMapOvr>
  <p:extLst mod="1">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object 2"/>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803B2641-2498-D245-808E-8095513D3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8644" y="2301875"/>
            <a:ext cx="5456789" cy="2083501"/>
          </a:xfrm>
          <a:prstGeom prst="rect">
            <a:avLst/>
          </a:prstGeom>
        </p:spPr>
      </p:pic>
    </p:spTree>
    <p:extLst>
      <p:ext uri="{BB962C8B-B14F-4D97-AF65-F5344CB8AC3E}">
        <p14:creationId xmlns:p14="http://schemas.microsoft.com/office/powerpoint/2010/main" val="11785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1224BFF-FBAB-064E-8213-30313C88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5844" y="1997075"/>
            <a:ext cx="4912659" cy="1219200"/>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4" name="Picture 3">
            <a:extLst>
              <a:ext uri="{FF2B5EF4-FFF2-40B4-BE49-F238E27FC236}">
                <a16:creationId xmlns:a16="http://schemas.microsoft.com/office/drawing/2014/main" id="{276819F2-79C2-3247-BE28-6A7BE1162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8444" y="1539875"/>
            <a:ext cx="4224700" cy="1048465"/>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7" name="Picture 6">
            <a:extLst>
              <a:ext uri="{FF2B5EF4-FFF2-40B4-BE49-F238E27FC236}">
                <a16:creationId xmlns:a16="http://schemas.microsoft.com/office/drawing/2014/main" id="{9FEDEA4D-EF97-5D4B-9B57-0107CCDD7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20878" y="4401826"/>
            <a:ext cx="12663933" cy="1315745"/>
          </a:xfrm>
          <a:prstGeom prst="rect">
            <a:avLst/>
          </a:prstGeom>
        </p:spPr>
        <p:txBody>
          <a:bodyPr wrap="square" lIns="0" tIns="0" rIns="0" bIns="0">
            <a:spAutoFit/>
          </a:bodyPr>
          <a:lstStyle>
            <a:lvl1pPr>
              <a:defRPr sz="8550" b="1" i="0">
                <a:solidFill>
                  <a:srgbClr val="ACC0C6"/>
                </a:solidFill>
                <a:latin typeface="Arial Narrow"/>
                <a:cs typeface="Arial Narrow"/>
              </a:defRPr>
            </a:lvl1pPr>
          </a:lstStyle>
          <a:p>
            <a:endParaRPr dirty="0"/>
          </a:p>
        </p:txBody>
      </p:sp>
      <p:sp>
        <p:nvSpPr>
          <p:cNvPr id="4" name="Holder 4"/>
          <p:cNvSpPr>
            <a:spLocks noGrp="1"/>
          </p:cNvSpPr>
          <p:nvPr>
            <p:ph type="ftr" sz="quarter" idx="5"/>
          </p:nvPr>
        </p:nvSpPr>
        <p:spPr>
          <a:xfrm>
            <a:off x="6835934" y="10517697"/>
            <a:ext cx="6433820" cy="276999"/>
          </a:xfrm>
          <a:prstGeom prst="rect">
            <a:avLst/>
          </a:prstGeom>
        </p:spPr>
        <p:txBody>
          <a:bodyPr wrap="square" lIns="0" tIns="0" rIns="0" bIns="0">
            <a:spAutoFit/>
          </a:bodyPr>
          <a:lstStyle>
            <a:lvl1pPr algn="ctr">
              <a:defRPr b="0" i="0">
                <a:solidFill>
                  <a:schemeClr val="tx1">
                    <a:tint val="75000"/>
                  </a:schemeClr>
                </a:solidFill>
                <a:latin typeface="Arial (null)"/>
              </a:defRPr>
            </a:lvl1pPr>
          </a:lstStyle>
          <a:p>
            <a:endParaRPr lang="en-US" dirty="0"/>
          </a:p>
        </p:txBody>
      </p:sp>
      <p:sp>
        <p:nvSpPr>
          <p:cNvPr id="5" name="Holder 5"/>
          <p:cNvSpPr>
            <a:spLocks noGrp="1"/>
          </p:cNvSpPr>
          <p:nvPr>
            <p:ph type="dt" sz="half" idx="6"/>
          </p:nvPr>
        </p:nvSpPr>
        <p:spPr>
          <a:xfrm>
            <a:off x="1005285" y="10517697"/>
            <a:ext cx="4624308" cy="276999"/>
          </a:xfrm>
          <a:prstGeom prst="rect">
            <a:avLst/>
          </a:prstGeom>
        </p:spPr>
        <p:txBody>
          <a:bodyPr wrap="square" lIns="0" tIns="0" rIns="0" bIns="0">
            <a:spAutoFit/>
          </a:bodyPr>
          <a:lstStyle>
            <a:lvl1pPr algn="l">
              <a:defRPr b="0" i="0">
                <a:solidFill>
                  <a:schemeClr val="tx1">
                    <a:tint val="75000"/>
                  </a:schemeClr>
                </a:solidFill>
                <a:latin typeface="Arial (null)"/>
              </a:defRPr>
            </a:lvl1pPr>
          </a:lstStyle>
          <a:p>
            <a:fld id="{1D8BD707-D9CF-40AE-B4C6-C98DA3205C09}" type="datetimeFigureOut">
              <a:rPr lang="en-US" smtClean="0"/>
              <a:pPr/>
              <a:t>6/17/2019</a:t>
            </a:fld>
            <a:endParaRPr lang="en-US"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b="0" i="0">
                <a:solidFill>
                  <a:schemeClr val="tx1">
                    <a:tint val="75000"/>
                  </a:schemeClr>
                </a:solidFill>
                <a:latin typeface="Arial (null)"/>
              </a:defRPr>
            </a:lvl1pPr>
          </a:lstStyle>
          <a:p>
            <a:fld id="{B6F15528-21DE-4FAA-801E-634DDDAF4B2B}" type="slidenum">
              <a:rPr lang="en-US" smtClean="0"/>
              <a:pPr/>
              <a:t>‹#›</a:t>
            </a:fld>
            <a:endParaRPr lang="en-US" dirty="0"/>
          </a:p>
        </p:txBody>
      </p:sp>
      <p:sp>
        <p:nvSpPr>
          <p:cNvPr id="8" name="Text Placeholder 7"/>
          <p:cNvSpPr>
            <a:spLocks noGrp="1"/>
          </p:cNvSpPr>
          <p:nvPr>
            <p:ph type="body" idx="1"/>
          </p:nvPr>
        </p:nvSpPr>
        <p:spPr>
          <a:xfrm>
            <a:off x="1382713" y="3009900"/>
            <a:ext cx="17340262" cy="7177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1" r:id="rId3"/>
    <p:sldLayoutId id="2147483662" r:id="rId4"/>
    <p:sldLayoutId id="2147483670" r:id="rId5"/>
    <p:sldLayoutId id="2147483669" r:id="rId6"/>
    <p:sldLayoutId id="2147483668" r:id="rId7"/>
    <p:sldLayoutId id="2147483667" r:id="rId8"/>
    <p:sldLayoutId id="2147483666" r:id="rId9"/>
    <p:sldLayoutId id="2147483664" r:id="rId10"/>
    <p:sldLayoutId id="2147483665" r:id="rId11"/>
    <p:sldLayoutId id="2147483661" r:id="rId12"/>
  </p:sldLayoutIdLst>
  <p:txStyles>
    <p:titleStyle>
      <a:lvl1pPr>
        <a:defRPr>
          <a:latin typeface="PF Handbook Pro" panose="02000506090000020004" pitchFamily="2" charset="0"/>
          <a:ea typeface="+mj-ea"/>
          <a:cs typeface="+mj-cs"/>
        </a:defRPr>
      </a:lvl1pPr>
    </p:titleStyle>
    <p:body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044" y="4401826"/>
            <a:ext cx="17449799" cy="6678751"/>
          </a:xfrm>
        </p:spPr>
        <p:txBody>
          <a:bodyPr/>
          <a:lstStyle/>
          <a:p>
            <a:pPr algn="ctr"/>
            <a:r>
              <a:rPr lang="en-US" sz="5500" b="1" dirty="0">
                <a:solidFill>
                  <a:schemeClr val="tx1"/>
                </a:solidFill>
              </a:rPr>
              <a:t>SURVEY ORGANISATIONS WITH INVOLVEMENT OF SOCIAL PARTNERS </a:t>
            </a:r>
            <a:r>
              <a:rPr lang="lv-LV" sz="2800" b="1" dirty="0">
                <a:solidFill>
                  <a:schemeClr val="tx1"/>
                </a:solidFill>
                <a:latin typeface="Arial" panose="020B0604020202020204" pitchFamily="34" charset="0"/>
                <a:cs typeface="Arial" panose="020B0604020202020204" pitchFamily="34" charset="0"/>
              </a:rPr>
              <a:t/>
            </a:r>
            <a:br>
              <a:rPr lang="lv-LV" sz="2800" b="1" dirty="0">
                <a:solidFill>
                  <a:schemeClr val="tx1"/>
                </a:solidFill>
                <a:latin typeface="Arial" panose="020B0604020202020204" pitchFamily="34" charset="0"/>
                <a:cs typeface="Arial" panose="020B0604020202020204" pitchFamily="34" charset="0"/>
              </a:rPr>
            </a:br>
            <a:r>
              <a:rPr lang="lv-LV" sz="2800" b="1" dirty="0">
                <a:solidFill>
                  <a:schemeClr val="tx1"/>
                </a:solidFill>
                <a:latin typeface="Arial" panose="020B0604020202020204" pitchFamily="34" charset="0"/>
                <a:cs typeface="Arial" panose="020B0604020202020204" pitchFamily="34" charset="0"/>
              </a:rPr>
              <a:t/>
            </a:r>
            <a:br>
              <a:rPr lang="lv-LV" sz="2800" b="1" dirty="0">
                <a:solidFill>
                  <a:schemeClr val="tx1"/>
                </a:solidFill>
                <a:latin typeface="Arial" panose="020B0604020202020204" pitchFamily="34" charset="0"/>
                <a:cs typeface="Arial" panose="020B0604020202020204" pitchFamily="34" charset="0"/>
              </a:rPr>
            </a:br>
            <a:r>
              <a:rPr lang="lv-LV" sz="2500" b="1" dirty="0">
                <a:solidFill>
                  <a:schemeClr val="tx1"/>
                </a:solidFill>
                <a:latin typeface="Arial" panose="020B0604020202020204" pitchFamily="34" charset="0"/>
                <a:cs typeface="Arial" panose="020B0604020202020204" pitchFamily="34" charset="0"/>
              </a:rPr>
              <a:t/>
            </a:r>
            <a:br>
              <a:rPr lang="lv-LV" sz="2500" b="1" dirty="0">
                <a:solidFill>
                  <a:schemeClr val="tx1"/>
                </a:solidFill>
                <a:latin typeface="Arial" panose="020B0604020202020204" pitchFamily="34" charset="0"/>
                <a:cs typeface="Arial" panose="020B0604020202020204" pitchFamily="34" charset="0"/>
              </a:rPr>
            </a:br>
            <a:r>
              <a:rPr lang="lv-LV" sz="2200" b="1" dirty="0" smtClean="0">
                <a:solidFill>
                  <a:schemeClr val="tx1"/>
                </a:solidFill>
                <a:latin typeface="Arial" panose="020B0604020202020204" pitchFamily="34" charset="0"/>
                <a:cs typeface="Arial" panose="020B0604020202020204" pitchFamily="34" charset="0"/>
              </a:rPr>
              <a:t>Biruta </a:t>
            </a:r>
            <a:r>
              <a:rPr lang="lv-LV" sz="2200" b="1" dirty="0">
                <a:solidFill>
                  <a:schemeClr val="tx1"/>
                </a:solidFill>
                <a:latin typeface="Arial" panose="020B0604020202020204" pitchFamily="34" charset="0"/>
                <a:cs typeface="Arial" panose="020B0604020202020204" pitchFamily="34" charset="0"/>
              </a:rPr>
              <a:t>Sloka</a:t>
            </a:r>
            <a:br>
              <a:rPr lang="lv-LV" sz="2200" b="1" dirty="0">
                <a:solidFill>
                  <a:schemeClr val="tx1"/>
                </a:solidFill>
                <a:latin typeface="Arial" panose="020B0604020202020204" pitchFamily="34" charset="0"/>
                <a:cs typeface="Arial" panose="020B0604020202020204" pitchFamily="34" charset="0"/>
              </a:rPr>
            </a:br>
            <a:r>
              <a:rPr lang="lv-LV" sz="2200" b="1" dirty="0">
                <a:solidFill>
                  <a:schemeClr val="tx1"/>
                </a:solidFill>
                <a:latin typeface="Arial" panose="020B0604020202020204" pitchFamily="34" charset="0"/>
                <a:cs typeface="Arial" panose="020B0604020202020204" pitchFamily="34" charset="0"/>
              </a:rPr>
              <a:t>University of Latvia</a:t>
            </a:r>
            <a:br>
              <a:rPr lang="lv-LV" sz="2200" b="1" dirty="0">
                <a:solidFill>
                  <a:schemeClr val="tx1"/>
                </a:solidFill>
                <a:latin typeface="Arial" panose="020B0604020202020204" pitchFamily="34" charset="0"/>
                <a:cs typeface="Arial" panose="020B0604020202020204" pitchFamily="34" charset="0"/>
              </a:rPr>
            </a:br>
            <a:r>
              <a:rPr lang="lv-LV" sz="2200" b="1" dirty="0">
                <a:solidFill>
                  <a:schemeClr val="tx1"/>
                </a:solidFill>
                <a:latin typeface="Arial" panose="020B0604020202020204" pitchFamily="34" charset="0"/>
                <a:cs typeface="Arial" panose="020B0604020202020204" pitchFamily="34" charset="0"/>
              </a:rPr>
              <a:t>biruta.sloka@lu.lv</a:t>
            </a:r>
            <a:br>
              <a:rPr lang="lv-LV" sz="2200" b="1" dirty="0">
                <a:solidFill>
                  <a:schemeClr val="tx1"/>
                </a:solidFill>
                <a:latin typeface="Arial" panose="020B0604020202020204" pitchFamily="34" charset="0"/>
                <a:cs typeface="Arial" panose="020B0604020202020204" pitchFamily="34" charset="0"/>
              </a:rPr>
            </a:br>
            <a:r>
              <a:rPr lang="lv-LV" sz="2200" b="1" dirty="0">
                <a:solidFill>
                  <a:schemeClr val="tx1"/>
                </a:solidFill>
                <a:latin typeface="Arial" panose="020B0604020202020204" pitchFamily="34" charset="0"/>
                <a:cs typeface="Arial" panose="020B0604020202020204" pitchFamily="34" charset="0"/>
              </a:rPr>
              <a:t/>
            </a:r>
            <a:br>
              <a:rPr lang="lv-LV" sz="2200" b="1" dirty="0">
                <a:solidFill>
                  <a:schemeClr val="tx1"/>
                </a:solidFill>
                <a:latin typeface="Arial" panose="020B0604020202020204" pitchFamily="34" charset="0"/>
                <a:cs typeface="Arial" panose="020B0604020202020204" pitchFamily="34" charset="0"/>
              </a:rPr>
            </a:br>
            <a:r>
              <a:rPr lang="lv-LV" sz="1800" b="1" dirty="0">
                <a:solidFill>
                  <a:schemeClr val="tx1"/>
                </a:solidFill>
                <a:latin typeface="Arial" panose="020B0604020202020204" pitchFamily="34" charset="0"/>
                <a:cs typeface="Arial" panose="020B0604020202020204" pitchFamily="34" charset="0"/>
              </a:rPr>
              <a:t/>
            </a:r>
            <a:br>
              <a:rPr lang="lv-LV" sz="1800" b="1" dirty="0">
                <a:solidFill>
                  <a:schemeClr val="tx1"/>
                </a:solidFill>
                <a:latin typeface="Arial" panose="020B0604020202020204" pitchFamily="34" charset="0"/>
                <a:cs typeface="Arial" panose="020B0604020202020204" pitchFamily="34" charset="0"/>
              </a:rPr>
            </a:br>
            <a:r>
              <a:rPr lang="lv-LV" sz="1800" b="1" dirty="0">
                <a:solidFill>
                  <a:schemeClr val="tx1"/>
                </a:solidFill>
                <a:latin typeface="Arial" panose="020B0604020202020204" pitchFamily="34" charset="0"/>
                <a:cs typeface="Arial" panose="020B0604020202020204" pitchFamily="34" charset="0"/>
              </a:rPr>
              <a:t/>
            </a:r>
            <a:br>
              <a:rPr lang="lv-LV" sz="1800" b="1" dirty="0">
                <a:solidFill>
                  <a:schemeClr val="tx1"/>
                </a:solidFill>
                <a:latin typeface="Arial" panose="020B0604020202020204" pitchFamily="34" charset="0"/>
                <a:cs typeface="Arial" panose="020B0604020202020204" pitchFamily="34" charset="0"/>
              </a:rPr>
            </a:br>
            <a:r>
              <a:rPr lang="en-US" sz="2500" b="1" dirty="0">
                <a:solidFill>
                  <a:schemeClr val="tx1"/>
                </a:solidFill>
              </a:rPr>
              <a:t> 5</a:t>
            </a:r>
            <a:r>
              <a:rPr lang="en-US" sz="2500" b="1" baseline="30000" dirty="0">
                <a:solidFill>
                  <a:schemeClr val="tx1"/>
                </a:solidFill>
              </a:rPr>
              <a:t>th</a:t>
            </a:r>
            <a:r>
              <a:rPr lang="en-US" sz="2500" b="1" dirty="0">
                <a:solidFill>
                  <a:schemeClr val="tx1"/>
                </a:solidFill>
              </a:rPr>
              <a:t> Baltic-Nordic Conference on Survey Statistics</a:t>
            </a:r>
            <a:r>
              <a:rPr lang="lv-LV" sz="2500" b="1" dirty="0">
                <a:solidFill>
                  <a:schemeClr val="tx1"/>
                </a:solidFill>
              </a:rPr>
              <a:t/>
            </a:r>
            <a:br>
              <a:rPr lang="lv-LV" sz="2500" b="1" dirty="0">
                <a:solidFill>
                  <a:schemeClr val="tx1"/>
                </a:solidFill>
              </a:rPr>
            </a:br>
            <a:r>
              <a:rPr lang="lv-LV" sz="2500" i="1" dirty="0">
                <a:solidFill>
                  <a:schemeClr val="tx1"/>
                </a:solidFill>
              </a:rPr>
              <a:t>Örebro university, </a:t>
            </a:r>
            <a:r>
              <a:rPr lang="lv-LV" sz="2500" i="1" dirty="0" smtClean="0">
                <a:solidFill>
                  <a:schemeClr val="tx1"/>
                </a:solidFill>
              </a:rPr>
              <a:t/>
            </a:r>
            <a:br>
              <a:rPr lang="lv-LV" sz="2500" i="1" dirty="0" smtClean="0">
                <a:solidFill>
                  <a:schemeClr val="tx1"/>
                </a:solidFill>
              </a:rPr>
            </a:br>
            <a:r>
              <a:rPr lang="lv-LV" sz="2500" i="1" dirty="0" smtClean="0">
                <a:solidFill>
                  <a:schemeClr val="tx1"/>
                </a:solidFill>
              </a:rPr>
              <a:t>June 17, </a:t>
            </a:r>
            <a:r>
              <a:rPr lang="lv-LV" sz="2500" i="1" dirty="0">
                <a:solidFill>
                  <a:schemeClr val="tx1"/>
                </a:solidFill>
              </a:rPr>
              <a:t>2019 </a:t>
            </a:r>
            <a:r>
              <a:rPr lang="lv-LV" sz="2500" i="1" dirty="0"/>
              <a:t/>
            </a:r>
            <a:br>
              <a:rPr lang="lv-LV" sz="2500" i="1" dirty="0"/>
            </a:br>
            <a:r>
              <a:rPr lang="lv-LV" sz="1800" b="1" dirty="0">
                <a:solidFill>
                  <a:schemeClr val="tx1"/>
                </a:solidFill>
                <a:latin typeface="Arial" panose="020B0604020202020204" pitchFamily="34" charset="0"/>
                <a:cs typeface="Arial" panose="020B0604020202020204" pitchFamily="34" charset="0"/>
              </a:rPr>
              <a:t/>
            </a:r>
            <a:br>
              <a:rPr lang="lv-LV" sz="1800" b="1" dirty="0">
                <a:solidFill>
                  <a:schemeClr val="tx1"/>
                </a:solidFill>
                <a:latin typeface="Arial" panose="020B0604020202020204" pitchFamily="34" charset="0"/>
                <a:cs typeface="Arial" panose="020B0604020202020204" pitchFamily="34" charset="0"/>
              </a:rPr>
            </a:br>
            <a:r>
              <a:rPr lang="lv-LV" sz="1800" b="1" dirty="0">
                <a:solidFill>
                  <a:schemeClr val="tx1"/>
                </a:solidFill>
                <a:latin typeface="Arial" panose="020B0604020202020204" pitchFamily="34" charset="0"/>
                <a:cs typeface="Arial" panose="020B0604020202020204" pitchFamily="34" charset="0"/>
              </a:rPr>
              <a:t/>
            </a:r>
            <a:br>
              <a:rPr lang="lv-LV" sz="1800" b="1" dirty="0">
                <a:solidFill>
                  <a:schemeClr val="tx1"/>
                </a:solidFill>
                <a:latin typeface="Arial" panose="020B0604020202020204" pitchFamily="34" charset="0"/>
                <a:cs typeface="Arial" panose="020B0604020202020204" pitchFamily="34" charset="0"/>
              </a:rPr>
            </a:br>
            <a:r>
              <a:rPr lang="lv-LV" sz="1800" b="1" dirty="0">
                <a:solidFill>
                  <a:schemeClr val="tx1"/>
                </a:solidFill>
                <a:latin typeface="Arial" panose="020B0604020202020204" pitchFamily="34" charset="0"/>
                <a:cs typeface="Arial" panose="020B0604020202020204" pitchFamily="34" charset="0"/>
              </a:rPr>
              <a:t/>
            </a:r>
            <a:br>
              <a:rPr lang="lv-LV" sz="1800" b="1" dirty="0">
                <a:solidFill>
                  <a:schemeClr val="tx1"/>
                </a:solidFill>
                <a:latin typeface="Arial" panose="020B0604020202020204" pitchFamily="34" charset="0"/>
                <a:cs typeface="Arial" panose="020B0604020202020204" pitchFamily="34" charset="0"/>
              </a:rPr>
            </a:br>
            <a:endParaRPr lang="en-US" sz="1800" b="1" dirty="0">
              <a:solidFill>
                <a:schemeClr val="bg1">
                  <a:lumMod val="50000"/>
                </a:schemeClr>
              </a:solidFill>
              <a:latin typeface="Arial" panose="020B0604020202020204" pitchFamily="34" charset="0"/>
              <a:cs typeface="Arial" panose="020B0604020202020204" pitchFamily="34" charset="0"/>
            </a:endParaRPr>
          </a:p>
        </p:txBody>
      </p:sp>
      <p:pic>
        <p:nvPicPr>
          <p:cNvPr id="4" name="Picture 3" descr="emblema.png"/>
          <p:cNvPicPr>
            <a:picLocks noChangeAspect="1"/>
          </p:cNvPicPr>
          <p:nvPr/>
        </p:nvPicPr>
        <p:blipFill>
          <a:blip r:embed="rId2" cstate="print"/>
          <a:stretch>
            <a:fillRect/>
          </a:stretch>
        </p:blipFill>
        <p:spPr>
          <a:xfrm>
            <a:off x="10052844" y="2276781"/>
            <a:ext cx="1717170" cy="1701494"/>
          </a:xfrm>
          <a:prstGeom prst="rect">
            <a:avLst/>
          </a:prstGeom>
        </p:spPr>
      </p:pic>
    </p:spTree>
    <p:extLst>
      <p:ext uri="{BB962C8B-B14F-4D97-AF65-F5344CB8AC3E}">
        <p14:creationId xmlns:p14="http://schemas.microsoft.com/office/powerpoint/2010/main" val="169805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endParaRPr lang="lv-LV" sz="3600" dirty="0" smtClean="0"/>
          </a:p>
          <a:p>
            <a:pPr marL="457200" indent="-457200" algn="just">
              <a:buFont typeface="Arial" panose="020B0604020202020204" pitchFamily="34" charset="0"/>
              <a:buChar char="•"/>
            </a:pPr>
            <a:r>
              <a:rPr lang="lv-LV" sz="4000" dirty="0" smtClean="0"/>
              <a:t>Surveys </a:t>
            </a:r>
            <a:r>
              <a:rPr lang="lv-LV" sz="4000" dirty="0"/>
              <a:t>on results </a:t>
            </a:r>
            <a:r>
              <a:rPr lang="lv-LV" sz="4000" dirty="0" smtClean="0"/>
              <a:t>of some business activities (internet shopping, social entrepreneurs) – Chamber of Trade and Commerce</a:t>
            </a:r>
            <a:r>
              <a:rPr lang="lv-LV" sz="4000" dirty="0"/>
              <a:t>, Associations - it is not so easy to negotiate with each of them to keep the questionnaire as short as possible, often rather wide teaching activities on survey length, on representativity and possibilities on further data analysis are </a:t>
            </a:r>
            <a:r>
              <a:rPr lang="lv-LV" sz="4000" dirty="0" smtClean="0"/>
              <a:t>needed, often rather problematic data analysis arrise if in the respective association dominate colleagues having not so good statistical literacy: than expensive data collection lead to limited possibilities for data analysis</a:t>
            </a:r>
            <a:endParaRPr lang="lv-LV" sz="4000" dirty="0">
              <a:solidFill>
                <a:srgbClr val="001E32"/>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289844" y="396875"/>
            <a:ext cx="17983200" cy="1600200"/>
          </a:xfrm>
        </p:spPr>
        <p:txBody>
          <a:bodyPr/>
          <a:lstStyle/>
          <a:p>
            <a:pPr>
              <a:lnSpc>
                <a:spcPct val="100000"/>
              </a:lnSpc>
            </a:pPr>
            <a:r>
              <a:rPr lang="lv-LV" spc="-150" dirty="0" smtClean="0">
                <a:latin typeface="Arial" panose="020B0604020202020204" pitchFamily="34" charset="0"/>
                <a:cs typeface="Arial" panose="020B0604020202020204" pitchFamily="34" charset="0"/>
              </a:rPr>
              <a:t>Social partners involvement challenges</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3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0E09A-4A42-44C3-ABBA-70E66FFB168A}"/>
              </a:ext>
            </a:extLst>
          </p:cNvPr>
          <p:cNvSpPr>
            <a:spLocks noGrp="1"/>
          </p:cNvSpPr>
          <p:nvPr>
            <p:ph type="body" sz="quarter" idx="10"/>
          </p:nvPr>
        </p:nvSpPr>
        <p:spPr>
          <a:xfrm>
            <a:off x="466140" y="2225675"/>
            <a:ext cx="19111703" cy="6324600"/>
          </a:xfrm>
        </p:spPr>
        <p:txBody>
          <a:bodyPr/>
          <a:lstStyle/>
          <a:p>
            <a:pPr marL="571500" indent="-571500" algn="just">
              <a:buFont typeface="Arial" panose="020B0604020202020204" pitchFamily="34" charset="0"/>
              <a:buChar char="•"/>
            </a:pPr>
            <a:r>
              <a:rPr lang="lv-LV" sz="4000" dirty="0" smtClean="0"/>
              <a:t>Social partner involvement in survey organisation, design and questionnary preparation is becomming more and more important as everyone wants to have influence and stress their ipmortance</a:t>
            </a:r>
            <a:endParaRPr lang="en-US" sz="4000" dirty="0" smtClean="0"/>
          </a:p>
          <a:p>
            <a:pPr marL="571500" indent="-571500" algn="just">
              <a:buFont typeface="Arial" panose="020B0604020202020204" pitchFamily="34" charset="0"/>
              <a:buChar char="•"/>
            </a:pPr>
            <a:r>
              <a:rPr lang="lv-LV" sz="4000" dirty="0" smtClean="0"/>
              <a:t>Information technology development and use of smart-phone devices require new and innovative approaches in survey organisation </a:t>
            </a:r>
            <a:endParaRPr lang="en-US" sz="4000" dirty="0"/>
          </a:p>
          <a:p>
            <a:pPr marL="571500" indent="-571500" algn="just">
              <a:buFont typeface="Arial" panose="020B0604020202020204" pitchFamily="34" charset="0"/>
              <a:buChar char="•"/>
            </a:pPr>
            <a:r>
              <a:rPr lang="lv-LV" sz="4000" dirty="0" smtClean="0"/>
              <a:t>As respondents are willing to spend as short as possible time for surveys it is always important to make survey as short as possible but to cover all needed questions to be examined, to address the invitation as personal as possible</a:t>
            </a:r>
            <a:endParaRPr lang="en-US" sz="4000" dirty="0"/>
          </a:p>
          <a:p>
            <a:pPr marL="571500" indent="-571500" algn="just">
              <a:buFont typeface="Arial" panose="020B0604020202020204" pitchFamily="34" charset="0"/>
              <a:buChar char="•"/>
            </a:pPr>
            <a:r>
              <a:rPr lang="lv-LV" sz="4000" dirty="0" smtClean="0"/>
              <a:t>Big challenges are to find best solution for target population determination and to create sample as more and more survey result users care about representativity of the survey </a:t>
            </a:r>
            <a:r>
              <a:rPr lang="en-US" sz="4000" dirty="0" smtClean="0"/>
              <a:t> </a:t>
            </a:r>
            <a:endParaRPr lang="en-US" sz="4000" dirty="0"/>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endParaRPr lang="en-US" sz="4000" dirty="0"/>
          </a:p>
        </p:txBody>
      </p:sp>
      <p:sp>
        <p:nvSpPr>
          <p:cNvPr id="3" name="Text Placeholder 2">
            <a:extLst>
              <a:ext uri="{FF2B5EF4-FFF2-40B4-BE49-F238E27FC236}">
                <a16:creationId xmlns:a16="http://schemas.microsoft.com/office/drawing/2014/main" id="{A5639377-67C6-4E5C-A9F7-B90BA005BF53}"/>
              </a:ext>
            </a:extLst>
          </p:cNvPr>
          <p:cNvSpPr>
            <a:spLocks noGrp="1"/>
          </p:cNvSpPr>
          <p:nvPr>
            <p:ph type="body" sz="quarter" idx="11"/>
          </p:nvPr>
        </p:nvSpPr>
        <p:spPr>
          <a:xfrm>
            <a:off x="375444" y="396875"/>
            <a:ext cx="9067800" cy="1600200"/>
          </a:xfrm>
        </p:spPr>
        <p:txBody>
          <a:bodyPr/>
          <a:lstStyle/>
          <a:p>
            <a:r>
              <a:rPr lang="lv-LV" dirty="0" err="1"/>
              <a:t>Conclusions</a:t>
            </a:r>
            <a:endParaRPr lang="lv-LV" dirty="0"/>
          </a:p>
        </p:txBody>
      </p:sp>
    </p:spTree>
    <p:extLst>
      <p:ext uri="{BB962C8B-B14F-4D97-AF65-F5344CB8AC3E}">
        <p14:creationId xmlns:p14="http://schemas.microsoft.com/office/powerpoint/2010/main" val="173047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8241C3-7F85-4134-AFB1-23D0922258B3}"/>
              </a:ext>
            </a:extLst>
          </p:cNvPr>
          <p:cNvSpPr>
            <a:spLocks noGrp="1"/>
          </p:cNvSpPr>
          <p:nvPr>
            <p:ph type="body" sz="quarter" idx="11"/>
          </p:nvPr>
        </p:nvSpPr>
        <p:spPr/>
        <p:txBody>
          <a:bodyPr/>
          <a:lstStyle/>
          <a:p>
            <a:r>
              <a:rPr lang="lv-LV" dirty="0" err="1"/>
              <a:t>Thank</a:t>
            </a:r>
            <a:r>
              <a:rPr lang="lv-LV" dirty="0"/>
              <a:t> </a:t>
            </a:r>
            <a:r>
              <a:rPr lang="lv-LV" dirty="0" err="1"/>
              <a:t>you</a:t>
            </a:r>
            <a:r>
              <a:rPr lang="lv-LV" dirty="0"/>
              <a:t> </a:t>
            </a:r>
            <a:r>
              <a:rPr lang="lv-LV" dirty="0" err="1"/>
              <a:t>for</a:t>
            </a:r>
            <a:r>
              <a:rPr lang="lv-LV" dirty="0"/>
              <a:t> </a:t>
            </a:r>
            <a:r>
              <a:rPr lang="lv-LV" dirty="0" err="1"/>
              <a:t>your</a:t>
            </a:r>
            <a:r>
              <a:rPr lang="lv-LV" dirty="0"/>
              <a:t> </a:t>
            </a:r>
            <a:r>
              <a:rPr lang="lv-LV" dirty="0" err="1"/>
              <a:t>attention</a:t>
            </a:r>
            <a:r>
              <a:rPr lang="lv-LV" dirty="0"/>
              <a:t>!</a:t>
            </a:r>
          </a:p>
        </p:txBody>
      </p:sp>
      <p:pic>
        <p:nvPicPr>
          <p:cNvPr id="4" name="Picture 3" descr="emblema.png">
            <a:extLst>
              <a:ext uri="{FF2B5EF4-FFF2-40B4-BE49-F238E27FC236}">
                <a16:creationId xmlns:a16="http://schemas.microsoft.com/office/drawing/2014/main" id="{EC645CCE-2139-4461-B8EF-93903C574A8E}"/>
              </a:ext>
            </a:extLst>
          </p:cNvPr>
          <p:cNvPicPr>
            <a:picLocks noChangeAspect="1"/>
          </p:cNvPicPr>
          <p:nvPr/>
        </p:nvPicPr>
        <p:blipFill>
          <a:blip r:embed="rId2" cstate="print"/>
          <a:stretch>
            <a:fillRect/>
          </a:stretch>
        </p:blipFill>
        <p:spPr>
          <a:xfrm>
            <a:off x="12186444" y="3042640"/>
            <a:ext cx="1717170" cy="1701494"/>
          </a:xfrm>
          <a:prstGeom prst="rect">
            <a:avLst/>
          </a:prstGeom>
        </p:spPr>
      </p:pic>
    </p:spTree>
    <p:extLst>
      <p:ext uri="{BB962C8B-B14F-4D97-AF65-F5344CB8AC3E}">
        <p14:creationId xmlns:p14="http://schemas.microsoft.com/office/powerpoint/2010/main" val="82324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r>
              <a:rPr lang="en-US" sz="4000" dirty="0"/>
              <a:t>Survey </a:t>
            </a:r>
            <a:r>
              <a:rPr lang="en-US" sz="4000" dirty="0" err="1"/>
              <a:t>organisation</a:t>
            </a:r>
            <a:r>
              <a:rPr lang="en-US" sz="4000" dirty="0"/>
              <a:t> is a big challenge when it is important to get information on several aspects of business and society development – when data are not collected by respected and </a:t>
            </a:r>
            <a:r>
              <a:rPr lang="en-US" sz="4000" dirty="0" err="1"/>
              <a:t>recognised</a:t>
            </a:r>
            <a:r>
              <a:rPr lang="en-US" sz="4000" dirty="0"/>
              <a:t> institutions, like Central Statistical Bureaus or National bank where usually are involved legal regulations for respective data collection and it is good that now a lot of those collected data sets are available for </a:t>
            </a:r>
            <a:r>
              <a:rPr lang="en-US" sz="4000" dirty="0" smtClean="0"/>
              <a:t>researchers</a:t>
            </a:r>
            <a:endParaRPr lang="lv-LV" sz="4000" dirty="0" smtClean="0"/>
          </a:p>
          <a:p>
            <a:pPr marL="457200" indent="-457200" algn="just">
              <a:buFont typeface="Arial" panose="020B0604020202020204" pitchFamily="34" charset="0"/>
              <a:buChar char="•"/>
            </a:pPr>
            <a:r>
              <a:rPr lang="en-US" sz="4000" dirty="0" smtClean="0"/>
              <a:t>But </a:t>
            </a:r>
            <a:r>
              <a:rPr lang="en-US" sz="4000" dirty="0"/>
              <a:t>often there are needs of </a:t>
            </a:r>
            <a:r>
              <a:rPr lang="en-US" sz="4000" dirty="0" smtClean="0"/>
              <a:t>municipalities, </a:t>
            </a:r>
            <a:r>
              <a:rPr lang="en-US" sz="4000" dirty="0"/>
              <a:t>planning </a:t>
            </a:r>
            <a:r>
              <a:rPr lang="en-US" sz="4000" dirty="0" smtClean="0"/>
              <a:t>regions, </a:t>
            </a:r>
            <a:r>
              <a:rPr lang="en-US" sz="4000" dirty="0"/>
              <a:t>employer’s </a:t>
            </a:r>
            <a:r>
              <a:rPr lang="en-US" sz="4000" dirty="0" err="1" smtClean="0"/>
              <a:t>organisations</a:t>
            </a:r>
            <a:r>
              <a:rPr lang="en-US" sz="4000" dirty="0" smtClean="0"/>
              <a:t> </a:t>
            </a:r>
            <a:r>
              <a:rPr lang="en-US" sz="4000" dirty="0"/>
              <a:t>and businesses </a:t>
            </a:r>
            <a:r>
              <a:rPr lang="en-US" sz="4000" dirty="0" smtClean="0"/>
              <a:t>where </a:t>
            </a:r>
            <a:r>
              <a:rPr lang="en-US" sz="4000" dirty="0"/>
              <a:t>it is important to get reasonable information on situation analysis and </a:t>
            </a:r>
            <a:r>
              <a:rPr lang="lv-LV" sz="4000" dirty="0" smtClean="0"/>
              <a:t>for </a:t>
            </a:r>
            <a:r>
              <a:rPr lang="en-US" sz="4000" dirty="0" smtClean="0"/>
              <a:t>further </a:t>
            </a:r>
            <a:r>
              <a:rPr lang="en-US" sz="4000" dirty="0"/>
              <a:t>decision – </a:t>
            </a:r>
            <a:r>
              <a:rPr lang="en-US" sz="4000" dirty="0" smtClean="0"/>
              <a:t>making</a:t>
            </a:r>
            <a:r>
              <a:rPr lang="lv-LV" sz="4000" dirty="0" smtClean="0"/>
              <a:t> the survey data have to be as good as possible – in sense of representativity, reasonable survey data collection time taking into account very limited material resources</a:t>
            </a:r>
            <a:r>
              <a:rPr lang="en-US" sz="4000" dirty="0" smtClean="0"/>
              <a:t> </a:t>
            </a:r>
            <a:endParaRPr lang="lv-LV" sz="4000" dirty="0">
              <a:solidFill>
                <a:srgbClr val="001E32"/>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137444" y="663575"/>
            <a:ext cx="11430000" cy="1600200"/>
          </a:xfrm>
        </p:spPr>
        <p:txBody>
          <a:bodyPr/>
          <a:lstStyle/>
          <a:p>
            <a:pPr>
              <a:lnSpc>
                <a:spcPct val="100000"/>
              </a:lnSpc>
            </a:pPr>
            <a:r>
              <a:rPr lang="lv-LV" spc="-150" dirty="0" err="1">
                <a:latin typeface="Arial" panose="020B0604020202020204" pitchFamily="34" charset="0"/>
                <a:cs typeface="Arial" panose="020B0604020202020204" pitchFamily="34" charset="0"/>
              </a:rPr>
              <a:t>Introduction</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27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endParaRPr lang="lv-LV" sz="4000" dirty="0" smtClean="0"/>
          </a:p>
          <a:p>
            <a:pPr marL="457200" indent="-457200" algn="just">
              <a:buFont typeface="Arial" panose="020B0604020202020204" pitchFamily="34" charset="0"/>
              <a:buChar char="•"/>
            </a:pPr>
            <a:r>
              <a:rPr lang="en-US" sz="4000" dirty="0" smtClean="0"/>
              <a:t>Aim – </a:t>
            </a:r>
            <a:r>
              <a:rPr lang="en-US" sz="4000" dirty="0" err="1"/>
              <a:t>analyse</a:t>
            </a:r>
            <a:r>
              <a:rPr lang="en-US" sz="4000" dirty="0"/>
              <a:t> advantages and disadvantages of social partner involvements of survey </a:t>
            </a:r>
            <a:r>
              <a:rPr lang="en-US" sz="4000" dirty="0" err="1" smtClean="0"/>
              <a:t>organisations</a:t>
            </a:r>
            <a:endParaRPr lang="lv-LV" sz="4000" dirty="0" smtClean="0"/>
          </a:p>
          <a:p>
            <a:pPr algn="just"/>
            <a:endParaRPr lang="lv-LV" sz="4000" dirty="0" smtClean="0"/>
          </a:p>
          <a:p>
            <a:pPr marL="457200" indent="-457200" algn="just">
              <a:buFont typeface="Arial" panose="020B0604020202020204" pitchFamily="34" charset="0"/>
              <a:buChar char="•"/>
            </a:pPr>
            <a:r>
              <a:rPr lang="en-US" sz="4000" dirty="0"/>
              <a:t>Research methods used: scientific publications analysis, evaluations of experience of different partner involvement in survey </a:t>
            </a:r>
            <a:r>
              <a:rPr lang="en-US" sz="4000" dirty="0" err="1"/>
              <a:t>organisation</a:t>
            </a:r>
            <a:endParaRPr lang="lv-LV" sz="4000" dirty="0">
              <a:solidFill>
                <a:srgbClr val="001E32"/>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137444" y="663575"/>
            <a:ext cx="11430000" cy="1600200"/>
          </a:xfrm>
        </p:spPr>
        <p:txBody>
          <a:bodyPr/>
          <a:lstStyle/>
          <a:p>
            <a:pPr>
              <a:lnSpc>
                <a:spcPct val="100000"/>
              </a:lnSpc>
            </a:pPr>
            <a:r>
              <a:rPr lang="lv-LV" spc="-150" dirty="0" err="1">
                <a:latin typeface="Arial" panose="020B0604020202020204" pitchFamily="34" charset="0"/>
                <a:cs typeface="Arial" panose="020B0604020202020204" pitchFamily="34" charset="0"/>
              </a:rPr>
              <a:t>Introduction</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17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r>
              <a:rPr lang="lv-LV" sz="4000" dirty="0" smtClean="0"/>
              <a:t>Surveys on results of work-based learning in Latvia (employers, vocational education school managers, students)</a:t>
            </a:r>
          </a:p>
          <a:p>
            <a:pPr marL="457200" indent="-457200" algn="just">
              <a:buFont typeface="Arial" panose="020B0604020202020204" pitchFamily="34" charset="0"/>
              <a:buChar char="•"/>
            </a:pPr>
            <a:endParaRPr lang="lv-LV" sz="4000" dirty="0" smtClean="0"/>
          </a:p>
          <a:p>
            <a:pPr marL="457200" indent="-457200" algn="just">
              <a:buFont typeface="Arial" panose="020B0604020202020204" pitchFamily="34" charset="0"/>
              <a:buChar char="•"/>
            </a:pPr>
            <a:r>
              <a:rPr lang="lv-LV" sz="4000" dirty="0" smtClean="0"/>
              <a:t>Surveys </a:t>
            </a:r>
            <a:r>
              <a:rPr lang="lv-LV" sz="4000" dirty="0"/>
              <a:t>on results </a:t>
            </a:r>
            <a:r>
              <a:rPr lang="lv-LV" sz="4000" dirty="0" smtClean="0"/>
              <a:t>of municipality work and future plan developments (inhabitants, entrepreneurs, municipality employees)</a:t>
            </a:r>
          </a:p>
          <a:p>
            <a:pPr marL="457200" indent="-457200" algn="just">
              <a:buFont typeface="Arial" panose="020B0604020202020204" pitchFamily="34" charset="0"/>
              <a:buChar char="•"/>
            </a:pPr>
            <a:endParaRPr lang="lv-LV" sz="4000" dirty="0" smtClean="0"/>
          </a:p>
          <a:p>
            <a:pPr marL="457200" indent="-457200" algn="just">
              <a:buFont typeface="Arial" panose="020B0604020202020204" pitchFamily="34" charset="0"/>
              <a:buChar char="•"/>
            </a:pPr>
            <a:r>
              <a:rPr lang="lv-LV" sz="4000" dirty="0" smtClean="0"/>
              <a:t>Surveys </a:t>
            </a:r>
            <a:r>
              <a:rPr lang="lv-LV" sz="4000" dirty="0"/>
              <a:t>on results </a:t>
            </a:r>
            <a:r>
              <a:rPr lang="lv-LV" sz="4000" dirty="0" smtClean="0"/>
              <a:t>of some new production start (blue mussel farming in the Baltic Sea Region) (research institutions, policy designers: public administrators and politicians) </a:t>
            </a:r>
          </a:p>
          <a:p>
            <a:pPr marL="457200" indent="-457200" algn="just">
              <a:buFont typeface="Arial" panose="020B0604020202020204" pitchFamily="34" charset="0"/>
              <a:buChar char="•"/>
            </a:pPr>
            <a:endParaRPr lang="lv-LV" sz="4000" dirty="0" smtClean="0"/>
          </a:p>
          <a:p>
            <a:pPr marL="457200" indent="-457200" algn="just">
              <a:buFont typeface="Arial" panose="020B0604020202020204" pitchFamily="34" charset="0"/>
              <a:buChar char="•"/>
            </a:pPr>
            <a:r>
              <a:rPr lang="lv-LV" sz="4000" dirty="0" smtClean="0"/>
              <a:t>Surveys </a:t>
            </a:r>
            <a:r>
              <a:rPr lang="lv-LV" sz="4000" dirty="0"/>
              <a:t>on results </a:t>
            </a:r>
            <a:r>
              <a:rPr lang="lv-LV" sz="4000" dirty="0" smtClean="0"/>
              <a:t>of some business activities (internet shopping, social entrepreneurs)</a:t>
            </a:r>
            <a:endParaRPr lang="lv-LV" sz="4000" dirty="0">
              <a:solidFill>
                <a:srgbClr val="001E32"/>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137444" y="663575"/>
            <a:ext cx="14097000" cy="1600200"/>
          </a:xfrm>
        </p:spPr>
        <p:txBody>
          <a:bodyPr/>
          <a:lstStyle/>
          <a:p>
            <a:pPr>
              <a:lnSpc>
                <a:spcPct val="100000"/>
              </a:lnSpc>
            </a:pPr>
            <a:r>
              <a:rPr lang="lv-LV" spc="-150" dirty="0" smtClean="0">
                <a:latin typeface="Arial" panose="020B0604020202020204" pitchFamily="34" charset="0"/>
                <a:cs typeface="Arial" panose="020B0604020202020204" pitchFamily="34" charset="0"/>
              </a:rPr>
              <a:t>Recent surveys used (examples)</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1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r>
              <a:rPr lang="lv-LV" sz="3600" dirty="0" smtClean="0"/>
              <a:t>Surveys on results of work-based learning in Latvia (employers, vocational education school managers, students) – Confederation of Employers, Ministry of Education and Science, Municiaplties</a:t>
            </a:r>
          </a:p>
          <a:p>
            <a:pPr marL="457200" indent="-457200" algn="just">
              <a:buFont typeface="Arial" panose="020B0604020202020204" pitchFamily="34" charset="0"/>
              <a:buChar char="•"/>
            </a:pPr>
            <a:endParaRPr lang="lv-LV" sz="3600" dirty="0" smtClean="0"/>
          </a:p>
          <a:p>
            <a:pPr marL="457200" indent="-457200" algn="just">
              <a:buFont typeface="Arial" panose="020B0604020202020204" pitchFamily="34" charset="0"/>
              <a:buChar char="•"/>
            </a:pPr>
            <a:r>
              <a:rPr lang="lv-LV" sz="3600" dirty="0" smtClean="0"/>
              <a:t>Surveys </a:t>
            </a:r>
            <a:r>
              <a:rPr lang="lv-LV" sz="3600" dirty="0"/>
              <a:t>on results </a:t>
            </a:r>
            <a:r>
              <a:rPr lang="lv-LV" sz="3600" dirty="0" smtClean="0"/>
              <a:t>of municipality work and future plan developments (inhabitants, entrepreneurs, municipality employees) – Planning Regions, Municipalities</a:t>
            </a:r>
          </a:p>
          <a:p>
            <a:pPr marL="457200" indent="-457200" algn="just">
              <a:buFont typeface="Arial" panose="020B0604020202020204" pitchFamily="34" charset="0"/>
              <a:buChar char="•"/>
            </a:pPr>
            <a:endParaRPr lang="lv-LV" sz="3600" dirty="0" smtClean="0"/>
          </a:p>
          <a:p>
            <a:pPr marL="457200" indent="-457200" algn="just">
              <a:buFont typeface="Arial" panose="020B0604020202020204" pitchFamily="34" charset="0"/>
              <a:buChar char="•"/>
            </a:pPr>
            <a:r>
              <a:rPr lang="lv-LV" sz="3600" dirty="0" smtClean="0"/>
              <a:t>Surveys </a:t>
            </a:r>
            <a:r>
              <a:rPr lang="lv-LV" sz="3600" dirty="0"/>
              <a:t>on results </a:t>
            </a:r>
            <a:r>
              <a:rPr lang="lv-LV" sz="3600" dirty="0" smtClean="0"/>
              <a:t>of some new production start (blue mussel farming in the Baltic Sea Region) (research institutions, policy designers: public administrators and politicians) – Plannong regions, Ministries involved (Ministry of Ariculture, Ministry of Envionment and Regional Development)</a:t>
            </a:r>
          </a:p>
          <a:p>
            <a:pPr marL="457200" indent="-457200" algn="just">
              <a:buFont typeface="Arial" panose="020B0604020202020204" pitchFamily="34" charset="0"/>
              <a:buChar char="•"/>
            </a:pPr>
            <a:endParaRPr lang="lv-LV" sz="3600" dirty="0" smtClean="0"/>
          </a:p>
          <a:p>
            <a:pPr marL="457200" indent="-457200" algn="just">
              <a:buFont typeface="Arial" panose="020B0604020202020204" pitchFamily="34" charset="0"/>
              <a:buChar char="•"/>
            </a:pPr>
            <a:r>
              <a:rPr lang="lv-LV" sz="3600" dirty="0" smtClean="0"/>
              <a:t>Surveys </a:t>
            </a:r>
            <a:r>
              <a:rPr lang="lv-LV" sz="3600" dirty="0"/>
              <a:t>on results </a:t>
            </a:r>
            <a:r>
              <a:rPr lang="lv-LV" sz="3600" dirty="0" smtClean="0"/>
              <a:t>of some business activities (internet shopping, social entrepreneurs) – Chamber of Trade and Commerce, Associations</a:t>
            </a:r>
            <a:endParaRPr lang="lv-LV" sz="3600" dirty="0">
              <a:solidFill>
                <a:srgbClr val="001E32"/>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289844" y="396875"/>
            <a:ext cx="17983200" cy="1600200"/>
          </a:xfrm>
        </p:spPr>
        <p:txBody>
          <a:bodyPr/>
          <a:lstStyle/>
          <a:p>
            <a:pPr>
              <a:lnSpc>
                <a:spcPct val="100000"/>
              </a:lnSpc>
            </a:pPr>
            <a:r>
              <a:rPr lang="lv-LV" spc="-150" dirty="0" smtClean="0">
                <a:latin typeface="Arial" panose="020B0604020202020204" pitchFamily="34" charset="0"/>
                <a:cs typeface="Arial" panose="020B0604020202020204" pitchFamily="34" charset="0"/>
              </a:rPr>
              <a:t>Social partners involvement in recent surveys</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27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r>
              <a:rPr lang="lv-LV" sz="3600" dirty="0" smtClean="0"/>
              <a:t>Availability for data analysis with SPSS (Statistical Package for Social Sciences)</a:t>
            </a:r>
          </a:p>
          <a:p>
            <a:pPr marL="457200" indent="-457200" algn="just">
              <a:buFont typeface="Arial" panose="020B0604020202020204" pitchFamily="34" charset="0"/>
              <a:buChar char="•"/>
            </a:pPr>
            <a:endParaRPr lang="lv-LV" sz="3600" dirty="0" smtClean="0"/>
          </a:p>
          <a:p>
            <a:pPr marL="457200" indent="-457200" algn="just">
              <a:buFont typeface="Arial" panose="020B0604020202020204" pitchFamily="34" charset="0"/>
              <a:buChar char="•"/>
            </a:pPr>
            <a:r>
              <a:rPr lang="lv-LV" sz="3600" dirty="0" smtClean="0"/>
              <a:t>Possibilities to use </a:t>
            </a:r>
            <a:r>
              <a:rPr lang="lv-LV" sz="3600" i="1" dirty="0" smtClean="0"/>
              <a:t>QuestionPro</a:t>
            </a:r>
            <a:r>
              <a:rPr lang="lv-LV" sz="3600" dirty="0" smtClean="0"/>
              <a:t> for data collection (only when they are not for commercial use)</a:t>
            </a:r>
          </a:p>
          <a:p>
            <a:pPr marL="457200" indent="-457200" algn="just">
              <a:buFont typeface="Arial" panose="020B0604020202020204" pitchFamily="34" charset="0"/>
              <a:buChar char="•"/>
            </a:pPr>
            <a:endParaRPr lang="lv-LV" sz="3600" dirty="0" smtClean="0"/>
          </a:p>
          <a:p>
            <a:pPr marL="457200" indent="-457200" algn="just">
              <a:buFont typeface="Arial" panose="020B0604020202020204" pitchFamily="34" charset="0"/>
              <a:buChar char="•"/>
            </a:pPr>
            <a:r>
              <a:rPr lang="lv-LV" sz="3600" dirty="0"/>
              <a:t>Possibilities to use </a:t>
            </a:r>
            <a:r>
              <a:rPr lang="lv-LV" sz="3600" dirty="0" smtClean="0"/>
              <a:t>lomng-term co-operation colleagues </a:t>
            </a:r>
            <a:r>
              <a:rPr lang="lv-LV" sz="3600" dirty="0"/>
              <a:t>for data </a:t>
            </a:r>
            <a:r>
              <a:rPr lang="lv-LV" sz="3600" dirty="0" smtClean="0"/>
              <a:t>collection</a:t>
            </a:r>
          </a:p>
          <a:p>
            <a:pPr marL="457200" indent="-457200" algn="just">
              <a:buFont typeface="Arial" panose="020B0604020202020204" pitchFamily="34" charset="0"/>
              <a:buChar char="•"/>
            </a:pPr>
            <a:endParaRPr lang="lv-LV" sz="3600" dirty="0" smtClean="0"/>
          </a:p>
          <a:p>
            <a:pPr marL="457200" indent="-457200" algn="just">
              <a:buFont typeface="Arial" panose="020B0604020202020204" pitchFamily="34" charset="0"/>
              <a:buChar char="•"/>
            </a:pPr>
            <a:r>
              <a:rPr lang="lv-LV" sz="3600" dirty="0" smtClean="0"/>
              <a:t>Experience and network of researchers and experience in data analysis including multivariate data analysis (factor analysis, correspondence analysis, discriminant analysis, rregression and correlation analysis, variance analysis – AVOVA, etc); cross-tabulations, different statistical hypothesis testing, preparation of research reports and presentations satisfying social partners from one side and rresearchers from other side</a:t>
            </a:r>
          </a:p>
          <a:p>
            <a:pPr marL="457200" indent="-457200" algn="just">
              <a:buFont typeface="Arial" panose="020B0604020202020204" pitchFamily="34" charset="0"/>
              <a:buChar char="•"/>
            </a:pPr>
            <a:endParaRPr lang="lv-LV" sz="3600" dirty="0" smtClean="0"/>
          </a:p>
        </p:txBody>
      </p:sp>
      <p:sp>
        <p:nvSpPr>
          <p:cNvPr id="3" name="Text Placeholder 2"/>
          <p:cNvSpPr>
            <a:spLocks noGrp="1"/>
          </p:cNvSpPr>
          <p:nvPr>
            <p:ph type="body" sz="quarter" idx="11"/>
          </p:nvPr>
        </p:nvSpPr>
        <p:spPr>
          <a:xfrm>
            <a:off x="1289844" y="396875"/>
            <a:ext cx="17983200" cy="1600200"/>
          </a:xfrm>
        </p:spPr>
        <p:txBody>
          <a:bodyPr/>
          <a:lstStyle/>
          <a:p>
            <a:pPr>
              <a:lnSpc>
                <a:spcPct val="100000"/>
              </a:lnSpc>
            </a:pPr>
            <a:r>
              <a:rPr lang="lv-LV" spc="-150" dirty="0" smtClean="0">
                <a:latin typeface="Arial" panose="020B0604020202020204" pitchFamily="34" charset="0"/>
                <a:cs typeface="Arial" panose="020B0604020202020204" pitchFamily="34" charset="0"/>
              </a:rPr>
              <a:t>Technical support for social partners </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70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r>
              <a:rPr lang="lv-LV" sz="4400" dirty="0" smtClean="0"/>
              <a:t>Social partners have to be interested – examples for surveys on results of work-based learning in Latvia (employers, vocational education school managers, students) – every social partner: Confederation of Employers, Ministry of Education and Science, Municiaplties wanted to cover their interests – it is not so easy to negotiate with each of them to keep the questionnaire as soon as possible, often rather wide teaching activities on survey length, on representativity and possibilities on further data analysis are needed  </a:t>
            </a:r>
          </a:p>
          <a:p>
            <a:pPr marL="457200" indent="-457200" algn="just">
              <a:buFont typeface="Arial" panose="020B0604020202020204" pitchFamily="34" charset="0"/>
              <a:buChar char="•"/>
            </a:pPr>
            <a:endParaRPr lang="lv-LV" sz="4400" dirty="0" smtClean="0"/>
          </a:p>
        </p:txBody>
      </p:sp>
      <p:sp>
        <p:nvSpPr>
          <p:cNvPr id="3" name="Text Placeholder 2"/>
          <p:cNvSpPr>
            <a:spLocks noGrp="1"/>
          </p:cNvSpPr>
          <p:nvPr>
            <p:ph type="body" sz="quarter" idx="11"/>
          </p:nvPr>
        </p:nvSpPr>
        <p:spPr>
          <a:xfrm>
            <a:off x="1289844" y="396875"/>
            <a:ext cx="17983200" cy="1600200"/>
          </a:xfrm>
        </p:spPr>
        <p:txBody>
          <a:bodyPr/>
          <a:lstStyle/>
          <a:p>
            <a:pPr>
              <a:lnSpc>
                <a:spcPct val="100000"/>
              </a:lnSpc>
            </a:pPr>
            <a:r>
              <a:rPr lang="lv-LV" spc="-150" dirty="0" smtClean="0">
                <a:latin typeface="Arial" panose="020B0604020202020204" pitchFamily="34" charset="0"/>
                <a:cs typeface="Arial" panose="020B0604020202020204" pitchFamily="34" charset="0"/>
              </a:rPr>
              <a:t>Social partners involvement challenges</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21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r>
              <a:rPr lang="lv-LV" sz="4000" dirty="0" smtClean="0"/>
              <a:t>Surveys </a:t>
            </a:r>
            <a:r>
              <a:rPr lang="lv-LV" sz="4000" dirty="0"/>
              <a:t>on results </a:t>
            </a:r>
            <a:r>
              <a:rPr lang="lv-LV" sz="4000" dirty="0" smtClean="0"/>
              <a:t>of municipality work and future plan developments (inhabitants, entrepreneurs, municipality employees) – influence of Planning Regions</a:t>
            </a:r>
            <a:r>
              <a:rPr lang="lv-LV" sz="4000" dirty="0"/>
              <a:t>, Municipalities - it is not so easy to negotiate with each of them to keep the questionnaire as </a:t>
            </a:r>
            <a:r>
              <a:rPr lang="lv-LV" sz="4000" dirty="0" smtClean="0"/>
              <a:t>short </a:t>
            </a:r>
            <a:r>
              <a:rPr lang="lv-LV" sz="4000" dirty="0"/>
              <a:t>as possible, often rather wide teaching activities on survey length, on representativity and possibilities on further data analysis are </a:t>
            </a:r>
            <a:r>
              <a:rPr lang="lv-LV" sz="4000" dirty="0" smtClean="0"/>
              <a:t>needed, especially hard is to explain statistical indicator use, like arithmetic means, medians, standard deviations, etc – for each has to be explanations  </a:t>
            </a:r>
          </a:p>
          <a:p>
            <a:pPr algn="just"/>
            <a:endParaRPr lang="lv-LV" sz="3600" dirty="0" smtClean="0"/>
          </a:p>
        </p:txBody>
      </p:sp>
      <p:sp>
        <p:nvSpPr>
          <p:cNvPr id="3" name="Text Placeholder 2"/>
          <p:cNvSpPr>
            <a:spLocks noGrp="1"/>
          </p:cNvSpPr>
          <p:nvPr>
            <p:ph type="body" sz="quarter" idx="11"/>
          </p:nvPr>
        </p:nvSpPr>
        <p:spPr>
          <a:xfrm>
            <a:off x="1289844" y="396875"/>
            <a:ext cx="17983200" cy="1600200"/>
          </a:xfrm>
        </p:spPr>
        <p:txBody>
          <a:bodyPr/>
          <a:lstStyle/>
          <a:p>
            <a:pPr>
              <a:lnSpc>
                <a:spcPct val="100000"/>
              </a:lnSpc>
            </a:pPr>
            <a:r>
              <a:rPr lang="lv-LV" spc="-150" dirty="0" smtClean="0">
                <a:latin typeface="Arial" panose="020B0604020202020204" pitchFamily="34" charset="0"/>
                <a:cs typeface="Arial" panose="020B0604020202020204" pitchFamily="34" charset="0"/>
              </a:rPr>
              <a:t>Social partners involvement challenges</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07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7444" y="1997075"/>
            <a:ext cx="18211800" cy="7848600"/>
          </a:xfrm>
        </p:spPr>
        <p:txBody>
          <a:bodyPr numCol="1"/>
          <a:lstStyle/>
          <a:p>
            <a:pPr marL="457200" indent="-457200" algn="just">
              <a:buFont typeface="Arial" panose="020B0604020202020204" pitchFamily="34" charset="0"/>
              <a:buChar char="•"/>
            </a:pPr>
            <a:endParaRPr lang="lv-LV" sz="3600" dirty="0" smtClean="0"/>
          </a:p>
          <a:p>
            <a:pPr marL="457200" indent="-457200" algn="just">
              <a:buFont typeface="Arial" panose="020B0604020202020204" pitchFamily="34" charset="0"/>
              <a:buChar char="•"/>
            </a:pPr>
            <a:r>
              <a:rPr lang="lv-LV" sz="4000" dirty="0" smtClean="0"/>
              <a:t>Surveys </a:t>
            </a:r>
            <a:r>
              <a:rPr lang="lv-LV" sz="4000" dirty="0"/>
              <a:t>on results </a:t>
            </a:r>
            <a:r>
              <a:rPr lang="lv-LV" sz="4000" dirty="0" smtClean="0"/>
              <a:t>of some new production start (blue mussel farming in the Baltic Sea Region) (research institutions, policy designers: public administrators and politicians) – Plannong regions, Ministries involved (Ministry of Ariculture, Ministry of Envionment and Regional </a:t>
            </a:r>
            <a:r>
              <a:rPr lang="lv-LV" sz="4000" dirty="0"/>
              <a:t>Development) - it is not so easy to negotiate with each of them to keep the questionnaire as short as possible, often rather wide teaching activities on survey length, on representativity and possibilities on further data analysis are needed</a:t>
            </a:r>
            <a:endParaRPr lang="lv-LV" sz="4000" dirty="0" smtClean="0"/>
          </a:p>
          <a:p>
            <a:pPr marL="457200" indent="-457200" algn="just">
              <a:buFont typeface="Arial" panose="020B0604020202020204" pitchFamily="34" charset="0"/>
              <a:buChar char="•"/>
            </a:pPr>
            <a:endParaRPr lang="lv-LV" sz="3600" dirty="0" smtClean="0"/>
          </a:p>
        </p:txBody>
      </p:sp>
      <p:sp>
        <p:nvSpPr>
          <p:cNvPr id="3" name="Text Placeholder 2"/>
          <p:cNvSpPr>
            <a:spLocks noGrp="1"/>
          </p:cNvSpPr>
          <p:nvPr>
            <p:ph type="body" sz="quarter" idx="11"/>
          </p:nvPr>
        </p:nvSpPr>
        <p:spPr>
          <a:xfrm>
            <a:off x="1289844" y="396875"/>
            <a:ext cx="17983200" cy="1600200"/>
          </a:xfrm>
        </p:spPr>
        <p:txBody>
          <a:bodyPr/>
          <a:lstStyle/>
          <a:p>
            <a:pPr>
              <a:lnSpc>
                <a:spcPct val="100000"/>
              </a:lnSpc>
            </a:pPr>
            <a:r>
              <a:rPr lang="lv-LV" spc="-150" dirty="0" smtClean="0">
                <a:latin typeface="Arial" panose="020B0604020202020204" pitchFamily="34" charset="0"/>
                <a:cs typeface="Arial" panose="020B0604020202020204" pitchFamily="34" charset="0"/>
              </a:rPr>
              <a:t>Social partners involvement challenges</a:t>
            </a:r>
            <a:endParaRPr lang="pt-BR" spc="-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223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 - &amp;quot;&amp;#x0D;&amp;#x0A;Referāta nosaukums&amp;#x0D;&amp;#x0A;&amp;#x0D;&amp;#x0A;&amp;#x0D;&amp;#x0A;&amp;#x0D;&amp;#x0A;Vārds Uzvārds&amp;#x0D;&amp;#x0A;Vārds Uzvārds&amp;#x0D;&amp;#x0A;Vārds Uzvārds&amp;#x0D;&amp;#x0A;Vārds Uzvārds&amp;#x0D;&amp;#x0A;&amp;#x0D;&amp;#x0A;&amp;#x0D;&amp;#x0A;&amp;#x0D;&amp;#x0A;&amp;#x0D;&amp;#x0A;&amp;#x0D;&amp;#x0A;22.03.2019&amp;#x0D;&amp;#x0A;&amp;#x0D;&amp;#x0A;LU 77.starptautiskā&quot;/&gt;&lt;property id=&quot;20307&quot; value=&quot;289&quot;/&gt;&lt;/object&gt;&lt;object type=&quot;3&quot; unique_id=&quot;10006&quot;&gt;&lt;property id=&quot;20148&quot; value=&quot;5&quot;/&gt;&lt;property id=&quot;20300&quot; value=&quot;Slide 2&quot;/&gt;&lt;property id=&quot;20307&quot; value=&quot;278&quot;/&gt;&lt;/object&gt;&lt;object type=&quot;3&quot; unique_id=&quot;10007&quot;&gt;&lt;property id=&quot;20148&quot; value=&quot;5&quot;/&gt;&lt;property id=&quot;20300&quot; value=&quot;Slide 3&quot;/&gt;&lt;property id=&quot;20307&quot; value=&quot;290&quot;/&gt;&lt;/object&gt;&lt;/object&gt;&lt;/object&gt;&lt;/database&gt;"/>
  <p:tag name="SECTOMILLISECCONVERTED" val="1"/>
</p:tagLst>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F Handbook Pro"/>
        <a:ea typeface=""/>
        <a:cs typeface=""/>
      </a:majorFont>
      <a:minorFont>
        <a:latin typeface="PF Handbook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9114</TotalTime>
  <Words>984</Words>
  <Application>Microsoft Office PowerPoint</Application>
  <PresentationFormat>Custom</PresentationFormat>
  <Paragraphs>49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(null)</vt:lpstr>
      <vt:lpstr>Arial Narrow</vt:lpstr>
      <vt:lpstr>Calibri</vt:lpstr>
      <vt:lpstr>PF Handbook Pro</vt:lpstr>
      <vt:lpstr>Office Theme</vt:lpstr>
      <vt:lpstr>SURVEY ORGANISATIONS WITH INVOLVEMENT OF SOCIAL PARTNERS    Biruta Sloka University of Latvia biruta.sloka@lu.lv     5th Baltic-Nordic Conference on Survey Statistics Örebro university,  June 17,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Hörsal ORU</cp:lastModifiedBy>
  <cp:revision>154</cp:revision>
  <dcterms:created xsi:type="dcterms:W3CDTF">2018-05-23T10:57:02Z</dcterms:created>
  <dcterms:modified xsi:type="dcterms:W3CDTF">2019-06-17T14:18:44Z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ies>
</file>