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7" r:id="rId1"/>
  </p:sldMasterIdLst>
  <p:notesMasterIdLst>
    <p:notesMasterId r:id="rId25"/>
  </p:notesMasterIdLst>
  <p:sldIdLst>
    <p:sldId id="256" r:id="rId2"/>
    <p:sldId id="286" r:id="rId3"/>
    <p:sldId id="371" r:id="rId4"/>
    <p:sldId id="334" r:id="rId5"/>
    <p:sldId id="343" r:id="rId6"/>
    <p:sldId id="385" r:id="rId7"/>
    <p:sldId id="370" r:id="rId8"/>
    <p:sldId id="350" r:id="rId9"/>
    <p:sldId id="378" r:id="rId10"/>
    <p:sldId id="355" r:id="rId11"/>
    <p:sldId id="356" r:id="rId12"/>
    <p:sldId id="357" r:id="rId13"/>
    <p:sldId id="381" r:id="rId14"/>
    <p:sldId id="379" r:id="rId15"/>
    <p:sldId id="380" r:id="rId16"/>
    <p:sldId id="359" r:id="rId17"/>
    <p:sldId id="383" r:id="rId18"/>
    <p:sldId id="382" r:id="rId19"/>
    <p:sldId id="384" r:id="rId20"/>
    <p:sldId id="376" r:id="rId21"/>
    <p:sldId id="386" r:id="rId22"/>
    <p:sldId id="377" r:id="rId23"/>
    <p:sldId id="303" r:id="rId24"/>
  </p:sldIdLst>
  <p:sldSz cx="9144000" cy="6858000" type="screen4x3"/>
  <p:notesSz cx="6756400" cy="9867900"/>
  <p:defaultTextStyle>
    <a:defPPr>
      <a:defRPr lang="ru-RU"/>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Veremchuk"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77" d="100"/>
          <a:sy n="77" d="100"/>
        </p:scale>
        <p:origin x="-112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Work\SVG\WORK_SVG\IDCD\Plan_2017\Projects\ETF\Modelling\From_Ogay\Male_Female_8331_2131_72_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Work\SVG\WORK_SVG\IDCD\Plan_2017\Projects\ETF\Modelling\Analytical_Report\Analitical_Report_Tables_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07224290762199E-2"/>
          <c:y val="0.13411104187516201"/>
          <c:w val="0.73882913860574095"/>
          <c:h val="0.62301679915909802"/>
        </c:manualLayout>
      </c:layout>
      <c:barChart>
        <c:barDir val="col"/>
        <c:grouping val="clustered"/>
        <c:varyColors val="0"/>
        <c:ser>
          <c:idx val="0"/>
          <c:order val="0"/>
          <c:tx>
            <c:strRef>
              <c:f>'2013-2015'!$B$26</c:f>
              <c:strCache>
                <c:ptCount val="1"/>
                <c:pt idx="0">
                  <c:v>Female</c:v>
                </c:pt>
              </c:strCache>
            </c:strRef>
          </c:tx>
          <c:spPr>
            <a:solidFill>
              <a:srgbClr val="7099CA"/>
            </a:solidFill>
            <a:ln>
              <a:solidFill>
                <a:schemeClr val="accent1"/>
              </a:solidFill>
            </a:ln>
          </c:spPr>
          <c:invertIfNegative val="0"/>
          <c:dPt>
            <c:idx val="5"/>
            <c:invertIfNegative val="0"/>
            <c:bubble3D val="0"/>
            <c:spPr>
              <a:solidFill>
                <a:srgbClr val="608DC4"/>
              </a:solidFill>
              <a:ln>
                <a:solidFill>
                  <a:schemeClr val="accent1"/>
                </a:solidFill>
              </a:ln>
            </c:spPr>
            <c:extLst xmlns:c16r2="http://schemas.microsoft.com/office/drawing/2015/06/chart">
              <c:ext xmlns:c16="http://schemas.microsoft.com/office/drawing/2014/chart" uri="{C3380CC4-5D6E-409C-BE32-E72D297353CC}">
                <c16:uniqueId val="{00000001-9E9B-4DDF-BED4-4D76EABDEDFF}"/>
              </c:ext>
            </c:extLst>
          </c:dPt>
          <c:dLbls>
            <c:numFmt formatCode="#,##0" sourceLinked="0"/>
            <c:spPr>
              <a:noFill/>
              <a:ln>
                <a:noFill/>
              </a:ln>
              <a:effectLst/>
            </c:spPr>
            <c:txPr>
              <a:bodyPr/>
              <a:lstStyle/>
              <a:p>
                <a:pPr>
                  <a:defRPr sz="8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'2013-2015'!$A$27:$A$37</c:f>
              <c:strCache>
                <c:ptCount val="11"/>
                <c:pt idx="0">
                  <c:v>15 - 19</c:v>
                </c:pt>
                <c:pt idx="1">
                  <c:v>20 - 24</c:v>
                </c:pt>
                <c:pt idx="2">
                  <c:v>25 - 29</c:v>
                </c:pt>
                <c:pt idx="3">
                  <c:v>30 - 34</c:v>
                </c:pt>
                <c:pt idx="4">
                  <c:v>35 -39</c:v>
                </c:pt>
                <c:pt idx="5">
                  <c:v>40 - 44</c:v>
                </c:pt>
                <c:pt idx="6">
                  <c:v>45 - 49</c:v>
                </c:pt>
                <c:pt idx="7">
                  <c:v>50 - 54</c:v>
                </c:pt>
                <c:pt idx="8">
                  <c:v>55 - 59</c:v>
                </c:pt>
                <c:pt idx="9">
                  <c:v>60 - 64</c:v>
                </c:pt>
                <c:pt idx="10">
                  <c:v>65 - 70</c:v>
                </c:pt>
              </c:strCache>
            </c:strRef>
          </c:cat>
          <c:val>
            <c:numRef>
              <c:f>'2013-2015'!$B$27:$B$37</c:f>
              <c:numCache>
                <c:formatCode>0.00</c:formatCode>
                <c:ptCount val="11"/>
                <c:pt idx="0">
                  <c:v>0</c:v>
                </c:pt>
                <c:pt idx="1">
                  <c:v>1.714302953082574</c:v>
                </c:pt>
                <c:pt idx="2">
                  <c:v>3.788505542643982</c:v>
                </c:pt>
                <c:pt idx="3">
                  <c:v>2.3438803810331752</c:v>
                </c:pt>
                <c:pt idx="4">
                  <c:v>1.724516683473595</c:v>
                </c:pt>
                <c:pt idx="5">
                  <c:v>2.6581102433828301</c:v>
                </c:pt>
                <c:pt idx="6">
                  <c:v>1.000360708060827</c:v>
                </c:pt>
                <c:pt idx="7">
                  <c:v>1.3662659369771759</c:v>
                </c:pt>
                <c:pt idx="8">
                  <c:v>0.49348869813575202</c:v>
                </c:pt>
                <c:pt idx="9">
                  <c:v>1.049402820284931</c:v>
                </c:pt>
                <c:pt idx="10">
                  <c:v>0.21866800876082601</c:v>
                </c:pt>
              </c:numCache>
            </c:numRef>
          </c:val>
          <c:extLst xmlns:c16r2="http://schemas.microsoft.com/office/drawing/2015/06/chart">
            <c:ext xmlns:c16="http://schemas.microsoft.com/office/drawing/2014/chart" uri="{C3380CC4-5D6E-409C-BE32-E72D297353CC}">
              <c16:uniqueId val="{00000002-9E9B-4DDF-BED4-4D76EABDEDFF}"/>
            </c:ext>
          </c:extLst>
        </c:ser>
        <c:ser>
          <c:idx val="1"/>
          <c:order val="1"/>
          <c:tx>
            <c:strRef>
              <c:f>'2013-2015'!$C$26</c:f>
              <c:strCache>
                <c:ptCount val="1"/>
                <c:pt idx="0">
                  <c:v>Male</c:v>
                </c:pt>
              </c:strCache>
            </c:strRef>
          </c:tx>
          <c:spPr>
            <a:solidFill>
              <a:schemeClr val="accent1">
                <a:lumMod val="20000"/>
                <a:lumOff val="80000"/>
              </a:schemeClr>
            </a:solidFill>
            <a:ln>
              <a:solidFill>
                <a:schemeClr val="accent1"/>
              </a:solidFill>
            </a:ln>
          </c:spPr>
          <c:invertIfNegative val="0"/>
          <c:dLbls>
            <c:numFmt formatCode="#,##0" sourceLinked="0"/>
            <c:spPr>
              <a:noFill/>
              <a:ln>
                <a:noFill/>
              </a:ln>
              <a:effectLst/>
            </c:spPr>
            <c:txPr>
              <a:bodyPr/>
              <a:lstStyle/>
              <a:p>
                <a:pPr>
                  <a:defRPr sz="800"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'2013-2015'!$A$27:$A$37</c:f>
              <c:strCache>
                <c:ptCount val="11"/>
                <c:pt idx="0">
                  <c:v>15 - 19</c:v>
                </c:pt>
                <c:pt idx="1">
                  <c:v>20 - 24</c:v>
                </c:pt>
                <c:pt idx="2">
                  <c:v>25 - 29</c:v>
                </c:pt>
                <c:pt idx="3">
                  <c:v>30 - 34</c:v>
                </c:pt>
                <c:pt idx="4">
                  <c:v>35 -39</c:v>
                </c:pt>
                <c:pt idx="5">
                  <c:v>40 - 44</c:v>
                </c:pt>
                <c:pt idx="6">
                  <c:v>45 - 49</c:v>
                </c:pt>
                <c:pt idx="7">
                  <c:v>50 - 54</c:v>
                </c:pt>
                <c:pt idx="8">
                  <c:v>55 - 59</c:v>
                </c:pt>
                <c:pt idx="9">
                  <c:v>60 - 64</c:v>
                </c:pt>
                <c:pt idx="10">
                  <c:v>65 - 70</c:v>
                </c:pt>
              </c:strCache>
            </c:strRef>
          </c:cat>
          <c:val>
            <c:numRef>
              <c:f>'2013-2015'!$C$27:$C$37</c:f>
              <c:numCache>
                <c:formatCode>0.00</c:formatCode>
                <c:ptCount val="11"/>
                <c:pt idx="0">
                  <c:v>0</c:v>
                </c:pt>
                <c:pt idx="1">
                  <c:v>8.5315264563118571</c:v>
                </c:pt>
                <c:pt idx="2">
                  <c:v>28.610586010283651</c:v>
                </c:pt>
                <c:pt idx="3">
                  <c:v>21.808811248169899</c:v>
                </c:pt>
                <c:pt idx="4">
                  <c:v>12.407926176913231</c:v>
                </c:pt>
                <c:pt idx="5">
                  <c:v>5.4448773677980276</c:v>
                </c:pt>
                <c:pt idx="6">
                  <c:v>3.9372899078859498</c:v>
                </c:pt>
                <c:pt idx="7">
                  <c:v>1.1302258779795209</c:v>
                </c:pt>
                <c:pt idx="8">
                  <c:v>0.92348539625720605</c:v>
                </c:pt>
                <c:pt idx="9">
                  <c:v>0.524964987088965</c:v>
                </c:pt>
                <c:pt idx="10">
                  <c:v>0.32280459547595203</c:v>
                </c:pt>
              </c:numCache>
            </c:numRef>
          </c:val>
          <c:extLst xmlns:c16r2="http://schemas.microsoft.com/office/drawing/2015/06/chart">
            <c:ext xmlns:c16="http://schemas.microsoft.com/office/drawing/2014/chart" uri="{C3380CC4-5D6E-409C-BE32-E72D297353CC}">
              <c16:uniqueId val="{00000003-9E9B-4DDF-BED4-4D76EABDEDFF}"/>
            </c:ext>
          </c:extLst>
        </c:ser>
        <c:dLbls>
          <c:showLegendKey val="0"/>
          <c:showVal val="0"/>
          <c:showCatName val="0"/>
          <c:showSerName val="0"/>
          <c:showPercent val="0"/>
          <c:showBubbleSize val="0"/>
        </c:dLbls>
        <c:gapWidth val="32"/>
        <c:axId val="96763904"/>
        <c:axId val="96766208"/>
      </c:barChart>
      <c:catAx>
        <c:axId val="96763904"/>
        <c:scaling>
          <c:orientation val="minMax"/>
        </c:scaling>
        <c:delete val="0"/>
        <c:axPos val="b"/>
        <c:title>
          <c:tx>
            <c:rich>
              <a:bodyPr/>
              <a:lstStyle/>
              <a:p>
                <a:pPr>
                  <a:defRPr sz="1400">
                    <a:latin typeface="Garamond" panose="02020404030301010803" pitchFamily="18" charset="0"/>
                  </a:defRPr>
                </a:pPr>
                <a:r>
                  <a:rPr lang="en-US" sz="1400">
                    <a:latin typeface="Garamond" panose="02020404030301010803" pitchFamily="18" charset="0"/>
                  </a:rPr>
                  <a:t>Age group</a:t>
                </a:r>
                <a:endParaRPr lang="uk-UA" sz="1400">
                  <a:latin typeface="Garamond" panose="02020404030301010803" pitchFamily="18" charset="0"/>
                </a:endParaRPr>
              </a:p>
            </c:rich>
          </c:tx>
          <c:layout>
            <c:manualLayout>
              <c:xMode val="edge"/>
              <c:yMode val="edge"/>
              <c:x val="0.434104572720585"/>
              <c:y val="0.84679226509979799"/>
            </c:manualLayout>
          </c:layout>
          <c:overlay val="0"/>
        </c:title>
        <c:numFmt formatCode="General" sourceLinked="1"/>
        <c:majorTickMark val="out"/>
        <c:minorTickMark val="none"/>
        <c:tickLblPos val="nextTo"/>
        <c:txPr>
          <a:bodyPr/>
          <a:lstStyle/>
          <a:p>
            <a:pPr>
              <a:defRPr sz="900"/>
            </a:pPr>
            <a:endParaRPr lang="ru-RU"/>
          </a:p>
        </c:txPr>
        <c:crossAx val="96766208"/>
        <c:crosses val="autoZero"/>
        <c:auto val="1"/>
        <c:lblAlgn val="ctr"/>
        <c:lblOffset val="100"/>
        <c:noMultiLvlLbl val="0"/>
      </c:catAx>
      <c:valAx>
        <c:axId val="96766208"/>
        <c:scaling>
          <c:orientation val="minMax"/>
          <c:max val="30"/>
          <c:min val="0"/>
        </c:scaling>
        <c:delete val="0"/>
        <c:axPos val="l"/>
        <c:majorGridlines>
          <c:spPr>
            <a:ln>
              <a:noFill/>
              <a:prstDash val="dash"/>
            </a:ln>
          </c:spPr>
        </c:majorGridlines>
        <c:title>
          <c:tx>
            <c:rich>
              <a:bodyPr rot="-5400000" vert="horz"/>
              <a:lstStyle/>
              <a:p>
                <a:pPr>
                  <a:defRPr sz="1200"/>
                </a:pPr>
                <a:r>
                  <a:rPr lang="en-US" sz="1200" b="1" i="0" u="none" strike="noStrike" baseline="0">
                    <a:effectLst/>
                  </a:rPr>
                  <a:t>%</a:t>
                </a:r>
                <a:endParaRPr lang="en-US" sz="1200"/>
              </a:p>
            </c:rich>
          </c:tx>
          <c:layout>
            <c:manualLayout>
              <c:xMode val="edge"/>
              <c:yMode val="edge"/>
              <c:x val="4.1947720094592713E-3"/>
              <c:y val="0.31963809576713698"/>
            </c:manualLayout>
          </c:layout>
          <c:overlay val="0"/>
        </c:title>
        <c:numFmt formatCode="0" sourceLinked="0"/>
        <c:majorTickMark val="out"/>
        <c:minorTickMark val="none"/>
        <c:tickLblPos val="nextTo"/>
        <c:txPr>
          <a:bodyPr/>
          <a:lstStyle/>
          <a:p>
            <a:pPr>
              <a:defRPr sz="900" baseline="0"/>
            </a:pPr>
            <a:endParaRPr lang="ru-RU"/>
          </a:p>
        </c:txPr>
        <c:crossAx val="96763904"/>
        <c:crosses val="autoZero"/>
        <c:crossBetween val="between"/>
      </c:valAx>
    </c:plotArea>
    <c:legend>
      <c:legendPos val="b"/>
      <c:layout>
        <c:manualLayout>
          <c:xMode val="edge"/>
          <c:yMode val="edge"/>
          <c:x val="0.37296705775793398"/>
          <c:y val="0.91340314172119097"/>
          <c:w val="0.22886813566908801"/>
          <c:h val="7.0069298891595397E-2"/>
        </c:manualLayout>
      </c:layout>
      <c:overlay val="0"/>
      <c:txPr>
        <a:bodyPr/>
        <a:lstStyle/>
        <a:p>
          <a:pPr>
            <a:defRPr sz="1200" b="0">
              <a:latin typeface="Garamond" panose="02020404030301010803" pitchFamily="18" charset="0"/>
            </a:defRPr>
          </a:pPr>
          <a:endParaRPr lang="ru-RU"/>
        </a:p>
      </c:txPr>
    </c:legend>
    <c:plotVisOnly val="1"/>
    <c:dispBlanksAs val="gap"/>
    <c:showDLblsOverMax val="0"/>
  </c:chart>
  <c:txPr>
    <a:bodyPr/>
    <a:lstStyle/>
    <a:p>
      <a:pPr>
        <a:defRPr>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07224290762199E-2"/>
          <c:y val="0.13411104187516201"/>
          <c:w val="0.78416319966367698"/>
          <c:h val="0.62301679915909802"/>
        </c:manualLayout>
      </c:layout>
      <c:barChart>
        <c:barDir val="col"/>
        <c:grouping val="clustered"/>
        <c:varyColors val="0"/>
        <c:ser>
          <c:idx val="0"/>
          <c:order val="0"/>
          <c:tx>
            <c:strRef>
              <c:f>Repl_dem_2!$B$3</c:f>
              <c:strCache>
                <c:ptCount val="1"/>
                <c:pt idx="0">
                  <c:v>Female</c:v>
                </c:pt>
              </c:strCache>
            </c:strRef>
          </c:tx>
          <c:spPr>
            <a:solidFill>
              <a:srgbClr val="7099CA"/>
            </a:solidFill>
            <a:ln>
              <a:solidFill>
                <a:schemeClr val="accent1"/>
              </a:solidFill>
            </a:ln>
          </c:spPr>
          <c:invertIfNegative val="0"/>
          <c:dPt>
            <c:idx val="5"/>
            <c:invertIfNegative val="0"/>
            <c:bubble3D val="0"/>
            <c:spPr>
              <a:solidFill>
                <a:srgbClr val="608DC4"/>
              </a:solidFill>
              <a:ln>
                <a:solidFill>
                  <a:schemeClr val="accent1"/>
                </a:solidFill>
              </a:ln>
            </c:spPr>
            <c:extLst xmlns:c16r2="http://schemas.microsoft.com/office/drawing/2015/06/chart">
              <c:ext xmlns:c16="http://schemas.microsoft.com/office/drawing/2014/chart" uri="{C3380CC4-5D6E-409C-BE32-E72D297353CC}">
                <c16:uniqueId val="{00000001-303D-496D-8D28-6347895D76C6}"/>
              </c:ext>
            </c:extLst>
          </c:dPt>
          <c:dLbls>
            <c:numFmt formatCode="#,##0" sourceLinked="0"/>
            <c:spPr>
              <a:noFill/>
              <a:ln>
                <a:noFill/>
              </a:ln>
              <a:effectLst/>
            </c:spPr>
            <c:txPr>
              <a:bodyPr/>
              <a:lstStyle/>
              <a:p>
                <a:pPr>
                  <a:defRPr sz="8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Repl_dem_2!$A$4:$A$14</c:f>
              <c:strCache>
                <c:ptCount val="11"/>
                <c:pt idx="0">
                  <c:v>15 - 19</c:v>
                </c:pt>
                <c:pt idx="1">
                  <c:v>20 - 24</c:v>
                </c:pt>
                <c:pt idx="2">
                  <c:v>25 - 29</c:v>
                </c:pt>
                <c:pt idx="3">
                  <c:v>30 - 34</c:v>
                </c:pt>
                <c:pt idx="4">
                  <c:v>35 -39</c:v>
                </c:pt>
                <c:pt idx="5">
                  <c:v>40 - 44</c:v>
                </c:pt>
                <c:pt idx="6">
                  <c:v>45 - 49</c:v>
                </c:pt>
                <c:pt idx="7">
                  <c:v>50 - 54</c:v>
                </c:pt>
                <c:pt idx="8">
                  <c:v>55 - 59</c:v>
                </c:pt>
                <c:pt idx="9">
                  <c:v>60 - 64</c:v>
                </c:pt>
                <c:pt idx="10">
                  <c:v>65 - 70</c:v>
                </c:pt>
              </c:strCache>
            </c:strRef>
          </c:cat>
          <c:val>
            <c:numRef>
              <c:f>Repl_dem_2!$B$4:$B$14</c:f>
              <c:numCache>
                <c:formatCode>0.00</c:formatCode>
                <c:ptCount val="11"/>
                <c:pt idx="0">
                  <c:v>0.79829696647152804</c:v>
                </c:pt>
                <c:pt idx="1">
                  <c:v>3.1931878658861228</c:v>
                </c:pt>
                <c:pt idx="2">
                  <c:v>4.5023948908994056</c:v>
                </c:pt>
                <c:pt idx="3">
                  <c:v>4.4991198264215786</c:v>
                </c:pt>
                <c:pt idx="4">
                  <c:v>5.1434887624350054</c:v>
                </c:pt>
                <c:pt idx="5">
                  <c:v>5.6593114176935373</c:v>
                </c:pt>
                <c:pt idx="6">
                  <c:v>5.7297253039669229</c:v>
                </c:pt>
                <c:pt idx="7">
                  <c:v>7.1511032873459666</c:v>
                </c:pt>
                <c:pt idx="8">
                  <c:v>5.2057149875138169</c:v>
                </c:pt>
                <c:pt idx="9">
                  <c:v>3.8522945920497782</c:v>
                </c:pt>
                <c:pt idx="10">
                  <c:v>2.5258934785278599</c:v>
                </c:pt>
              </c:numCache>
            </c:numRef>
          </c:val>
          <c:extLst xmlns:c16r2="http://schemas.microsoft.com/office/drawing/2015/06/chart">
            <c:ext xmlns:c16="http://schemas.microsoft.com/office/drawing/2014/chart" uri="{C3380CC4-5D6E-409C-BE32-E72D297353CC}">
              <c16:uniqueId val="{00000002-303D-496D-8D28-6347895D76C6}"/>
            </c:ext>
          </c:extLst>
        </c:ser>
        <c:ser>
          <c:idx val="1"/>
          <c:order val="1"/>
          <c:tx>
            <c:strRef>
              <c:f>Repl_dem_2!$C$3</c:f>
              <c:strCache>
                <c:ptCount val="1"/>
                <c:pt idx="0">
                  <c:v>Male</c:v>
                </c:pt>
              </c:strCache>
            </c:strRef>
          </c:tx>
          <c:spPr>
            <a:solidFill>
              <a:schemeClr val="accent1">
                <a:lumMod val="20000"/>
                <a:lumOff val="80000"/>
              </a:schemeClr>
            </a:solidFill>
            <a:ln>
              <a:solidFill>
                <a:schemeClr val="accent1"/>
              </a:solidFill>
            </a:ln>
          </c:spPr>
          <c:invertIfNegative val="0"/>
          <c:dLbls>
            <c:numFmt formatCode="#,##0" sourceLinked="0"/>
            <c:spPr>
              <a:noFill/>
              <a:ln>
                <a:noFill/>
              </a:ln>
              <a:effectLst/>
            </c:spPr>
            <c:txPr>
              <a:bodyPr/>
              <a:lstStyle/>
              <a:p>
                <a:pPr>
                  <a:defRPr sz="800"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Repl_dem_2!$A$4:$A$14</c:f>
              <c:strCache>
                <c:ptCount val="11"/>
                <c:pt idx="0">
                  <c:v>15 - 19</c:v>
                </c:pt>
                <c:pt idx="1">
                  <c:v>20 - 24</c:v>
                </c:pt>
                <c:pt idx="2">
                  <c:v>25 - 29</c:v>
                </c:pt>
                <c:pt idx="3">
                  <c:v>30 - 34</c:v>
                </c:pt>
                <c:pt idx="4">
                  <c:v>35 -39</c:v>
                </c:pt>
                <c:pt idx="5">
                  <c:v>40 - 44</c:v>
                </c:pt>
                <c:pt idx="6">
                  <c:v>45 - 49</c:v>
                </c:pt>
                <c:pt idx="7">
                  <c:v>50 - 54</c:v>
                </c:pt>
                <c:pt idx="8">
                  <c:v>55 - 59</c:v>
                </c:pt>
                <c:pt idx="9">
                  <c:v>60 - 64</c:v>
                </c:pt>
                <c:pt idx="10">
                  <c:v>65 - 70</c:v>
                </c:pt>
              </c:strCache>
            </c:strRef>
          </c:cat>
          <c:val>
            <c:numRef>
              <c:f>Repl_dem_2!$C$4:$C$14</c:f>
              <c:numCache>
                <c:formatCode>0.00</c:formatCode>
                <c:ptCount val="11"/>
                <c:pt idx="0">
                  <c:v>1.0472018667867571</c:v>
                </c:pt>
                <c:pt idx="1">
                  <c:v>5.2278216727391804</c:v>
                </c:pt>
                <c:pt idx="2">
                  <c:v>5.8795595038277328</c:v>
                </c:pt>
                <c:pt idx="3">
                  <c:v>5.1909771973635737</c:v>
                </c:pt>
                <c:pt idx="4">
                  <c:v>5.5266713063413464</c:v>
                </c:pt>
                <c:pt idx="5">
                  <c:v>5.67323044172434</c:v>
                </c:pt>
                <c:pt idx="6">
                  <c:v>5.7690260777009046</c:v>
                </c:pt>
                <c:pt idx="7">
                  <c:v>6.1784091374298926</c:v>
                </c:pt>
                <c:pt idx="8">
                  <c:v>5.5201211773856764</c:v>
                </c:pt>
                <c:pt idx="9">
                  <c:v>3.4191673148565109</c:v>
                </c:pt>
                <c:pt idx="10">
                  <c:v>1.745609366684403</c:v>
                </c:pt>
              </c:numCache>
            </c:numRef>
          </c:val>
          <c:extLst xmlns:c16r2="http://schemas.microsoft.com/office/drawing/2015/06/chart">
            <c:ext xmlns:c16="http://schemas.microsoft.com/office/drawing/2014/chart" uri="{C3380CC4-5D6E-409C-BE32-E72D297353CC}">
              <c16:uniqueId val="{00000003-303D-496D-8D28-6347895D76C6}"/>
            </c:ext>
          </c:extLst>
        </c:ser>
        <c:dLbls>
          <c:showLegendKey val="0"/>
          <c:showVal val="0"/>
          <c:showCatName val="0"/>
          <c:showSerName val="0"/>
          <c:showPercent val="0"/>
          <c:showBubbleSize val="0"/>
        </c:dLbls>
        <c:gapWidth val="32"/>
        <c:axId val="145321344"/>
        <c:axId val="158345088"/>
      </c:barChart>
      <c:catAx>
        <c:axId val="145321344"/>
        <c:scaling>
          <c:orientation val="minMax"/>
        </c:scaling>
        <c:delete val="0"/>
        <c:axPos val="b"/>
        <c:title>
          <c:tx>
            <c:rich>
              <a:bodyPr/>
              <a:lstStyle/>
              <a:p>
                <a:pPr>
                  <a:defRPr sz="1400">
                    <a:latin typeface="Garamond" panose="02020404030301010803" pitchFamily="18" charset="0"/>
                  </a:defRPr>
                </a:pPr>
                <a:r>
                  <a:rPr lang="en-US" sz="1400">
                    <a:latin typeface="Garamond" panose="02020404030301010803" pitchFamily="18" charset="0"/>
                  </a:rPr>
                  <a:t>Age group</a:t>
                </a:r>
                <a:endParaRPr lang="uk-UA" sz="1400">
                  <a:latin typeface="Garamond" panose="02020404030301010803" pitchFamily="18" charset="0"/>
                </a:endParaRPr>
              </a:p>
            </c:rich>
          </c:tx>
          <c:layout/>
          <c:overlay val="0"/>
        </c:title>
        <c:numFmt formatCode="General" sourceLinked="0"/>
        <c:majorTickMark val="out"/>
        <c:minorTickMark val="none"/>
        <c:tickLblPos val="nextTo"/>
        <c:txPr>
          <a:bodyPr/>
          <a:lstStyle/>
          <a:p>
            <a:pPr>
              <a:defRPr sz="900"/>
            </a:pPr>
            <a:endParaRPr lang="ru-RU"/>
          </a:p>
        </c:txPr>
        <c:crossAx val="158345088"/>
        <c:crosses val="autoZero"/>
        <c:auto val="1"/>
        <c:lblAlgn val="ctr"/>
        <c:lblOffset val="100"/>
        <c:noMultiLvlLbl val="0"/>
      </c:catAx>
      <c:valAx>
        <c:axId val="158345088"/>
        <c:scaling>
          <c:orientation val="minMax"/>
          <c:max val="8"/>
        </c:scaling>
        <c:delete val="0"/>
        <c:axPos val="l"/>
        <c:majorGridlines>
          <c:spPr>
            <a:ln>
              <a:noFill/>
              <a:prstDash val="dash"/>
            </a:ln>
          </c:spPr>
        </c:majorGridlines>
        <c:title>
          <c:tx>
            <c:rich>
              <a:bodyPr rot="-5400000" vert="horz"/>
              <a:lstStyle/>
              <a:p>
                <a:pPr>
                  <a:defRPr sz="1200"/>
                </a:pPr>
                <a:r>
                  <a:rPr lang="en-US" sz="1200" b="1" i="0" u="none" strike="noStrike" baseline="0">
                    <a:effectLst/>
                  </a:rPr>
                  <a:t>%</a:t>
                </a:r>
                <a:endParaRPr lang="uk-UA" sz="1200"/>
              </a:p>
            </c:rich>
          </c:tx>
          <c:layout>
            <c:manualLayout>
              <c:xMode val="edge"/>
              <c:yMode val="edge"/>
              <c:x val="4.2807226032040898E-3"/>
              <c:y val="0.31916848935550102"/>
            </c:manualLayout>
          </c:layout>
          <c:overlay val="0"/>
        </c:title>
        <c:numFmt formatCode="0" sourceLinked="0"/>
        <c:majorTickMark val="out"/>
        <c:minorTickMark val="none"/>
        <c:tickLblPos val="nextTo"/>
        <c:txPr>
          <a:bodyPr/>
          <a:lstStyle/>
          <a:p>
            <a:pPr>
              <a:defRPr sz="1200" baseline="30000"/>
            </a:pPr>
            <a:endParaRPr lang="ru-RU"/>
          </a:p>
        </c:txPr>
        <c:crossAx val="145321344"/>
        <c:crosses val="autoZero"/>
        <c:crossBetween val="between"/>
        <c:majorUnit val="2"/>
      </c:valAx>
    </c:plotArea>
    <c:legend>
      <c:legendPos val="b"/>
      <c:layout>
        <c:manualLayout>
          <c:xMode val="edge"/>
          <c:yMode val="edge"/>
          <c:x val="0.35842592462757644"/>
          <c:y val="0.91751956206707641"/>
          <c:w val="0.22886813566908801"/>
          <c:h val="7.0069298891595397E-2"/>
        </c:manualLayout>
      </c:layout>
      <c:overlay val="0"/>
      <c:txPr>
        <a:bodyPr/>
        <a:lstStyle/>
        <a:p>
          <a:pPr>
            <a:defRPr sz="1200" b="0">
              <a:latin typeface="Garamond" panose="02020404030301010803" pitchFamily="18" charset="0"/>
            </a:defRPr>
          </a:pPr>
          <a:endParaRPr lang="ru-RU"/>
        </a:p>
      </c:txPr>
    </c:legend>
    <c:plotVisOnly val="1"/>
    <c:dispBlanksAs val="gap"/>
    <c:showDLblsOverMax val="0"/>
  </c:chart>
  <c:txPr>
    <a:bodyPr/>
    <a:lstStyle/>
    <a:p>
      <a:pPr>
        <a:defRPr>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0.62572</cdr:x>
      <cdr:y>0.10868</cdr:y>
    </cdr:from>
    <cdr:to>
      <cdr:x>0.62572</cdr:x>
      <cdr:y>0.94484</cdr:y>
    </cdr:to>
    <cdr:cxnSp macro="">
      <cdr:nvCxnSpPr>
        <cdr:cNvPr id="3" name="Прямая соединительная линия 2"/>
        <cdr:cNvCxnSpPr/>
      </cdr:nvCxnSpPr>
      <cdr:spPr>
        <a:xfrm xmlns:a="http://schemas.openxmlformats.org/drawingml/2006/main" flipH="1">
          <a:off x="4613003" y="431686"/>
          <a:ext cx="0" cy="3321164"/>
        </a:xfrm>
        <a:prstGeom xmlns:a="http://schemas.openxmlformats.org/drawingml/2006/main" prst="line">
          <a:avLst/>
        </a:prstGeom>
        <a:ln xmlns:a="http://schemas.openxmlformats.org/drawingml/2006/main" w="28575">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0.70476</cdr:x>
      <cdr:y>0.22414</cdr:y>
    </cdr:from>
    <cdr:to>
      <cdr:x>0.96445</cdr:x>
      <cdr:y>0.43569</cdr:y>
    </cdr:to>
    <cdr:sp macro="" textlink="">
      <cdr:nvSpPr>
        <cdr:cNvPr id="4" name="TextBox 3"/>
        <cdr:cNvSpPr txBox="1"/>
      </cdr:nvSpPr>
      <cdr:spPr>
        <a:xfrm xmlns:a="http://schemas.openxmlformats.org/drawingml/2006/main">
          <a:off x="5328592" y="936104"/>
          <a:ext cx="1963475" cy="883534"/>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1">
              <a:lumMod val="75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400" b="1" u="sng"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Age group</a:t>
          </a:r>
          <a:r>
            <a:rPr lang="uk-UA" sz="1400" b="1" u="sng"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 5</a:t>
          </a:r>
          <a:r>
            <a:rPr lang="en-US" sz="1400" b="1" u="sng"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5+</a:t>
          </a:r>
          <a:endParaRPr lang="uk-UA" sz="1400" b="1" u="sng"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endParaRPr>
        </a:p>
        <a:p xmlns:a="http://schemas.openxmlformats.org/drawingml/2006/main">
          <a:r>
            <a:rPr lang="en-US" sz="1400" b="1" u="sng" baseline="0"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female</a:t>
          </a:r>
          <a:r>
            <a:rPr lang="uk-UA" sz="1400" b="1" u="sng"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  </a:t>
          </a:r>
          <a:r>
            <a:rPr lang="en-GB" sz="1400" b="1" u="none"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10.8</a:t>
          </a:r>
          <a:r>
            <a:rPr lang="uk-UA" sz="1400" b="1" u="none"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a:t>
          </a:r>
        </a:p>
        <a:p xmlns:a="http://schemas.openxmlformats.org/drawingml/2006/main">
          <a:r>
            <a:rPr lang="en-US" sz="1400" b="1" u="sng"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male</a:t>
          </a:r>
          <a:r>
            <a:rPr lang="uk-UA" sz="1400" b="1" u="sng"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  </a:t>
          </a:r>
          <a:r>
            <a:rPr lang="en-US" sz="1400" b="1" u="none" baseline="0"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    2.1</a:t>
          </a:r>
          <a:r>
            <a:rPr lang="uk-UA" sz="1400" b="1" u="none" dirty="0">
              <a:solidFill>
                <a:schemeClr val="tx2"/>
              </a:solidFill>
              <a:latin typeface="Garamond" panose="02020404030301010803" pitchFamily="18" charset="0"/>
              <a:ea typeface="Arial Unicode MS" panose="020B0604020202020204" pitchFamily="34" charset="-128"/>
              <a:cs typeface="Arial Unicode MS" panose="020B0604020202020204" pitchFamily="34" charset="-128"/>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0.66093</cdr:x>
      <cdr:y>0.10388</cdr:y>
    </cdr:from>
    <cdr:to>
      <cdr:x>0.66093</cdr:x>
      <cdr:y>0.94004</cdr:y>
    </cdr:to>
    <cdr:cxnSp macro="">
      <cdr:nvCxnSpPr>
        <cdr:cNvPr id="3" name="Прямая соединительная линия 2"/>
        <cdr:cNvCxnSpPr/>
      </cdr:nvCxnSpPr>
      <cdr:spPr>
        <a:xfrm xmlns:a="http://schemas.openxmlformats.org/drawingml/2006/main" flipH="1">
          <a:off x="3999538" y="332859"/>
          <a:ext cx="0" cy="2679259"/>
        </a:xfrm>
        <a:prstGeom xmlns:a="http://schemas.openxmlformats.org/drawingml/2006/main" prst="line">
          <a:avLst/>
        </a:prstGeom>
        <a:ln xmlns:a="http://schemas.openxmlformats.org/drawingml/2006/main" w="28575">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0.72816</cdr:x>
      <cdr:y>0.06667</cdr:y>
    </cdr:from>
    <cdr:to>
      <cdr:x>0.98785</cdr:x>
      <cdr:y>0.26652</cdr:y>
    </cdr:to>
    <cdr:sp macro="" textlink="">
      <cdr:nvSpPr>
        <cdr:cNvPr id="4" name="TextBox 3"/>
        <cdr:cNvSpPr txBox="1"/>
      </cdr:nvSpPr>
      <cdr:spPr>
        <a:xfrm xmlns:a="http://schemas.openxmlformats.org/drawingml/2006/main">
          <a:off x="5400600" y="288032"/>
          <a:ext cx="1926075" cy="863477"/>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1">
              <a:lumMod val="75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400" b="1" u="sng"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Age group</a:t>
          </a:r>
          <a:r>
            <a:rPr lang="uk-UA" sz="1400" b="1" u="sng"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5</a:t>
          </a:r>
          <a:r>
            <a:rPr lang="en-US" sz="1400" b="1" u="sng"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5+</a:t>
          </a:r>
          <a:endParaRPr lang="uk-UA" sz="1400" b="1" u="sng"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a:p xmlns:a="http://schemas.openxmlformats.org/drawingml/2006/main">
          <a:r>
            <a:rPr lang="en-US" sz="1400" b="1" u="sng" baseline="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female</a:t>
          </a:r>
          <a:r>
            <a:rPr lang="uk-UA" sz="1400" b="1" u="sng"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uk-UA" sz="1400" b="1" u="none"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b="1" u="none"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24</a:t>
          </a:r>
          <a:r>
            <a:rPr lang="uk-UA" sz="1400" b="1" u="none"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a:t>
          </a:r>
        </a:p>
        <a:p xmlns:a="http://schemas.openxmlformats.org/drawingml/2006/main">
          <a:r>
            <a:rPr lang="en-US" sz="1400" b="1" u="sng"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male</a:t>
          </a:r>
          <a:r>
            <a:rPr lang="uk-UA" sz="1400" b="1" u="sng"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uk-UA" sz="1400" b="1" u="none"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b="1" u="none"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uk-UA" sz="1400" b="1" u="none"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b="1" u="none"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21</a:t>
          </a:r>
          <a:r>
            <a:rPr lang="uk-UA" sz="1400" b="1" u="none"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273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55299" name="Rectangle 3"/>
          <p:cNvSpPr>
            <a:spLocks noGrp="1" noChangeArrowheads="1"/>
          </p:cNvSpPr>
          <p:nvPr>
            <p:ph type="dt" idx="1"/>
          </p:nvPr>
        </p:nvSpPr>
        <p:spPr bwMode="auto">
          <a:xfrm>
            <a:off x="3827463" y="0"/>
            <a:ext cx="29273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9220" name="Rectangle 4"/>
          <p:cNvSpPr>
            <a:spLocks noGrp="1" noRot="1" noChangeAspect="1" noChangeArrowheads="1" noTextEdit="1"/>
          </p:cNvSpPr>
          <p:nvPr>
            <p:ph type="sldImg" idx="2"/>
          </p:nvPr>
        </p:nvSpPr>
        <p:spPr bwMode="auto">
          <a:xfrm>
            <a:off x="911225" y="739775"/>
            <a:ext cx="4933950" cy="3700463"/>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76275" y="4687888"/>
            <a:ext cx="5403850"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5302" name="Rectangle 6"/>
          <p:cNvSpPr>
            <a:spLocks noGrp="1" noChangeArrowheads="1"/>
          </p:cNvSpPr>
          <p:nvPr>
            <p:ph type="ftr" sz="quarter" idx="4"/>
          </p:nvPr>
        </p:nvSpPr>
        <p:spPr bwMode="auto">
          <a:xfrm>
            <a:off x="0" y="9372600"/>
            <a:ext cx="292735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55303" name="Rectangle 7"/>
          <p:cNvSpPr>
            <a:spLocks noGrp="1" noChangeArrowheads="1"/>
          </p:cNvSpPr>
          <p:nvPr>
            <p:ph type="sldNum" sz="quarter" idx="5"/>
          </p:nvPr>
        </p:nvSpPr>
        <p:spPr bwMode="auto">
          <a:xfrm>
            <a:off x="3827463" y="9372600"/>
            <a:ext cx="292735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1872A7D-B4FD-41AE-AC94-61FB3B1F2AE4}" type="slidenum">
              <a:rPr lang="ru-RU"/>
              <a:pPr>
                <a:defRPr/>
              </a:pPr>
              <a:t>‹#›</a:t>
            </a:fld>
            <a:endParaRPr lang="ru-RU"/>
          </a:p>
        </p:txBody>
      </p:sp>
    </p:spTree>
    <p:extLst>
      <p:ext uri="{BB962C8B-B14F-4D97-AF65-F5344CB8AC3E}">
        <p14:creationId xmlns:p14="http://schemas.microsoft.com/office/powerpoint/2010/main" val="1716988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A1872A7D-B4FD-41AE-AC94-61FB3B1F2AE4}" type="slidenum">
              <a:rPr lang="ru-RU" smtClean="0"/>
              <a:pPr>
                <a:defRPr/>
              </a:pPr>
              <a:t>1</a:t>
            </a:fld>
            <a:endParaRPr lang="ru-RU"/>
          </a:p>
        </p:txBody>
      </p:sp>
    </p:spTree>
    <p:extLst>
      <p:ext uri="{BB962C8B-B14F-4D97-AF65-F5344CB8AC3E}">
        <p14:creationId xmlns:p14="http://schemas.microsoft.com/office/powerpoint/2010/main" val="185015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00113" y="4687888"/>
            <a:ext cx="4956175" cy="4440237"/>
          </a:xfrm>
          <a:noFill/>
          <a:ln/>
        </p:spPr>
        <p:txBody>
          <a:bodyPr/>
          <a:lstStyle/>
          <a:p>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1225" y="739775"/>
            <a:ext cx="4933950" cy="3700463"/>
          </a:xfrm>
          <a:prstGeom prst="rect">
            <a:avLst/>
          </a:prstGeo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A0A4635-10BA-496A-B984-52DDF801646D}" type="slidenum">
              <a:rPr lang="uk-UA" smtClean="0"/>
              <a:pPr/>
              <a:t>14</a:t>
            </a:fld>
            <a:endParaRPr lang="uk-UA"/>
          </a:p>
        </p:txBody>
      </p:sp>
    </p:spTree>
    <p:extLst>
      <p:ext uri="{BB962C8B-B14F-4D97-AF65-F5344CB8AC3E}">
        <p14:creationId xmlns:p14="http://schemas.microsoft.com/office/powerpoint/2010/main" val="292277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00113" y="4687888"/>
            <a:ext cx="4956175" cy="4440237"/>
          </a:xfrm>
          <a:noFill/>
          <a:ln/>
        </p:spPr>
        <p:txBody>
          <a:bodyPr/>
          <a:lstStyle/>
          <a:p>
            <a:endParaRPr lang="uk-U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00113" y="4687888"/>
            <a:ext cx="4956175" cy="4440237"/>
          </a:xfrm>
          <a:noFill/>
          <a:ln/>
        </p:spPr>
        <p:txBody>
          <a:bodyPr/>
          <a:lstStyle/>
          <a:p>
            <a:endParaRPr lang="uk-U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7BDF44E-1582-467E-BDD8-5EEF10FAC914}" type="slidenum">
              <a:rPr lang="ru-RU" smtClean="0"/>
              <a:pPr>
                <a:defRPr/>
              </a:pPr>
              <a:t>‹#›</a:t>
            </a:fld>
            <a:endParaRPr lang="ru-RU"/>
          </a:p>
        </p:txBody>
      </p:sp>
    </p:spTree>
    <p:extLst>
      <p:ext uri="{BB962C8B-B14F-4D97-AF65-F5344CB8AC3E}">
        <p14:creationId xmlns:p14="http://schemas.microsoft.com/office/powerpoint/2010/main" val="57390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FE90577-597E-41BA-B7FE-914458D9F373}" type="slidenum">
              <a:rPr lang="ru-RU" smtClean="0"/>
              <a:pPr>
                <a:defRPr/>
              </a:pPr>
              <a:t>‹#›</a:t>
            </a:fld>
            <a:endParaRPr lang="ru-RU"/>
          </a:p>
        </p:txBody>
      </p:sp>
    </p:spTree>
    <p:extLst>
      <p:ext uri="{BB962C8B-B14F-4D97-AF65-F5344CB8AC3E}">
        <p14:creationId xmlns:p14="http://schemas.microsoft.com/office/powerpoint/2010/main" val="408445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8F7617D-8CD7-47FF-88A8-443F5E655A79}" type="slidenum">
              <a:rPr lang="ru-RU" smtClean="0"/>
              <a:pPr>
                <a:defRPr/>
              </a:pPr>
              <a:t>‹#›</a:t>
            </a:fld>
            <a:endParaRPr lang="ru-RU"/>
          </a:p>
        </p:txBody>
      </p:sp>
    </p:spTree>
    <p:extLst>
      <p:ext uri="{BB962C8B-B14F-4D97-AF65-F5344CB8AC3E}">
        <p14:creationId xmlns:p14="http://schemas.microsoft.com/office/powerpoint/2010/main" val="320291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68672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C34393D-5822-4736-ADD1-41D23D3E8035}" type="slidenum">
              <a:rPr lang="ru-RU" smtClean="0"/>
              <a:pPr>
                <a:defRPr/>
              </a:pPr>
              <a:t>‹#›</a:t>
            </a:fld>
            <a:endParaRPr lang="ru-RU"/>
          </a:p>
        </p:txBody>
      </p:sp>
    </p:spTree>
    <p:extLst>
      <p:ext uri="{BB962C8B-B14F-4D97-AF65-F5344CB8AC3E}">
        <p14:creationId xmlns:p14="http://schemas.microsoft.com/office/powerpoint/2010/main" val="361887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8D683AC-BD02-4436-AB57-92549C9A579D}" type="slidenum">
              <a:rPr lang="ru-RU" smtClean="0"/>
              <a:pPr>
                <a:defRPr/>
              </a:pPr>
              <a:t>‹#›</a:t>
            </a:fld>
            <a:endParaRPr lang="ru-RU"/>
          </a:p>
        </p:txBody>
      </p:sp>
    </p:spTree>
    <p:extLst>
      <p:ext uri="{BB962C8B-B14F-4D97-AF65-F5344CB8AC3E}">
        <p14:creationId xmlns:p14="http://schemas.microsoft.com/office/powerpoint/2010/main" val="8349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2E48511-F34E-48C2-8F29-83AD0AAA6B58}" type="slidenum">
              <a:rPr lang="ru-RU" smtClean="0"/>
              <a:pPr>
                <a:defRPr/>
              </a:pPr>
              <a:t>‹#›</a:t>
            </a:fld>
            <a:endParaRPr lang="ru-RU"/>
          </a:p>
        </p:txBody>
      </p:sp>
    </p:spTree>
    <p:extLst>
      <p:ext uri="{BB962C8B-B14F-4D97-AF65-F5344CB8AC3E}">
        <p14:creationId xmlns:p14="http://schemas.microsoft.com/office/powerpoint/2010/main" val="389722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5762C6ED-5B1C-4882-8D3F-AE16192BBAE8}" type="slidenum">
              <a:rPr lang="ru-RU" smtClean="0"/>
              <a:pPr>
                <a:defRPr/>
              </a:pPr>
              <a:t>‹#›</a:t>
            </a:fld>
            <a:endParaRPr lang="ru-RU"/>
          </a:p>
        </p:txBody>
      </p:sp>
    </p:spTree>
    <p:extLst>
      <p:ext uri="{BB962C8B-B14F-4D97-AF65-F5344CB8AC3E}">
        <p14:creationId xmlns:p14="http://schemas.microsoft.com/office/powerpoint/2010/main" val="381421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04EFC810-F5F9-442F-A632-3B8FAEA946E6}" type="slidenum">
              <a:rPr lang="ru-RU" smtClean="0"/>
              <a:pPr>
                <a:defRPr/>
              </a:pPr>
              <a:t>‹#›</a:t>
            </a:fld>
            <a:endParaRPr lang="ru-RU"/>
          </a:p>
        </p:txBody>
      </p:sp>
    </p:spTree>
    <p:extLst>
      <p:ext uri="{BB962C8B-B14F-4D97-AF65-F5344CB8AC3E}">
        <p14:creationId xmlns:p14="http://schemas.microsoft.com/office/powerpoint/2010/main" val="73371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CE1F3DF-4D17-46FB-B18D-024F31043AA9}" type="slidenum">
              <a:rPr lang="ru-RU" smtClean="0"/>
              <a:pPr>
                <a:defRPr/>
              </a:pPr>
              <a:t>‹#›</a:t>
            </a:fld>
            <a:endParaRPr lang="ru-RU"/>
          </a:p>
        </p:txBody>
      </p:sp>
    </p:spTree>
    <p:extLst>
      <p:ext uri="{BB962C8B-B14F-4D97-AF65-F5344CB8AC3E}">
        <p14:creationId xmlns:p14="http://schemas.microsoft.com/office/powerpoint/2010/main" val="247171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EB48483-F515-4D7A-86DB-46A26CF77DF4}" type="slidenum">
              <a:rPr lang="ru-RU" smtClean="0"/>
              <a:pPr>
                <a:defRPr/>
              </a:pPr>
              <a:t>‹#›</a:t>
            </a:fld>
            <a:endParaRPr lang="ru-RU"/>
          </a:p>
        </p:txBody>
      </p:sp>
    </p:spTree>
    <p:extLst>
      <p:ext uri="{BB962C8B-B14F-4D97-AF65-F5344CB8AC3E}">
        <p14:creationId xmlns:p14="http://schemas.microsoft.com/office/powerpoint/2010/main" val="410577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84ACEFA-9BFA-4897-81C1-E590726B5230}" type="slidenum">
              <a:rPr lang="ru-RU" smtClean="0"/>
              <a:pPr>
                <a:defRPr/>
              </a:pPr>
              <a:t>‹#›</a:t>
            </a:fld>
            <a:endParaRPr lang="ru-RU"/>
          </a:p>
        </p:txBody>
      </p:sp>
    </p:spTree>
    <p:extLst>
      <p:ext uri="{BB962C8B-B14F-4D97-AF65-F5344CB8AC3E}">
        <p14:creationId xmlns:p14="http://schemas.microsoft.com/office/powerpoint/2010/main" val="1898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17C5C6-1ADD-42CF-8A91-54A06DF4DA78}" type="slidenum">
              <a:rPr lang="ru-RU" smtClean="0"/>
              <a:pPr>
                <a:defRPr/>
              </a:pPr>
              <a:t>‹#›</a:t>
            </a:fld>
            <a:endParaRPr lang="ru-RU"/>
          </a:p>
        </p:txBody>
      </p:sp>
    </p:spTree>
    <p:extLst>
      <p:ext uri="{BB962C8B-B14F-4D97-AF65-F5344CB8AC3E}">
        <p14:creationId xmlns:p14="http://schemas.microsoft.com/office/powerpoint/2010/main" val="362427608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1772816"/>
            <a:ext cx="8424936" cy="1296144"/>
          </a:xfrm>
        </p:spPr>
        <p:txBody>
          <a:bodyPr>
            <a:noAutofit/>
          </a:bodyPr>
          <a:lstStyle/>
          <a:p>
            <a:r>
              <a:rPr lang="en-US" sz="2800" b="1" dirty="0" smtClean="0">
                <a:solidFill>
                  <a:schemeClr val="accent1">
                    <a:lumMod val="75000"/>
                  </a:schemeClr>
                </a:solidFill>
                <a:latin typeface="Garamond" pitchFamily="18" charset="0"/>
                <a:cs typeface="Arial" panose="020B0604020202020204" pitchFamily="34" charset="0"/>
              </a:rPr>
              <a:t>Estimation </a:t>
            </a:r>
            <a:r>
              <a:rPr lang="en-US" sz="2800" b="1" dirty="0">
                <a:solidFill>
                  <a:schemeClr val="accent1">
                    <a:lumMod val="75000"/>
                  </a:schemeClr>
                </a:solidFill>
                <a:latin typeface="Garamond" pitchFamily="18" charset="0"/>
                <a:cs typeface="Arial" panose="020B0604020202020204" pitchFamily="34" charset="0"/>
              </a:rPr>
              <a:t>of labor migration impact </a:t>
            </a:r>
            <a:r>
              <a:rPr lang="en-US" sz="2800" b="1" dirty="0" smtClean="0">
                <a:solidFill>
                  <a:schemeClr val="accent1">
                    <a:lumMod val="75000"/>
                  </a:schemeClr>
                </a:solidFill>
                <a:latin typeface="Garamond" pitchFamily="18" charset="0"/>
                <a:cs typeface="Arial" panose="020B0604020202020204" pitchFamily="34" charset="0"/>
              </a:rPr>
              <a:t/>
            </a:r>
            <a:br>
              <a:rPr lang="en-US" sz="2800" b="1" dirty="0" smtClean="0">
                <a:solidFill>
                  <a:schemeClr val="accent1">
                    <a:lumMod val="75000"/>
                  </a:schemeClr>
                </a:solidFill>
                <a:latin typeface="Garamond" pitchFamily="18" charset="0"/>
                <a:cs typeface="Arial" panose="020B0604020202020204" pitchFamily="34" charset="0"/>
              </a:rPr>
            </a:br>
            <a:r>
              <a:rPr lang="en-US" sz="2800" b="1" dirty="0" smtClean="0">
                <a:solidFill>
                  <a:schemeClr val="accent1">
                    <a:lumMod val="75000"/>
                  </a:schemeClr>
                </a:solidFill>
                <a:latin typeface="Garamond" pitchFamily="18" charset="0"/>
                <a:cs typeface="Arial" panose="020B0604020202020204" pitchFamily="34" charset="0"/>
              </a:rPr>
              <a:t>on the </a:t>
            </a:r>
            <a:r>
              <a:rPr lang="en-US" sz="2800" b="1" dirty="0">
                <a:solidFill>
                  <a:schemeClr val="accent1">
                    <a:lumMod val="75000"/>
                  </a:schemeClr>
                </a:solidFill>
                <a:latin typeface="Garamond" pitchFamily="18" charset="0"/>
                <a:cs typeface="Arial" panose="020B0604020202020204" pitchFamily="34" charset="0"/>
              </a:rPr>
              <a:t>labor force demand and supply in Ukraine </a:t>
            </a:r>
            <a:r>
              <a:rPr lang="en-US" sz="2800" b="1" dirty="0" smtClean="0">
                <a:solidFill>
                  <a:schemeClr val="accent1">
                    <a:lumMod val="75000"/>
                  </a:schemeClr>
                </a:solidFill>
                <a:latin typeface="Garamond" pitchFamily="18" charset="0"/>
                <a:cs typeface="Arial" panose="020B0604020202020204" pitchFamily="34" charset="0"/>
              </a:rPr>
              <a:t/>
            </a:r>
            <a:br>
              <a:rPr lang="en-US" sz="2800" b="1" dirty="0" smtClean="0">
                <a:solidFill>
                  <a:schemeClr val="accent1">
                    <a:lumMod val="75000"/>
                  </a:schemeClr>
                </a:solidFill>
                <a:latin typeface="Garamond" pitchFamily="18" charset="0"/>
                <a:cs typeface="Arial" panose="020B0604020202020204" pitchFamily="34" charset="0"/>
              </a:rPr>
            </a:br>
            <a:r>
              <a:rPr lang="en-US" sz="2800" b="1" dirty="0" smtClean="0">
                <a:solidFill>
                  <a:schemeClr val="accent1">
                    <a:lumMod val="75000"/>
                  </a:schemeClr>
                </a:solidFill>
                <a:latin typeface="Garamond" pitchFamily="18" charset="0"/>
                <a:cs typeface="Arial" panose="020B0604020202020204" pitchFamily="34" charset="0"/>
              </a:rPr>
              <a:t>on </a:t>
            </a:r>
            <a:r>
              <a:rPr lang="en-US" sz="2800" b="1" dirty="0">
                <a:solidFill>
                  <a:schemeClr val="accent1">
                    <a:lumMod val="75000"/>
                  </a:schemeClr>
                </a:solidFill>
                <a:latin typeface="Garamond" pitchFamily="18" charset="0"/>
                <a:cs typeface="Arial" panose="020B0604020202020204" pitchFamily="34" charset="0"/>
              </a:rPr>
              <a:t>base of combining data from different sources</a:t>
            </a:r>
            <a:endParaRPr lang="ru-RU" sz="2800" b="1" dirty="0">
              <a:solidFill>
                <a:schemeClr val="accent1">
                  <a:lumMod val="75000"/>
                </a:schemeClr>
              </a:solidFill>
              <a:latin typeface="Garamond" pitchFamily="18" charset="0"/>
              <a:cs typeface="Arial" panose="020B0604020202020204" pitchFamily="34" charset="0"/>
            </a:endParaRPr>
          </a:p>
        </p:txBody>
      </p:sp>
      <p:sp>
        <p:nvSpPr>
          <p:cNvPr id="3075" name="Rectangle 3"/>
          <p:cNvSpPr>
            <a:spLocks noGrp="1" noChangeArrowheads="1"/>
          </p:cNvSpPr>
          <p:nvPr>
            <p:ph type="subTitle" idx="1"/>
          </p:nvPr>
        </p:nvSpPr>
        <p:spPr>
          <a:xfrm>
            <a:off x="3635896" y="4868863"/>
            <a:ext cx="5142979" cy="792385"/>
          </a:xfrm>
        </p:spPr>
        <p:txBody>
          <a:bodyPr>
            <a:normAutofit/>
          </a:bodyPr>
          <a:lstStyle/>
          <a:p>
            <a:pPr algn="r"/>
            <a:r>
              <a:rPr lang="en-GB" sz="1800" dirty="0">
                <a:solidFill>
                  <a:schemeClr val="accent1">
                    <a:lumMod val="75000"/>
                  </a:schemeClr>
                </a:solidFill>
                <a:latin typeface="Garamond" panose="02020404030301010803" pitchFamily="18" charset="0"/>
              </a:rPr>
              <a:t>Volodymyr </a:t>
            </a:r>
            <a:r>
              <a:rPr lang="en-GB" sz="1800" dirty="0" smtClean="0">
                <a:solidFill>
                  <a:schemeClr val="accent1">
                    <a:lumMod val="75000"/>
                  </a:schemeClr>
                </a:solidFill>
                <a:latin typeface="Garamond" panose="02020404030301010803" pitchFamily="18" charset="0"/>
              </a:rPr>
              <a:t>Sarioglo</a:t>
            </a:r>
            <a:endParaRPr lang="ru-RU" sz="1800" dirty="0">
              <a:solidFill>
                <a:schemeClr val="accent1">
                  <a:lumMod val="75000"/>
                </a:schemeClr>
              </a:solidFill>
              <a:latin typeface="Garamond" panose="02020404030301010803" pitchFamily="18" charset="0"/>
            </a:endParaRPr>
          </a:p>
          <a:p>
            <a:pPr algn="r"/>
            <a:r>
              <a:rPr lang="en-GB" sz="1800" dirty="0" smtClean="0">
                <a:solidFill>
                  <a:schemeClr val="accent1">
                    <a:lumMod val="75000"/>
                  </a:schemeClr>
                </a:solidFill>
                <a:latin typeface="Garamond" panose="02020404030301010803" pitchFamily="18" charset="0"/>
              </a:rPr>
              <a:t>Ptoukha </a:t>
            </a:r>
            <a:r>
              <a:rPr lang="en-GB" sz="1800" dirty="0">
                <a:solidFill>
                  <a:schemeClr val="accent1">
                    <a:lumMod val="75000"/>
                  </a:schemeClr>
                </a:solidFill>
                <a:latin typeface="Garamond" panose="02020404030301010803" pitchFamily="18" charset="0"/>
              </a:rPr>
              <a:t>Institute for Demography and Social </a:t>
            </a:r>
            <a:r>
              <a:rPr lang="en-GB" sz="1800" dirty="0" smtClean="0">
                <a:solidFill>
                  <a:schemeClr val="accent1">
                    <a:lumMod val="75000"/>
                  </a:schemeClr>
                </a:solidFill>
                <a:latin typeface="Garamond" panose="02020404030301010803" pitchFamily="18" charset="0"/>
              </a:rPr>
              <a:t>Studies</a:t>
            </a:r>
            <a:endParaRPr lang="ru-RU" sz="1800" dirty="0">
              <a:solidFill>
                <a:schemeClr val="accent1">
                  <a:lumMod val="75000"/>
                </a:schemeClr>
              </a:solidFill>
              <a:latin typeface="Garamond" panose="02020404030301010803" pitchFamily="18" charset="0"/>
            </a:endParaRPr>
          </a:p>
          <a:p>
            <a:pPr algn="r" eaLnBrk="1" hangingPunct="1">
              <a:lnSpc>
                <a:spcPct val="80000"/>
              </a:lnSpc>
            </a:pPr>
            <a:endParaRPr lang="ru-RU" sz="1600" b="0" dirty="0" smtClean="0">
              <a:solidFill>
                <a:schemeClr val="tx2">
                  <a:lumMod val="75000"/>
                </a:schemeClr>
              </a:solidFill>
              <a:latin typeface="Garamond" pitchFamily="18" charset="0"/>
            </a:endParaRPr>
          </a:p>
        </p:txBody>
      </p:sp>
      <p:sp>
        <p:nvSpPr>
          <p:cNvPr id="4" name="Rectangle 3"/>
          <p:cNvSpPr txBox="1">
            <a:spLocks noChangeArrowheads="1"/>
          </p:cNvSpPr>
          <p:nvPr/>
        </p:nvSpPr>
        <p:spPr bwMode="auto">
          <a:xfrm>
            <a:off x="1063607" y="3645024"/>
            <a:ext cx="7056784" cy="504056"/>
          </a:xfrm>
          <a:prstGeom prst="rect">
            <a:avLst/>
          </a:prstGeom>
          <a:noFill/>
          <a:ln w="9525">
            <a:noFill/>
            <a:miter lim="800000"/>
            <a:headEnd/>
            <a:tailEnd/>
          </a:ln>
        </p:spPr>
        <p:txBody>
          <a:bodyPr/>
          <a:lstStyle/>
          <a:p>
            <a:pPr algn="ctr">
              <a:spcBef>
                <a:spcPts val="0"/>
              </a:spcBef>
              <a:buClr>
                <a:schemeClr val="accent1"/>
              </a:buClr>
              <a:buSzPct val="85000"/>
              <a:defRPr/>
            </a:pPr>
            <a:r>
              <a:rPr lang="en-US" sz="2000" i="1" kern="0" dirty="0" smtClean="0">
                <a:solidFill>
                  <a:schemeClr val="accent1">
                    <a:lumMod val="75000"/>
                  </a:schemeClr>
                </a:solidFill>
                <a:latin typeface="Garamond" pitchFamily="18" charset="0"/>
                <a:cs typeface="+mn-cs"/>
              </a:rPr>
              <a:t>BaNoCoSS – 2019, </a:t>
            </a:r>
            <a:r>
              <a:rPr lang="en-US" sz="2000" i="1" kern="0" dirty="0" smtClean="0">
                <a:solidFill>
                  <a:schemeClr val="accent1">
                    <a:lumMod val="75000"/>
                  </a:schemeClr>
                </a:solidFill>
                <a:latin typeface="Garamond" pitchFamily="18" charset="0"/>
                <a:cs typeface="+mn-cs"/>
              </a:rPr>
              <a:t>16-20 </a:t>
            </a:r>
            <a:r>
              <a:rPr lang="en-US" sz="2000" i="1" kern="0" dirty="0" smtClean="0">
                <a:solidFill>
                  <a:schemeClr val="accent1">
                    <a:lumMod val="75000"/>
                  </a:schemeClr>
                </a:solidFill>
                <a:latin typeface="Garamond" pitchFamily="18" charset="0"/>
                <a:cs typeface="+mn-cs"/>
              </a:rPr>
              <a:t>June </a:t>
            </a:r>
            <a:r>
              <a:rPr lang="en-US" sz="2000" i="1" kern="0" dirty="0" smtClean="0">
                <a:solidFill>
                  <a:schemeClr val="accent1">
                    <a:lumMod val="75000"/>
                  </a:schemeClr>
                </a:solidFill>
                <a:latin typeface="Garamond" pitchFamily="18" charset="0"/>
                <a:cs typeface="+mn-cs"/>
              </a:rPr>
              <a:t>2019, </a:t>
            </a:r>
            <a:r>
              <a:rPr lang="en-US" sz="2000" i="1" kern="0" dirty="0">
                <a:solidFill>
                  <a:schemeClr val="accent1">
                    <a:lumMod val="75000"/>
                  </a:schemeClr>
                </a:solidFill>
                <a:latin typeface="Garamond" pitchFamily="18" charset="0"/>
              </a:rPr>
              <a:t>Örebro, </a:t>
            </a:r>
            <a:r>
              <a:rPr lang="en-US" sz="2000" i="1" kern="0" dirty="0" smtClean="0">
                <a:solidFill>
                  <a:schemeClr val="accent1">
                    <a:lumMod val="75000"/>
                  </a:schemeClr>
                </a:solidFill>
                <a:latin typeface="Garamond" pitchFamily="18" charset="0"/>
              </a:rPr>
              <a:t>Sweden</a:t>
            </a:r>
            <a:endParaRPr lang="en-US" sz="2000" i="1" kern="0" dirty="0" smtClean="0">
              <a:solidFill>
                <a:schemeClr val="accent1">
                  <a:lumMod val="75000"/>
                </a:schemeClr>
              </a:solidFill>
              <a:latin typeface="Garamond" pitchFamily="18"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395536" y="401061"/>
            <a:ext cx="8424936" cy="795691"/>
          </a:xfrm>
          <a:prstGeom prst="rect">
            <a:avLst/>
          </a:prstGeom>
        </p:spPr>
        <p:txBody>
          <a:bodyPr tIns="91440" bIns="91440" anchor="ctr"/>
          <a:lstStyle/>
          <a:p>
            <a:pPr algn="ctr">
              <a:lnSpc>
                <a:spcPct val="100000"/>
              </a:lnSpc>
            </a:pPr>
            <a:r>
              <a:rPr lang="en-US" sz="2400" b="1" dirty="0">
                <a:solidFill>
                  <a:schemeClr val="accent1">
                    <a:lumMod val="75000"/>
                  </a:schemeClr>
                </a:solidFill>
                <a:latin typeface="Garamond" panose="02020404030301010803" pitchFamily="18" charset="0"/>
                <a:ea typeface="+mj-ea"/>
                <a:cs typeface="+mj-cs"/>
              </a:rPr>
              <a:t>Forecast of economic activity of the population </a:t>
            </a:r>
            <a:r>
              <a:rPr lang="en-US" sz="2400" b="1" dirty="0" smtClean="0">
                <a:solidFill>
                  <a:schemeClr val="accent1">
                    <a:lumMod val="75000"/>
                  </a:schemeClr>
                </a:solidFill>
                <a:latin typeface="Garamond" panose="02020404030301010803" pitchFamily="18" charset="0"/>
                <a:ea typeface="+mj-ea"/>
                <a:cs typeface="+mj-cs"/>
              </a:rPr>
              <a:t/>
            </a:r>
            <a:br>
              <a:rPr lang="en-US" sz="2400" b="1" dirty="0" smtClean="0">
                <a:solidFill>
                  <a:schemeClr val="accent1">
                    <a:lumMod val="75000"/>
                  </a:schemeClr>
                </a:solidFill>
                <a:latin typeface="Garamond" panose="02020404030301010803" pitchFamily="18" charset="0"/>
                <a:ea typeface="+mj-ea"/>
                <a:cs typeface="+mj-cs"/>
              </a:rPr>
            </a:br>
            <a:r>
              <a:rPr lang="en-US" sz="2400" b="1" dirty="0" smtClean="0">
                <a:solidFill>
                  <a:schemeClr val="accent1">
                    <a:lumMod val="75000"/>
                  </a:schemeClr>
                </a:solidFill>
                <a:latin typeface="Garamond" panose="02020404030301010803" pitchFamily="18" charset="0"/>
                <a:ea typeface="+mj-ea"/>
                <a:cs typeface="+mj-cs"/>
              </a:rPr>
              <a:t>by </a:t>
            </a:r>
            <a:r>
              <a:rPr lang="en-US" sz="2400" b="1" dirty="0">
                <a:solidFill>
                  <a:schemeClr val="accent1">
                    <a:lumMod val="75000"/>
                  </a:schemeClr>
                </a:solidFill>
                <a:latin typeface="Garamond" panose="02020404030301010803" pitchFamily="18" charset="0"/>
                <a:ea typeface="+mj-ea"/>
                <a:cs typeface="+mj-cs"/>
              </a:rPr>
              <a:t>sex and age groups</a:t>
            </a:r>
            <a:endParaRPr lang="uk-UA" sz="2400" b="1" dirty="0">
              <a:solidFill>
                <a:schemeClr val="accent1">
                  <a:lumMod val="75000"/>
                </a:schemeClr>
              </a:solidFill>
              <a:latin typeface="Garamond" panose="02020404030301010803" pitchFamily="18" charset="0"/>
              <a:ea typeface="+mj-ea"/>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65" y="1700808"/>
            <a:ext cx="6542077" cy="408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5CE1F3DF-4D17-46FB-B18D-024F31043AA9}" type="slidenum">
              <a:rPr lang="ru-RU" smtClean="0"/>
              <a:pPr>
                <a:defRPr/>
              </a:pPr>
              <a:t>10</a:t>
            </a:fld>
            <a:endParaRPr lang="ru-RU"/>
          </a:p>
        </p:txBody>
      </p:sp>
    </p:spTree>
    <p:extLst>
      <p:ext uri="{BB962C8B-B14F-4D97-AF65-F5344CB8AC3E}">
        <p14:creationId xmlns:p14="http://schemas.microsoft.com/office/powerpoint/2010/main" val="3062525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79512" y="332656"/>
            <a:ext cx="8640960" cy="867699"/>
          </a:xfrm>
          <a:prstGeom prst="rect">
            <a:avLst/>
          </a:prstGeom>
        </p:spPr>
        <p:txBody>
          <a:bodyPr tIns="91440" bIns="91440" anchor="ctr"/>
          <a:lstStyle/>
          <a:p>
            <a:pPr algn="ctr">
              <a:lnSpc>
                <a:spcPct val="100000"/>
              </a:lnSpc>
            </a:pPr>
            <a:r>
              <a:rPr lang="en-US" sz="2400" b="1" dirty="0">
                <a:solidFill>
                  <a:schemeClr val="accent1">
                    <a:lumMod val="75000"/>
                  </a:schemeClr>
                </a:solidFill>
                <a:latin typeface="Garamond" panose="02020404030301010803" pitchFamily="18" charset="0"/>
              </a:rPr>
              <a:t>Economic activity of population </a:t>
            </a:r>
            <a:br>
              <a:rPr lang="en-US" sz="2400" b="1" dirty="0">
                <a:solidFill>
                  <a:schemeClr val="accent1">
                    <a:lumMod val="75000"/>
                  </a:schemeClr>
                </a:solidFill>
                <a:latin typeface="Garamond" panose="02020404030301010803" pitchFamily="18" charset="0"/>
              </a:rPr>
            </a:br>
            <a:r>
              <a:rPr lang="en-US" sz="2400" b="1" dirty="0">
                <a:solidFill>
                  <a:schemeClr val="accent1">
                    <a:lumMod val="75000"/>
                  </a:schemeClr>
                </a:solidFill>
                <a:latin typeface="Garamond" panose="02020404030301010803" pitchFamily="18" charset="0"/>
              </a:rPr>
              <a:t>by age and sex groups </a:t>
            </a:r>
            <a:r>
              <a:rPr lang="en-US" sz="2400" b="1" dirty="0" smtClean="0">
                <a:solidFill>
                  <a:schemeClr val="accent1">
                    <a:lumMod val="75000"/>
                  </a:schemeClr>
                </a:solidFill>
                <a:latin typeface="Garamond" panose="02020404030301010803" pitchFamily="18" charset="0"/>
              </a:rPr>
              <a:t>(younger age </a:t>
            </a:r>
            <a:r>
              <a:rPr lang="en-US" sz="2400" b="1" dirty="0">
                <a:solidFill>
                  <a:schemeClr val="accent1">
                    <a:lumMod val="75000"/>
                  </a:schemeClr>
                </a:solidFill>
                <a:latin typeface="Garamond" panose="02020404030301010803" pitchFamily="18" charset="0"/>
              </a:rPr>
              <a:t>groups)</a:t>
            </a:r>
            <a:endParaRPr lang="uk-UA" sz="2400" b="1" dirty="0">
              <a:solidFill>
                <a:schemeClr val="accent1">
                  <a:lumMod val="75000"/>
                </a:schemeClr>
              </a:solidFill>
              <a:latin typeface="Garamond" panose="020204040303010108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07" y="1484784"/>
            <a:ext cx="73437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5CE1F3DF-4D17-46FB-B18D-024F31043AA9}" type="slidenum">
              <a:rPr lang="ru-RU" smtClean="0"/>
              <a:pPr>
                <a:defRPr/>
              </a:pPr>
              <a:t>11</a:t>
            </a:fld>
            <a:endParaRPr lang="ru-RU"/>
          </a:p>
        </p:txBody>
      </p:sp>
    </p:spTree>
    <p:extLst>
      <p:ext uri="{BB962C8B-B14F-4D97-AF65-F5344CB8AC3E}">
        <p14:creationId xmlns:p14="http://schemas.microsoft.com/office/powerpoint/2010/main" val="350966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467544" y="188640"/>
            <a:ext cx="8424936" cy="1224135"/>
          </a:xfrm>
          <a:prstGeom prst="rect">
            <a:avLst/>
          </a:prstGeom>
        </p:spPr>
        <p:txBody>
          <a:bodyPr tIns="91440" bIns="91440" anchor="ctr"/>
          <a:lstStyle/>
          <a:p>
            <a:pPr algn="ctr">
              <a:lnSpc>
                <a:spcPct val="100000"/>
              </a:lnSpc>
            </a:pPr>
            <a:r>
              <a:rPr lang="en-US" sz="2400" b="1" dirty="0">
                <a:solidFill>
                  <a:schemeClr val="accent1">
                    <a:lumMod val="75000"/>
                  </a:schemeClr>
                </a:solidFill>
                <a:latin typeface="Garamond" panose="02020404030301010803" pitchFamily="18" charset="0"/>
              </a:rPr>
              <a:t>Economic activity of population </a:t>
            </a:r>
            <a:br>
              <a:rPr lang="en-US" sz="2400" b="1" dirty="0">
                <a:solidFill>
                  <a:schemeClr val="accent1">
                    <a:lumMod val="75000"/>
                  </a:schemeClr>
                </a:solidFill>
                <a:latin typeface="Garamond" panose="02020404030301010803" pitchFamily="18" charset="0"/>
              </a:rPr>
            </a:br>
            <a:r>
              <a:rPr lang="en-US" sz="2400" b="1" dirty="0">
                <a:solidFill>
                  <a:schemeClr val="accent1">
                    <a:lumMod val="75000"/>
                  </a:schemeClr>
                </a:solidFill>
                <a:latin typeface="Garamond" panose="02020404030301010803" pitchFamily="18" charset="0"/>
              </a:rPr>
              <a:t>by age and sex groups (older age groups)</a:t>
            </a:r>
            <a:endParaRPr lang="uk-UA" sz="2400" b="1" dirty="0">
              <a:solidFill>
                <a:schemeClr val="accent1">
                  <a:lumMod val="75000"/>
                </a:schemeClr>
              </a:solidFill>
              <a:latin typeface="Garamond" panose="02020404030301010803"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99" y="1556792"/>
            <a:ext cx="721042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5CE1F3DF-4D17-46FB-B18D-024F31043AA9}" type="slidenum">
              <a:rPr lang="ru-RU" smtClean="0"/>
              <a:pPr>
                <a:defRPr/>
              </a:pPr>
              <a:t>12</a:t>
            </a:fld>
            <a:endParaRPr lang="ru-RU"/>
          </a:p>
        </p:txBody>
      </p:sp>
    </p:spTree>
    <p:extLst>
      <p:ext uri="{BB962C8B-B14F-4D97-AF65-F5344CB8AC3E}">
        <p14:creationId xmlns:p14="http://schemas.microsoft.com/office/powerpoint/2010/main" val="261731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508958" y="401062"/>
            <a:ext cx="8255480" cy="867698"/>
          </a:xfrm>
          <a:prstGeom prst="rect">
            <a:avLst/>
          </a:prstGeom>
        </p:spPr>
        <p:txBody>
          <a:bodyPr tIns="91440" bIns="91440" anchor="ctr"/>
          <a:lstStyle/>
          <a:p>
            <a:pPr algn="ctr"/>
            <a:r>
              <a:rPr lang="en-US" sz="2400" b="1" dirty="0">
                <a:solidFill>
                  <a:schemeClr val="accent1">
                    <a:lumMod val="75000"/>
                  </a:schemeClr>
                </a:solidFill>
                <a:latin typeface="Garamond" panose="02020404030301010803" pitchFamily="18" charset="0"/>
              </a:rPr>
              <a:t>Labor migrants by occupational groups, by gender and by type of locality prior to traveling abroad, 2015-2017</a:t>
            </a:r>
            <a:endParaRPr lang="uk-UA" sz="2400" b="1" dirty="0">
              <a:solidFill>
                <a:schemeClr val="accent1">
                  <a:lumMod val="75000"/>
                </a:schemeClr>
              </a:solidFill>
              <a:latin typeface="Garamond" panose="02020404030301010803"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13279362"/>
              </p:ext>
            </p:extLst>
          </p:nvPr>
        </p:nvGraphicFramePr>
        <p:xfrm>
          <a:off x="568444" y="1907575"/>
          <a:ext cx="8233610" cy="3838753"/>
        </p:xfrm>
        <a:graphic>
          <a:graphicData uri="http://schemas.openxmlformats.org/drawingml/2006/table">
            <a:tbl>
              <a:tblPr/>
              <a:tblGrid>
                <a:gridCol w="3339843"/>
                <a:gridCol w="770823"/>
                <a:gridCol w="278744"/>
                <a:gridCol w="154270"/>
                <a:gridCol w="407584"/>
                <a:gridCol w="191054"/>
                <a:gridCol w="933925"/>
                <a:gridCol w="926284"/>
                <a:gridCol w="1231083"/>
              </a:tblGrid>
              <a:tr h="655614">
                <a:tc>
                  <a:txBody>
                    <a:bodyPr/>
                    <a:lstStyle/>
                    <a:p>
                      <a:pPr algn="ctr">
                        <a:lnSpc>
                          <a:spcPct val="120000"/>
                        </a:lnSpc>
                        <a:spcBef>
                          <a:spcPts val="100"/>
                        </a:spcBef>
                        <a:spcAft>
                          <a:spcPts val="0"/>
                        </a:spcAft>
                      </a:pP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0"/>
                        </a:spcAft>
                      </a:pPr>
                      <a:r>
                        <a:rPr lang="en-US" sz="1400" dirty="0" smtClean="0">
                          <a:solidFill>
                            <a:schemeClr val="accent5">
                              <a:lumMod val="75000"/>
                            </a:schemeClr>
                          </a:solidFill>
                          <a:latin typeface="Garamond" panose="02020404030301010803" pitchFamily="18" charset="0"/>
                          <a:ea typeface="Times New Roman"/>
                        </a:rPr>
                        <a:t>Total</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20000"/>
                        </a:lnSpc>
                        <a:spcBef>
                          <a:spcPts val="100"/>
                        </a:spcBef>
                        <a:spcAft>
                          <a:spcPts val="0"/>
                        </a:spcAft>
                      </a:pPr>
                      <a:r>
                        <a:rPr lang="en-US" sz="1400" dirty="0" smtClean="0">
                          <a:solidFill>
                            <a:schemeClr val="accent5">
                              <a:lumMod val="75000"/>
                            </a:schemeClr>
                          </a:solidFill>
                          <a:latin typeface="Garamond" panose="02020404030301010803" pitchFamily="18" charset="0"/>
                          <a:ea typeface="Times New Roman"/>
                        </a:rPr>
                        <a:t>Female</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20000"/>
                        </a:lnSpc>
                        <a:spcBef>
                          <a:spcPts val="100"/>
                        </a:spcBef>
                        <a:spcAft>
                          <a:spcPts val="0"/>
                        </a:spcAft>
                      </a:pPr>
                      <a:endParaRPr lang="uk-UA" sz="500" dirty="0">
                        <a:latin typeface="Times New Roman"/>
                        <a:ea typeface="Times New Roman"/>
                      </a:endParaRPr>
                    </a:p>
                  </a:txBody>
                  <a:tcPr marL="35278" marR="3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pPr algn="ctr">
                        <a:lnSpc>
                          <a:spcPct val="120000"/>
                        </a:lnSpc>
                        <a:spcBef>
                          <a:spcPts val="100"/>
                        </a:spcBef>
                        <a:spcAft>
                          <a:spcPts val="0"/>
                        </a:spcAft>
                      </a:pPr>
                      <a:endParaRPr lang="uk-UA" sz="1200" dirty="0">
                        <a:solidFill>
                          <a:schemeClr val="tx2">
                            <a:lumMod val="75000"/>
                          </a:schemeClr>
                        </a:solidFill>
                        <a:latin typeface="Calibri" pitchFamily="34" charset="0"/>
                        <a:ea typeface="Times New Roman"/>
                      </a:endParaRPr>
                    </a:p>
                  </a:txBody>
                  <a:tcPr marL="35278" marR="3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0"/>
                        </a:spcAft>
                      </a:pPr>
                      <a:r>
                        <a:rPr lang="en-US" sz="1400" dirty="0" smtClean="0">
                          <a:solidFill>
                            <a:schemeClr val="accent5">
                              <a:lumMod val="75000"/>
                            </a:schemeClr>
                          </a:solidFill>
                          <a:latin typeface="Garamond" panose="02020404030301010803" pitchFamily="18" charset="0"/>
                          <a:ea typeface="Times New Roman"/>
                        </a:rPr>
                        <a:t>Male</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0"/>
                        </a:spcAft>
                      </a:pPr>
                      <a:r>
                        <a:rPr lang="en-US" sz="1400" dirty="0" smtClean="0">
                          <a:solidFill>
                            <a:schemeClr val="accent5">
                              <a:lumMod val="75000"/>
                            </a:schemeClr>
                          </a:solidFill>
                          <a:latin typeface="Garamond" panose="02020404030301010803" pitchFamily="18" charset="0"/>
                          <a:ea typeface="Times New Roman"/>
                        </a:rPr>
                        <a:t>Urban area</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0"/>
                        </a:spcAft>
                      </a:pPr>
                      <a:r>
                        <a:rPr lang="en-US" sz="1400" dirty="0" smtClean="0">
                          <a:solidFill>
                            <a:schemeClr val="accent5">
                              <a:lumMod val="75000"/>
                            </a:schemeClr>
                          </a:solidFill>
                          <a:latin typeface="Garamond" panose="02020404030301010803" pitchFamily="18" charset="0"/>
                          <a:ea typeface="Times New Roman"/>
                        </a:rPr>
                        <a:t>Rural area</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341">
                <a:tc>
                  <a:txBody>
                    <a:bodyPr/>
                    <a:lstStyle/>
                    <a:p>
                      <a:pPr algn="l">
                        <a:lnSpc>
                          <a:spcPct val="120000"/>
                        </a:lnSpc>
                        <a:spcBef>
                          <a:spcPts val="100"/>
                        </a:spcBef>
                        <a:spcAft>
                          <a:spcPts val="0"/>
                        </a:spcAft>
                      </a:pPr>
                      <a:r>
                        <a:rPr lang="en-US" sz="1400" dirty="0" smtClean="0">
                          <a:solidFill>
                            <a:schemeClr val="accent5">
                              <a:lumMod val="75000"/>
                            </a:schemeClr>
                          </a:solidFill>
                          <a:latin typeface="Garamond" panose="02020404030301010803" pitchFamily="18" charset="0"/>
                          <a:ea typeface="Times New Roman"/>
                        </a:rPr>
                        <a:t>Number of migrant workers who worked abroad, total</a:t>
                      </a:r>
                      <a:r>
                        <a:rPr lang="en-US" sz="1400" baseline="0" dirty="0" smtClean="0">
                          <a:solidFill>
                            <a:schemeClr val="accent5">
                              <a:lumMod val="75000"/>
                            </a:schemeClr>
                          </a:solidFill>
                          <a:latin typeface="Garamond" panose="02020404030301010803" pitchFamily="18" charset="0"/>
                          <a:ea typeface="Times New Roman"/>
                        </a:rPr>
                        <a:t> (</a:t>
                      </a:r>
                      <a:r>
                        <a:rPr lang="en-US" sz="1400" dirty="0" smtClean="0">
                          <a:solidFill>
                            <a:schemeClr val="accent5">
                              <a:lumMod val="75000"/>
                            </a:schemeClr>
                          </a:solidFill>
                          <a:latin typeface="Garamond" panose="02020404030301010803" pitchFamily="18" charset="0"/>
                          <a:ea typeface="Times New Roman"/>
                        </a:rPr>
                        <a:t>thousands)</a:t>
                      </a:r>
                    </a:p>
                  </a:txBody>
                  <a:tcPr marL="35278" marR="352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1275,6</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381,2</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a:lnSpc>
                          <a:spcPct val="120000"/>
                        </a:lnSpc>
                        <a:spcAft>
                          <a:spcPts val="0"/>
                        </a:spcAft>
                      </a:pPr>
                      <a:endParaRPr lang="uk-UA" sz="500">
                        <a:latin typeface="Times New Roman"/>
                        <a:ea typeface="Times New Roman"/>
                      </a:endParaRPr>
                    </a:p>
                  </a:txBody>
                  <a:tcPr marL="35278" marR="35278"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uk-UA"/>
                    </a:p>
                  </a:txBody>
                  <a:tcPr/>
                </a:tc>
                <a:tc hMerge="1">
                  <a:txBody>
                    <a:bodyPr/>
                    <a:lstStyle/>
                    <a:p>
                      <a:pPr algn="r">
                        <a:lnSpc>
                          <a:spcPct val="120000"/>
                        </a:lnSpc>
                        <a:spcAft>
                          <a:spcPts val="0"/>
                        </a:spcAft>
                      </a:pPr>
                      <a:endParaRPr lang="uk-UA" sz="1200" dirty="0">
                        <a:solidFill>
                          <a:schemeClr val="tx2">
                            <a:lumMod val="75000"/>
                          </a:schemeClr>
                        </a:solidFill>
                        <a:latin typeface="Calibri" pitchFamily="34" charset="0"/>
                        <a:ea typeface="Times New Roman"/>
                      </a:endParaRPr>
                    </a:p>
                  </a:txBody>
                  <a:tcPr marL="35278" marR="352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894,4</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655,0</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620,6</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w="12700" cap="flat" cmpd="sng" algn="ctr">
                      <a:solidFill>
                        <a:srgbClr val="000000"/>
                      </a:solidFill>
                      <a:prstDash val="solid"/>
                      <a:round/>
                      <a:headEnd type="none" w="med" len="med"/>
                      <a:tailEnd type="none" w="med" len="med"/>
                    </a:lnT>
                    <a:lnB>
                      <a:noFill/>
                    </a:lnB>
                  </a:tcPr>
                </a:tc>
              </a:tr>
              <a:tr h="252136">
                <a:tc>
                  <a:txBody>
                    <a:bodyPr/>
                    <a:lstStyle/>
                    <a:p>
                      <a:pPr algn="l">
                        <a:lnSpc>
                          <a:spcPct val="120000"/>
                        </a:lnSpc>
                        <a:spcAft>
                          <a:spcPts val="0"/>
                        </a:spcAft>
                      </a:pPr>
                      <a:r>
                        <a:rPr lang="en-US" sz="1400" dirty="0" smtClean="0">
                          <a:solidFill>
                            <a:schemeClr val="accent5">
                              <a:lumMod val="75000"/>
                            </a:schemeClr>
                          </a:solidFill>
                          <a:latin typeface="Garamond" panose="02020404030301010803" pitchFamily="18" charset="0"/>
                          <a:ea typeface="Times New Roman"/>
                        </a:rPr>
                        <a:t>by</a:t>
                      </a:r>
                      <a:r>
                        <a:rPr lang="en-US" sz="1400" baseline="0" dirty="0" smtClean="0">
                          <a:solidFill>
                            <a:schemeClr val="accent5">
                              <a:lumMod val="75000"/>
                            </a:schemeClr>
                          </a:solidFill>
                          <a:latin typeface="Garamond" panose="02020404030301010803" pitchFamily="18" charset="0"/>
                          <a:ea typeface="Times New Roman"/>
                        </a:rPr>
                        <a:t> qualification group, %</a:t>
                      </a:r>
                    </a:p>
                  </a:txBody>
                  <a:tcPr marL="35278" marR="35278" marT="0" marB="0" anchor="ctr">
                    <a:lnL>
                      <a:noFill/>
                    </a:lnL>
                    <a:lnR>
                      <a:noFill/>
                    </a:lnR>
                    <a:lnT>
                      <a:noFill/>
                    </a:lnT>
                    <a:lnB>
                      <a:noFill/>
                    </a:lnB>
                  </a:tcPr>
                </a:tc>
                <a:tc gridSpan="3">
                  <a:txBody>
                    <a:bodyPr/>
                    <a:lstStyle/>
                    <a:p>
                      <a:pPr algn="r">
                        <a:lnSpc>
                          <a:spcPct val="120000"/>
                        </a:lnSpc>
                        <a:spcBef>
                          <a:spcPts val="100"/>
                        </a:spcBef>
                        <a:spcAft>
                          <a:spcPts val="0"/>
                        </a:spcAft>
                      </a:pPr>
                      <a:endParaRPr lang="ru-RU"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hMerge="1">
                  <a:txBody>
                    <a:bodyPr/>
                    <a:lstStyle/>
                    <a:p>
                      <a:endParaRPr lang="uk-UA"/>
                    </a:p>
                  </a:txBody>
                  <a:tcPr/>
                </a:tc>
                <a:tc gridSpan="3">
                  <a:txBody>
                    <a:bodyPr/>
                    <a:lstStyle/>
                    <a:p>
                      <a:pPr algn="r">
                        <a:lnSpc>
                          <a:spcPct val="120000"/>
                        </a:lnSpc>
                        <a:spcBef>
                          <a:spcPts val="100"/>
                        </a:spcBef>
                        <a:spcAft>
                          <a:spcPts val="0"/>
                        </a:spcAft>
                      </a:pPr>
                      <a:endParaRPr lang="ru-RU"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hMerge="1">
                  <a:txBody>
                    <a:bodyPr/>
                    <a:lstStyle/>
                    <a:p>
                      <a:endParaRPr lang="uk-UA"/>
                    </a:p>
                  </a:txBody>
                  <a:tcPr/>
                </a:tc>
                <a:tc>
                  <a:txBody>
                    <a:bodyPr/>
                    <a:lstStyle/>
                    <a:p>
                      <a:pPr algn="r">
                        <a:lnSpc>
                          <a:spcPct val="120000"/>
                        </a:lnSpc>
                        <a:spcBef>
                          <a:spcPts val="100"/>
                        </a:spcBef>
                        <a:spcAft>
                          <a:spcPts val="0"/>
                        </a:spcAft>
                      </a:pPr>
                      <a:endParaRPr lang="ru-RU"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a:txBody>
                    <a:bodyPr/>
                    <a:lstStyle/>
                    <a:p>
                      <a:pPr algn="r">
                        <a:lnSpc>
                          <a:spcPct val="120000"/>
                        </a:lnSpc>
                        <a:spcBef>
                          <a:spcPts val="100"/>
                        </a:spcBef>
                        <a:spcAft>
                          <a:spcPts val="0"/>
                        </a:spcAft>
                      </a:pPr>
                      <a:endParaRPr lang="ru-RU"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r>
              <a:tr h="431009">
                <a:tc>
                  <a:txBody>
                    <a:bodyPr/>
                    <a:lstStyle/>
                    <a:p>
                      <a:pPr marL="5080" algn="l">
                        <a:lnSpc>
                          <a:spcPct val="120000"/>
                        </a:lnSpc>
                        <a:spcAft>
                          <a:spcPts val="0"/>
                        </a:spcAft>
                      </a:pPr>
                      <a:r>
                        <a:rPr lang="az-Latn-AZ" sz="1400" kern="1200" dirty="0" smtClean="0">
                          <a:solidFill>
                            <a:schemeClr val="accent5">
                              <a:lumMod val="75000"/>
                            </a:schemeClr>
                          </a:solidFill>
                          <a:latin typeface="Garamond" panose="02020404030301010803" pitchFamily="18" charset="0"/>
                          <a:ea typeface="Times New Roman"/>
                          <a:cs typeface="+mn-cs"/>
                        </a:rPr>
                        <a:t>Clerical Support Workers</a:t>
                      </a:r>
                      <a:endParaRPr lang="en-US" sz="1400" kern="1200" dirty="0" smtClean="0">
                        <a:solidFill>
                          <a:schemeClr val="accent5">
                            <a:lumMod val="75000"/>
                          </a:schemeClr>
                        </a:solidFill>
                        <a:latin typeface="Garamond" panose="02020404030301010803" pitchFamily="18" charset="0"/>
                        <a:ea typeface="Times New Roman"/>
                        <a:cs typeface="+mn-cs"/>
                      </a:endParaRPr>
                    </a:p>
                  </a:txBody>
                  <a:tcPr marL="35278" marR="35278" marT="0" marB="0" anchor="ctr">
                    <a:lnL>
                      <a:noFill/>
                    </a:lnL>
                    <a:lnR>
                      <a:noFill/>
                    </a:lnR>
                    <a:lnT>
                      <a:noFill/>
                    </a:lnT>
                    <a:lnB>
                      <a:noFill/>
                    </a:lnB>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9,1</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6,0</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10,5</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12,8</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5,1</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r>
              <a:tr h="361403">
                <a:tc>
                  <a:txBody>
                    <a:bodyPr/>
                    <a:lstStyle/>
                    <a:p>
                      <a:pPr marL="5080" algn="l">
                        <a:lnSpc>
                          <a:spcPct val="120000"/>
                        </a:lnSpc>
                        <a:spcAft>
                          <a:spcPts val="0"/>
                        </a:spcAft>
                      </a:pPr>
                      <a:r>
                        <a:rPr lang="en-US" sz="1400" dirty="0" smtClean="0">
                          <a:solidFill>
                            <a:schemeClr val="accent5">
                              <a:lumMod val="75000"/>
                            </a:schemeClr>
                          </a:solidFill>
                          <a:latin typeface="Garamond" panose="02020404030301010803" pitchFamily="18" charset="0"/>
                          <a:ea typeface="Times New Roman"/>
                        </a:rPr>
                        <a:t>Services and Sales Workers</a:t>
                      </a:r>
                    </a:p>
                  </a:txBody>
                  <a:tcPr marL="35278" marR="35278" marT="0" marB="0" anchor="ctr">
                    <a:lnL>
                      <a:noFill/>
                    </a:lnL>
                    <a:lnR>
                      <a:noFill/>
                    </a:lnR>
                    <a:lnT>
                      <a:noFill/>
                    </a:lnT>
                    <a:lnB>
                      <a:noFill/>
                    </a:lnB>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14,3</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33,1</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6,3</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14,9</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13,6</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r>
              <a:tr h="589103">
                <a:tc>
                  <a:txBody>
                    <a:bodyPr/>
                    <a:lstStyle/>
                    <a:p>
                      <a:pPr marL="5080" algn="l">
                        <a:lnSpc>
                          <a:spcPct val="120000"/>
                        </a:lnSpc>
                        <a:spcAft>
                          <a:spcPts val="0"/>
                        </a:spcAft>
                      </a:pPr>
                      <a:r>
                        <a:rPr lang="en-US" sz="1400" kern="1200" dirty="0" smtClean="0">
                          <a:solidFill>
                            <a:schemeClr val="accent5">
                              <a:lumMod val="75000"/>
                            </a:schemeClr>
                          </a:solidFill>
                          <a:latin typeface="Garamond" panose="02020404030301010803" pitchFamily="18" charset="0"/>
                          <a:ea typeface="Times New Roman"/>
                          <a:cs typeface="+mn-cs"/>
                        </a:rPr>
                        <a:t>Skilled Agricultural, Forestry and Fishery Workers</a:t>
                      </a:r>
                    </a:p>
                  </a:txBody>
                  <a:tcPr marL="35278" marR="35278" marT="0" marB="0" anchor="ctr">
                    <a:lnL>
                      <a:noFill/>
                    </a:lnL>
                    <a:lnR>
                      <a:noFill/>
                    </a:lnR>
                    <a:lnT>
                      <a:noFill/>
                    </a:lnT>
                    <a:lnB>
                      <a:noFill/>
                    </a:lnB>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1,7</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0,4</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2,3</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1,6</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1,9</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r>
              <a:tr h="334796">
                <a:tc>
                  <a:txBody>
                    <a:bodyPr/>
                    <a:lstStyle/>
                    <a:p>
                      <a:pPr marL="5080" algn="l">
                        <a:lnSpc>
                          <a:spcPct val="120000"/>
                        </a:lnSpc>
                        <a:spcAft>
                          <a:spcPts val="0"/>
                        </a:spcAft>
                      </a:pPr>
                      <a:r>
                        <a:rPr lang="en-US" sz="1400" dirty="0" smtClean="0">
                          <a:solidFill>
                            <a:schemeClr val="accent5">
                              <a:lumMod val="75000"/>
                            </a:schemeClr>
                          </a:solidFill>
                          <a:latin typeface="Garamond" panose="02020404030301010803" pitchFamily="18" charset="0"/>
                          <a:ea typeface="Times New Roman"/>
                        </a:rPr>
                        <a:t>Craft and Related Trades Workers</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25,9</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2,3</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35,8</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29,4</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22,2</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r>
              <a:tr h="324423">
                <a:tc>
                  <a:txBody>
                    <a:bodyPr/>
                    <a:lstStyle/>
                    <a:p>
                      <a:pPr marL="5080" algn="l">
                        <a:lnSpc>
                          <a:spcPct val="120000"/>
                        </a:lnSpc>
                        <a:spcAft>
                          <a:spcPts val="0"/>
                        </a:spcAft>
                      </a:pPr>
                      <a:r>
                        <a:rPr lang="en-US" sz="1400" dirty="0" smtClean="0">
                          <a:solidFill>
                            <a:schemeClr val="accent5">
                              <a:lumMod val="75000"/>
                            </a:schemeClr>
                          </a:solidFill>
                          <a:latin typeface="Garamond" panose="02020404030301010803" pitchFamily="18" charset="0"/>
                          <a:ea typeface="Times New Roman"/>
                        </a:rPr>
                        <a:t>Plant and Machine Operators and Assemblers</a:t>
                      </a:r>
                    </a:p>
                  </a:txBody>
                  <a:tcPr marL="35278" marR="35278" marT="0" marB="0" anchor="ctr">
                    <a:lnL>
                      <a:noFill/>
                    </a:lnL>
                    <a:lnR>
                      <a:noFill/>
                    </a:lnR>
                    <a:lnT>
                      <a:noFill/>
                    </a:lnT>
                    <a:lnB>
                      <a:noFill/>
                    </a:lnB>
                  </a:tcPr>
                </a:tc>
                <a:tc gridSpan="2">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7,4</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2,9</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9,3</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hMerge="1">
                  <a:txBody>
                    <a:bodyPr/>
                    <a:lstStyle/>
                    <a:p>
                      <a:endParaRPr lang="uk-UA"/>
                    </a:p>
                  </a:txBody>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8,0</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6,7</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a:noFill/>
                    </a:lnB>
                  </a:tcPr>
                </a:tc>
              </a:tr>
              <a:tr h="245077">
                <a:tc>
                  <a:txBody>
                    <a:bodyPr/>
                    <a:lstStyle/>
                    <a:p>
                      <a:pPr marL="5080" algn="l">
                        <a:lnSpc>
                          <a:spcPct val="120000"/>
                        </a:lnSpc>
                        <a:spcAft>
                          <a:spcPts val="0"/>
                        </a:spcAft>
                      </a:pPr>
                      <a:r>
                        <a:rPr lang="az-Latn-AZ" sz="1400" dirty="0" smtClean="0">
                          <a:solidFill>
                            <a:schemeClr val="accent5">
                              <a:lumMod val="75000"/>
                            </a:schemeClr>
                          </a:solidFill>
                          <a:latin typeface="Garamond" panose="02020404030301010803" pitchFamily="18" charset="0"/>
                          <a:ea typeface="Times New Roman"/>
                        </a:rPr>
                        <a:t>Elementary Occupations</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41,6</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55,3</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35,8</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uk-UA"/>
                    </a:p>
                  </a:txBody>
                  <a:tcPr/>
                </a:tc>
                <a:tc>
                  <a:txBody>
                    <a:bodyPr/>
                    <a:lstStyle/>
                    <a:p>
                      <a:pPr algn="r">
                        <a:lnSpc>
                          <a:spcPct val="120000"/>
                        </a:lnSpc>
                        <a:spcAft>
                          <a:spcPts val="0"/>
                        </a:spcAft>
                      </a:pPr>
                      <a:r>
                        <a:rPr lang="ru-RU" sz="1400">
                          <a:solidFill>
                            <a:schemeClr val="accent5">
                              <a:lumMod val="75000"/>
                            </a:schemeClr>
                          </a:solidFill>
                          <a:latin typeface="Garamond" panose="02020404030301010803" pitchFamily="18" charset="0"/>
                          <a:ea typeface="Times New Roman"/>
                        </a:rPr>
                        <a:t>33,3</a:t>
                      </a:r>
                      <a:endParaRPr lang="uk-UA" sz="140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20000"/>
                        </a:lnSpc>
                        <a:spcAft>
                          <a:spcPts val="0"/>
                        </a:spcAft>
                      </a:pPr>
                      <a:r>
                        <a:rPr lang="ru-RU" sz="1400" dirty="0">
                          <a:solidFill>
                            <a:schemeClr val="accent5">
                              <a:lumMod val="75000"/>
                            </a:schemeClr>
                          </a:solidFill>
                          <a:latin typeface="Garamond" panose="02020404030301010803" pitchFamily="18" charset="0"/>
                          <a:ea typeface="Times New Roman"/>
                        </a:rPr>
                        <a:t>50,5</a:t>
                      </a:r>
                      <a:endParaRPr lang="uk-UA" sz="1400" dirty="0">
                        <a:solidFill>
                          <a:schemeClr val="accent5">
                            <a:lumMod val="75000"/>
                          </a:schemeClr>
                        </a:solidFill>
                        <a:latin typeface="Garamond" panose="02020404030301010803" pitchFamily="18" charset="0"/>
                        <a:ea typeface="Times New Roman"/>
                      </a:endParaRPr>
                    </a:p>
                  </a:txBody>
                  <a:tcPr marL="35278" marR="3527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13</a:t>
            </a:fld>
            <a:endParaRPr lang="ru-RU"/>
          </a:p>
        </p:txBody>
      </p:sp>
    </p:spTree>
    <p:extLst>
      <p:ext uri="{BB962C8B-B14F-4D97-AF65-F5344CB8AC3E}">
        <p14:creationId xmlns:p14="http://schemas.microsoft.com/office/powerpoint/2010/main" val="58567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861426" y="401061"/>
            <a:ext cx="7467120" cy="556471"/>
          </a:xfrm>
          <a:prstGeom prst="rect">
            <a:avLst/>
          </a:prstGeom>
        </p:spPr>
        <p:txBody>
          <a:bodyPr tIns="91440" bIns="91440" anchor="ctr"/>
          <a:lstStyle/>
          <a:p>
            <a:pPr algn="ctr">
              <a:lnSpc>
                <a:spcPct val="100000"/>
              </a:lnSpc>
            </a:pPr>
            <a:r>
              <a:rPr lang="en-GB" sz="2400" b="1" dirty="0">
                <a:solidFill>
                  <a:schemeClr val="accent1">
                    <a:lumMod val="75000"/>
                  </a:schemeClr>
                </a:solidFill>
                <a:latin typeface="Garamond" panose="02020404030301010803" pitchFamily="18" charset="0"/>
              </a:rPr>
              <a:t>Sex and age</a:t>
            </a:r>
            <a:r>
              <a:rPr lang="en-US" sz="2400" dirty="0" smtClean="0">
                <a:solidFill>
                  <a:schemeClr val="accent1">
                    <a:lumMod val="75000"/>
                  </a:schemeClr>
                </a:solidFill>
                <a:effectLst>
                  <a:outerShdw blurRad="63500" dist="38100" dir="5400000" algn="t" rotWithShape="0">
                    <a:prstClr val="black">
                      <a:alpha val="25000"/>
                    </a:prstClr>
                  </a:outerShdw>
                </a:effectLst>
                <a:ea typeface="+mj-ea"/>
                <a:cs typeface="+mj-cs"/>
              </a:rPr>
              <a:t> </a:t>
            </a:r>
            <a:r>
              <a:rPr lang="en-US" sz="2400" b="1" dirty="0">
                <a:solidFill>
                  <a:schemeClr val="accent1">
                    <a:lumMod val="75000"/>
                  </a:schemeClr>
                </a:solidFill>
                <a:latin typeface="Garamond" panose="02020404030301010803" pitchFamily="18" charset="0"/>
              </a:rPr>
              <a:t>structure of </a:t>
            </a:r>
            <a:r>
              <a:rPr lang="en-US" sz="2400" b="1" dirty="0" smtClean="0">
                <a:solidFill>
                  <a:schemeClr val="accent1">
                    <a:lumMod val="75000"/>
                  </a:schemeClr>
                </a:solidFill>
                <a:latin typeface="Garamond" panose="02020404030301010803" pitchFamily="18" charset="0"/>
              </a:rPr>
              <a:t>external </a:t>
            </a:r>
            <a:r>
              <a:rPr lang="en-US" sz="2400" b="1" dirty="0" smtClean="0">
                <a:solidFill>
                  <a:schemeClr val="accent1">
                    <a:lumMod val="75000"/>
                  </a:schemeClr>
                </a:solidFill>
                <a:latin typeface="Garamond" panose="02020404030301010803" pitchFamily="18" charset="0"/>
              </a:rPr>
              <a:t>labor </a:t>
            </a:r>
            <a:r>
              <a:rPr lang="en-US" sz="2400" b="1" dirty="0">
                <a:solidFill>
                  <a:schemeClr val="accent1">
                    <a:lumMod val="75000"/>
                  </a:schemeClr>
                </a:solidFill>
                <a:latin typeface="Garamond" panose="02020404030301010803" pitchFamily="18" charset="0"/>
              </a:rPr>
              <a:t>migrants</a:t>
            </a:r>
            <a:endParaRPr lang="uk-UA" sz="2400" b="1" dirty="0">
              <a:solidFill>
                <a:schemeClr val="accent1">
                  <a:lumMod val="75000"/>
                </a:schemeClr>
              </a:solidFill>
              <a:latin typeface="Garamond" panose="02020404030301010803" pitchFamily="18" charset="0"/>
            </a:endParaRPr>
          </a:p>
        </p:txBody>
      </p:sp>
      <p:sp>
        <p:nvSpPr>
          <p:cNvPr id="21" name="TextBox 20"/>
          <p:cNvSpPr txBox="1"/>
          <p:nvPr/>
        </p:nvSpPr>
        <p:spPr>
          <a:xfrm>
            <a:off x="991272" y="6571002"/>
            <a:ext cx="7467120" cy="276999"/>
          </a:xfrm>
          <a:prstGeom prst="rect">
            <a:avLst/>
          </a:prstGeom>
          <a:noFill/>
        </p:spPr>
        <p:txBody>
          <a:bodyPr wrap="square" rtlCol="0">
            <a:spAutoFit/>
          </a:bodyPr>
          <a:lstStyle/>
          <a:p>
            <a:pPr algn="r"/>
            <a:r>
              <a:rPr lang="uk-UA" sz="1200" dirty="0" smtClean="0">
                <a:solidFill>
                  <a:srgbClr val="2F5897"/>
                </a:solidFill>
                <a:latin typeface="Calibri" panose="020F0502020204030204" pitchFamily="34" charset="0"/>
              </a:rPr>
              <a:t>На основі даних дослідження «Зовнішня трудова міграція населення України»</a:t>
            </a:r>
            <a:endParaRPr lang="uk-UA" sz="1200" dirty="0">
              <a:solidFill>
                <a:srgbClr val="2F5897"/>
              </a:solidFill>
              <a:latin typeface="Calibri" panose="020F0502020204030204" pitchFamily="34" charset="0"/>
            </a:endParaRPr>
          </a:p>
        </p:txBody>
      </p:sp>
      <p:sp>
        <p:nvSpPr>
          <p:cNvPr id="2" name="TextBox 1"/>
          <p:cNvSpPr txBox="1"/>
          <p:nvPr/>
        </p:nvSpPr>
        <p:spPr>
          <a:xfrm>
            <a:off x="107504" y="5440868"/>
            <a:ext cx="5832648" cy="584775"/>
          </a:xfrm>
          <a:prstGeom prst="rect">
            <a:avLst/>
          </a:prstGeom>
          <a:noFill/>
        </p:spPr>
        <p:txBody>
          <a:bodyPr wrap="square" rtlCol="0">
            <a:spAutoFit/>
          </a:bodyPr>
          <a:lstStyle/>
          <a:p>
            <a:pPr algn="ctr"/>
            <a:r>
              <a:rPr lang="en-US" sz="1600" b="1" dirty="0" smtClean="0">
                <a:solidFill>
                  <a:srgbClr val="2F5897"/>
                </a:solidFill>
                <a:latin typeface="Calibri" pitchFamily="34" charset="0"/>
              </a:rPr>
              <a:t>Total number of migrants: </a:t>
            </a:r>
            <a:r>
              <a:rPr lang="uk-UA" sz="1600" b="1" dirty="0" smtClean="0">
                <a:solidFill>
                  <a:srgbClr val="2F5897"/>
                </a:solidFill>
                <a:latin typeface="Calibri" pitchFamily="34" charset="0"/>
              </a:rPr>
              <a:t>1 303 334, </a:t>
            </a:r>
          </a:p>
          <a:p>
            <a:pPr algn="ctr"/>
            <a:r>
              <a:rPr lang="en-US" sz="1600" b="1" dirty="0" smtClean="0">
                <a:solidFill>
                  <a:srgbClr val="2F5897"/>
                </a:solidFill>
                <a:latin typeface="Calibri" pitchFamily="34" charset="0"/>
              </a:rPr>
              <a:t>Women:</a:t>
            </a:r>
            <a:r>
              <a:rPr lang="uk-UA" sz="1600" b="1" dirty="0" smtClean="0">
                <a:solidFill>
                  <a:srgbClr val="2F5897"/>
                </a:solidFill>
                <a:latin typeface="Calibri" pitchFamily="34" charset="0"/>
              </a:rPr>
              <a:t> 385 799, </a:t>
            </a:r>
            <a:r>
              <a:rPr lang="en-US" sz="1600" b="1" dirty="0" smtClean="0">
                <a:solidFill>
                  <a:srgbClr val="2F5897"/>
                </a:solidFill>
                <a:latin typeface="Calibri" pitchFamily="34" charset="0"/>
              </a:rPr>
              <a:t>men:</a:t>
            </a:r>
            <a:r>
              <a:rPr lang="uk-UA" sz="1600" b="1" dirty="0" smtClean="0">
                <a:solidFill>
                  <a:srgbClr val="2F5897"/>
                </a:solidFill>
                <a:latin typeface="Calibri" pitchFamily="34" charset="0"/>
              </a:rPr>
              <a:t> 917 535</a:t>
            </a:r>
            <a:endParaRPr lang="uk-UA" sz="1600" b="1" dirty="0">
              <a:solidFill>
                <a:srgbClr val="2F5897"/>
              </a:solidFill>
              <a:latin typeface="Calibri"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328738"/>
            <a:ext cx="70294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5CE1F3DF-4D17-46FB-B18D-024F31043AA9}" type="slidenum">
              <a:rPr lang="ru-RU" smtClean="0"/>
              <a:pPr>
                <a:defRPr/>
              </a:pPr>
              <a:t>14</a:t>
            </a:fld>
            <a:endParaRPr lang="ru-RU"/>
          </a:p>
        </p:txBody>
      </p:sp>
    </p:spTree>
    <p:extLst>
      <p:ext uri="{BB962C8B-B14F-4D97-AF65-F5344CB8AC3E}">
        <p14:creationId xmlns:p14="http://schemas.microsoft.com/office/powerpoint/2010/main" val="2405049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251520" y="188640"/>
            <a:ext cx="8568952" cy="1008111"/>
          </a:xfrm>
          <a:prstGeom prst="rect">
            <a:avLst/>
          </a:prstGeom>
        </p:spPr>
        <p:txBody>
          <a:bodyPr tIns="91440" bIns="91440" anchor="ctr"/>
          <a:lstStyle/>
          <a:p>
            <a:pPr algn="ctr"/>
            <a:r>
              <a:rPr lang="en-GB" sz="2400" b="1" dirty="0">
                <a:solidFill>
                  <a:schemeClr val="accent5">
                    <a:lumMod val="75000"/>
                  </a:schemeClr>
                </a:solidFill>
                <a:latin typeface="Garamond" panose="02020404030301010803" pitchFamily="18" charset="0"/>
              </a:rPr>
              <a:t>Sex and age</a:t>
            </a:r>
            <a:r>
              <a:rPr lang="en-US" sz="2400" dirty="0">
                <a:solidFill>
                  <a:schemeClr val="tx2"/>
                </a:solidFill>
                <a:effectLst>
                  <a:outerShdw blurRad="63500" dist="38100" dir="5400000" algn="t" rotWithShape="0">
                    <a:prstClr val="black">
                      <a:alpha val="25000"/>
                    </a:prstClr>
                  </a:outerShdw>
                </a:effectLst>
              </a:rPr>
              <a:t> </a:t>
            </a:r>
            <a:r>
              <a:rPr lang="en-US" sz="2400" b="1" dirty="0">
                <a:solidFill>
                  <a:schemeClr val="accent5">
                    <a:lumMod val="75000"/>
                  </a:schemeClr>
                </a:solidFill>
                <a:latin typeface="Garamond" panose="02020404030301010803" pitchFamily="18" charset="0"/>
              </a:rPr>
              <a:t>structure of labor migrants</a:t>
            </a:r>
            <a:endParaRPr lang="uk-UA" sz="2400" b="1" dirty="0">
              <a:solidFill>
                <a:schemeClr val="accent5">
                  <a:lumMod val="75000"/>
                </a:schemeClr>
              </a:solidFill>
              <a:latin typeface="Garamond" panose="02020404030301010803" pitchFamily="18" charset="0"/>
            </a:endParaRPr>
          </a:p>
          <a:p>
            <a:pPr algn="ctr">
              <a:lnSpc>
                <a:spcPct val="100000"/>
              </a:lnSpc>
            </a:pPr>
            <a:r>
              <a:rPr lang="en-US" sz="2400" b="1" dirty="0" smtClean="0">
                <a:solidFill>
                  <a:schemeClr val="accent5">
                    <a:lumMod val="75000"/>
                  </a:schemeClr>
                </a:solidFill>
                <a:latin typeface="Garamond" panose="02020404030301010803" pitchFamily="18" charset="0"/>
              </a:rPr>
              <a:t>by </a:t>
            </a:r>
            <a:r>
              <a:rPr lang="en-US" sz="2400" b="1" dirty="0">
                <a:solidFill>
                  <a:schemeClr val="accent5">
                    <a:lumMod val="75000"/>
                  </a:schemeClr>
                </a:solidFill>
                <a:latin typeface="Garamond" panose="02020404030301010803" pitchFamily="18" charset="0"/>
              </a:rPr>
              <a:t>professional groups (before traveling abroad)</a:t>
            </a:r>
            <a:endParaRPr lang="uk-UA" sz="2400" b="1" dirty="0">
              <a:solidFill>
                <a:schemeClr val="accent5">
                  <a:lumMod val="75000"/>
                </a:schemeClr>
              </a:solidFill>
              <a:latin typeface="Garamond" panose="02020404030301010803" pitchFamily="18" charset="0"/>
            </a:endParaRPr>
          </a:p>
        </p:txBody>
      </p:sp>
      <p:sp>
        <p:nvSpPr>
          <p:cNvPr id="18" name="TextBox 17"/>
          <p:cNvSpPr txBox="1"/>
          <p:nvPr/>
        </p:nvSpPr>
        <p:spPr>
          <a:xfrm>
            <a:off x="344041" y="1484784"/>
            <a:ext cx="4104456" cy="338554"/>
          </a:xfrm>
          <a:prstGeom prst="rect">
            <a:avLst/>
          </a:prstGeom>
          <a:noFill/>
        </p:spPr>
        <p:txBody>
          <a:bodyPr wrap="square" rtlCol="0">
            <a:spAutoFit/>
          </a:bodyPr>
          <a:lstStyle/>
          <a:p>
            <a:pPr algn="ctr"/>
            <a:r>
              <a:rPr lang="en-US" sz="1600" dirty="0" smtClean="0">
                <a:solidFill>
                  <a:srgbClr val="2F5897"/>
                </a:solidFill>
                <a:latin typeface="Garamond" panose="02020404030301010803" pitchFamily="18" charset="0"/>
              </a:rPr>
              <a:t>Skilled </a:t>
            </a:r>
            <a:r>
              <a:rPr lang="en-US" sz="1600" dirty="0">
                <a:solidFill>
                  <a:srgbClr val="2F5897"/>
                </a:solidFill>
                <a:latin typeface="Garamond" panose="02020404030301010803" pitchFamily="18" charset="0"/>
              </a:rPr>
              <a:t>workers with </a:t>
            </a:r>
            <a:r>
              <a:rPr lang="en-US" sz="1600" dirty="0" smtClean="0">
                <a:solidFill>
                  <a:srgbClr val="2F5897"/>
                </a:solidFill>
                <a:latin typeface="Garamond" panose="02020404030301010803" pitchFamily="18" charset="0"/>
              </a:rPr>
              <a:t>instruments</a:t>
            </a:r>
            <a:r>
              <a:rPr lang="ru-RU" sz="1600" dirty="0" smtClean="0">
                <a:solidFill>
                  <a:srgbClr val="2F5897"/>
                </a:solidFill>
                <a:latin typeface="Calibri" panose="020F0502020204030204" pitchFamily="34" charset="0"/>
              </a:rPr>
              <a:t> </a:t>
            </a:r>
            <a:endParaRPr lang="ru-RU" sz="1600" dirty="0">
              <a:solidFill>
                <a:srgbClr val="2F5897"/>
              </a:solidFill>
              <a:latin typeface="Calibri" panose="020F0502020204030204" pitchFamily="34" charset="0"/>
            </a:endParaRPr>
          </a:p>
        </p:txBody>
      </p:sp>
      <p:sp>
        <p:nvSpPr>
          <p:cNvPr id="19" name="TextBox 18"/>
          <p:cNvSpPr txBox="1"/>
          <p:nvPr/>
        </p:nvSpPr>
        <p:spPr>
          <a:xfrm>
            <a:off x="4716016" y="1484784"/>
            <a:ext cx="4104456" cy="338554"/>
          </a:xfrm>
          <a:prstGeom prst="rect">
            <a:avLst/>
          </a:prstGeom>
          <a:noFill/>
        </p:spPr>
        <p:txBody>
          <a:bodyPr wrap="square" rtlCol="0">
            <a:spAutoFit/>
          </a:bodyPr>
          <a:lstStyle/>
          <a:p>
            <a:pPr algn="ctr"/>
            <a:r>
              <a:rPr lang="en-US" sz="1600" dirty="0" smtClean="0">
                <a:solidFill>
                  <a:srgbClr val="2F5897"/>
                </a:solidFill>
                <a:latin typeface="Garamond" panose="02020404030301010803" pitchFamily="18" charset="0"/>
              </a:rPr>
              <a:t>Simplest occupations</a:t>
            </a:r>
            <a:r>
              <a:rPr lang="ru-RU" sz="1600" dirty="0" smtClean="0">
                <a:solidFill>
                  <a:srgbClr val="2F5897"/>
                </a:solidFill>
                <a:latin typeface="Garamond" panose="02020404030301010803" pitchFamily="18" charset="0"/>
              </a:rPr>
              <a:t> </a:t>
            </a:r>
            <a:endParaRPr lang="ru-RU" sz="1600" dirty="0">
              <a:solidFill>
                <a:srgbClr val="2F5897"/>
              </a:solidFill>
              <a:latin typeface="Garamond" panose="02020404030301010803" pitchFamily="18" charset="0"/>
            </a:endParaRPr>
          </a:p>
        </p:txBody>
      </p:sp>
      <p:sp>
        <p:nvSpPr>
          <p:cNvPr id="24" name="TextBox 23"/>
          <p:cNvSpPr txBox="1"/>
          <p:nvPr/>
        </p:nvSpPr>
        <p:spPr>
          <a:xfrm>
            <a:off x="991272" y="6571002"/>
            <a:ext cx="7467120" cy="276999"/>
          </a:xfrm>
          <a:prstGeom prst="rect">
            <a:avLst/>
          </a:prstGeom>
          <a:noFill/>
        </p:spPr>
        <p:txBody>
          <a:bodyPr wrap="square" rtlCol="0">
            <a:spAutoFit/>
          </a:bodyPr>
          <a:lstStyle/>
          <a:p>
            <a:pPr algn="r"/>
            <a:r>
              <a:rPr lang="uk-UA" sz="1200" dirty="0" smtClean="0">
                <a:solidFill>
                  <a:srgbClr val="2F5897"/>
                </a:solidFill>
                <a:latin typeface="Calibri" panose="020F0502020204030204" pitchFamily="34" charset="0"/>
              </a:rPr>
              <a:t>На основі даних дослідження «Зовнішня трудова міграція населення України»</a:t>
            </a:r>
            <a:endParaRPr lang="uk-UA" sz="1200" dirty="0">
              <a:solidFill>
                <a:srgbClr val="2F5897"/>
              </a:solidFill>
              <a:latin typeface="Calibri" panose="020F05020202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209800"/>
            <a:ext cx="84582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15</a:t>
            </a:fld>
            <a:endParaRPr lang="ru-RU"/>
          </a:p>
        </p:txBody>
      </p:sp>
    </p:spTree>
    <p:extLst>
      <p:ext uri="{BB962C8B-B14F-4D97-AF65-F5344CB8AC3E}">
        <p14:creationId xmlns:p14="http://schemas.microsoft.com/office/powerpoint/2010/main" val="16221793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600"/>
            <a:ext cx="8229240" cy="419096"/>
          </a:xfrm>
        </p:spPr>
        <p:txBody>
          <a:bodyPr>
            <a:normAutofit/>
          </a:bodyPr>
          <a:lstStyle/>
          <a:p>
            <a:pPr fontAlgn="base">
              <a:spcAft>
                <a:spcPct val="0"/>
              </a:spcAft>
            </a:pPr>
            <a:r>
              <a:rPr lang="en-US" sz="2400" b="1" dirty="0" smtClean="0">
                <a:solidFill>
                  <a:schemeClr val="accent1">
                    <a:lumMod val="75000"/>
                  </a:schemeClr>
                </a:solidFill>
                <a:latin typeface="Garamond" panose="02020404030301010803" pitchFamily="18" charset="0"/>
                <a:ea typeface="+mn-ea"/>
                <a:cs typeface="Arial" charset="0"/>
              </a:rPr>
              <a:t>Supply and demand </a:t>
            </a:r>
            <a:r>
              <a:rPr lang="en-US" sz="2400" b="1" dirty="0" smtClean="0">
                <a:solidFill>
                  <a:schemeClr val="accent1">
                    <a:lumMod val="75000"/>
                  </a:schemeClr>
                </a:solidFill>
                <a:latin typeface="Garamond" panose="02020404030301010803" pitchFamily="18" charset="0"/>
                <a:cs typeface="Arial" charset="0"/>
              </a:rPr>
              <a:t>ratios</a:t>
            </a:r>
            <a:r>
              <a:rPr lang="uk-UA" sz="2400" b="1" dirty="0" smtClean="0">
                <a:solidFill>
                  <a:schemeClr val="accent1">
                    <a:lumMod val="75000"/>
                  </a:schemeClr>
                </a:solidFill>
                <a:latin typeface="Garamond" panose="02020404030301010803" pitchFamily="18" charset="0"/>
                <a:ea typeface="+mn-ea"/>
                <a:cs typeface="Arial" charset="0"/>
              </a:rPr>
              <a:t> 2020</a:t>
            </a:r>
            <a:r>
              <a:rPr lang="en-US" sz="2400" b="1" dirty="0" smtClean="0">
                <a:solidFill>
                  <a:schemeClr val="accent1">
                    <a:lumMod val="75000"/>
                  </a:schemeClr>
                </a:solidFill>
                <a:latin typeface="Garamond" panose="02020404030301010803" pitchFamily="18" charset="0"/>
                <a:ea typeface="+mn-ea"/>
                <a:cs typeface="Arial" charset="0"/>
              </a:rPr>
              <a:t> - </a:t>
            </a:r>
            <a:r>
              <a:rPr lang="uk-UA" sz="2400" b="1" dirty="0" smtClean="0">
                <a:solidFill>
                  <a:schemeClr val="accent1">
                    <a:lumMod val="75000"/>
                  </a:schemeClr>
                </a:solidFill>
                <a:latin typeface="Garamond" panose="02020404030301010803" pitchFamily="18" charset="0"/>
                <a:ea typeface="+mn-ea"/>
                <a:cs typeface="Arial" charset="0"/>
              </a:rPr>
              <a:t>2027</a:t>
            </a:r>
            <a:endParaRPr lang="ru-RU" sz="2400" b="1" dirty="0">
              <a:solidFill>
                <a:schemeClr val="accent1">
                  <a:lumMod val="75000"/>
                </a:schemeClr>
              </a:solidFill>
              <a:latin typeface="Garamond" panose="02020404030301010803" pitchFamily="18" charset="0"/>
              <a:ea typeface="+mn-ea"/>
              <a:cs typeface="Arial"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5832648" cy="534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57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508959" y="552090"/>
            <a:ext cx="8160588" cy="681487"/>
          </a:xfrm>
          <a:prstGeom prst="rect">
            <a:avLst/>
          </a:prstGeom>
        </p:spPr>
        <p:txBody>
          <a:bodyPr tIns="91440" bIns="91440" anchor="ctr"/>
          <a:lstStyle/>
          <a:p>
            <a:pPr algn="ctr"/>
            <a:r>
              <a:rPr lang="en-US" sz="2400" b="1" dirty="0">
                <a:solidFill>
                  <a:schemeClr val="accent1">
                    <a:lumMod val="75000"/>
                  </a:schemeClr>
                </a:solidFill>
                <a:latin typeface="Garamond" panose="02020404030301010803" pitchFamily="18" charset="0"/>
              </a:rPr>
              <a:t>Index of the vertical skills mismatch (over-qualification rate)</a:t>
            </a:r>
            <a:endParaRPr lang="uk-UA" sz="2400" b="1" dirty="0">
              <a:solidFill>
                <a:schemeClr val="accent1">
                  <a:lumMod val="75000"/>
                </a:schemeClr>
              </a:solidFill>
              <a:latin typeface="Garamond" panose="02020404030301010803" pitchFamily="18" charset="0"/>
            </a:endParaRPr>
          </a:p>
          <a:p>
            <a:pPr algn="ctr"/>
            <a:r>
              <a:rPr lang="en-US" sz="2400" b="1" dirty="0">
                <a:solidFill>
                  <a:schemeClr val="accent1">
                    <a:lumMod val="75000"/>
                  </a:schemeClr>
                </a:solidFill>
                <a:latin typeface="Garamond" panose="02020404030301010803" pitchFamily="18" charset="0"/>
              </a:rPr>
              <a:t>by sex, age group and type of locality</a:t>
            </a:r>
            <a:endParaRPr lang="ru-RU" sz="2400" b="1" dirty="0">
              <a:solidFill>
                <a:schemeClr val="accent1">
                  <a:lumMod val="75000"/>
                </a:schemeClr>
              </a:solidFill>
              <a:latin typeface="Garamond" panose="02020404030301010803"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678" y="1772816"/>
            <a:ext cx="61531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17</a:t>
            </a:fld>
            <a:endParaRPr lang="ru-RU"/>
          </a:p>
        </p:txBody>
      </p:sp>
    </p:spTree>
    <p:extLst>
      <p:ext uri="{BB962C8B-B14F-4D97-AF65-F5344CB8AC3E}">
        <p14:creationId xmlns:p14="http://schemas.microsoft.com/office/powerpoint/2010/main" val="18411502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1"/>
          <p:cNvSpPr txBox="1"/>
          <p:nvPr/>
        </p:nvSpPr>
        <p:spPr>
          <a:xfrm>
            <a:off x="539552" y="401061"/>
            <a:ext cx="8280920" cy="556471"/>
          </a:xfrm>
          <a:prstGeom prst="rect">
            <a:avLst/>
          </a:prstGeom>
        </p:spPr>
        <p:txBody>
          <a:bodyPr tIns="91440" bIns="91440" anchor="ctr"/>
          <a:lstStyle/>
          <a:p>
            <a:pPr algn="ctr"/>
            <a:r>
              <a:rPr lang="en-US" sz="2400" b="1" dirty="0">
                <a:solidFill>
                  <a:schemeClr val="accent5">
                    <a:lumMod val="75000"/>
                  </a:schemeClr>
                </a:solidFill>
                <a:latin typeface="Garamond" panose="02020404030301010803" pitchFamily="18" charset="0"/>
              </a:rPr>
              <a:t>Vacancies for </a:t>
            </a:r>
            <a:r>
              <a:rPr lang="en-US" sz="2400" b="1" dirty="0" smtClean="0">
                <a:solidFill>
                  <a:schemeClr val="accent5">
                    <a:lumMod val="75000"/>
                  </a:schemeClr>
                </a:solidFill>
                <a:latin typeface="Garamond" panose="02020404030301010803" pitchFamily="18" charset="0"/>
              </a:rPr>
              <a:t>labor </a:t>
            </a:r>
            <a:r>
              <a:rPr lang="en-US" sz="2400" b="1" dirty="0" smtClean="0">
                <a:solidFill>
                  <a:schemeClr val="accent5">
                    <a:lumMod val="75000"/>
                  </a:schemeClr>
                </a:solidFill>
                <a:latin typeface="Garamond" panose="02020404030301010803" pitchFamily="18" charset="0"/>
              </a:rPr>
              <a:t>migrants</a:t>
            </a:r>
            <a:endParaRPr lang="uk-UA" sz="2400" b="1" dirty="0">
              <a:solidFill>
                <a:schemeClr val="accent5">
                  <a:lumMod val="75000"/>
                </a:schemeClr>
              </a:solidFill>
              <a:latin typeface="Garamond" panose="02020404030301010803"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88" y="1619246"/>
            <a:ext cx="7996369" cy="381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18</a:t>
            </a:fld>
            <a:endParaRPr lang="ru-RU"/>
          </a:p>
        </p:txBody>
      </p:sp>
    </p:spTree>
    <p:extLst>
      <p:ext uri="{BB962C8B-B14F-4D97-AF65-F5344CB8AC3E}">
        <p14:creationId xmlns:p14="http://schemas.microsoft.com/office/powerpoint/2010/main" val="154397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1"/>
          <p:cNvSpPr txBox="1"/>
          <p:nvPr/>
        </p:nvSpPr>
        <p:spPr>
          <a:xfrm>
            <a:off x="539552" y="401061"/>
            <a:ext cx="8280920" cy="556471"/>
          </a:xfrm>
          <a:prstGeom prst="rect">
            <a:avLst/>
          </a:prstGeom>
        </p:spPr>
        <p:txBody>
          <a:bodyPr tIns="91440" bIns="91440" anchor="ctr"/>
          <a:lstStyle/>
          <a:p>
            <a:pPr algn="ctr"/>
            <a:r>
              <a:rPr lang="en-US" sz="2400" b="1" dirty="0">
                <a:solidFill>
                  <a:schemeClr val="accent5">
                    <a:lumMod val="75000"/>
                  </a:schemeClr>
                </a:solidFill>
                <a:latin typeface="Garamond" panose="02020404030301010803" pitchFamily="18" charset="0"/>
              </a:rPr>
              <a:t>Relative frequency of job search </a:t>
            </a:r>
            <a:r>
              <a:rPr lang="en-US" sz="2400" b="1" dirty="0" smtClean="0">
                <a:solidFill>
                  <a:schemeClr val="accent5">
                    <a:lumMod val="75000"/>
                  </a:schemeClr>
                </a:solidFill>
                <a:latin typeface="Garamond" panose="02020404030301010803" pitchFamily="18" charset="0"/>
              </a:rPr>
              <a:t>requests (</a:t>
            </a:r>
            <a:r>
              <a:rPr lang="en-US" sz="2400" b="1" dirty="0">
                <a:solidFill>
                  <a:schemeClr val="accent5">
                    <a:lumMod val="75000"/>
                  </a:schemeClr>
                </a:solidFill>
                <a:latin typeface="Garamond" panose="02020404030301010803" pitchFamily="18" charset="0"/>
              </a:rPr>
              <a:t>Google </a:t>
            </a:r>
            <a:r>
              <a:rPr lang="en-US" sz="2400" b="1" dirty="0" smtClean="0">
                <a:solidFill>
                  <a:schemeClr val="accent5">
                    <a:lumMod val="75000"/>
                  </a:schemeClr>
                </a:solidFill>
                <a:latin typeface="Garamond" panose="02020404030301010803" pitchFamily="18" charset="0"/>
              </a:rPr>
              <a:t>Trends)</a:t>
            </a:r>
            <a:endParaRPr lang="uk-UA" sz="2400" b="1" dirty="0">
              <a:solidFill>
                <a:schemeClr val="accent5">
                  <a:lumMod val="75000"/>
                </a:schemeClr>
              </a:solidFill>
              <a:latin typeface="Garamond" panose="02020404030301010803" pitchFamily="18"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042879" cy="440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19</a:t>
            </a:fld>
            <a:endParaRPr lang="ru-RU"/>
          </a:p>
        </p:txBody>
      </p:sp>
    </p:spTree>
    <p:extLst>
      <p:ext uri="{BB962C8B-B14F-4D97-AF65-F5344CB8AC3E}">
        <p14:creationId xmlns:p14="http://schemas.microsoft.com/office/powerpoint/2010/main" val="1910408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p>
        </p:txBody>
      </p:sp>
      <p:sp>
        <p:nvSpPr>
          <p:cNvPr id="5125" name="Rectangle 5"/>
          <p:cNvSpPr>
            <a:spLocks noChangeArrowheads="1"/>
          </p:cNvSpPr>
          <p:nvPr/>
        </p:nvSpPr>
        <p:spPr bwMode="auto">
          <a:xfrm>
            <a:off x="0" y="671513"/>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5127" name="Rectangle 7"/>
          <p:cNvSpPr>
            <a:spLocks noChangeArrowheads="1"/>
          </p:cNvSpPr>
          <p:nvPr/>
        </p:nvSpPr>
        <p:spPr bwMode="auto">
          <a:xfrm>
            <a:off x="0" y="1400175"/>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5128" name="Rectangle 8"/>
          <p:cNvSpPr>
            <a:spLocks noChangeArrowheads="1"/>
          </p:cNvSpPr>
          <p:nvPr/>
        </p:nvSpPr>
        <p:spPr bwMode="auto">
          <a:xfrm>
            <a:off x="0" y="1552575"/>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5129" name="Rectangle 9"/>
          <p:cNvSpPr>
            <a:spLocks noChangeArrowheads="1"/>
          </p:cNvSpPr>
          <p:nvPr/>
        </p:nvSpPr>
        <p:spPr bwMode="auto">
          <a:xfrm>
            <a:off x="3563888" y="426423"/>
            <a:ext cx="1470298" cy="461665"/>
          </a:xfrm>
          <a:prstGeom prst="rect">
            <a:avLst/>
          </a:prstGeom>
          <a:noFill/>
          <a:ln w="9525">
            <a:noFill/>
            <a:miter lim="800000"/>
            <a:headEnd/>
            <a:tailEnd/>
          </a:ln>
        </p:spPr>
        <p:txBody>
          <a:bodyPr wrap="square" anchor="ctr">
            <a:spAutoFit/>
          </a:bodyPr>
          <a:lstStyle/>
          <a:p>
            <a:r>
              <a:rPr lang="en-US" sz="2400" b="1" dirty="0">
                <a:solidFill>
                  <a:schemeClr val="accent1">
                    <a:lumMod val="75000"/>
                  </a:schemeClr>
                </a:solidFill>
                <a:latin typeface="Garamond" panose="02020404030301010803" pitchFamily="18" charset="0"/>
              </a:rPr>
              <a:t>Problems</a:t>
            </a:r>
            <a:endParaRPr lang="ru-RU" sz="2400" b="1" dirty="0">
              <a:solidFill>
                <a:schemeClr val="accent1">
                  <a:lumMod val="75000"/>
                </a:schemeClr>
              </a:solidFill>
              <a:latin typeface="Garamond" panose="02020404030301010803" pitchFamily="18" charset="0"/>
            </a:endParaRPr>
          </a:p>
        </p:txBody>
      </p:sp>
      <p:sp>
        <p:nvSpPr>
          <p:cNvPr id="5130" name="Rectangle 10"/>
          <p:cNvSpPr>
            <a:spLocks noChangeArrowheads="1"/>
          </p:cNvSpPr>
          <p:nvPr/>
        </p:nvSpPr>
        <p:spPr bwMode="auto">
          <a:xfrm>
            <a:off x="-85725" y="1262063"/>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5131" name="Rectangle 11"/>
          <p:cNvSpPr>
            <a:spLocks noChangeArrowheads="1"/>
          </p:cNvSpPr>
          <p:nvPr/>
        </p:nvSpPr>
        <p:spPr bwMode="auto">
          <a:xfrm>
            <a:off x="-85725" y="1443038"/>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5132"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450850" eaLnBrk="0" hangingPunct="0"/>
            <a:endParaRPr lang="uk-UA"/>
          </a:p>
        </p:txBody>
      </p:sp>
      <p:sp>
        <p:nvSpPr>
          <p:cNvPr id="5133" name="Прямоугольник 14"/>
          <p:cNvSpPr>
            <a:spLocks noChangeArrowheads="1"/>
          </p:cNvSpPr>
          <p:nvPr/>
        </p:nvSpPr>
        <p:spPr bwMode="auto">
          <a:xfrm>
            <a:off x="569690" y="1284386"/>
            <a:ext cx="8064896" cy="4124206"/>
          </a:xfrm>
          <a:prstGeom prst="rect">
            <a:avLst/>
          </a:prstGeom>
          <a:noFill/>
          <a:ln w="9525">
            <a:noFill/>
            <a:miter lim="800000"/>
            <a:headEnd/>
            <a:tailEnd/>
          </a:ln>
        </p:spPr>
        <p:txBody>
          <a:bodyPr wrap="square">
            <a:spAutoFit/>
          </a:bodyPr>
          <a:lstStyle/>
          <a:p>
            <a:pPr>
              <a:spcAft>
                <a:spcPts val="1200"/>
              </a:spcAft>
            </a:pPr>
            <a:r>
              <a:rPr lang="en-GB" sz="1800" dirty="0">
                <a:solidFill>
                  <a:schemeClr val="accent1">
                    <a:lumMod val="75000"/>
                  </a:schemeClr>
                </a:solidFill>
                <a:latin typeface="Garamond" panose="02020404030301010803" pitchFamily="18" charset="0"/>
              </a:rPr>
              <a:t>In recent years Ukrainian economy faced considerable difficulties due to the 2014 political and economic crisis and the significant slowdown of the </a:t>
            </a:r>
            <a:r>
              <a:rPr lang="en-GB" sz="1800" dirty="0" smtClean="0">
                <a:solidFill>
                  <a:schemeClr val="accent1">
                    <a:lumMod val="75000"/>
                  </a:schemeClr>
                </a:solidFill>
                <a:latin typeface="Garamond" panose="02020404030301010803" pitchFamily="18" charset="0"/>
              </a:rPr>
              <a:t>economy. </a:t>
            </a:r>
            <a:r>
              <a:rPr lang="en-GB" sz="1800" dirty="0">
                <a:solidFill>
                  <a:schemeClr val="accent1">
                    <a:lumMod val="75000"/>
                  </a:schemeClr>
                </a:solidFill>
                <a:latin typeface="Garamond" panose="02020404030301010803" pitchFamily="18" charset="0"/>
              </a:rPr>
              <a:t>Several important challenges affecting </a:t>
            </a:r>
            <a:r>
              <a:rPr lang="en-GB" sz="1800" dirty="0" smtClean="0">
                <a:solidFill>
                  <a:schemeClr val="accent1">
                    <a:lumMod val="75000"/>
                  </a:schemeClr>
                </a:solidFill>
                <a:latin typeface="Garamond" panose="02020404030301010803" pitchFamily="18" charset="0"/>
              </a:rPr>
              <a:t>the </a:t>
            </a:r>
            <a:r>
              <a:rPr lang="en-GB" sz="1800" dirty="0">
                <a:solidFill>
                  <a:schemeClr val="accent1">
                    <a:lumMod val="75000"/>
                  </a:schemeClr>
                </a:solidFill>
                <a:latin typeface="Garamond" panose="02020404030301010803" pitchFamily="18" charset="0"/>
              </a:rPr>
              <a:t>Ukrainian </a:t>
            </a:r>
            <a:r>
              <a:rPr lang="en-GB" sz="1800" dirty="0" smtClean="0">
                <a:solidFill>
                  <a:schemeClr val="accent1">
                    <a:lumMod val="75000"/>
                  </a:schemeClr>
                </a:solidFill>
                <a:latin typeface="Garamond" panose="02020404030301010803" pitchFamily="18" charset="0"/>
              </a:rPr>
              <a:t>labor </a:t>
            </a:r>
            <a:r>
              <a:rPr lang="en-GB" sz="1800" dirty="0">
                <a:solidFill>
                  <a:schemeClr val="accent1">
                    <a:lumMod val="75000"/>
                  </a:schemeClr>
                </a:solidFill>
                <a:latin typeface="Garamond" panose="02020404030301010803" pitchFamily="18" charset="0"/>
              </a:rPr>
              <a:t>market </a:t>
            </a:r>
            <a:r>
              <a:rPr lang="en-GB" sz="1800" dirty="0" smtClean="0">
                <a:solidFill>
                  <a:schemeClr val="accent1">
                    <a:lumMod val="75000"/>
                  </a:schemeClr>
                </a:solidFill>
                <a:latin typeface="Garamond" panose="02020404030301010803" pitchFamily="18" charset="0"/>
              </a:rPr>
              <a:t>are: </a:t>
            </a:r>
            <a:r>
              <a:rPr lang="en-GB" sz="1800" dirty="0">
                <a:solidFill>
                  <a:schemeClr val="accent1">
                    <a:lumMod val="75000"/>
                  </a:schemeClr>
                </a:solidFill>
                <a:latin typeface="Garamond" panose="02020404030301010803" pitchFamily="18" charset="0"/>
              </a:rPr>
              <a:t>a structural reform of the economy, primarily a significant decrease of shares of manufacturing, as well as within the mining and quarrying sectors; significant </a:t>
            </a:r>
            <a:r>
              <a:rPr lang="en-GB" sz="1800" dirty="0" smtClean="0">
                <a:solidFill>
                  <a:schemeClr val="accent1">
                    <a:lumMod val="75000"/>
                  </a:schemeClr>
                </a:solidFill>
                <a:latin typeface="Garamond" panose="02020404030301010803" pitchFamily="18" charset="0"/>
              </a:rPr>
              <a:t>labor </a:t>
            </a:r>
            <a:r>
              <a:rPr lang="en-GB" sz="1800" dirty="0">
                <a:solidFill>
                  <a:schemeClr val="accent1">
                    <a:lumMod val="75000"/>
                  </a:schemeClr>
                </a:solidFill>
                <a:latin typeface="Garamond" panose="02020404030301010803" pitchFamily="18" charset="0"/>
              </a:rPr>
              <a:t>migration; ageing of the </a:t>
            </a:r>
            <a:r>
              <a:rPr lang="en-GB" sz="1800" dirty="0" smtClean="0">
                <a:solidFill>
                  <a:schemeClr val="accent1">
                    <a:lumMod val="75000"/>
                  </a:schemeClr>
                </a:solidFill>
                <a:latin typeface="Garamond" panose="02020404030301010803" pitchFamily="18" charset="0"/>
              </a:rPr>
              <a:t>population, </a:t>
            </a:r>
            <a:r>
              <a:rPr lang="en-GB" sz="1800" dirty="0">
                <a:solidFill>
                  <a:schemeClr val="accent1">
                    <a:lumMod val="75000"/>
                  </a:schemeClr>
                </a:solidFill>
                <a:latin typeface="Garamond" panose="02020404030301010803" pitchFamily="18" charset="0"/>
              </a:rPr>
              <a:t>especially in rural </a:t>
            </a:r>
            <a:r>
              <a:rPr lang="en-GB" sz="1800" dirty="0" smtClean="0">
                <a:solidFill>
                  <a:schemeClr val="accent1">
                    <a:lumMod val="75000"/>
                  </a:schemeClr>
                </a:solidFill>
                <a:latin typeface="Garamond" panose="02020404030301010803" pitchFamily="18" charset="0"/>
              </a:rPr>
              <a:t>area. Further </a:t>
            </a:r>
            <a:r>
              <a:rPr lang="en-GB" sz="1800" dirty="0">
                <a:solidFill>
                  <a:schemeClr val="accent1">
                    <a:lumMod val="75000"/>
                  </a:schemeClr>
                </a:solidFill>
                <a:latin typeface="Garamond" panose="02020404030301010803" pitchFamily="18" charset="0"/>
              </a:rPr>
              <a:t>changes of production processes and related reforms in the education and training systems also significantly influenced on </a:t>
            </a:r>
            <a:r>
              <a:rPr lang="en-GB" sz="1800" dirty="0" smtClean="0">
                <a:solidFill>
                  <a:schemeClr val="accent1">
                    <a:lumMod val="75000"/>
                  </a:schemeClr>
                </a:solidFill>
                <a:latin typeface="Garamond" panose="02020404030301010803" pitchFamily="18" charset="0"/>
              </a:rPr>
              <a:t>labor </a:t>
            </a:r>
            <a:r>
              <a:rPr lang="en-GB" sz="1800" dirty="0">
                <a:solidFill>
                  <a:schemeClr val="accent1">
                    <a:lumMod val="75000"/>
                  </a:schemeClr>
                </a:solidFill>
                <a:latin typeface="Garamond" panose="02020404030301010803" pitchFamily="18" charset="0"/>
              </a:rPr>
              <a:t>market development in Ukraine. </a:t>
            </a:r>
            <a:r>
              <a:rPr lang="en-GB" sz="1800" dirty="0" smtClean="0">
                <a:solidFill>
                  <a:schemeClr val="accent1">
                    <a:lumMod val="75000"/>
                  </a:schemeClr>
                </a:solidFill>
                <a:latin typeface="Garamond" panose="02020404030301010803" pitchFamily="18" charset="0"/>
              </a:rPr>
              <a:t>These challenges  require </a:t>
            </a:r>
            <a:r>
              <a:rPr lang="en-GB" sz="1800" dirty="0">
                <a:solidFill>
                  <a:schemeClr val="accent1">
                    <a:lumMod val="75000"/>
                  </a:schemeClr>
                </a:solidFill>
                <a:latin typeface="Garamond" panose="02020404030301010803" pitchFamily="18" charset="0"/>
              </a:rPr>
              <a:t>more effective use of the </a:t>
            </a:r>
            <a:r>
              <a:rPr lang="en-GB" sz="1800" dirty="0" smtClean="0">
                <a:solidFill>
                  <a:schemeClr val="accent1">
                    <a:lumMod val="75000"/>
                  </a:schemeClr>
                </a:solidFill>
                <a:latin typeface="Garamond" panose="02020404030301010803" pitchFamily="18" charset="0"/>
              </a:rPr>
              <a:t>labor </a:t>
            </a:r>
            <a:r>
              <a:rPr lang="en-GB" sz="1800" dirty="0">
                <a:solidFill>
                  <a:schemeClr val="accent1">
                    <a:lumMod val="75000"/>
                  </a:schemeClr>
                </a:solidFill>
                <a:latin typeface="Garamond" panose="02020404030301010803" pitchFamily="18" charset="0"/>
              </a:rPr>
              <a:t>force.</a:t>
            </a:r>
            <a:endParaRPr lang="ru-RU" sz="1800" dirty="0">
              <a:solidFill>
                <a:schemeClr val="accent1">
                  <a:lumMod val="75000"/>
                </a:schemeClr>
              </a:solidFill>
              <a:latin typeface="Garamond" panose="02020404030301010803" pitchFamily="18" charset="0"/>
            </a:endParaRPr>
          </a:p>
          <a:p>
            <a:pPr>
              <a:spcAft>
                <a:spcPts val="1200"/>
              </a:spcAft>
            </a:pPr>
            <a:r>
              <a:rPr lang="en-GB" sz="1800" dirty="0" smtClean="0">
                <a:solidFill>
                  <a:schemeClr val="accent1">
                    <a:lumMod val="75000"/>
                  </a:schemeClr>
                </a:solidFill>
                <a:latin typeface="Garamond" panose="02020404030301010803" pitchFamily="18" charset="0"/>
              </a:rPr>
              <a:t>Development </a:t>
            </a:r>
            <a:r>
              <a:rPr lang="en-GB" sz="1800" dirty="0">
                <a:solidFill>
                  <a:schemeClr val="accent1">
                    <a:lumMod val="75000"/>
                  </a:schemeClr>
                </a:solidFill>
                <a:latin typeface="Garamond" panose="02020404030301010803" pitchFamily="18" charset="0"/>
              </a:rPr>
              <a:t>of a system </a:t>
            </a:r>
            <a:r>
              <a:rPr lang="en-GB" sz="1800" dirty="0">
                <a:solidFill>
                  <a:schemeClr val="accent1">
                    <a:lumMod val="75000"/>
                  </a:schemeClr>
                </a:solidFill>
                <a:latin typeface="Garamond" panose="02020404030301010803" pitchFamily="18" charset="0"/>
              </a:rPr>
              <a:t>for demand and supply of </a:t>
            </a:r>
            <a:r>
              <a:rPr lang="en-GB" sz="1800" dirty="0" smtClean="0">
                <a:solidFill>
                  <a:schemeClr val="accent1">
                    <a:lumMod val="75000"/>
                  </a:schemeClr>
                </a:solidFill>
                <a:latin typeface="Garamond" panose="02020404030301010803" pitchFamily="18" charset="0"/>
              </a:rPr>
              <a:t>labor </a:t>
            </a:r>
            <a:r>
              <a:rPr lang="en-GB" sz="1800" dirty="0">
                <a:solidFill>
                  <a:schemeClr val="accent1">
                    <a:lumMod val="75000"/>
                  </a:schemeClr>
                </a:solidFill>
                <a:latin typeface="Garamond" panose="02020404030301010803" pitchFamily="18" charset="0"/>
              </a:rPr>
              <a:t>force forecasting will </a:t>
            </a:r>
            <a:r>
              <a:rPr lang="en-GB" sz="1800" dirty="0">
                <a:solidFill>
                  <a:schemeClr val="accent1">
                    <a:lumMod val="75000"/>
                  </a:schemeClr>
                </a:solidFill>
                <a:latin typeface="Garamond" panose="02020404030301010803" pitchFamily="18" charset="0"/>
              </a:rPr>
              <a:t>ensure the mid-term </a:t>
            </a:r>
            <a:r>
              <a:rPr lang="en-GB" sz="1800" dirty="0" smtClean="0">
                <a:solidFill>
                  <a:schemeClr val="accent1">
                    <a:lumMod val="75000"/>
                  </a:schemeClr>
                </a:solidFill>
                <a:latin typeface="Garamond" panose="02020404030301010803" pitchFamily="18" charset="0"/>
              </a:rPr>
              <a:t>projection </a:t>
            </a:r>
            <a:r>
              <a:rPr lang="en-GB" sz="1800" dirty="0">
                <a:solidFill>
                  <a:schemeClr val="accent1">
                    <a:lumMod val="75000"/>
                  </a:schemeClr>
                </a:solidFill>
                <a:latin typeface="Garamond" panose="02020404030301010803" pitchFamily="18" charset="0"/>
              </a:rPr>
              <a:t>of the </a:t>
            </a:r>
            <a:r>
              <a:rPr lang="en-GB" sz="1800" dirty="0" smtClean="0">
                <a:solidFill>
                  <a:schemeClr val="accent1">
                    <a:lumMod val="75000"/>
                  </a:schemeClr>
                </a:solidFill>
                <a:latin typeface="Garamond" panose="02020404030301010803" pitchFamily="18" charset="0"/>
              </a:rPr>
              <a:t>labor </a:t>
            </a:r>
            <a:r>
              <a:rPr lang="en-GB" sz="1800" dirty="0">
                <a:solidFill>
                  <a:schemeClr val="accent1">
                    <a:lumMod val="75000"/>
                  </a:schemeClr>
                </a:solidFill>
                <a:latin typeface="Garamond" panose="02020404030301010803" pitchFamily="18" charset="0"/>
              </a:rPr>
              <a:t>market in general, stimulating youth to obtain occupations and specialties, the need for which is </a:t>
            </a:r>
            <a:r>
              <a:rPr lang="en-GB" sz="1800" dirty="0" smtClean="0">
                <a:solidFill>
                  <a:schemeClr val="accent1">
                    <a:lumMod val="75000"/>
                  </a:schemeClr>
                </a:solidFill>
                <a:latin typeface="Garamond" panose="02020404030301010803" pitchFamily="18" charset="0"/>
              </a:rPr>
              <a:t>forecasted; </a:t>
            </a:r>
            <a:r>
              <a:rPr lang="en-GB" sz="1800" dirty="0">
                <a:solidFill>
                  <a:schemeClr val="accent1">
                    <a:lumMod val="75000"/>
                  </a:schemeClr>
                </a:solidFill>
                <a:latin typeface="Garamond" panose="02020404030301010803" pitchFamily="18" charset="0"/>
              </a:rPr>
              <a:t>the reform of the state employment service in the direction of transformation into a client-oriented service with a wide range of services, training considering the needs of the economy as a whole and each region</a:t>
            </a:r>
            <a:r>
              <a:rPr lang="en-GB" sz="1800" dirty="0" smtClean="0">
                <a:solidFill>
                  <a:schemeClr val="accent1">
                    <a:lumMod val="75000"/>
                  </a:schemeClr>
                </a:solidFill>
                <a:latin typeface="Garamond" panose="02020404030301010803" pitchFamily="18" charset="0"/>
              </a:rPr>
              <a:t>.</a:t>
            </a:r>
            <a:endParaRPr lang="en-US" sz="1800" dirty="0">
              <a:solidFill>
                <a:schemeClr val="accent1">
                  <a:lumMod val="75000"/>
                </a:schemeClr>
              </a:solidFill>
              <a:latin typeface="Garamond" panose="02020404030301010803" pitchFamily="18" charset="0"/>
            </a:endParaRPr>
          </a:p>
        </p:txBody>
      </p:sp>
      <p:sp>
        <p:nvSpPr>
          <p:cNvPr id="2" name="Номер слайда 1"/>
          <p:cNvSpPr>
            <a:spLocks noGrp="1"/>
          </p:cNvSpPr>
          <p:nvPr>
            <p:ph type="sldNum" sz="quarter" idx="12"/>
          </p:nvPr>
        </p:nvSpPr>
        <p:spPr/>
        <p:txBody>
          <a:bodyPr/>
          <a:lstStyle/>
          <a:p>
            <a:pPr>
              <a:defRPr/>
            </a:pPr>
            <a:fld id="{5C34393D-5822-4736-ADD1-41D23D3E8035}"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0" y="671513"/>
            <a:ext cx="9144000" cy="0"/>
          </a:xfrm>
          <a:prstGeom prst="rect">
            <a:avLst/>
          </a:prstGeom>
          <a:noFill/>
          <a:ln w="9525">
            <a:noFill/>
            <a:miter lim="800000"/>
            <a:headEnd/>
            <a:tailEnd/>
          </a:ln>
        </p:spPr>
        <p:txBody>
          <a:bodyPr wrap="none" anchor="ctr">
            <a:spAutoFit/>
          </a:bodyPr>
          <a:lstStyle/>
          <a:p>
            <a:endParaRPr lang="uk-UA"/>
          </a:p>
        </p:txBody>
      </p:sp>
      <p:sp>
        <p:nvSpPr>
          <p:cNvPr id="8197" name="Rectangle 5"/>
          <p:cNvSpPr>
            <a:spLocks noChangeArrowheads="1"/>
          </p:cNvSpPr>
          <p:nvPr/>
        </p:nvSpPr>
        <p:spPr bwMode="auto">
          <a:xfrm>
            <a:off x="0" y="671513"/>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8198" name="Rectangle 6"/>
          <p:cNvSpPr>
            <a:spLocks noChangeArrowheads="1"/>
          </p:cNvSpPr>
          <p:nvPr/>
        </p:nvSpPr>
        <p:spPr bwMode="auto">
          <a:xfrm>
            <a:off x="0" y="939007"/>
            <a:ext cx="9144000" cy="0"/>
          </a:xfrm>
          <a:prstGeom prst="rect">
            <a:avLst/>
          </a:prstGeom>
          <a:noFill/>
          <a:ln w="9525">
            <a:noFill/>
            <a:miter lim="800000"/>
            <a:headEnd/>
            <a:tailEnd/>
          </a:ln>
        </p:spPr>
        <p:txBody>
          <a:bodyPr wrap="none" anchor="ctr">
            <a:spAutoFit/>
          </a:bodyPr>
          <a:lstStyle/>
          <a:p>
            <a:endParaRPr lang="uk-UA"/>
          </a:p>
        </p:txBody>
      </p:sp>
      <p:sp>
        <p:nvSpPr>
          <p:cNvPr id="8199" name="Rectangle 7"/>
          <p:cNvSpPr>
            <a:spLocks noChangeArrowheads="1"/>
          </p:cNvSpPr>
          <p:nvPr/>
        </p:nvSpPr>
        <p:spPr bwMode="auto">
          <a:xfrm>
            <a:off x="0" y="1400175"/>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8200" name="Rectangle 8"/>
          <p:cNvSpPr>
            <a:spLocks noChangeArrowheads="1"/>
          </p:cNvSpPr>
          <p:nvPr/>
        </p:nvSpPr>
        <p:spPr bwMode="auto">
          <a:xfrm>
            <a:off x="0" y="1552575"/>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8201" name="Rectangle 9"/>
          <p:cNvSpPr>
            <a:spLocks noChangeArrowheads="1"/>
          </p:cNvSpPr>
          <p:nvPr/>
        </p:nvSpPr>
        <p:spPr bwMode="auto">
          <a:xfrm>
            <a:off x="3132137" y="477045"/>
            <a:ext cx="2879725" cy="461962"/>
          </a:xfrm>
          <a:prstGeom prst="rect">
            <a:avLst/>
          </a:prstGeom>
          <a:noFill/>
          <a:ln w="9525">
            <a:noFill/>
            <a:miter lim="800000"/>
            <a:headEnd/>
            <a:tailEnd/>
          </a:ln>
        </p:spPr>
        <p:txBody>
          <a:bodyPr wrap="square" anchor="ctr">
            <a:spAutoFit/>
          </a:bodyPr>
          <a:lstStyle/>
          <a:p>
            <a:pPr algn="ctr"/>
            <a:r>
              <a:rPr lang="en-GB" sz="2400" b="1" dirty="0" smtClean="0">
                <a:solidFill>
                  <a:schemeClr val="accent1">
                    <a:lumMod val="75000"/>
                  </a:schemeClr>
                </a:solidFill>
                <a:latin typeface="Garamond" panose="02020404030301010803" pitchFamily="18" charset="0"/>
              </a:rPr>
              <a:t>Some remarks</a:t>
            </a:r>
            <a:endParaRPr lang="ru-RU" sz="2400" b="1" dirty="0">
              <a:solidFill>
                <a:schemeClr val="accent1">
                  <a:lumMod val="75000"/>
                </a:schemeClr>
              </a:solidFill>
              <a:latin typeface="Garamond" panose="02020404030301010803" pitchFamily="18" charset="0"/>
            </a:endParaRPr>
          </a:p>
        </p:txBody>
      </p:sp>
      <p:sp>
        <p:nvSpPr>
          <p:cNvPr id="8202" name="Rectangle 10"/>
          <p:cNvSpPr>
            <a:spLocks noChangeArrowheads="1"/>
          </p:cNvSpPr>
          <p:nvPr/>
        </p:nvSpPr>
        <p:spPr bwMode="auto">
          <a:xfrm>
            <a:off x="-85725" y="1262063"/>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8203" name="Rectangle 11"/>
          <p:cNvSpPr>
            <a:spLocks noChangeArrowheads="1"/>
          </p:cNvSpPr>
          <p:nvPr/>
        </p:nvSpPr>
        <p:spPr bwMode="auto">
          <a:xfrm>
            <a:off x="-85725" y="1443038"/>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5132" name="Rectangle 3"/>
          <p:cNvSpPr>
            <a:spLocks noChangeArrowheads="1"/>
          </p:cNvSpPr>
          <p:nvPr/>
        </p:nvSpPr>
        <p:spPr bwMode="auto">
          <a:xfrm>
            <a:off x="591636" y="1052736"/>
            <a:ext cx="8208962" cy="4536504"/>
          </a:xfrm>
          <a:prstGeom prst="rect">
            <a:avLst/>
          </a:prstGeom>
          <a:noFill/>
          <a:ln w="9525">
            <a:noFill/>
            <a:miter lim="800000"/>
            <a:headEnd/>
            <a:tailEnd/>
          </a:ln>
        </p:spPr>
        <p:txBody>
          <a:bodyPr lIns="92075" tIns="46038" rIns="92075" bIns="46038"/>
          <a:lstStyle/>
          <a:p>
            <a:pPr>
              <a:spcBef>
                <a:spcPts val="600"/>
              </a:spcBef>
            </a:pPr>
            <a:r>
              <a:rPr lang="en-US" sz="2000" dirty="0" smtClean="0">
                <a:latin typeface="Garamond" panose="02020404030301010803" pitchFamily="18" charset="0"/>
              </a:rPr>
              <a:t>The results obtained on base of realised estimates  show that the replacement </a:t>
            </a:r>
            <a:r>
              <a:rPr lang="en-US" sz="2000" dirty="0">
                <a:latin typeface="Garamond" panose="02020404030301010803" pitchFamily="18" charset="0"/>
              </a:rPr>
              <a:t>demand </a:t>
            </a:r>
            <a:r>
              <a:rPr lang="en-US" sz="2000" dirty="0" smtClean="0">
                <a:latin typeface="Garamond" panose="02020404030301010803" pitchFamily="18" charset="0"/>
              </a:rPr>
              <a:t>in </a:t>
            </a:r>
            <a:r>
              <a:rPr lang="en-US" sz="2000" dirty="0">
                <a:latin typeface="Garamond" panose="02020404030301010803" pitchFamily="18" charset="0"/>
              </a:rPr>
              <a:t>Ukraine by certain professional groups can be substantially increased through labor migration. In particular, the high </a:t>
            </a:r>
            <a:r>
              <a:rPr lang="en-US" sz="2000" dirty="0" smtClean="0">
                <a:latin typeface="Garamond" panose="02020404030301010803" pitchFamily="18" charset="0"/>
              </a:rPr>
              <a:t>level of the replacement demand for </a:t>
            </a:r>
            <a:r>
              <a:rPr lang="en-US" sz="2000" dirty="0">
                <a:latin typeface="Garamond" panose="02020404030301010803" pitchFamily="18" charset="0"/>
              </a:rPr>
              <a:t>workers in the simplest </a:t>
            </a:r>
            <a:r>
              <a:rPr lang="en-US" sz="2000" dirty="0" smtClean="0">
                <a:latin typeface="Garamond" panose="02020404030301010803" pitchFamily="18" charset="0"/>
              </a:rPr>
              <a:t>occupations </a:t>
            </a:r>
            <a:r>
              <a:rPr lang="en-US" sz="2000" dirty="0">
                <a:latin typeface="Garamond" panose="02020404030301010803" pitchFamily="18" charset="0"/>
              </a:rPr>
              <a:t>is intensified by external labor migration of representatives of these </a:t>
            </a:r>
            <a:r>
              <a:rPr lang="en-US" sz="2000" dirty="0" smtClean="0">
                <a:latin typeface="Garamond" panose="02020404030301010803" pitchFamily="18" charset="0"/>
              </a:rPr>
              <a:t>occupations, </a:t>
            </a:r>
            <a:r>
              <a:rPr lang="en-US" sz="2000" dirty="0">
                <a:latin typeface="Garamond" panose="02020404030301010803" pitchFamily="18" charset="0"/>
              </a:rPr>
              <a:t>which make up an average of almost 42% of </a:t>
            </a:r>
            <a:r>
              <a:rPr lang="en-US" sz="2000" dirty="0" smtClean="0">
                <a:latin typeface="Garamond" panose="02020404030301010803" pitchFamily="18" charset="0"/>
              </a:rPr>
              <a:t>migrants.</a:t>
            </a:r>
          </a:p>
          <a:p>
            <a:pPr>
              <a:spcBef>
                <a:spcPts val="600"/>
              </a:spcBef>
            </a:pPr>
            <a:r>
              <a:rPr lang="en-US" sz="2000" dirty="0">
                <a:latin typeface="Garamond" panose="02020404030301010803" pitchFamily="18" charset="0"/>
              </a:rPr>
              <a:t>Assuming that there are about 2.7 million </a:t>
            </a:r>
            <a:r>
              <a:rPr lang="en-US" sz="2000" dirty="0" smtClean="0">
                <a:latin typeface="Garamond" panose="02020404030301010803" pitchFamily="18" charset="0"/>
              </a:rPr>
              <a:t>migrants in </a:t>
            </a:r>
            <a:r>
              <a:rPr lang="en-US" sz="2000" dirty="0">
                <a:latin typeface="Garamond" panose="02020404030301010803" pitchFamily="18" charset="0"/>
              </a:rPr>
              <a:t>Ukraine, and this number has been stable over the last few years, according to their age structure, the replacement of </a:t>
            </a:r>
            <a:r>
              <a:rPr lang="en-US" sz="2000" dirty="0" smtClean="0">
                <a:latin typeface="Garamond" panose="02020404030301010803" pitchFamily="18" charset="0"/>
              </a:rPr>
              <a:t>labor </a:t>
            </a:r>
            <a:r>
              <a:rPr lang="en-US" sz="2000" dirty="0">
                <a:latin typeface="Garamond" panose="02020404030301010803" pitchFamily="18" charset="0"/>
              </a:rPr>
              <a:t>migrants </a:t>
            </a:r>
            <a:r>
              <a:rPr lang="en-US" sz="2000" dirty="0" smtClean="0">
                <a:latin typeface="Garamond" panose="02020404030301010803" pitchFamily="18" charset="0"/>
              </a:rPr>
              <a:t>requires </a:t>
            </a:r>
            <a:r>
              <a:rPr lang="en-US" sz="2000" dirty="0">
                <a:latin typeface="Garamond" panose="02020404030301010803" pitchFamily="18" charset="0"/>
              </a:rPr>
              <a:t>about 26.4 thousand people per year, which </a:t>
            </a:r>
            <a:r>
              <a:rPr lang="en-US" sz="2000" dirty="0" smtClean="0">
                <a:latin typeface="Garamond" panose="02020404030301010803" pitchFamily="18" charset="0"/>
              </a:rPr>
              <a:t>makes </a:t>
            </a:r>
            <a:r>
              <a:rPr lang="en-US" sz="2000" dirty="0">
                <a:latin typeface="Garamond" panose="02020404030301010803" pitchFamily="18" charset="0"/>
              </a:rPr>
              <a:t>about 0.16% of all employed in 2017. For those employed in the simplest professions, the annual demand for replacement due to labor migration is about 11 thousand people or 0.35% of all employed in this professional group in 2017. Thus, according to estimates, the </a:t>
            </a:r>
            <a:r>
              <a:rPr lang="en-US" sz="2000" dirty="0" smtClean="0">
                <a:latin typeface="Garamond" panose="02020404030301010803" pitchFamily="18" charset="0"/>
              </a:rPr>
              <a:t>replacement demand due to </a:t>
            </a:r>
            <a:r>
              <a:rPr lang="en-US" sz="2000" dirty="0">
                <a:latin typeface="Garamond" panose="02020404030301010803" pitchFamily="18" charset="0"/>
              </a:rPr>
              <a:t>labor migration is on average more than 12% of the </a:t>
            </a:r>
            <a:r>
              <a:rPr lang="en-US" sz="2000" dirty="0" smtClean="0">
                <a:latin typeface="Garamond" panose="02020404030301010803" pitchFamily="18" charset="0"/>
              </a:rPr>
              <a:t>total replacement demand. </a:t>
            </a:r>
            <a:endParaRPr lang="ru-RU" sz="2000" dirty="0">
              <a:latin typeface="Garamond" panose="02020404030301010803" pitchFamily="18" charset="0"/>
            </a:endParaRPr>
          </a:p>
        </p:txBody>
      </p:sp>
      <p:sp>
        <p:nvSpPr>
          <p:cNvPr id="2" name="Номер слайда 1"/>
          <p:cNvSpPr>
            <a:spLocks noGrp="1"/>
          </p:cNvSpPr>
          <p:nvPr>
            <p:ph type="sldNum" sz="quarter" idx="12"/>
          </p:nvPr>
        </p:nvSpPr>
        <p:spPr/>
        <p:txBody>
          <a:bodyPr/>
          <a:lstStyle/>
          <a:p>
            <a:pPr>
              <a:defRPr/>
            </a:pPr>
            <a:fld id="{5C34393D-5822-4736-ADD1-41D23D3E8035}" type="slidenum">
              <a:rPr lang="ru-RU" smtClean="0"/>
              <a:pPr>
                <a:defRPr/>
              </a:pPr>
              <a:t>20</a:t>
            </a:fld>
            <a:endParaRPr lang="ru-RU"/>
          </a:p>
        </p:txBody>
      </p:sp>
    </p:spTree>
    <p:extLst>
      <p:ext uri="{BB962C8B-B14F-4D97-AF65-F5344CB8AC3E}">
        <p14:creationId xmlns:p14="http://schemas.microsoft.com/office/powerpoint/2010/main" val="1652931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0" y="671513"/>
            <a:ext cx="9144000" cy="0"/>
          </a:xfrm>
          <a:prstGeom prst="rect">
            <a:avLst/>
          </a:prstGeom>
          <a:noFill/>
          <a:ln w="9525">
            <a:noFill/>
            <a:miter lim="800000"/>
            <a:headEnd/>
            <a:tailEnd/>
          </a:ln>
        </p:spPr>
        <p:txBody>
          <a:bodyPr wrap="none" anchor="ctr">
            <a:spAutoFit/>
          </a:bodyPr>
          <a:lstStyle/>
          <a:p>
            <a:endParaRPr lang="uk-UA"/>
          </a:p>
        </p:txBody>
      </p:sp>
      <p:sp>
        <p:nvSpPr>
          <p:cNvPr id="8197" name="Rectangle 5"/>
          <p:cNvSpPr>
            <a:spLocks noChangeArrowheads="1"/>
          </p:cNvSpPr>
          <p:nvPr/>
        </p:nvSpPr>
        <p:spPr bwMode="auto">
          <a:xfrm>
            <a:off x="0" y="671513"/>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8198" name="Rectangle 6"/>
          <p:cNvSpPr>
            <a:spLocks noChangeArrowheads="1"/>
          </p:cNvSpPr>
          <p:nvPr/>
        </p:nvSpPr>
        <p:spPr bwMode="auto">
          <a:xfrm>
            <a:off x="0" y="939007"/>
            <a:ext cx="9144000" cy="0"/>
          </a:xfrm>
          <a:prstGeom prst="rect">
            <a:avLst/>
          </a:prstGeom>
          <a:noFill/>
          <a:ln w="9525">
            <a:noFill/>
            <a:miter lim="800000"/>
            <a:headEnd/>
            <a:tailEnd/>
          </a:ln>
        </p:spPr>
        <p:txBody>
          <a:bodyPr wrap="none" anchor="ctr">
            <a:spAutoFit/>
          </a:bodyPr>
          <a:lstStyle/>
          <a:p>
            <a:endParaRPr lang="uk-UA"/>
          </a:p>
        </p:txBody>
      </p:sp>
      <p:sp>
        <p:nvSpPr>
          <p:cNvPr id="8199" name="Rectangle 7"/>
          <p:cNvSpPr>
            <a:spLocks noChangeArrowheads="1"/>
          </p:cNvSpPr>
          <p:nvPr/>
        </p:nvSpPr>
        <p:spPr bwMode="auto">
          <a:xfrm>
            <a:off x="0" y="1400175"/>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8200" name="Rectangle 8"/>
          <p:cNvSpPr>
            <a:spLocks noChangeArrowheads="1"/>
          </p:cNvSpPr>
          <p:nvPr/>
        </p:nvSpPr>
        <p:spPr bwMode="auto">
          <a:xfrm>
            <a:off x="0" y="1552575"/>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8201" name="Rectangle 9"/>
          <p:cNvSpPr>
            <a:spLocks noChangeArrowheads="1"/>
          </p:cNvSpPr>
          <p:nvPr/>
        </p:nvSpPr>
        <p:spPr bwMode="auto">
          <a:xfrm>
            <a:off x="3132136" y="246064"/>
            <a:ext cx="2879725" cy="461962"/>
          </a:xfrm>
          <a:prstGeom prst="rect">
            <a:avLst/>
          </a:prstGeom>
          <a:noFill/>
          <a:ln w="9525">
            <a:noFill/>
            <a:miter lim="800000"/>
            <a:headEnd/>
            <a:tailEnd/>
          </a:ln>
        </p:spPr>
        <p:txBody>
          <a:bodyPr wrap="square" anchor="ctr">
            <a:spAutoFit/>
          </a:bodyPr>
          <a:lstStyle/>
          <a:p>
            <a:pPr algn="ctr"/>
            <a:r>
              <a:rPr lang="en-GB" sz="2400" b="1" dirty="0" smtClean="0">
                <a:solidFill>
                  <a:schemeClr val="accent1">
                    <a:lumMod val="75000"/>
                  </a:schemeClr>
                </a:solidFill>
                <a:latin typeface="Garamond" panose="02020404030301010803" pitchFamily="18" charset="0"/>
              </a:rPr>
              <a:t>Conclusions</a:t>
            </a:r>
            <a:endParaRPr lang="ru-RU" sz="2400" b="1" dirty="0">
              <a:solidFill>
                <a:schemeClr val="accent1">
                  <a:lumMod val="75000"/>
                </a:schemeClr>
              </a:solidFill>
              <a:latin typeface="Garamond" panose="02020404030301010803" pitchFamily="18" charset="0"/>
            </a:endParaRPr>
          </a:p>
        </p:txBody>
      </p:sp>
      <p:sp>
        <p:nvSpPr>
          <p:cNvPr id="8202" name="Rectangle 10"/>
          <p:cNvSpPr>
            <a:spLocks noChangeArrowheads="1"/>
          </p:cNvSpPr>
          <p:nvPr/>
        </p:nvSpPr>
        <p:spPr bwMode="auto">
          <a:xfrm>
            <a:off x="-85725" y="1262063"/>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8203" name="Rectangle 11"/>
          <p:cNvSpPr>
            <a:spLocks noChangeArrowheads="1"/>
          </p:cNvSpPr>
          <p:nvPr/>
        </p:nvSpPr>
        <p:spPr bwMode="auto">
          <a:xfrm>
            <a:off x="-85725" y="1443038"/>
            <a:ext cx="0" cy="0"/>
          </a:xfrm>
          <a:prstGeom prst="rect">
            <a:avLst/>
          </a:prstGeom>
          <a:solidFill>
            <a:schemeClr val="accent1"/>
          </a:solidFill>
          <a:ln w="9525">
            <a:solidFill>
              <a:schemeClr val="tx1"/>
            </a:solidFill>
            <a:miter lim="800000"/>
            <a:headEnd/>
            <a:tailEnd/>
          </a:ln>
        </p:spPr>
        <p:txBody>
          <a:bodyPr wrap="none"/>
          <a:lstStyle/>
          <a:p>
            <a:pPr algn="ctr"/>
            <a:endParaRPr lang="uk-UA" sz="2400">
              <a:latin typeface="Times New Roman" pitchFamily="18" charset="0"/>
            </a:endParaRPr>
          </a:p>
        </p:txBody>
      </p:sp>
      <p:sp>
        <p:nvSpPr>
          <p:cNvPr id="5132" name="Rectangle 3"/>
          <p:cNvSpPr>
            <a:spLocks noChangeArrowheads="1"/>
          </p:cNvSpPr>
          <p:nvPr/>
        </p:nvSpPr>
        <p:spPr bwMode="auto">
          <a:xfrm>
            <a:off x="591636" y="939007"/>
            <a:ext cx="8208962" cy="5544616"/>
          </a:xfrm>
          <a:prstGeom prst="rect">
            <a:avLst/>
          </a:prstGeom>
          <a:noFill/>
          <a:ln w="9525">
            <a:noFill/>
            <a:miter lim="800000"/>
            <a:headEnd/>
            <a:tailEnd/>
          </a:ln>
        </p:spPr>
        <p:txBody>
          <a:bodyPr lIns="92075" tIns="46038" rIns="92075" bIns="46038"/>
          <a:lstStyle/>
          <a:p>
            <a:pPr>
              <a:spcBef>
                <a:spcPts val="600"/>
              </a:spcBef>
            </a:pPr>
            <a:r>
              <a:rPr lang="uk-UA" sz="1600" dirty="0" err="1" smtClean="0">
                <a:latin typeface="Garamond" panose="02020404030301010803" pitchFamily="18" charset="0"/>
              </a:rPr>
              <a:t>Taking</a:t>
            </a:r>
            <a:r>
              <a:rPr lang="uk-UA" sz="1600" dirty="0" smtClean="0">
                <a:latin typeface="Garamond" panose="02020404030301010803" pitchFamily="18" charset="0"/>
              </a:rPr>
              <a:t> </a:t>
            </a:r>
            <a:r>
              <a:rPr lang="uk-UA" sz="1600" dirty="0" err="1">
                <a:latin typeface="Garamond" panose="02020404030301010803" pitchFamily="18" charset="0"/>
              </a:rPr>
              <a:t>into</a:t>
            </a:r>
            <a:r>
              <a:rPr lang="uk-UA" sz="1600" dirty="0">
                <a:latin typeface="Garamond" panose="02020404030301010803" pitchFamily="18" charset="0"/>
              </a:rPr>
              <a:t> </a:t>
            </a:r>
            <a:r>
              <a:rPr lang="uk-UA" sz="1600" dirty="0" err="1">
                <a:latin typeface="Garamond" panose="02020404030301010803" pitchFamily="18" charset="0"/>
              </a:rPr>
              <a:t>account</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smtClean="0">
                <a:latin typeface="Garamond" panose="02020404030301010803" pitchFamily="18" charset="0"/>
              </a:rPr>
              <a:t>the</a:t>
            </a:r>
            <a:r>
              <a:rPr lang="uk-UA" sz="1600" dirty="0" smtClean="0">
                <a:latin typeface="Garamond" panose="02020404030301010803" pitchFamily="18" charset="0"/>
              </a:rPr>
              <a:t> </a:t>
            </a:r>
            <a:r>
              <a:rPr lang="uk-UA" sz="1600" dirty="0" err="1">
                <a:latin typeface="Garamond" panose="02020404030301010803" pitchFamily="18" charset="0"/>
              </a:rPr>
              <a:t>importance</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forecast</a:t>
            </a:r>
            <a:r>
              <a:rPr lang="uk-UA" sz="1600" dirty="0">
                <a:latin typeface="Garamond" panose="02020404030301010803" pitchFamily="18" charset="0"/>
              </a:rPr>
              <a:t> </a:t>
            </a:r>
            <a:r>
              <a:rPr lang="uk-UA" sz="1600" dirty="0" err="1" smtClean="0">
                <a:latin typeface="Garamond" panose="02020404030301010803" pitchFamily="18" charset="0"/>
              </a:rPr>
              <a:t>of</a:t>
            </a:r>
            <a:r>
              <a:rPr lang="uk-UA" sz="1600" dirty="0" smtClean="0">
                <a:latin typeface="Garamond" panose="02020404030301010803" pitchFamily="18" charset="0"/>
              </a:rPr>
              <a:t> </a:t>
            </a:r>
            <a:r>
              <a:rPr lang="en-US" sz="1600" dirty="0" smtClean="0">
                <a:latin typeface="Garamond" panose="02020404030301010803" pitchFamily="18" charset="0"/>
              </a:rPr>
              <a:t>labor </a:t>
            </a:r>
            <a:r>
              <a:rPr lang="uk-UA" sz="1600" dirty="0" err="1" smtClean="0">
                <a:latin typeface="Garamond" panose="02020404030301010803" pitchFamily="18" charset="0"/>
              </a:rPr>
              <a:t>demand</a:t>
            </a:r>
            <a:r>
              <a:rPr lang="uk-UA" sz="1600" dirty="0" smtClean="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a:latin typeface="Garamond" panose="02020404030301010803" pitchFamily="18" charset="0"/>
              </a:rPr>
              <a:t>in</a:t>
            </a:r>
            <a:r>
              <a:rPr lang="uk-UA" sz="1600" dirty="0">
                <a:latin typeface="Garamond" panose="02020404030301010803" pitchFamily="18" charset="0"/>
              </a:rPr>
              <a:t> </a:t>
            </a:r>
            <a:r>
              <a:rPr lang="uk-UA" sz="1600" dirty="0" err="1">
                <a:latin typeface="Garamond" panose="02020404030301010803" pitchFamily="18" charset="0"/>
              </a:rPr>
              <a:t>particular</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en-US" sz="1600" dirty="0" smtClean="0">
                <a:latin typeface="Garamond" panose="02020404030301010803" pitchFamily="18" charset="0"/>
              </a:rPr>
              <a:t>replacement </a:t>
            </a:r>
            <a:r>
              <a:rPr lang="uk-UA" sz="1600" dirty="0" err="1" smtClean="0">
                <a:latin typeface="Garamond" panose="02020404030301010803" pitchFamily="18" charset="0"/>
              </a:rPr>
              <a:t>demandt</a:t>
            </a:r>
            <a:r>
              <a:rPr lang="uk-UA" sz="1600" dirty="0" smtClean="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a:t>
            </a:r>
            <a:r>
              <a:rPr lang="uk-UA" sz="1600" dirty="0" err="1" smtClean="0">
                <a:latin typeface="Garamond" panose="02020404030301010803" pitchFamily="18" charset="0"/>
              </a:rPr>
              <a:t>Ukrain</a:t>
            </a:r>
            <a:r>
              <a:rPr lang="en-US" sz="1600" dirty="0" err="1" smtClean="0">
                <a:latin typeface="Garamond" panose="02020404030301010803" pitchFamily="18" charset="0"/>
              </a:rPr>
              <a:t>ian</a:t>
            </a:r>
            <a:r>
              <a:rPr lang="en-US" sz="1600" dirty="0" smtClean="0">
                <a:latin typeface="Garamond" panose="02020404030301010803" pitchFamily="18" charset="0"/>
              </a:rPr>
              <a:t> LM</a:t>
            </a:r>
            <a:r>
              <a:rPr lang="uk-UA" sz="1600" dirty="0" smtClean="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actual</a:t>
            </a:r>
            <a:r>
              <a:rPr lang="uk-UA" sz="1600" dirty="0">
                <a:latin typeface="Garamond" panose="02020404030301010803" pitchFamily="18" charset="0"/>
              </a:rPr>
              <a:t> </a:t>
            </a:r>
            <a:r>
              <a:rPr lang="uk-UA" sz="1600" dirty="0" err="1">
                <a:latin typeface="Garamond" panose="02020404030301010803" pitchFamily="18" charset="0"/>
              </a:rPr>
              <a:t>directions</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research</a:t>
            </a:r>
            <a:r>
              <a:rPr lang="uk-UA" sz="1600" dirty="0">
                <a:latin typeface="Garamond" panose="02020404030301010803" pitchFamily="18" charset="0"/>
              </a:rPr>
              <a:t> </a:t>
            </a:r>
            <a:r>
              <a:rPr lang="uk-UA" sz="1600" dirty="0" err="1">
                <a:latin typeface="Garamond" panose="02020404030301010803" pitchFamily="18" charset="0"/>
              </a:rPr>
              <a:t>in</a:t>
            </a:r>
            <a:r>
              <a:rPr lang="uk-UA" sz="1600" dirty="0">
                <a:latin typeface="Garamond" panose="02020404030301010803" pitchFamily="18" charset="0"/>
              </a:rPr>
              <a:t> </a:t>
            </a:r>
            <a:r>
              <a:rPr lang="uk-UA" sz="1600" dirty="0" err="1">
                <a:latin typeface="Garamond" panose="02020404030301010803" pitchFamily="18" charset="0"/>
              </a:rPr>
              <a:t>this</a:t>
            </a:r>
            <a:r>
              <a:rPr lang="uk-UA" sz="1600" dirty="0">
                <a:latin typeface="Garamond" panose="02020404030301010803" pitchFamily="18" charset="0"/>
              </a:rPr>
              <a:t> </a:t>
            </a:r>
            <a:r>
              <a:rPr lang="uk-UA" sz="1600" dirty="0" err="1">
                <a:latin typeface="Garamond" panose="02020404030301010803" pitchFamily="18" charset="0"/>
              </a:rPr>
              <a:t>area</a:t>
            </a:r>
            <a:r>
              <a:rPr lang="uk-UA" sz="1600" dirty="0">
                <a:latin typeface="Garamond" panose="02020404030301010803" pitchFamily="18" charset="0"/>
              </a:rPr>
              <a:t> </a:t>
            </a:r>
            <a:r>
              <a:rPr lang="uk-UA" sz="1600" dirty="0" err="1">
                <a:latin typeface="Garamond" panose="02020404030301010803" pitchFamily="18" charset="0"/>
              </a:rPr>
              <a:t>are</a:t>
            </a:r>
            <a:r>
              <a:rPr lang="uk-UA" sz="1600" dirty="0">
                <a:latin typeface="Garamond" panose="02020404030301010803" pitchFamily="18" charset="0"/>
              </a:rPr>
              <a:t> </a:t>
            </a:r>
            <a:r>
              <a:rPr lang="uk-UA" sz="1600" dirty="0" err="1">
                <a:latin typeface="Garamond" panose="02020404030301010803" pitchFamily="18" charset="0"/>
              </a:rPr>
              <a:t>determined</a:t>
            </a:r>
            <a:r>
              <a:rPr lang="uk-UA" sz="1600" dirty="0">
                <a:latin typeface="Garamond" panose="02020404030301010803" pitchFamily="18" charset="0"/>
              </a:rPr>
              <a:t> </a:t>
            </a:r>
            <a:r>
              <a:rPr lang="uk-UA" sz="1600" dirty="0" err="1">
                <a:latin typeface="Garamond" panose="02020404030301010803" pitchFamily="18" charset="0"/>
              </a:rPr>
              <a:t>by</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problems</a:t>
            </a:r>
            <a:r>
              <a:rPr lang="uk-UA" sz="1600" dirty="0">
                <a:latin typeface="Garamond" panose="02020404030301010803" pitchFamily="18" charset="0"/>
              </a:rPr>
              <a:t> </a:t>
            </a:r>
            <a:r>
              <a:rPr lang="uk-UA" sz="1600" dirty="0" err="1">
                <a:latin typeface="Garamond" panose="02020404030301010803" pitchFamily="18" charset="0"/>
              </a:rPr>
              <a:t>that</a:t>
            </a:r>
            <a:r>
              <a:rPr lang="uk-UA" sz="1600" dirty="0">
                <a:latin typeface="Garamond" panose="02020404030301010803" pitchFamily="18" charset="0"/>
              </a:rPr>
              <a:t> </a:t>
            </a:r>
            <a:r>
              <a:rPr lang="uk-UA" sz="1600" dirty="0" err="1">
                <a:latin typeface="Garamond" panose="02020404030301010803" pitchFamily="18" charset="0"/>
              </a:rPr>
              <a:t>need</a:t>
            </a:r>
            <a:r>
              <a:rPr lang="uk-UA" sz="1600" dirty="0">
                <a:latin typeface="Garamond" panose="02020404030301010803" pitchFamily="18" charset="0"/>
              </a:rPr>
              <a:t> </a:t>
            </a:r>
            <a:r>
              <a:rPr lang="uk-UA" sz="1600" dirty="0" err="1">
                <a:latin typeface="Garamond" panose="02020404030301010803" pitchFamily="18" charset="0"/>
              </a:rPr>
              <a:t>to</a:t>
            </a:r>
            <a:r>
              <a:rPr lang="uk-UA" sz="1600" dirty="0">
                <a:latin typeface="Garamond" panose="02020404030301010803" pitchFamily="18" charset="0"/>
              </a:rPr>
              <a:t> </a:t>
            </a:r>
            <a:r>
              <a:rPr lang="uk-UA" sz="1600" dirty="0" err="1">
                <a:latin typeface="Garamond" panose="02020404030301010803" pitchFamily="18" charset="0"/>
              </a:rPr>
              <a:t>be</a:t>
            </a:r>
            <a:r>
              <a:rPr lang="uk-UA" sz="1600" dirty="0">
                <a:latin typeface="Garamond" panose="02020404030301010803" pitchFamily="18" charset="0"/>
              </a:rPr>
              <a:t> </a:t>
            </a:r>
            <a:r>
              <a:rPr lang="uk-UA" sz="1600" dirty="0" err="1">
                <a:latin typeface="Garamond" panose="02020404030301010803" pitchFamily="18" charset="0"/>
              </a:rPr>
              <a:t>solved</a:t>
            </a:r>
            <a:r>
              <a:rPr lang="uk-UA" sz="1600" dirty="0">
                <a:latin typeface="Garamond" panose="02020404030301010803" pitchFamily="18" charset="0"/>
              </a:rPr>
              <a:t>. </a:t>
            </a:r>
            <a:r>
              <a:rPr lang="en-US" sz="1600" dirty="0" smtClean="0">
                <a:latin typeface="Garamond" panose="02020404030301010803" pitchFamily="18" charset="0"/>
              </a:rPr>
              <a:t>One of t</a:t>
            </a:r>
            <a:r>
              <a:rPr lang="uk-UA" sz="1600" dirty="0" err="1" smtClean="0">
                <a:latin typeface="Garamond" panose="02020404030301010803" pitchFamily="18" charset="0"/>
              </a:rPr>
              <a:t>he</a:t>
            </a:r>
            <a:r>
              <a:rPr lang="uk-UA" sz="1600" dirty="0" smtClean="0">
                <a:latin typeface="Garamond" panose="02020404030301010803" pitchFamily="18" charset="0"/>
              </a:rPr>
              <a:t> </a:t>
            </a:r>
            <a:r>
              <a:rPr lang="uk-UA" sz="1600" dirty="0" err="1">
                <a:latin typeface="Garamond" panose="02020404030301010803" pitchFamily="18" charset="0"/>
              </a:rPr>
              <a:t>main</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these</a:t>
            </a:r>
            <a:r>
              <a:rPr lang="uk-UA" sz="1600" dirty="0">
                <a:latin typeface="Garamond" panose="02020404030301010803" pitchFamily="18" charset="0"/>
              </a:rPr>
              <a:t> </a:t>
            </a:r>
            <a:r>
              <a:rPr lang="uk-UA" sz="1600" dirty="0" err="1">
                <a:latin typeface="Garamond" panose="02020404030301010803" pitchFamily="18" charset="0"/>
              </a:rPr>
              <a:t>problems</a:t>
            </a:r>
            <a:r>
              <a:rPr lang="uk-UA" sz="1600" dirty="0">
                <a:latin typeface="Garamond" panose="02020404030301010803" pitchFamily="18" charset="0"/>
              </a:rPr>
              <a:t> </a:t>
            </a:r>
            <a:r>
              <a:rPr lang="uk-UA" sz="1600" dirty="0" err="1">
                <a:latin typeface="Garamond" panose="02020404030301010803" pitchFamily="18" charset="0"/>
              </a:rPr>
              <a:t>is</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detailing</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forecasts</a:t>
            </a:r>
            <a:r>
              <a:rPr lang="uk-UA" sz="1600" dirty="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a:t>
            </a:r>
            <a:r>
              <a:rPr lang="en-US" sz="1600" dirty="0" smtClean="0">
                <a:latin typeface="Garamond" panose="02020404030301010803" pitchFamily="18" charset="0"/>
              </a:rPr>
              <a:t>occupations </a:t>
            </a:r>
            <a:r>
              <a:rPr lang="uk-UA" sz="1600" dirty="0" err="1" smtClean="0">
                <a:latin typeface="Garamond" panose="02020404030301010803" pitchFamily="18" charset="0"/>
              </a:rPr>
              <a:t>and</a:t>
            </a:r>
            <a:r>
              <a:rPr lang="uk-UA" sz="1600" dirty="0" smtClean="0">
                <a:latin typeface="Garamond" panose="02020404030301010803" pitchFamily="18" charset="0"/>
              </a:rPr>
              <a:t> </a:t>
            </a:r>
            <a:r>
              <a:rPr lang="uk-UA" sz="1600" dirty="0" err="1">
                <a:latin typeface="Garamond" panose="02020404030301010803" pitchFamily="18" charset="0"/>
              </a:rPr>
              <a:t>qualifications</a:t>
            </a:r>
            <a:r>
              <a:rPr lang="uk-UA" sz="1600" dirty="0">
                <a:latin typeface="Garamond" panose="02020404030301010803" pitchFamily="18" charset="0"/>
              </a:rPr>
              <a:t>. </a:t>
            </a:r>
            <a:r>
              <a:rPr lang="uk-UA" sz="1600" dirty="0" err="1">
                <a:latin typeface="Garamond" panose="02020404030301010803" pitchFamily="18" charset="0"/>
              </a:rPr>
              <a:t>Precisely</a:t>
            </a:r>
            <a:r>
              <a:rPr lang="uk-UA" sz="1600" dirty="0">
                <a:latin typeface="Garamond" panose="02020404030301010803" pitchFamily="18" charset="0"/>
              </a:rPr>
              <a:t> </a:t>
            </a:r>
            <a:r>
              <a:rPr lang="uk-UA" sz="1600" dirty="0" err="1">
                <a:latin typeface="Garamond" panose="02020404030301010803" pitchFamily="18" charset="0"/>
              </a:rPr>
              <a:t>detailed</a:t>
            </a:r>
            <a:r>
              <a:rPr lang="uk-UA" sz="1600" dirty="0">
                <a:latin typeface="Garamond" panose="02020404030301010803" pitchFamily="18" charset="0"/>
              </a:rPr>
              <a:t> </a:t>
            </a:r>
            <a:r>
              <a:rPr lang="uk-UA" sz="1600" dirty="0" err="1">
                <a:latin typeface="Garamond" panose="02020404030301010803" pitchFamily="18" charset="0"/>
              </a:rPr>
              <a:t>forecasts</a:t>
            </a:r>
            <a:r>
              <a:rPr lang="uk-UA" sz="1600" dirty="0">
                <a:latin typeface="Garamond" panose="02020404030301010803" pitchFamily="18" charset="0"/>
              </a:rPr>
              <a:t> </a:t>
            </a:r>
            <a:r>
              <a:rPr lang="uk-UA" sz="1600" dirty="0" err="1">
                <a:latin typeface="Garamond" panose="02020404030301010803" pitchFamily="18" charset="0"/>
              </a:rPr>
              <a:t>can</a:t>
            </a:r>
            <a:r>
              <a:rPr lang="uk-UA" sz="1600" dirty="0">
                <a:latin typeface="Garamond" panose="02020404030301010803" pitchFamily="18" charset="0"/>
              </a:rPr>
              <a:t> </a:t>
            </a:r>
            <a:r>
              <a:rPr lang="uk-UA" sz="1600" dirty="0" err="1">
                <a:latin typeface="Garamond" panose="02020404030301010803" pitchFamily="18" charset="0"/>
              </a:rPr>
              <a:t>provide</a:t>
            </a:r>
            <a:r>
              <a:rPr lang="uk-UA" sz="1600" dirty="0">
                <a:latin typeface="Garamond" panose="02020404030301010803" pitchFamily="18" charset="0"/>
              </a:rPr>
              <a:t> </a:t>
            </a:r>
            <a:r>
              <a:rPr lang="uk-UA" sz="1600" dirty="0" err="1">
                <a:latin typeface="Garamond" panose="02020404030301010803" pitchFamily="18" charset="0"/>
              </a:rPr>
              <a:t>guidance</a:t>
            </a:r>
            <a:r>
              <a:rPr lang="uk-UA" sz="1600" dirty="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system</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vocational</a:t>
            </a:r>
            <a:r>
              <a:rPr lang="uk-UA" sz="1600" dirty="0">
                <a:latin typeface="Garamond" panose="02020404030301010803" pitchFamily="18" charset="0"/>
              </a:rPr>
              <a:t> </a:t>
            </a:r>
            <a:r>
              <a:rPr lang="uk-UA" sz="1600" dirty="0" err="1">
                <a:latin typeface="Garamond" panose="02020404030301010803" pitchFamily="18" charset="0"/>
              </a:rPr>
              <a:t>education</a:t>
            </a:r>
            <a:r>
              <a:rPr lang="uk-UA" sz="1600" dirty="0">
                <a:latin typeface="Garamond" panose="02020404030301010803" pitchFamily="18" charset="0"/>
              </a:rPr>
              <a:t> </a:t>
            </a:r>
            <a:r>
              <a:rPr lang="uk-UA" sz="1600" dirty="0" err="1">
                <a:latin typeface="Garamond" panose="02020404030301010803" pitchFamily="18" charset="0"/>
              </a:rPr>
              <a:t>on</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direction</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a:latin typeface="Garamond" panose="02020404030301010803" pitchFamily="18" charset="0"/>
              </a:rPr>
              <a:t>scope</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training</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a:t>
            </a:r>
            <a:r>
              <a:rPr lang="uk-UA" sz="1600" dirty="0" err="1">
                <a:latin typeface="Garamond" panose="02020404030301010803" pitchFamily="18" charset="0"/>
              </a:rPr>
              <a:t>young</a:t>
            </a:r>
            <a:r>
              <a:rPr lang="uk-UA" sz="1600" dirty="0">
                <a:latin typeface="Garamond" panose="02020404030301010803" pitchFamily="18" charset="0"/>
              </a:rPr>
              <a:t> </a:t>
            </a:r>
            <a:r>
              <a:rPr lang="uk-UA" sz="1600" dirty="0" err="1">
                <a:latin typeface="Garamond" panose="02020404030301010803" pitchFamily="18" charset="0"/>
              </a:rPr>
              <a:t>people</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a:latin typeface="Garamond" panose="02020404030301010803" pitchFamily="18" charset="0"/>
              </a:rPr>
              <a:t>people</a:t>
            </a:r>
            <a:r>
              <a:rPr lang="uk-UA" sz="1600" dirty="0">
                <a:latin typeface="Garamond" panose="02020404030301010803" pitchFamily="18" charset="0"/>
              </a:rPr>
              <a:t> </a:t>
            </a:r>
            <a:r>
              <a:rPr lang="uk-UA" sz="1600" dirty="0" err="1">
                <a:latin typeface="Garamond" panose="02020404030301010803" pitchFamily="18" charset="0"/>
              </a:rPr>
              <a:t>who</a:t>
            </a:r>
            <a:r>
              <a:rPr lang="uk-UA" sz="1600" dirty="0">
                <a:latin typeface="Garamond" panose="02020404030301010803" pitchFamily="18" charset="0"/>
              </a:rPr>
              <a:t> </a:t>
            </a:r>
            <a:r>
              <a:rPr lang="uk-UA" sz="1600" dirty="0" err="1">
                <a:latin typeface="Garamond" panose="02020404030301010803" pitchFamily="18" charset="0"/>
              </a:rPr>
              <a:t>want</a:t>
            </a:r>
            <a:r>
              <a:rPr lang="uk-UA" sz="1600" dirty="0">
                <a:latin typeface="Garamond" panose="02020404030301010803" pitchFamily="18" charset="0"/>
              </a:rPr>
              <a:t> </a:t>
            </a:r>
            <a:r>
              <a:rPr lang="uk-UA" sz="1600" dirty="0" err="1">
                <a:latin typeface="Garamond" panose="02020404030301010803" pitchFamily="18" charset="0"/>
              </a:rPr>
              <a:t>or</a:t>
            </a:r>
            <a:r>
              <a:rPr lang="uk-UA" sz="1600" dirty="0">
                <a:latin typeface="Garamond" panose="02020404030301010803" pitchFamily="18" charset="0"/>
              </a:rPr>
              <a:t> </a:t>
            </a:r>
            <a:r>
              <a:rPr lang="uk-UA" sz="1600" dirty="0" err="1">
                <a:latin typeface="Garamond" panose="02020404030301010803" pitchFamily="18" charset="0"/>
              </a:rPr>
              <a:t>need</a:t>
            </a:r>
            <a:r>
              <a:rPr lang="uk-UA" sz="1600" dirty="0">
                <a:latin typeface="Garamond" panose="02020404030301010803" pitchFamily="18" charset="0"/>
              </a:rPr>
              <a:t> </a:t>
            </a:r>
            <a:r>
              <a:rPr lang="uk-UA" sz="1600" dirty="0" err="1">
                <a:latin typeface="Garamond" panose="02020404030301010803" pitchFamily="18" charset="0"/>
              </a:rPr>
              <a:t>to</a:t>
            </a:r>
            <a:r>
              <a:rPr lang="uk-UA" sz="1600" dirty="0">
                <a:latin typeface="Garamond" panose="02020404030301010803" pitchFamily="18" charset="0"/>
              </a:rPr>
              <a:t> </a:t>
            </a:r>
            <a:r>
              <a:rPr lang="uk-UA" sz="1600" dirty="0" err="1">
                <a:latin typeface="Garamond" panose="02020404030301010803" pitchFamily="18" charset="0"/>
              </a:rPr>
              <a:t>change</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en-US" sz="1600" dirty="0" smtClean="0">
                <a:latin typeface="Garamond" panose="02020404030301010803" pitchFamily="18" charset="0"/>
              </a:rPr>
              <a:t>occupation</a:t>
            </a:r>
            <a:r>
              <a:rPr lang="uk-UA" sz="1600" dirty="0" smtClean="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most</a:t>
            </a:r>
            <a:r>
              <a:rPr lang="uk-UA" sz="1600" dirty="0">
                <a:latin typeface="Garamond" panose="02020404030301010803" pitchFamily="18" charset="0"/>
              </a:rPr>
              <a:t> </a:t>
            </a:r>
            <a:r>
              <a:rPr lang="uk-UA" sz="1600" dirty="0" err="1">
                <a:latin typeface="Garamond" panose="02020404030301010803" pitchFamily="18" charset="0"/>
              </a:rPr>
              <a:t>promising</a:t>
            </a:r>
            <a:r>
              <a:rPr lang="uk-UA" sz="1600" dirty="0">
                <a:latin typeface="Garamond" panose="02020404030301010803" pitchFamily="18" charset="0"/>
              </a:rPr>
              <a:t> </a:t>
            </a:r>
            <a:r>
              <a:rPr lang="uk-UA" sz="1600" dirty="0" err="1">
                <a:latin typeface="Garamond" panose="02020404030301010803" pitchFamily="18" charset="0"/>
              </a:rPr>
              <a:t>in</a:t>
            </a:r>
            <a:r>
              <a:rPr lang="uk-UA" sz="1600" dirty="0">
                <a:latin typeface="Garamond" panose="02020404030301010803" pitchFamily="18" charset="0"/>
              </a:rPr>
              <a:t> </a:t>
            </a:r>
            <a:r>
              <a:rPr lang="uk-UA" sz="1600" dirty="0" err="1">
                <a:latin typeface="Garamond" panose="02020404030301010803" pitchFamily="18" charset="0"/>
              </a:rPr>
              <a:t>terms</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employment</a:t>
            </a:r>
            <a:r>
              <a:rPr lang="uk-UA" sz="1600" dirty="0">
                <a:latin typeface="Garamond" panose="02020404030301010803" pitchFamily="18" charset="0"/>
              </a:rPr>
              <a:t> </a:t>
            </a:r>
            <a:r>
              <a:rPr lang="uk-UA" sz="1600" dirty="0" err="1">
                <a:latin typeface="Garamond" panose="02020404030301010803" pitchFamily="18" charset="0"/>
              </a:rPr>
              <a:t>opportunities</a:t>
            </a:r>
            <a:r>
              <a:rPr lang="uk-UA" sz="1600" dirty="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a:t>
            </a:r>
            <a:r>
              <a:rPr lang="en-US" sz="1600" dirty="0" smtClean="0">
                <a:latin typeface="Garamond" panose="02020404030301010803" pitchFamily="18" charset="0"/>
              </a:rPr>
              <a:t>occupations</a:t>
            </a:r>
            <a:r>
              <a:rPr lang="uk-UA" sz="1600" dirty="0" smtClean="0">
                <a:latin typeface="Garamond" panose="02020404030301010803" pitchFamily="18" charset="0"/>
              </a:rPr>
              <a:t>.</a:t>
            </a:r>
            <a:endParaRPr lang="ru-RU" sz="1600" dirty="0">
              <a:latin typeface="Garamond" panose="02020404030301010803" pitchFamily="18" charset="0"/>
            </a:endParaRPr>
          </a:p>
          <a:p>
            <a:pPr>
              <a:spcBef>
                <a:spcPts val="600"/>
              </a:spcBef>
            </a:pPr>
            <a:r>
              <a:rPr lang="uk-UA" sz="1600" dirty="0" err="1">
                <a:latin typeface="Garamond" panose="02020404030301010803" pitchFamily="18" charset="0"/>
              </a:rPr>
              <a:t>Ensuring</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detail</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forecasts</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labor</a:t>
            </a:r>
            <a:r>
              <a:rPr lang="uk-UA" sz="1600" dirty="0">
                <a:latin typeface="Garamond" panose="02020404030301010803" pitchFamily="18" charset="0"/>
              </a:rPr>
              <a:t> </a:t>
            </a:r>
            <a:r>
              <a:rPr lang="uk-UA" sz="1600" dirty="0" err="1">
                <a:latin typeface="Garamond" panose="02020404030301010803" pitchFamily="18" charset="0"/>
              </a:rPr>
              <a:t>demand</a:t>
            </a:r>
            <a:r>
              <a:rPr lang="uk-UA" sz="1600" dirty="0">
                <a:latin typeface="Garamond" panose="02020404030301010803" pitchFamily="18" charset="0"/>
              </a:rPr>
              <a:t> </a:t>
            </a:r>
            <a:r>
              <a:rPr lang="uk-UA" sz="1600" dirty="0" err="1">
                <a:latin typeface="Garamond" panose="02020404030301010803" pitchFamily="18" charset="0"/>
              </a:rPr>
              <a:t>is</a:t>
            </a:r>
            <a:r>
              <a:rPr lang="uk-UA" sz="1600" dirty="0">
                <a:latin typeface="Garamond" panose="02020404030301010803" pitchFamily="18" charset="0"/>
              </a:rPr>
              <a:t> </a:t>
            </a:r>
            <a:r>
              <a:rPr lang="uk-UA" sz="1600" dirty="0" err="1">
                <a:latin typeface="Garamond" panose="02020404030301010803" pitchFamily="18" charset="0"/>
              </a:rPr>
              <a:t>possible</a:t>
            </a:r>
            <a:r>
              <a:rPr lang="uk-UA" sz="1600" dirty="0">
                <a:latin typeface="Garamond" panose="02020404030301010803" pitchFamily="18" charset="0"/>
              </a:rPr>
              <a:t>, </a:t>
            </a:r>
            <a:r>
              <a:rPr lang="uk-UA" sz="1600" dirty="0" err="1">
                <a:latin typeface="Garamond" panose="02020404030301010803" pitchFamily="18" charset="0"/>
              </a:rPr>
              <a:t>first</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all</a:t>
            </a:r>
            <a:r>
              <a:rPr lang="uk-UA" sz="1600" dirty="0">
                <a:latin typeface="Garamond" panose="02020404030301010803" pitchFamily="18" charset="0"/>
              </a:rPr>
              <a:t>, </a:t>
            </a:r>
            <a:r>
              <a:rPr lang="uk-UA" sz="1600" dirty="0" err="1">
                <a:latin typeface="Garamond" panose="02020404030301010803" pitchFamily="18" charset="0"/>
              </a:rPr>
              <a:t>based</a:t>
            </a:r>
            <a:r>
              <a:rPr lang="uk-UA" sz="1600" dirty="0">
                <a:latin typeface="Garamond" panose="02020404030301010803" pitchFamily="18" charset="0"/>
              </a:rPr>
              <a:t> </a:t>
            </a:r>
            <a:r>
              <a:rPr lang="uk-UA" sz="1600" dirty="0" err="1">
                <a:latin typeface="Garamond" panose="02020404030301010803" pitchFamily="18" charset="0"/>
              </a:rPr>
              <a:t>on</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use</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more</a:t>
            </a:r>
            <a:r>
              <a:rPr lang="uk-UA" sz="1600" dirty="0">
                <a:latin typeface="Garamond" panose="02020404030301010803" pitchFamily="18" charset="0"/>
              </a:rPr>
              <a:t> </a:t>
            </a:r>
            <a:r>
              <a:rPr lang="uk-UA" sz="1600" dirty="0" err="1">
                <a:latin typeface="Garamond" panose="02020404030301010803" pitchFamily="18" charset="0"/>
              </a:rPr>
              <a:t>relevant</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smtClean="0">
                <a:latin typeface="Garamond" panose="02020404030301010803" pitchFamily="18" charset="0"/>
              </a:rPr>
              <a:t>complete</a:t>
            </a:r>
            <a:r>
              <a:rPr lang="en-US" sz="1600" dirty="0" smtClean="0">
                <a:latin typeface="Garamond" panose="02020404030301010803" pitchFamily="18" charset="0"/>
              </a:rPr>
              <a:t> set of</a:t>
            </a:r>
            <a:r>
              <a:rPr lang="uk-UA" sz="1600" dirty="0" smtClean="0">
                <a:latin typeface="Garamond" panose="02020404030301010803" pitchFamily="18" charset="0"/>
              </a:rPr>
              <a:t> </a:t>
            </a:r>
            <a:r>
              <a:rPr lang="uk-UA" sz="1600" dirty="0" err="1" smtClean="0">
                <a:latin typeface="Garamond" panose="02020404030301010803" pitchFamily="18" charset="0"/>
              </a:rPr>
              <a:t>information</a:t>
            </a:r>
            <a:r>
              <a:rPr lang="uk-UA" sz="1600" dirty="0" smtClean="0">
                <a:latin typeface="Garamond" panose="02020404030301010803" pitchFamily="18" charset="0"/>
              </a:rPr>
              <a:t>. </a:t>
            </a:r>
            <a:r>
              <a:rPr lang="uk-UA" sz="1600" dirty="0" err="1">
                <a:latin typeface="Garamond" panose="02020404030301010803" pitchFamily="18" charset="0"/>
              </a:rPr>
              <a:t>Thus</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availability</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labor</a:t>
            </a:r>
            <a:r>
              <a:rPr lang="uk-UA" sz="1600" dirty="0">
                <a:latin typeface="Garamond" panose="02020404030301010803" pitchFamily="18" charset="0"/>
              </a:rPr>
              <a:t> </a:t>
            </a:r>
            <a:r>
              <a:rPr lang="uk-UA" sz="1600" dirty="0" err="1" smtClean="0">
                <a:latin typeface="Garamond" panose="02020404030301010803" pitchFamily="18" charset="0"/>
              </a:rPr>
              <a:t>force</a:t>
            </a:r>
            <a:r>
              <a:rPr lang="en-US" sz="1600" dirty="0" smtClean="0">
                <a:latin typeface="Garamond" panose="02020404030301010803" pitchFamily="18" charset="0"/>
              </a:rPr>
              <a:t> and labor migration</a:t>
            </a:r>
            <a:r>
              <a:rPr lang="uk-UA" sz="1600" dirty="0" smtClean="0">
                <a:latin typeface="Garamond" panose="02020404030301010803" pitchFamily="18" charset="0"/>
              </a:rPr>
              <a:t> </a:t>
            </a:r>
            <a:r>
              <a:rPr lang="uk-UA" sz="1600" dirty="0" err="1">
                <a:latin typeface="Garamond" panose="02020404030301010803" pitchFamily="18" charset="0"/>
              </a:rPr>
              <a:t>survey</a:t>
            </a:r>
            <a:r>
              <a:rPr lang="uk-UA" sz="1600" dirty="0">
                <a:latin typeface="Garamond" panose="02020404030301010803" pitchFamily="18" charset="0"/>
              </a:rPr>
              <a:t> </a:t>
            </a:r>
            <a:r>
              <a:rPr lang="uk-UA" sz="1600" dirty="0" err="1">
                <a:latin typeface="Garamond" panose="02020404030301010803" pitchFamily="18" charset="0"/>
              </a:rPr>
              <a:t>data</a:t>
            </a:r>
            <a:r>
              <a:rPr lang="uk-UA" sz="1600" dirty="0">
                <a:latin typeface="Garamond" panose="02020404030301010803" pitchFamily="18" charset="0"/>
              </a:rPr>
              <a:t>, </a:t>
            </a:r>
            <a:r>
              <a:rPr lang="uk-UA" sz="1600" dirty="0" err="1" smtClean="0">
                <a:latin typeface="Garamond" panose="02020404030301010803" pitchFamily="18" charset="0"/>
              </a:rPr>
              <a:t>other</a:t>
            </a:r>
            <a:r>
              <a:rPr lang="uk-UA" sz="1600" dirty="0" smtClean="0">
                <a:latin typeface="Garamond" panose="02020404030301010803" pitchFamily="18" charset="0"/>
              </a:rPr>
              <a:t> </a:t>
            </a:r>
            <a:r>
              <a:rPr lang="uk-UA" sz="1600" dirty="0" err="1">
                <a:latin typeface="Garamond" panose="02020404030301010803" pitchFamily="18" charset="0"/>
              </a:rPr>
              <a:t>surveys</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a:latin typeface="Garamond" panose="02020404030301010803" pitchFamily="18" charset="0"/>
              </a:rPr>
              <a:t>registers</a:t>
            </a:r>
            <a:r>
              <a:rPr lang="uk-UA" sz="1600" dirty="0">
                <a:latin typeface="Garamond" panose="02020404030301010803" pitchFamily="18" charset="0"/>
              </a:rPr>
              <a:t> </a:t>
            </a:r>
            <a:r>
              <a:rPr lang="uk-UA" sz="1600" dirty="0" err="1">
                <a:latin typeface="Garamond" panose="02020404030301010803" pitchFamily="18" charset="0"/>
              </a:rPr>
              <a:t>at</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smtClean="0">
                <a:latin typeface="Garamond" panose="02020404030301010803" pitchFamily="18" charset="0"/>
              </a:rPr>
              <a:t>m</a:t>
            </a:r>
            <a:r>
              <a:rPr lang="en-US" sz="1600" dirty="0" err="1" smtClean="0">
                <a:latin typeface="Garamond" panose="02020404030301010803" pitchFamily="18" charset="0"/>
              </a:rPr>
              <a:t>i</a:t>
            </a:r>
            <a:r>
              <a:rPr lang="uk-UA" sz="1600" dirty="0" err="1" smtClean="0">
                <a:latin typeface="Garamond" panose="02020404030301010803" pitchFamily="18" charset="0"/>
              </a:rPr>
              <a:t>cro</a:t>
            </a:r>
            <a:r>
              <a:rPr lang="uk-UA" sz="1600" dirty="0" smtClean="0">
                <a:latin typeface="Garamond" panose="02020404030301010803" pitchFamily="18" charset="0"/>
              </a:rPr>
              <a:t> </a:t>
            </a:r>
            <a:r>
              <a:rPr lang="uk-UA" sz="1600" dirty="0" err="1">
                <a:latin typeface="Garamond" panose="02020404030301010803" pitchFamily="18" charset="0"/>
              </a:rPr>
              <a:t>level</a:t>
            </a:r>
            <a:r>
              <a:rPr lang="uk-UA" sz="1600" dirty="0">
                <a:latin typeface="Garamond" panose="02020404030301010803" pitchFamily="18" charset="0"/>
              </a:rPr>
              <a:t>, </a:t>
            </a:r>
            <a:r>
              <a:rPr lang="uk-UA" sz="1600" dirty="0" err="1">
                <a:latin typeface="Garamond" panose="02020404030301010803" pitchFamily="18" charset="0"/>
              </a:rPr>
              <a:t>that</a:t>
            </a:r>
            <a:r>
              <a:rPr lang="uk-UA" sz="1600" dirty="0">
                <a:latin typeface="Garamond" panose="02020404030301010803" pitchFamily="18" charset="0"/>
              </a:rPr>
              <a:t> </a:t>
            </a:r>
            <a:r>
              <a:rPr lang="uk-UA" sz="1600" dirty="0" err="1">
                <a:latin typeface="Garamond" panose="02020404030301010803" pitchFamily="18" charset="0"/>
              </a:rPr>
              <a:t>is</a:t>
            </a:r>
            <a:r>
              <a:rPr lang="uk-UA" sz="1600" dirty="0">
                <a:latin typeface="Garamond" panose="02020404030301010803" pitchFamily="18" charset="0"/>
              </a:rPr>
              <a:t>, </a:t>
            </a:r>
            <a:r>
              <a:rPr lang="uk-UA" sz="1600" dirty="0" err="1">
                <a:latin typeface="Garamond" panose="02020404030301010803" pitchFamily="18" charset="0"/>
              </a:rPr>
              <a:t>at</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level</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smtClean="0">
                <a:latin typeface="Garamond" panose="02020404030301010803" pitchFamily="18" charset="0"/>
              </a:rPr>
              <a:t>individuals</a:t>
            </a:r>
            <a:r>
              <a:rPr lang="en-US" sz="1600" dirty="0" smtClean="0">
                <a:latin typeface="Garamond" panose="02020404030301010803" pitchFamily="18" charset="0"/>
              </a:rPr>
              <a:t> has a critical value</a:t>
            </a:r>
            <a:r>
              <a:rPr lang="uk-UA" sz="1600" dirty="0" smtClean="0">
                <a:latin typeface="Garamond" panose="02020404030301010803" pitchFamily="18" charset="0"/>
              </a:rPr>
              <a:t>. </a:t>
            </a:r>
            <a:r>
              <a:rPr lang="uk-UA" sz="1600" dirty="0" err="1">
                <a:latin typeface="Garamond" panose="02020404030301010803" pitchFamily="18" charset="0"/>
              </a:rPr>
              <a:t>Such</a:t>
            </a:r>
            <a:r>
              <a:rPr lang="uk-UA" sz="1600" dirty="0">
                <a:latin typeface="Garamond" panose="02020404030301010803" pitchFamily="18" charset="0"/>
              </a:rPr>
              <a:t> </a:t>
            </a:r>
            <a:r>
              <a:rPr lang="uk-UA" sz="1600" dirty="0" err="1">
                <a:latin typeface="Garamond" panose="02020404030301010803" pitchFamily="18" charset="0"/>
              </a:rPr>
              <a:t>data</a:t>
            </a:r>
            <a:r>
              <a:rPr lang="uk-UA" sz="1600" dirty="0">
                <a:latin typeface="Garamond" panose="02020404030301010803" pitchFamily="18" charset="0"/>
              </a:rPr>
              <a:t>, </a:t>
            </a:r>
            <a:r>
              <a:rPr lang="uk-UA" sz="1600" dirty="0" err="1">
                <a:latin typeface="Garamond" panose="02020404030301010803" pitchFamily="18" charset="0"/>
              </a:rPr>
              <a:t>even</a:t>
            </a:r>
            <a:r>
              <a:rPr lang="uk-UA" sz="1600" dirty="0">
                <a:latin typeface="Garamond" panose="02020404030301010803" pitchFamily="18" charset="0"/>
              </a:rPr>
              <a:t> </a:t>
            </a:r>
            <a:r>
              <a:rPr lang="uk-UA" sz="1600" dirty="0" err="1" smtClean="0">
                <a:latin typeface="Garamond" panose="02020404030301010803" pitchFamily="18" charset="0"/>
              </a:rPr>
              <a:t>depersonified</a:t>
            </a:r>
            <a:r>
              <a:rPr lang="uk-UA" sz="1600" dirty="0">
                <a:latin typeface="Garamond" panose="02020404030301010803" pitchFamily="18" charset="0"/>
              </a:rPr>
              <a:t>, </a:t>
            </a:r>
            <a:r>
              <a:rPr lang="uk-UA" sz="1600" dirty="0" err="1">
                <a:latin typeface="Garamond" panose="02020404030301010803" pitchFamily="18" charset="0"/>
              </a:rPr>
              <a:t>enables</a:t>
            </a:r>
            <a:r>
              <a:rPr lang="uk-UA" sz="1600" dirty="0">
                <a:latin typeface="Garamond" panose="02020404030301010803" pitchFamily="18" charset="0"/>
              </a:rPr>
              <a:t> </a:t>
            </a:r>
            <a:r>
              <a:rPr lang="uk-UA" sz="1600" dirty="0" err="1">
                <a:latin typeface="Garamond" panose="02020404030301010803" pitchFamily="18" charset="0"/>
              </a:rPr>
              <a:t>us</a:t>
            </a:r>
            <a:r>
              <a:rPr lang="uk-UA" sz="1600" dirty="0">
                <a:latin typeface="Garamond" panose="02020404030301010803" pitchFamily="18" charset="0"/>
              </a:rPr>
              <a:t> </a:t>
            </a:r>
            <a:r>
              <a:rPr lang="uk-UA" sz="1600" dirty="0" err="1">
                <a:latin typeface="Garamond" panose="02020404030301010803" pitchFamily="18" charset="0"/>
              </a:rPr>
              <a:t>to</a:t>
            </a:r>
            <a:r>
              <a:rPr lang="uk-UA" sz="1600" dirty="0">
                <a:latin typeface="Garamond" panose="02020404030301010803" pitchFamily="18" charset="0"/>
              </a:rPr>
              <a:t> </a:t>
            </a:r>
            <a:r>
              <a:rPr lang="uk-UA" sz="1600" dirty="0" err="1">
                <a:latin typeface="Garamond" panose="02020404030301010803" pitchFamily="18" charset="0"/>
              </a:rPr>
              <a:t>investigate</a:t>
            </a:r>
            <a:r>
              <a:rPr lang="uk-UA" sz="1600" dirty="0">
                <a:latin typeface="Garamond" panose="02020404030301010803" pitchFamily="18" charset="0"/>
              </a:rPr>
              <a:t> </a:t>
            </a:r>
            <a:r>
              <a:rPr lang="uk-UA" sz="1600" dirty="0" err="1">
                <a:latin typeface="Garamond" panose="02020404030301010803" pitchFamily="18" charset="0"/>
              </a:rPr>
              <a:t>relevant</a:t>
            </a:r>
            <a:r>
              <a:rPr lang="uk-UA" sz="1600" dirty="0">
                <a:latin typeface="Garamond" panose="02020404030301010803" pitchFamily="18" charset="0"/>
              </a:rPr>
              <a:t> </a:t>
            </a:r>
            <a:r>
              <a:rPr lang="uk-UA" sz="1600" dirty="0" err="1">
                <a:latin typeface="Garamond" panose="02020404030301010803" pitchFamily="18" charset="0"/>
              </a:rPr>
              <a:t>processes</a:t>
            </a:r>
            <a:r>
              <a:rPr lang="uk-UA" sz="1600" dirty="0">
                <a:latin typeface="Garamond" panose="02020404030301010803" pitchFamily="18" charset="0"/>
              </a:rPr>
              <a:t> </a:t>
            </a:r>
            <a:r>
              <a:rPr lang="uk-UA" sz="1600" dirty="0" err="1">
                <a:latin typeface="Garamond" panose="02020404030301010803" pitchFamily="18" charset="0"/>
              </a:rPr>
              <a:t>using</a:t>
            </a:r>
            <a:r>
              <a:rPr lang="uk-UA" sz="1600" dirty="0">
                <a:latin typeface="Garamond" panose="02020404030301010803" pitchFamily="18" charset="0"/>
              </a:rPr>
              <a:t> </a:t>
            </a:r>
            <a:r>
              <a:rPr lang="uk-UA" sz="1600" dirty="0" err="1">
                <a:latin typeface="Garamond" panose="02020404030301010803" pitchFamily="18" charset="0"/>
              </a:rPr>
              <a:t>more</a:t>
            </a:r>
            <a:r>
              <a:rPr lang="uk-UA" sz="1600" dirty="0">
                <a:latin typeface="Garamond" panose="02020404030301010803" pitchFamily="18" charset="0"/>
              </a:rPr>
              <a:t> </a:t>
            </a:r>
            <a:r>
              <a:rPr lang="uk-UA" sz="1600" dirty="0" err="1">
                <a:latin typeface="Garamond" panose="02020404030301010803" pitchFamily="18" charset="0"/>
              </a:rPr>
              <a:t>sophisticated</a:t>
            </a:r>
            <a:r>
              <a:rPr lang="uk-UA" sz="1600" dirty="0">
                <a:latin typeface="Garamond" panose="02020404030301010803" pitchFamily="18" charset="0"/>
              </a:rPr>
              <a:t> </a:t>
            </a:r>
            <a:r>
              <a:rPr lang="uk-UA" sz="1600" dirty="0" err="1">
                <a:latin typeface="Garamond" panose="02020404030301010803" pitchFamily="18" charset="0"/>
              </a:rPr>
              <a:t>approaches</a:t>
            </a:r>
            <a:r>
              <a:rPr lang="uk-UA" sz="1600" dirty="0">
                <a:latin typeface="Garamond" panose="02020404030301010803" pitchFamily="18" charset="0"/>
              </a:rPr>
              <a:t>, </a:t>
            </a:r>
            <a:r>
              <a:rPr lang="uk-UA" sz="1600" dirty="0" err="1">
                <a:latin typeface="Garamond" panose="02020404030301010803" pitchFamily="18" charset="0"/>
              </a:rPr>
              <a:t>including</a:t>
            </a:r>
            <a:r>
              <a:rPr lang="uk-UA" sz="1600" dirty="0">
                <a:latin typeface="Garamond" panose="02020404030301010803" pitchFamily="18" charset="0"/>
              </a:rPr>
              <a:t> pseudo-cohort </a:t>
            </a:r>
            <a:r>
              <a:rPr lang="uk-UA" sz="1600" dirty="0" err="1">
                <a:latin typeface="Garamond" panose="02020404030301010803" pitchFamily="18" charset="0"/>
              </a:rPr>
              <a:t>methods</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stock-</a:t>
            </a:r>
            <a:r>
              <a:rPr lang="uk-UA" sz="1600" dirty="0" err="1">
                <a:latin typeface="Garamond" panose="02020404030301010803" pitchFamily="18" charset="0"/>
              </a:rPr>
              <a:t>flow</a:t>
            </a:r>
            <a:r>
              <a:rPr lang="uk-UA" sz="1600" dirty="0">
                <a:latin typeface="Garamond" panose="02020404030301010803" pitchFamily="18" charset="0"/>
              </a:rPr>
              <a:t> </a:t>
            </a:r>
            <a:r>
              <a:rPr lang="uk-UA" sz="1600" dirty="0" err="1">
                <a:latin typeface="Garamond" panose="02020404030301010803" pitchFamily="18" charset="0"/>
              </a:rPr>
              <a:t>simulations</a:t>
            </a:r>
            <a:r>
              <a:rPr lang="uk-UA" sz="1600" dirty="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one-</a:t>
            </a:r>
            <a:r>
              <a:rPr lang="uk-UA" sz="1600" dirty="0" err="1">
                <a:latin typeface="Garamond" panose="02020404030301010803" pitchFamily="18" charset="0"/>
              </a:rPr>
              <a:t>year</a:t>
            </a:r>
            <a:r>
              <a:rPr lang="uk-UA" sz="1600" dirty="0">
                <a:latin typeface="Garamond" panose="02020404030301010803" pitchFamily="18" charset="0"/>
              </a:rPr>
              <a:t> sex-</a:t>
            </a:r>
            <a:r>
              <a:rPr lang="uk-UA" sz="1600" dirty="0" err="1">
                <a:latin typeface="Garamond" panose="02020404030301010803" pitchFamily="18" charset="0"/>
              </a:rPr>
              <a:t>age</a:t>
            </a:r>
            <a:r>
              <a:rPr lang="uk-UA" sz="1600" dirty="0">
                <a:latin typeface="Garamond" panose="02020404030301010803" pitchFamily="18" charset="0"/>
              </a:rPr>
              <a:t> </a:t>
            </a:r>
            <a:r>
              <a:rPr lang="uk-UA" sz="1600" dirty="0" err="1">
                <a:latin typeface="Garamond" panose="02020404030301010803" pitchFamily="18" charset="0"/>
              </a:rPr>
              <a:t>groups</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 </a:t>
            </a:r>
            <a:r>
              <a:rPr lang="uk-UA" sz="1600" dirty="0" err="1">
                <a:latin typeface="Garamond" panose="02020404030301010803" pitchFamily="18" charset="0"/>
              </a:rPr>
              <a:t>or</a:t>
            </a:r>
            <a:r>
              <a:rPr lang="uk-UA" sz="1600" dirty="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a:t>
            </a:r>
            <a:r>
              <a:rPr lang="uk-UA" sz="1600" dirty="0" err="1">
                <a:latin typeface="Garamond" panose="02020404030301010803" pitchFamily="18" charset="0"/>
              </a:rPr>
              <a:t>significantly</a:t>
            </a:r>
            <a:r>
              <a:rPr lang="uk-UA" sz="1600" dirty="0">
                <a:latin typeface="Garamond" panose="02020404030301010803" pitchFamily="18" charset="0"/>
              </a:rPr>
              <a:t> </a:t>
            </a:r>
            <a:r>
              <a:rPr lang="uk-UA" sz="1600" dirty="0" err="1">
                <a:latin typeface="Garamond" panose="02020404030301010803" pitchFamily="18" charset="0"/>
              </a:rPr>
              <a:t>more</a:t>
            </a:r>
            <a:r>
              <a:rPr lang="uk-UA" sz="1600" dirty="0">
                <a:latin typeface="Garamond" panose="02020404030301010803" pitchFamily="18" charset="0"/>
              </a:rPr>
              <a:t> </a:t>
            </a:r>
            <a:r>
              <a:rPr lang="uk-UA" sz="1600" dirty="0" err="1">
                <a:latin typeface="Garamond" panose="02020404030301010803" pitchFamily="18" charset="0"/>
              </a:rPr>
              <a:t>advanced</a:t>
            </a:r>
            <a:r>
              <a:rPr lang="uk-UA" sz="1600" dirty="0">
                <a:latin typeface="Garamond" panose="02020404030301010803" pitchFamily="18" charset="0"/>
              </a:rPr>
              <a:t> </a:t>
            </a:r>
            <a:r>
              <a:rPr lang="uk-UA" sz="1600" dirty="0" err="1">
                <a:latin typeface="Garamond" panose="02020404030301010803" pitchFamily="18" charset="0"/>
              </a:rPr>
              <a:t>vocational</a:t>
            </a:r>
            <a:r>
              <a:rPr lang="uk-UA" sz="1600" dirty="0">
                <a:latin typeface="Garamond" panose="02020404030301010803" pitchFamily="18" charset="0"/>
              </a:rPr>
              <a:t> </a:t>
            </a:r>
            <a:r>
              <a:rPr lang="uk-UA" sz="1600" dirty="0" err="1">
                <a:latin typeface="Garamond" panose="02020404030301010803" pitchFamily="18" charset="0"/>
              </a:rPr>
              <a:t>qualifications</a:t>
            </a:r>
            <a:r>
              <a:rPr lang="uk-UA" sz="1600" dirty="0">
                <a:latin typeface="Garamond" panose="02020404030301010803" pitchFamily="18" charset="0"/>
              </a:rPr>
              <a:t>.</a:t>
            </a:r>
            <a:endParaRPr lang="ru-RU" sz="1600" dirty="0">
              <a:latin typeface="Garamond" panose="02020404030301010803" pitchFamily="18" charset="0"/>
            </a:endParaRPr>
          </a:p>
          <a:p>
            <a:pPr>
              <a:spcBef>
                <a:spcPts val="600"/>
              </a:spcBef>
            </a:pPr>
            <a:r>
              <a:rPr lang="uk-UA" sz="1600" dirty="0" err="1">
                <a:latin typeface="Garamond" panose="02020404030301010803" pitchFamily="18" charset="0"/>
              </a:rPr>
              <a:t>It</a:t>
            </a:r>
            <a:r>
              <a:rPr lang="uk-UA" sz="1600" dirty="0">
                <a:latin typeface="Garamond" panose="02020404030301010803" pitchFamily="18" charset="0"/>
              </a:rPr>
              <a:t> </a:t>
            </a:r>
            <a:r>
              <a:rPr lang="uk-UA" sz="1600" dirty="0" err="1">
                <a:latin typeface="Garamond" panose="02020404030301010803" pitchFamily="18" charset="0"/>
              </a:rPr>
              <a:t>is</a:t>
            </a:r>
            <a:r>
              <a:rPr lang="uk-UA" sz="1600" dirty="0">
                <a:latin typeface="Garamond" panose="02020404030301010803" pitchFamily="18" charset="0"/>
              </a:rPr>
              <a:t> </a:t>
            </a:r>
            <a:r>
              <a:rPr lang="uk-UA" sz="1600" dirty="0" err="1">
                <a:latin typeface="Garamond" panose="02020404030301010803" pitchFamily="18" charset="0"/>
              </a:rPr>
              <a:t>important</a:t>
            </a:r>
            <a:r>
              <a:rPr lang="uk-UA" sz="1600" dirty="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a:t>
            </a:r>
            <a:r>
              <a:rPr lang="uk-UA" sz="1600" dirty="0" err="1">
                <a:latin typeface="Garamond" panose="02020404030301010803" pitchFamily="18" charset="0"/>
              </a:rPr>
              <a:t>Ukraine</a:t>
            </a:r>
            <a:r>
              <a:rPr lang="uk-UA" sz="1600" dirty="0">
                <a:latin typeface="Garamond" panose="02020404030301010803" pitchFamily="18" charset="0"/>
              </a:rPr>
              <a:t> </a:t>
            </a:r>
            <a:r>
              <a:rPr lang="uk-UA" sz="1600" dirty="0" err="1">
                <a:latin typeface="Garamond" panose="02020404030301010803" pitchFamily="18" charset="0"/>
              </a:rPr>
              <a:t>to</a:t>
            </a:r>
            <a:r>
              <a:rPr lang="uk-UA" sz="1600" dirty="0">
                <a:latin typeface="Garamond" panose="02020404030301010803" pitchFamily="18" charset="0"/>
              </a:rPr>
              <a:t> </a:t>
            </a:r>
            <a:r>
              <a:rPr lang="uk-UA" sz="1600" dirty="0" err="1">
                <a:latin typeface="Garamond" panose="02020404030301010803" pitchFamily="18" charset="0"/>
              </a:rPr>
              <a:t>ensure</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regular</a:t>
            </a:r>
            <a:r>
              <a:rPr lang="uk-UA" sz="1600" dirty="0">
                <a:latin typeface="Garamond" panose="02020404030301010803" pitchFamily="18" charset="0"/>
              </a:rPr>
              <a:t> </a:t>
            </a:r>
            <a:r>
              <a:rPr lang="uk-UA" sz="1600" dirty="0" err="1">
                <a:latin typeface="Garamond" panose="02020404030301010803" pitchFamily="18" charset="0"/>
              </a:rPr>
              <a:t>conduct</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 </a:t>
            </a:r>
            <a:r>
              <a:rPr lang="uk-UA" sz="1600" dirty="0" err="1">
                <a:latin typeface="Garamond" panose="02020404030301010803" pitchFamily="18" charset="0"/>
              </a:rPr>
              <a:t>number</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special</a:t>
            </a:r>
            <a:r>
              <a:rPr lang="uk-UA" sz="1600" dirty="0">
                <a:latin typeface="Garamond" panose="02020404030301010803" pitchFamily="18" charset="0"/>
              </a:rPr>
              <a:t> </a:t>
            </a:r>
            <a:r>
              <a:rPr lang="uk-UA" sz="1600" dirty="0" err="1">
                <a:latin typeface="Garamond" panose="02020404030301010803" pitchFamily="18" charset="0"/>
              </a:rPr>
              <a:t>studies</a:t>
            </a:r>
            <a:r>
              <a:rPr lang="uk-UA" sz="1600" dirty="0">
                <a:latin typeface="Garamond" panose="02020404030301010803" pitchFamily="18" charset="0"/>
              </a:rPr>
              <a:t> </a:t>
            </a:r>
            <a:r>
              <a:rPr lang="uk-UA" sz="1600" dirty="0" err="1">
                <a:latin typeface="Garamond" panose="02020404030301010803" pitchFamily="18" charset="0"/>
              </a:rPr>
              <a:t>in</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labor</a:t>
            </a:r>
            <a:r>
              <a:rPr lang="uk-UA" sz="1600" dirty="0">
                <a:latin typeface="Garamond" panose="02020404030301010803" pitchFamily="18" charset="0"/>
              </a:rPr>
              <a:t> </a:t>
            </a:r>
            <a:r>
              <a:rPr lang="uk-UA" sz="1600" dirty="0" err="1">
                <a:latin typeface="Garamond" panose="02020404030301010803" pitchFamily="18" charset="0"/>
              </a:rPr>
              <a:t>market</a:t>
            </a:r>
            <a:r>
              <a:rPr lang="uk-UA" sz="1600" dirty="0">
                <a:latin typeface="Garamond" panose="02020404030301010803" pitchFamily="18" charset="0"/>
              </a:rPr>
              <a:t>. </a:t>
            </a:r>
            <a:r>
              <a:rPr lang="uk-UA" sz="1600" dirty="0" err="1">
                <a:latin typeface="Garamond" panose="02020404030301010803" pitchFamily="18" charset="0"/>
              </a:rPr>
              <a:t>First</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all</a:t>
            </a:r>
            <a:r>
              <a:rPr lang="uk-UA" sz="1600" dirty="0">
                <a:latin typeface="Garamond" panose="02020404030301010803" pitchFamily="18" charset="0"/>
              </a:rPr>
              <a:t>, </a:t>
            </a:r>
            <a:r>
              <a:rPr lang="uk-UA" sz="1600" dirty="0" err="1">
                <a:latin typeface="Garamond" panose="02020404030301010803" pitchFamily="18" charset="0"/>
              </a:rPr>
              <a:t>we</a:t>
            </a:r>
            <a:r>
              <a:rPr lang="uk-UA" sz="1600" dirty="0">
                <a:latin typeface="Garamond" panose="02020404030301010803" pitchFamily="18" charset="0"/>
              </a:rPr>
              <a:t> </a:t>
            </a:r>
            <a:r>
              <a:rPr lang="uk-UA" sz="1600" dirty="0" err="1">
                <a:latin typeface="Garamond" panose="02020404030301010803" pitchFamily="18" charset="0"/>
              </a:rPr>
              <a:t>are</a:t>
            </a:r>
            <a:r>
              <a:rPr lang="uk-UA" sz="1600" dirty="0">
                <a:latin typeface="Garamond" panose="02020404030301010803" pitchFamily="18" charset="0"/>
              </a:rPr>
              <a:t> </a:t>
            </a:r>
            <a:r>
              <a:rPr lang="uk-UA" sz="1600" dirty="0" err="1">
                <a:latin typeface="Garamond" panose="02020404030301010803" pitchFamily="18" charset="0"/>
              </a:rPr>
              <a:t>talking</a:t>
            </a:r>
            <a:r>
              <a:rPr lang="uk-UA" sz="1600" dirty="0">
                <a:latin typeface="Garamond" panose="02020404030301010803" pitchFamily="18" charset="0"/>
              </a:rPr>
              <a:t> </a:t>
            </a:r>
            <a:r>
              <a:rPr lang="uk-UA" sz="1600" dirty="0" err="1">
                <a:latin typeface="Garamond" panose="02020404030301010803" pitchFamily="18" charset="0"/>
              </a:rPr>
              <a:t>about</a:t>
            </a:r>
            <a:r>
              <a:rPr lang="uk-UA" sz="1600" dirty="0">
                <a:latin typeface="Garamond" panose="02020404030301010803" pitchFamily="18" charset="0"/>
              </a:rPr>
              <a:t> </a:t>
            </a:r>
            <a:r>
              <a:rPr lang="uk-UA" sz="1600" dirty="0" err="1">
                <a:latin typeface="Garamond" panose="02020404030301010803" pitchFamily="18" charset="0"/>
              </a:rPr>
              <a:t>studies</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labor</a:t>
            </a:r>
            <a:r>
              <a:rPr lang="uk-UA" sz="1600" dirty="0">
                <a:latin typeface="Garamond" panose="02020404030301010803" pitchFamily="18" charset="0"/>
              </a:rPr>
              <a:t> </a:t>
            </a:r>
            <a:r>
              <a:rPr lang="uk-UA" sz="1600" dirty="0" err="1">
                <a:latin typeface="Garamond" panose="02020404030301010803" pitchFamily="18" charset="0"/>
              </a:rPr>
              <a:t>migration</a:t>
            </a:r>
            <a:r>
              <a:rPr lang="uk-UA" sz="1600" dirty="0">
                <a:latin typeface="Garamond" panose="02020404030301010803" pitchFamily="18" charset="0"/>
              </a:rPr>
              <a:t>, </a:t>
            </a:r>
            <a:r>
              <a:rPr lang="uk-UA" sz="1600" dirty="0" err="1">
                <a:latin typeface="Garamond" panose="02020404030301010803" pitchFamily="18" charset="0"/>
              </a:rPr>
              <a:t>which</a:t>
            </a:r>
            <a:r>
              <a:rPr lang="uk-UA" sz="1600" dirty="0">
                <a:latin typeface="Garamond" panose="02020404030301010803" pitchFamily="18" charset="0"/>
              </a:rPr>
              <a:t> </a:t>
            </a:r>
            <a:r>
              <a:rPr lang="uk-UA" sz="1600" dirty="0" err="1">
                <a:latin typeface="Garamond" panose="02020404030301010803" pitchFamily="18" charset="0"/>
              </a:rPr>
              <a:t>should</a:t>
            </a:r>
            <a:r>
              <a:rPr lang="uk-UA" sz="1600" dirty="0">
                <a:latin typeface="Garamond" panose="02020404030301010803" pitchFamily="18" charset="0"/>
              </a:rPr>
              <a:t> </a:t>
            </a:r>
            <a:r>
              <a:rPr lang="uk-UA" sz="1600" dirty="0" err="1">
                <a:latin typeface="Garamond" panose="02020404030301010803" pitchFamily="18" charset="0"/>
              </a:rPr>
              <a:t>be</a:t>
            </a:r>
            <a:r>
              <a:rPr lang="uk-UA" sz="1600" dirty="0">
                <a:latin typeface="Garamond" panose="02020404030301010803" pitchFamily="18" charset="0"/>
              </a:rPr>
              <a:t> </a:t>
            </a:r>
            <a:r>
              <a:rPr lang="uk-UA" sz="1600" dirty="0" err="1">
                <a:latin typeface="Garamond" panose="02020404030301010803" pitchFamily="18" charset="0"/>
              </a:rPr>
              <a:t>carried</a:t>
            </a:r>
            <a:r>
              <a:rPr lang="uk-UA" sz="1600" dirty="0">
                <a:latin typeface="Garamond" panose="02020404030301010803" pitchFamily="18" charset="0"/>
              </a:rPr>
              <a:t> </a:t>
            </a:r>
            <a:r>
              <a:rPr lang="uk-UA" sz="1600" dirty="0" err="1">
                <a:latin typeface="Garamond" panose="02020404030301010803" pitchFamily="18" charset="0"/>
              </a:rPr>
              <a:t>out</a:t>
            </a:r>
            <a:r>
              <a:rPr lang="uk-UA" sz="1600" dirty="0">
                <a:latin typeface="Garamond" panose="02020404030301010803" pitchFamily="18" charset="0"/>
              </a:rPr>
              <a:t> </a:t>
            </a:r>
            <a:r>
              <a:rPr lang="uk-UA" sz="1600" dirty="0" err="1">
                <a:latin typeface="Garamond" panose="02020404030301010803" pitchFamily="18" charset="0"/>
              </a:rPr>
              <a:t>by</a:t>
            </a:r>
            <a:r>
              <a:rPr lang="uk-UA" sz="1600" dirty="0">
                <a:latin typeface="Garamond" panose="02020404030301010803" pitchFamily="18" charset="0"/>
              </a:rPr>
              <a:t> </a:t>
            </a:r>
            <a:r>
              <a:rPr lang="uk-UA" sz="1600" dirty="0" err="1">
                <a:latin typeface="Garamond" panose="02020404030301010803" pitchFamily="18" charset="0"/>
              </a:rPr>
              <a:t>state</a:t>
            </a:r>
            <a:r>
              <a:rPr lang="uk-UA" sz="1600" dirty="0">
                <a:latin typeface="Garamond" panose="02020404030301010803" pitchFamily="18" charset="0"/>
              </a:rPr>
              <a:t> </a:t>
            </a:r>
            <a:r>
              <a:rPr lang="uk-UA" sz="1600" dirty="0" err="1">
                <a:latin typeface="Garamond" panose="02020404030301010803" pitchFamily="18" charset="0"/>
              </a:rPr>
              <a:t>statistics</a:t>
            </a:r>
            <a:r>
              <a:rPr lang="uk-UA" sz="1600" dirty="0">
                <a:latin typeface="Garamond" panose="02020404030301010803" pitchFamily="18" charset="0"/>
              </a:rPr>
              <a:t> </a:t>
            </a:r>
            <a:r>
              <a:rPr lang="uk-UA" sz="1600" dirty="0" err="1">
                <a:latin typeface="Garamond" panose="02020404030301010803" pitchFamily="18" charset="0"/>
              </a:rPr>
              <a:t>agencies</a:t>
            </a:r>
            <a:r>
              <a:rPr lang="uk-UA" sz="1600" dirty="0">
                <a:latin typeface="Garamond" panose="02020404030301010803" pitchFamily="18" charset="0"/>
              </a:rPr>
              <a:t> </a:t>
            </a:r>
            <a:r>
              <a:rPr lang="uk-UA" sz="1600" dirty="0" err="1">
                <a:latin typeface="Garamond" panose="02020404030301010803" pitchFamily="18" charset="0"/>
              </a:rPr>
              <a:t>more</a:t>
            </a:r>
            <a:r>
              <a:rPr lang="uk-UA" sz="1600" dirty="0">
                <a:latin typeface="Garamond" panose="02020404030301010803" pitchFamily="18" charset="0"/>
              </a:rPr>
              <a:t> </a:t>
            </a:r>
            <a:r>
              <a:rPr lang="uk-UA" sz="1600" dirty="0" err="1">
                <a:latin typeface="Garamond" panose="02020404030301010803" pitchFamily="18" charset="0"/>
              </a:rPr>
              <a:t>than</a:t>
            </a:r>
            <a:r>
              <a:rPr lang="uk-UA" sz="1600" dirty="0">
                <a:latin typeface="Garamond" panose="02020404030301010803" pitchFamily="18" charset="0"/>
              </a:rPr>
              <a:t> </a:t>
            </a:r>
            <a:r>
              <a:rPr lang="uk-UA" sz="1600" dirty="0" err="1">
                <a:latin typeface="Garamond" panose="02020404030301010803" pitchFamily="18" charset="0"/>
              </a:rPr>
              <a:t>once</a:t>
            </a:r>
            <a:r>
              <a:rPr lang="uk-UA" sz="1600" dirty="0">
                <a:latin typeface="Garamond" panose="02020404030301010803" pitchFamily="18" charset="0"/>
              </a:rPr>
              <a:t> </a:t>
            </a:r>
            <a:r>
              <a:rPr lang="uk-UA" sz="1600" dirty="0" err="1">
                <a:latin typeface="Garamond" panose="02020404030301010803" pitchFamily="18" charset="0"/>
              </a:rPr>
              <a:t>every</a:t>
            </a:r>
            <a:r>
              <a:rPr lang="uk-UA" sz="1600" dirty="0">
                <a:latin typeface="Garamond" panose="02020404030301010803" pitchFamily="18" charset="0"/>
              </a:rPr>
              <a:t> </a:t>
            </a:r>
            <a:r>
              <a:rPr lang="uk-UA" sz="1600" dirty="0" err="1">
                <a:latin typeface="Garamond" panose="02020404030301010803" pitchFamily="18" charset="0"/>
              </a:rPr>
              <a:t>five</a:t>
            </a:r>
            <a:r>
              <a:rPr lang="uk-UA" sz="1600" dirty="0">
                <a:latin typeface="Garamond" panose="02020404030301010803" pitchFamily="18" charset="0"/>
              </a:rPr>
              <a:t> </a:t>
            </a:r>
            <a:r>
              <a:rPr lang="uk-UA" sz="1600" dirty="0" err="1" smtClean="0">
                <a:latin typeface="Garamond" panose="02020404030301010803" pitchFamily="18" charset="0"/>
              </a:rPr>
              <a:t>years</a:t>
            </a:r>
            <a:r>
              <a:rPr lang="en-US" sz="1600" dirty="0" smtClean="0">
                <a:latin typeface="Garamond" panose="02020404030301010803" pitchFamily="18" charset="0"/>
              </a:rPr>
              <a:t> </a:t>
            </a:r>
            <a:r>
              <a:rPr lang="en-US" sz="1600" dirty="0" err="1" smtClean="0">
                <a:latin typeface="Garamond" panose="02020404030301010803" pitchFamily="18" charset="0"/>
              </a:rPr>
              <a:t>usinf</a:t>
            </a:r>
            <a:r>
              <a:rPr lang="en-US" sz="1600" dirty="0" smtClean="0">
                <a:latin typeface="Garamond" panose="02020404030301010803" pitchFamily="18" charset="0"/>
              </a:rPr>
              <a:t> more relevant and more effective sampling </a:t>
            </a:r>
            <a:r>
              <a:rPr lang="en-US" sz="1600" dirty="0" err="1" smtClean="0">
                <a:latin typeface="Garamond" panose="02020404030301010803" pitchFamily="18" charset="0"/>
              </a:rPr>
              <a:t>drsign</a:t>
            </a:r>
            <a:r>
              <a:rPr lang="uk-UA" sz="1600" dirty="0" smtClean="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study</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transitive</a:t>
            </a:r>
            <a:r>
              <a:rPr lang="uk-UA" sz="1600" dirty="0">
                <a:latin typeface="Garamond" panose="02020404030301010803" pitchFamily="18" charset="0"/>
              </a:rPr>
              <a:t> </a:t>
            </a:r>
            <a:r>
              <a:rPr lang="uk-UA" sz="1600" dirty="0" err="1">
                <a:latin typeface="Garamond" panose="02020404030301010803" pitchFamily="18" charset="0"/>
              </a:rPr>
              <a:t>processes</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a:latin typeface="Garamond" panose="02020404030301010803" pitchFamily="18" charset="0"/>
              </a:rPr>
              <a:t>studies</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educational</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a:latin typeface="Garamond" panose="02020404030301010803" pitchFamily="18" charset="0"/>
              </a:rPr>
              <a:t>professional</a:t>
            </a:r>
            <a:r>
              <a:rPr lang="uk-UA" sz="1600" dirty="0">
                <a:latin typeface="Garamond" panose="02020404030301010803" pitchFamily="18" charset="0"/>
              </a:rPr>
              <a:t> </a:t>
            </a:r>
            <a:r>
              <a:rPr lang="uk-UA" sz="1600" dirty="0" err="1">
                <a:latin typeface="Garamond" panose="02020404030301010803" pitchFamily="18" charset="0"/>
              </a:rPr>
              <a:t>trajectories</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youth</a:t>
            </a:r>
            <a:r>
              <a:rPr lang="uk-UA" sz="1600" dirty="0">
                <a:latin typeface="Garamond" panose="02020404030301010803" pitchFamily="18" charset="0"/>
              </a:rPr>
              <a:t>.</a:t>
            </a:r>
            <a:endParaRPr lang="ru-RU" sz="1600" dirty="0">
              <a:latin typeface="Garamond" panose="02020404030301010803" pitchFamily="18" charset="0"/>
            </a:endParaRPr>
          </a:p>
          <a:p>
            <a:pPr>
              <a:spcBef>
                <a:spcPts val="600"/>
              </a:spcBef>
            </a:pPr>
            <a:r>
              <a:rPr lang="uk-UA" sz="1600" dirty="0">
                <a:latin typeface="Garamond" panose="02020404030301010803" pitchFamily="18" charset="0"/>
              </a:rPr>
              <a:t>A </a:t>
            </a:r>
            <a:r>
              <a:rPr lang="uk-UA" sz="1600" dirty="0" err="1">
                <a:latin typeface="Garamond" panose="02020404030301010803" pitchFamily="18" charset="0"/>
              </a:rPr>
              <a:t>very</a:t>
            </a:r>
            <a:r>
              <a:rPr lang="uk-UA" sz="1600" dirty="0">
                <a:latin typeface="Garamond" panose="02020404030301010803" pitchFamily="18" charset="0"/>
              </a:rPr>
              <a:t> </a:t>
            </a:r>
            <a:r>
              <a:rPr lang="uk-UA" sz="1600" dirty="0" err="1">
                <a:latin typeface="Garamond" panose="02020404030301010803" pitchFamily="18" charset="0"/>
              </a:rPr>
              <a:t>important</a:t>
            </a:r>
            <a:r>
              <a:rPr lang="uk-UA" sz="1600" dirty="0">
                <a:latin typeface="Garamond" panose="02020404030301010803" pitchFamily="18" charset="0"/>
              </a:rPr>
              <a:t> </a:t>
            </a:r>
            <a:r>
              <a:rPr lang="uk-UA" sz="1600" dirty="0" err="1">
                <a:latin typeface="Garamond" panose="02020404030301010803" pitchFamily="18" charset="0"/>
              </a:rPr>
              <a:t>area</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​​research</a:t>
            </a:r>
            <a:r>
              <a:rPr lang="uk-UA" sz="1600" dirty="0">
                <a:latin typeface="Garamond" panose="02020404030301010803" pitchFamily="18" charset="0"/>
              </a:rPr>
              <a:t> </a:t>
            </a:r>
            <a:r>
              <a:rPr lang="uk-UA" sz="1600" dirty="0" err="1">
                <a:latin typeface="Garamond" panose="02020404030301010803" pitchFamily="18" charset="0"/>
              </a:rPr>
              <a:t>is</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development</a:t>
            </a:r>
            <a:r>
              <a:rPr lang="uk-UA" sz="1600" dirty="0">
                <a:latin typeface="Garamond" panose="02020404030301010803" pitchFamily="18" charset="0"/>
              </a:rPr>
              <a:t> </a:t>
            </a:r>
            <a:r>
              <a:rPr lang="uk-UA" sz="1600" dirty="0" err="1">
                <a:latin typeface="Garamond" panose="02020404030301010803" pitchFamily="18" charset="0"/>
              </a:rPr>
              <a:t>and</a:t>
            </a:r>
            <a:r>
              <a:rPr lang="uk-UA" sz="1600" dirty="0">
                <a:latin typeface="Garamond" panose="02020404030301010803" pitchFamily="18" charset="0"/>
              </a:rPr>
              <a:t> </a:t>
            </a:r>
            <a:r>
              <a:rPr lang="uk-UA" sz="1600" dirty="0" err="1">
                <a:latin typeface="Garamond" panose="02020404030301010803" pitchFamily="18" charset="0"/>
              </a:rPr>
              <a:t>implementation</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tools</a:t>
            </a:r>
            <a:r>
              <a:rPr lang="uk-UA" sz="1600" dirty="0">
                <a:latin typeface="Garamond" panose="02020404030301010803" pitchFamily="18" charset="0"/>
              </a:rPr>
              <a:t> - </a:t>
            </a:r>
            <a:r>
              <a:rPr lang="uk-UA" sz="1600" dirty="0" err="1">
                <a:latin typeface="Garamond" panose="02020404030301010803" pitchFamily="18" charset="0"/>
              </a:rPr>
              <a:t>methodologies</a:t>
            </a:r>
            <a:r>
              <a:rPr lang="uk-UA" sz="1600" dirty="0">
                <a:latin typeface="Garamond" panose="02020404030301010803" pitchFamily="18" charset="0"/>
              </a:rPr>
              <a:t>, </a:t>
            </a:r>
            <a:r>
              <a:rPr lang="uk-UA" sz="1600" dirty="0" err="1">
                <a:latin typeface="Garamond" panose="02020404030301010803" pitchFamily="18" charset="0"/>
              </a:rPr>
              <a:t>software</a:t>
            </a:r>
            <a:r>
              <a:rPr lang="uk-UA" sz="1600" dirty="0">
                <a:latin typeface="Garamond" panose="02020404030301010803" pitchFamily="18" charset="0"/>
              </a:rPr>
              <a:t> </a:t>
            </a:r>
            <a:r>
              <a:rPr lang="uk-UA" sz="1600" dirty="0" err="1">
                <a:latin typeface="Garamond" panose="02020404030301010803" pitchFamily="18" charset="0"/>
              </a:rPr>
              <a:t>tools</a:t>
            </a:r>
            <a:r>
              <a:rPr lang="uk-UA" sz="1600" dirty="0">
                <a:latin typeface="Garamond" panose="02020404030301010803" pitchFamily="18" charset="0"/>
              </a:rPr>
              <a:t>, </a:t>
            </a:r>
            <a:r>
              <a:rPr lang="uk-UA" sz="1600" dirty="0" err="1">
                <a:latin typeface="Garamond" panose="02020404030301010803" pitchFamily="18" charset="0"/>
              </a:rPr>
              <a:t>instructions</a:t>
            </a:r>
            <a:r>
              <a:rPr lang="uk-UA" sz="1600" dirty="0">
                <a:latin typeface="Garamond" panose="02020404030301010803" pitchFamily="18" charset="0"/>
              </a:rPr>
              <a:t>, </a:t>
            </a:r>
            <a:r>
              <a:rPr lang="uk-UA" sz="1600" dirty="0" err="1">
                <a:latin typeface="Garamond" panose="02020404030301010803" pitchFamily="18" charset="0"/>
              </a:rPr>
              <a:t>as</a:t>
            </a:r>
            <a:r>
              <a:rPr lang="uk-UA" sz="1600" dirty="0">
                <a:latin typeface="Garamond" panose="02020404030301010803" pitchFamily="18" charset="0"/>
              </a:rPr>
              <a:t> </a:t>
            </a:r>
            <a:r>
              <a:rPr lang="uk-UA" sz="1600" dirty="0" err="1">
                <a:latin typeface="Garamond" panose="02020404030301010803" pitchFamily="18" charset="0"/>
              </a:rPr>
              <a:t>well</a:t>
            </a:r>
            <a:r>
              <a:rPr lang="uk-UA" sz="1600" dirty="0">
                <a:latin typeface="Garamond" panose="02020404030301010803" pitchFamily="18" charset="0"/>
              </a:rPr>
              <a:t> </a:t>
            </a:r>
            <a:r>
              <a:rPr lang="uk-UA" sz="1600" dirty="0" err="1">
                <a:latin typeface="Garamond" panose="02020404030301010803" pitchFamily="18" charset="0"/>
              </a:rPr>
              <a:t>as</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formation</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skills</a:t>
            </a:r>
            <a:r>
              <a:rPr lang="uk-UA" sz="1600" dirty="0">
                <a:latin typeface="Garamond" panose="02020404030301010803" pitchFamily="18" charset="0"/>
              </a:rPr>
              <a:t> </a:t>
            </a:r>
            <a:r>
              <a:rPr lang="uk-UA" sz="1600" dirty="0" err="1">
                <a:latin typeface="Garamond" panose="02020404030301010803" pitchFamily="18" charset="0"/>
              </a:rPr>
              <a:t>for</a:t>
            </a:r>
            <a:r>
              <a:rPr lang="uk-UA" sz="1600" dirty="0">
                <a:latin typeface="Garamond" panose="02020404030301010803" pitchFamily="18" charset="0"/>
              </a:rPr>
              <a:t> </a:t>
            </a:r>
            <a:r>
              <a:rPr lang="uk-UA" sz="1600" dirty="0" err="1">
                <a:latin typeface="Garamond" panose="02020404030301010803" pitchFamily="18" charset="0"/>
              </a:rPr>
              <a:t>using</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results</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the</a:t>
            </a:r>
            <a:r>
              <a:rPr lang="uk-UA" sz="1600" dirty="0">
                <a:latin typeface="Garamond" panose="02020404030301010803" pitchFamily="18" charset="0"/>
              </a:rPr>
              <a:t> </a:t>
            </a:r>
            <a:r>
              <a:rPr lang="uk-UA" sz="1600" dirty="0" err="1">
                <a:latin typeface="Garamond" panose="02020404030301010803" pitchFamily="18" charset="0"/>
              </a:rPr>
              <a:t>forecast</a:t>
            </a:r>
            <a:r>
              <a:rPr lang="uk-UA" sz="1600" dirty="0">
                <a:latin typeface="Garamond" panose="02020404030301010803" pitchFamily="18" charset="0"/>
              </a:rPr>
              <a:t> </a:t>
            </a:r>
            <a:r>
              <a:rPr lang="uk-UA" sz="1600" dirty="0" err="1">
                <a:latin typeface="Garamond" panose="02020404030301010803" pitchFamily="18" charset="0"/>
              </a:rPr>
              <a:t>assessment</a:t>
            </a:r>
            <a:r>
              <a:rPr lang="uk-UA" sz="1600" dirty="0">
                <a:latin typeface="Garamond" panose="02020404030301010803" pitchFamily="18" charset="0"/>
              </a:rPr>
              <a:t> </a:t>
            </a:r>
            <a:r>
              <a:rPr lang="uk-UA" sz="1600" dirty="0" err="1">
                <a:latin typeface="Garamond" panose="02020404030301010803" pitchFamily="18" charset="0"/>
              </a:rPr>
              <a:t>of</a:t>
            </a:r>
            <a:r>
              <a:rPr lang="uk-UA" sz="1600" dirty="0">
                <a:latin typeface="Garamond" panose="02020404030301010803" pitchFamily="18" charset="0"/>
              </a:rPr>
              <a:t> </a:t>
            </a:r>
            <a:r>
              <a:rPr lang="uk-UA" sz="1600" dirty="0" err="1">
                <a:latin typeface="Garamond" panose="02020404030301010803" pitchFamily="18" charset="0"/>
              </a:rPr>
              <a:t>labor</a:t>
            </a:r>
            <a:r>
              <a:rPr lang="uk-UA" sz="1600" dirty="0">
                <a:latin typeface="Garamond" panose="02020404030301010803" pitchFamily="18" charset="0"/>
              </a:rPr>
              <a:t> </a:t>
            </a:r>
            <a:r>
              <a:rPr lang="uk-UA" sz="1600" dirty="0" err="1">
                <a:latin typeface="Garamond" panose="02020404030301010803" pitchFamily="18" charset="0"/>
              </a:rPr>
              <a:t>demand</a:t>
            </a:r>
            <a:r>
              <a:rPr lang="uk-UA" sz="1600" dirty="0">
                <a:latin typeface="Garamond" panose="02020404030301010803" pitchFamily="18" charset="0"/>
              </a:rPr>
              <a:t> </a:t>
            </a:r>
            <a:r>
              <a:rPr lang="uk-UA" sz="1600" dirty="0" err="1">
                <a:latin typeface="Garamond" panose="02020404030301010803" pitchFamily="18" charset="0"/>
              </a:rPr>
              <a:t>in</a:t>
            </a:r>
            <a:r>
              <a:rPr lang="uk-UA" sz="1600" dirty="0">
                <a:latin typeface="Garamond" panose="02020404030301010803" pitchFamily="18" charset="0"/>
              </a:rPr>
              <a:t> </a:t>
            </a:r>
            <a:r>
              <a:rPr lang="uk-UA" sz="1600" dirty="0" err="1">
                <a:latin typeface="Garamond" panose="02020404030301010803" pitchFamily="18" charset="0"/>
              </a:rPr>
              <a:t>public</a:t>
            </a:r>
            <a:r>
              <a:rPr lang="uk-UA" sz="1600" dirty="0">
                <a:latin typeface="Garamond" panose="02020404030301010803" pitchFamily="18" charset="0"/>
              </a:rPr>
              <a:t> </a:t>
            </a:r>
            <a:r>
              <a:rPr lang="uk-UA" sz="1600" dirty="0" err="1">
                <a:latin typeface="Garamond" panose="02020404030301010803" pitchFamily="18" charset="0"/>
              </a:rPr>
              <a:t>administration</a:t>
            </a:r>
            <a:r>
              <a:rPr lang="uk-UA" sz="1600" dirty="0">
                <a:latin typeface="Garamond" panose="02020404030301010803" pitchFamily="18" charset="0"/>
              </a:rPr>
              <a:t>. </a:t>
            </a:r>
            <a:endParaRPr lang="ru-RU" sz="1600" dirty="0">
              <a:latin typeface="Garamond" panose="02020404030301010803" pitchFamily="18" charset="0"/>
            </a:endParaRPr>
          </a:p>
        </p:txBody>
      </p:sp>
      <p:sp>
        <p:nvSpPr>
          <p:cNvPr id="2" name="Номер слайда 1"/>
          <p:cNvSpPr>
            <a:spLocks noGrp="1"/>
          </p:cNvSpPr>
          <p:nvPr>
            <p:ph type="sldNum" sz="quarter" idx="12"/>
          </p:nvPr>
        </p:nvSpPr>
        <p:spPr/>
        <p:txBody>
          <a:bodyPr/>
          <a:lstStyle/>
          <a:p>
            <a:pPr>
              <a:defRPr/>
            </a:pPr>
            <a:fld id="{5C34393D-5822-4736-ADD1-41D23D3E8035}" type="slidenum">
              <a:rPr lang="ru-RU" smtClean="0"/>
              <a:pPr>
                <a:defRPr/>
              </a:pPr>
              <a:t>21</a:t>
            </a:fld>
            <a:endParaRPr lang="ru-RU"/>
          </a:p>
        </p:txBody>
      </p:sp>
    </p:spTree>
    <p:extLst>
      <p:ext uri="{BB962C8B-B14F-4D97-AF65-F5344CB8AC3E}">
        <p14:creationId xmlns:p14="http://schemas.microsoft.com/office/powerpoint/2010/main" val="1871391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p:cNvSpPr txBox="1">
            <a:spLocks/>
          </p:cNvSpPr>
          <p:nvPr/>
        </p:nvSpPr>
        <p:spPr bwMode="auto">
          <a:xfrm>
            <a:off x="2339752" y="404664"/>
            <a:ext cx="4104456" cy="461665"/>
          </a:xfrm>
          <a:prstGeom prst="rect">
            <a:avLst/>
          </a:prstGeom>
        </p:spPr>
        <p:txBody>
          <a:bodyPr wrap="square">
            <a:spAutoFit/>
          </a:bodyPr>
          <a:lstStyle/>
          <a:p>
            <a:pPr algn="ctr" eaLnBrk="0" hangingPunct="0">
              <a:defRPr/>
            </a:pPr>
            <a:r>
              <a:rPr lang="en-US" sz="2400" b="1" dirty="0" smtClean="0">
                <a:solidFill>
                  <a:schemeClr val="accent1">
                    <a:lumMod val="75000"/>
                  </a:schemeClr>
                </a:solidFill>
                <a:latin typeface="Garamond" pitchFamily="18" charset="0"/>
              </a:rPr>
              <a:t>References</a:t>
            </a:r>
            <a:endParaRPr lang="uk-UA" sz="2400" b="1" dirty="0">
              <a:solidFill>
                <a:schemeClr val="accent1">
                  <a:lumMod val="75000"/>
                </a:schemeClr>
              </a:solidFill>
              <a:latin typeface="Garamond" pitchFamily="18" charset="0"/>
            </a:endParaRPr>
          </a:p>
        </p:txBody>
      </p:sp>
      <p:sp>
        <p:nvSpPr>
          <p:cNvPr id="5" name="Rectangle 4"/>
          <p:cNvSpPr>
            <a:spLocks noChangeArrowheads="1"/>
          </p:cNvSpPr>
          <p:nvPr/>
        </p:nvSpPr>
        <p:spPr bwMode="auto">
          <a:xfrm>
            <a:off x="684212" y="1037927"/>
            <a:ext cx="7920037" cy="4862870"/>
          </a:xfrm>
          <a:prstGeom prst="rect">
            <a:avLst/>
          </a:prstGeom>
          <a:noFill/>
          <a:ln w="9525">
            <a:noFill/>
            <a:miter lim="800000"/>
            <a:headEnd/>
            <a:tailEnd/>
          </a:ln>
        </p:spPr>
        <p:txBody>
          <a:bodyPr anchor="ctr">
            <a:spAutoFit/>
          </a:bodyPr>
          <a:lstStyle/>
          <a:p>
            <a:pPr>
              <a:spcAft>
                <a:spcPts val="1200"/>
              </a:spcAft>
            </a:pPr>
            <a:r>
              <a:rPr lang="en-GB" sz="1600" dirty="0">
                <a:latin typeface="Garamond" panose="02020404030301010803" pitchFamily="18" charset="0"/>
              </a:rPr>
              <a:t>Analytical report on </a:t>
            </a:r>
            <a:r>
              <a:rPr lang="en-GB" sz="1600" dirty="0">
                <a:latin typeface="Garamond" panose="02020404030301010803" pitchFamily="18" charset="0"/>
              </a:rPr>
              <a:t>occupational and skills forecasting </a:t>
            </a:r>
            <a:r>
              <a:rPr lang="en-GB" sz="1600" dirty="0">
                <a:latin typeface="Garamond" panose="02020404030301010803" pitchFamily="18" charset="0"/>
              </a:rPr>
              <a:t>in Ukraine. </a:t>
            </a:r>
            <a:r>
              <a:rPr lang="en-GB" sz="1600" dirty="0">
                <a:latin typeface="Garamond" panose="02020404030301010803" pitchFamily="18" charset="0"/>
              </a:rPr>
              <a:t>Final version, Kyiv, 2017.</a:t>
            </a:r>
          </a:p>
          <a:p>
            <a:pPr>
              <a:spcAft>
                <a:spcPts val="1200"/>
              </a:spcAft>
            </a:pPr>
            <a:r>
              <a:rPr lang="en-US" sz="1600" dirty="0">
                <a:latin typeface="Garamond" panose="02020404030301010803" pitchFamily="18" charset="0"/>
              </a:rPr>
              <a:t>Bosworth </a:t>
            </a:r>
            <a:r>
              <a:rPr lang="en-US" sz="1600" dirty="0">
                <a:latin typeface="Garamond" panose="02020404030301010803" pitchFamily="18" charset="0"/>
              </a:rPr>
              <a:t>D., Wilson R Forecasting skill supply and demand in Europe to 2020: A Pseudo-cohort/Stock-flow Model of European Qualifications Supply, ROA, 2012. – 41 p.</a:t>
            </a:r>
            <a:endParaRPr lang="ru-RU" sz="1600" dirty="0">
              <a:latin typeface="Garamond" panose="02020404030301010803" pitchFamily="18" charset="0"/>
            </a:endParaRPr>
          </a:p>
          <a:p>
            <a:pPr>
              <a:spcAft>
                <a:spcPts val="1200"/>
              </a:spcAft>
            </a:pPr>
            <a:r>
              <a:rPr lang="en-US" sz="1600" dirty="0">
                <a:latin typeface="Garamond" panose="02020404030301010803" pitchFamily="18" charset="0"/>
              </a:rPr>
              <a:t>Bosworth D., Li </a:t>
            </a:r>
            <a:r>
              <a:rPr lang="en-US" sz="1600" dirty="0">
                <a:latin typeface="Garamond" panose="02020404030301010803" pitchFamily="18" charset="0"/>
              </a:rPr>
              <a:t>Y., Wilson R. Modelling and forecasting the demand for occupations and qualifications. Technical Report, ROA, 2011. – 55 p.</a:t>
            </a:r>
            <a:endParaRPr lang="ru-RU" sz="1600" dirty="0">
              <a:latin typeface="Garamond" panose="02020404030301010803" pitchFamily="18" charset="0"/>
            </a:endParaRPr>
          </a:p>
          <a:p>
            <a:pPr lvl="0">
              <a:spcAft>
                <a:spcPts val="1200"/>
              </a:spcAft>
            </a:pPr>
            <a:r>
              <a:rPr lang="en-US" sz="1600" dirty="0">
                <a:latin typeface="Garamond" panose="02020404030301010803" pitchFamily="18" charset="0"/>
              </a:rPr>
              <a:t>Developing skills foresights, scenarios and forecasts // European Centre for the Development of Vocational Training / International </a:t>
            </a:r>
            <a:r>
              <a:rPr lang="en-US" sz="1600" dirty="0" smtClean="0">
                <a:latin typeface="Garamond" panose="02020404030301010803" pitchFamily="18" charset="0"/>
              </a:rPr>
              <a:t>Labor </a:t>
            </a:r>
            <a:r>
              <a:rPr lang="en-US" sz="1600" dirty="0">
                <a:latin typeface="Garamond" panose="02020404030301010803" pitchFamily="18" charset="0"/>
              </a:rPr>
              <a:t>Office. –  2016.- 220 p</a:t>
            </a:r>
            <a:r>
              <a:rPr lang="en-US" sz="1600" dirty="0" smtClean="0">
                <a:latin typeface="Garamond" panose="02020404030301010803" pitchFamily="18" charset="0"/>
              </a:rPr>
              <a:t>.</a:t>
            </a:r>
          </a:p>
          <a:p>
            <a:pPr>
              <a:spcAft>
                <a:spcPts val="1200"/>
              </a:spcAft>
            </a:pPr>
            <a:r>
              <a:rPr lang="en-US" sz="1600" dirty="0">
                <a:latin typeface="Garamond" panose="02020404030301010803" pitchFamily="18" charset="0"/>
              </a:rPr>
              <a:t>Developing skills foresights, scenarios and forecasts // European Centre for the Development of Vocational Training / </a:t>
            </a:r>
            <a:r>
              <a:rPr lang="uk-UA" sz="1600" dirty="0" err="1">
                <a:latin typeface="Garamond" panose="02020404030301010803" pitchFamily="18" charset="0"/>
              </a:rPr>
              <a:t>International</a:t>
            </a:r>
            <a:r>
              <a:rPr lang="uk-UA" sz="1600" dirty="0">
                <a:latin typeface="Garamond" panose="02020404030301010803" pitchFamily="18" charset="0"/>
              </a:rPr>
              <a:t> </a:t>
            </a:r>
            <a:r>
              <a:rPr lang="uk-UA" sz="1600" dirty="0" err="1" smtClean="0">
                <a:latin typeface="Garamond" panose="02020404030301010803" pitchFamily="18" charset="0"/>
              </a:rPr>
              <a:t>Labor</a:t>
            </a:r>
            <a:r>
              <a:rPr lang="uk-UA" sz="1600" dirty="0" smtClean="0">
                <a:latin typeface="Garamond" panose="02020404030301010803" pitchFamily="18" charset="0"/>
              </a:rPr>
              <a:t> </a:t>
            </a:r>
            <a:r>
              <a:rPr lang="uk-UA" sz="1600" dirty="0">
                <a:latin typeface="Garamond" panose="02020404030301010803" pitchFamily="18" charset="0"/>
              </a:rPr>
              <a:t>Office. –  2016.- 220 p.</a:t>
            </a:r>
            <a:endParaRPr lang="ru-RU" sz="1600" dirty="0">
              <a:latin typeface="Garamond" panose="02020404030301010803" pitchFamily="18" charset="0"/>
            </a:endParaRPr>
          </a:p>
          <a:p>
            <a:pPr>
              <a:spcAft>
                <a:spcPts val="1200"/>
              </a:spcAft>
            </a:pPr>
            <a:r>
              <a:rPr lang="uk-UA" sz="1600" dirty="0" smtClean="0">
                <a:latin typeface="Garamond" panose="02020404030301010803" pitchFamily="18" charset="0"/>
              </a:rPr>
              <a:t>Економічна </a:t>
            </a:r>
            <a:r>
              <a:rPr lang="uk-UA" sz="1600" dirty="0">
                <a:latin typeface="Garamond" panose="02020404030301010803" pitchFamily="18" charset="0"/>
              </a:rPr>
              <a:t>активність населення України 2017: </a:t>
            </a:r>
            <a:r>
              <a:rPr lang="uk-UA" sz="1600" dirty="0" err="1">
                <a:latin typeface="Garamond" panose="02020404030301010803" pitchFamily="18" charset="0"/>
              </a:rPr>
              <a:t>Стат.збірник</a:t>
            </a:r>
            <a:r>
              <a:rPr lang="uk-UA" sz="1600" dirty="0">
                <a:latin typeface="Garamond" panose="02020404030301010803" pitchFamily="18" charset="0"/>
              </a:rPr>
              <a:t> / Державна служба статистики України</a:t>
            </a:r>
            <a:r>
              <a:rPr lang="uk-UA" sz="1600">
                <a:latin typeface="Garamond" panose="02020404030301010803" pitchFamily="18" charset="0"/>
              </a:rPr>
              <a:t>, </a:t>
            </a:r>
            <a:r>
              <a:rPr lang="uk-UA" sz="1600" smtClean="0">
                <a:latin typeface="Garamond" panose="02020404030301010803" pitchFamily="18" charset="0"/>
              </a:rPr>
              <a:t>Київ</a:t>
            </a:r>
            <a:r>
              <a:rPr lang="uk-UA" sz="1600" dirty="0">
                <a:latin typeface="Garamond" panose="02020404030301010803" pitchFamily="18" charset="0"/>
              </a:rPr>
              <a:t>, 2018. – 205 с.</a:t>
            </a:r>
            <a:endParaRPr lang="ru-RU" sz="1600" dirty="0">
              <a:latin typeface="Garamond" panose="02020404030301010803" pitchFamily="18" charset="0"/>
            </a:endParaRPr>
          </a:p>
          <a:p>
            <a:pPr>
              <a:spcAft>
                <a:spcPts val="1200"/>
              </a:spcAft>
            </a:pPr>
            <a:r>
              <a:rPr lang="uk-UA" sz="1600" dirty="0" smtClean="0">
                <a:latin typeface="Garamond" panose="02020404030301010803" pitchFamily="18" charset="0"/>
              </a:rPr>
              <a:t>Зовнішня </a:t>
            </a:r>
            <a:r>
              <a:rPr lang="uk-UA" sz="1600" dirty="0">
                <a:latin typeface="Garamond" panose="02020404030301010803" pitchFamily="18" charset="0"/>
              </a:rPr>
              <a:t>трудова міграція населення (за результатами модульного вибіркового обстеження): стат. </a:t>
            </a:r>
            <a:r>
              <a:rPr lang="uk-UA" sz="1600" dirty="0" err="1">
                <a:latin typeface="Garamond" panose="02020404030301010803" pitchFamily="18" charset="0"/>
              </a:rPr>
              <a:t>бюл</a:t>
            </a:r>
            <a:r>
              <a:rPr lang="uk-UA" sz="1600" dirty="0">
                <a:latin typeface="Garamond" panose="02020404030301010803" pitchFamily="18" charset="0"/>
              </a:rPr>
              <a:t>. / Державна служба статистики України. Київ, 2017. 36 с.</a:t>
            </a:r>
            <a:endParaRPr lang="ru-RU" sz="1600" dirty="0">
              <a:latin typeface="Garamond" panose="02020404030301010803" pitchFamily="18" charset="0"/>
            </a:endParaRPr>
          </a:p>
          <a:p>
            <a:pPr>
              <a:spcAft>
                <a:spcPts val="1200"/>
              </a:spcAft>
            </a:pPr>
            <a:r>
              <a:rPr lang="uk-UA" sz="1600" dirty="0" smtClean="0">
                <a:latin typeface="Garamond" panose="02020404030301010803" pitchFamily="18" charset="0"/>
              </a:rPr>
              <a:t>Українське </a:t>
            </a:r>
            <a:r>
              <a:rPr lang="uk-UA" sz="1600" dirty="0">
                <a:latin typeface="Garamond" panose="02020404030301010803" pitchFamily="18" charset="0"/>
              </a:rPr>
              <a:t>суспільство: міграційний вимір: нац. доповідь / Інститут демографії та соціальних досліджень імені М. В. </a:t>
            </a:r>
            <a:r>
              <a:rPr lang="uk-UA" sz="1600" dirty="0" err="1">
                <a:latin typeface="Garamond" panose="02020404030301010803" pitchFamily="18" charset="0"/>
              </a:rPr>
              <a:t>Птухи</a:t>
            </a:r>
            <a:r>
              <a:rPr lang="uk-UA" sz="1600" dirty="0">
                <a:latin typeface="Garamond" panose="02020404030301010803" pitchFamily="18" charset="0"/>
              </a:rPr>
              <a:t> НАН України. Київ, 2018. 396 с</a:t>
            </a:r>
            <a:r>
              <a:rPr lang="uk-UA" sz="1600" dirty="0" smtClean="0">
                <a:latin typeface="Garamond" panose="02020404030301010803" pitchFamily="18" charset="0"/>
              </a:rPr>
              <a:t>.</a:t>
            </a:r>
            <a:endParaRPr lang="ru-RU" sz="2000" dirty="0">
              <a:latin typeface="Garamond" panose="02020404030301010803" pitchFamily="18" charset="0"/>
            </a:endParaRPr>
          </a:p>
        </p:txBody>
      </p:sp>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22</a:t>
            </a:fld>
            <a:endParaRPr lang="ru-RU"/>
          </a:p>
        </p:txBody>
      </p:sp>
    </p:spTree>
    <p:extLst>
      <p:ext uri="{BB962C8B-B14F-4D97-AF65-F5344CB8AC3E}">
        <p14:creationId xmlns:p14="http://schemas.microsoft.com/office/powerpoint/2010/main" val="22263527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C34393D-5822-4736-ADD1-41D23D3E8035}" type="slidenum">
              <a:rPr lang="ru-RU" smtClean="0"/>
              <a:pPr>
                <a:defRPr/>
              </a:pPr>
              <a:t>23</a:t>
            </a:fld>
            <a:endParaRPr lang="ru-RU"/>
          </a:p>
        </p:txBody>
      </p:sp>
      <p:sp>
        <p:nvSpPr>
          <p:cNvPr id="5" name="Объект 2"/>
          <p:cNvSpPr txBox="1">
            <a:spLocks/>
          </p:cNvSpPr>
          <p:nvPr/>
        </p:nvSpPr>
        <p:spPr>
          <a:xfrm>
            <a:off x="2123728" y="2348880"/>
            <a:ext cx="511256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2800" b="1" dirty="0" smtClean="0">
                <a:solidFill>
                  <a:schemeClr val="accent1">
                    <a:lumMod val="75000"/>
                  </a:schemeClr>
                </a:solidFill>
                <a:latin typeface="Garamond" panose="02020404030301010803" pitchFamily="18" charset="0"/>
                <a:cs typeface="Arial" panose="020B0604020202020204" pitchFamily="34" charset="0"/>
              </a:rPr>
              <a:t>Thanks for your attention!</a:t>
            </a:r>
            <a:endParaRPr lang="ru-RU" sz="2800" b="1" dirty="0">
              <a:solidFill>
                <a:schemeClr val="accent1">
                  <a:lumMod val="75000"/>
                </a:schemeClr>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52378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654391" y="472721"/>
            <a:ext cx="8077807" cy="785004"/>
          </a:xfrm>
          <a:prstGeom prst="rect">
            <a:avLst/>
          </a:prstGeom>
        </p:spPr>
        <p:txBody>
          <a:bodyPr lIns="90000" tIns="91440" rIns="90000" bIns="91440" anchor="ctr"/>
          <a:lstStyle/>
          <a:p>
            <a:pPr algn="ctr"/>
            <a:r>
              <a:rPr lang="en-US" sz="2400" b="1" dirty="0" smtClean="0">
                <a:solidFill>
                  <a:schemeClr val="accent1">
                    <a:lumMod val="75000"/>
                  </a:schemeClr>
                </a:solidFill>
                <a:latin typeface="Garamond" panose="02020404030301010803" pitchFamily="18" charset="0"/>
              </a:rPr>
              <a:t>Tasks: development tools for</a:t>
            </a:r>
            <a:endParaRPr lang="ru-RU" sz="2400" dirty="0">
              <a:solidFill>
                <a:schemeClr val="accent1">
                  <a:lumMod val="75000"/>
                </a:schemeClr>
              </a:solidFill>
              <a:latin typeface="Garamond" panose="02020404030301010803" pitchFamily="18" charset="0"/>
            </a:endParaRPr>
          </a:p>
        </p:txBody>
      </p:sp>
      <p:sp>
        <p:nvSpPr>
          <p:cNvPr id="3" name="Textfeld 3">
            <a:extLst>
              <a:ext uri="{FF2B5EF4-FFF2-40B4-BE49-F238E27FC236}">
                <a16:creationId xmlns:a16="http://schemas.microsoft.com/office/drawing/2014/main" xmlns="" id="{BD2B27D3-B4D0-4982-994F-D7F263957F59}"/>
              </a:ext>
            </a:extLst>
          </p:cNvPr>
          <p:cNvSpPr txBox="1"/>
          <p:nvPr/>
        </p:nvSpPr>
        <p:spPr>
          <a:xfrm>
            <a:off x="416765" y="1688322"/>
            <a:ext cx="8414662" cy="3785652"/>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solidFill>
                  <a:schemeClr val="tx2">
                    <a:lumMod val="75000"/>
                  </a:schemeClr>
                </a:solidFill>
                <a:latin typeface="Garamond" panose="02020404030301010803" pitchFamily="18" charset="0"/>
              </a:rPr>
              <a:t>Demand estimation, caused by economic growth: estimation and accounting the dynamic of change in demand by economic sectors</a:t>
            </a:r>
          </a:p>
          <a:p>
            <a:pPr marL="342900" indent="-342900">
              <a:buFont typeface="Wingdings" panose="05000000000000000000" pitchFamily="2" charset="2"/>
              <a:buChar char="ü"/>
            </a:pPr>
            <a:endParaRPr lang="ru-RU" sz="2400" dirty="0">
              <a:solidFill>
                <a:schemeClr val="tx2">
                  <a:lumMod val="75000"/>
                </a:schemeClr>
              </a:solidFill>
              <a:latin typeface="Garamond" panose="02020404030301010803" pitchFamily="18" charset="0"/>
            </a:endParaRPr>
          </a:p>
          <a:p>
            <a:pPr marL="342900" indent="-342900">
              <a:buFont typeface="Wingdings" panose="05000000000000000000" pitchFamily="2" charset="2"/>
              <a:buChar char="ü"/>
            </a:pPr>
            <a:r>
              <a:rPr lang="en-US" sz="2400" dirty="0">
                <a:solidFill>
                  <a:schemeClr val="tx2">
                    <a:lumMod val="75000"/>
                  </a:schemeClr>
                </a:solidFill>
                <a:latin typeface="Garamond" panose="02020404030301010803" pitchFamily="18" charset="0"/>
              </a:rPr>
              <a:t>Demand estimation caused by </a:t>
            </a:r>
            <a:r>
              <a:rPr lang="en-US" sz="2400" dirty="0" smtClean="0">
                <a:solidFill>
                  <a:schemeClr val="tx2">
                    <a:lumMod val="75000"/>
                  </a:schemeClr>
                </a:solidFill>
                <a:latin typeface="Garamond" panose="02020404030301010803" pitchFamily="18" charset="0"/>
              </a:rPr>
              <a:t>outflow of the workforce </a:t>
            </a:r>
            <a:r>
              <a:rPr lang="en-US" sz="2400" dirty="0">
                <a:solidFill>
                  <a:schemeClr val="tx2">
                    <a:lumMod val="75000"/>
                  </a:schemeClr>
                </a:solidFill>
                <a:latin typeface="Garamond" panose="02020404030301010803" pitchFamily="18" charset="0"/>
              </a:rPr>
              <a:t>from labor market: </a:t>
            </a:r>
            <a:r>
              <a:rPr lang="en-US" sz="2400" dirty="0" smtClean="0">
                <a:solidFill>
                  <a:schemeClr val="tx2">
                    <a:lumMod val="75000"/>
                  </a:schemeClr>
                </a:solidFill>
                <a:latin typeface="Garamond" panose="02020404030301010803" pitchFamily="18" charset="0"/>
              </a:rPr>
              <a:t>estimation the replacement demand with accounting </a:t>
            </a:r>
            <a:r>
              <a:rPr lang="en-US" sz="2400" dirty="0">
                <a:solidFill>
                  <a:schemeClr val="tx2">
                    <a:lumMod val="75000"/>
                  </a:schemeClr>
                </a:solidFill>
                <a:latin typeface="Garamond" panose="02020404030301010803" pitchFamily="18" charset="0"/>
              </a:rPr>
              <a:t>the degree of external labor </a:t>
            </a:r>
            <a:r>
              <a:rPr lang="en-US" sz="2400" dirty="0" smtClean="0">
                <a:solidFill>
                  <a:schemeClr val="tx2">
                    <a:lumMod val="75000"/>
                  </a:schemeClr>
                </a:solidFill>
                <a:latin typeface="Garamond" panose="02020404030301010803" pitchFamily="18" charset="0"/>
              </a:rPr>
              <a:t>migration</a:t>
            </a:r>
          </a:p>
          <a:p>
            <a:pPr marL="342900" indent="-342900">
              <a:buFont typeface="Wingdings" panose="05000000000000000000" pitchFamily="2" charset="2"/>
              <a:buChar char="ü"/>
            </a:pPr>
            <a:endParaRPr lang="en-US" sz="2400" dirty="0">
              <a:solidFill>
                <a:schemeClr val="tx2">
                  <a:lumMod val="75000"/>
                </a:schemeClr>
              </a:solidFill>
              <a:latin typeface="Garamond" panose="02020404030301010803" pitchFamily="18" charset="0"/>
            </a:endParaRPr>
          </a:p>
          <a:p>
            <a:pPr marL="342900" indent="-342900">
              <a:buFont typeface="Wingdings" panose="05000000000000000000" pitchFamily="2" charset="2"/>
              <a:buChar char="ü"/>
            </a:pPr>
            <a:r>
              <a:rPr lang="en-US" sz="2400" dirty="0" smtClean="0">
                <a:solidFill>
                  <a:schemeClr val="tx2">
                    <a:lumMod val="75000"/>
                  </a:schemeClr>
                </a:solidFill>
                <a:latin typeface="Garamond" panose="02020404030301010803" pitchFamily="18" charset="0"/>
              </a:rPr>
              <a:t>Estimation the </a:t>
            </a:r>
            <a:r>
              <a:rPr lang="en-US" sz="2400" dirty="0" smtClean="0">
                <a:solidFill>
                  <a:schemeClr val="tx2">
                    <a:lumMod val="75000"/>
                  </a:schemeClr>
                </a:solidFill>
                <a:latin typeface="Garamond" panose="02020404030301010803" pitchFamily="18" charset="0"/>
              </a:rPr>
              <a:t>labor </a:t>
            </a:r>
            <a:r>
              <a:rPr lang="en-US" sz="2400" dirty="0" smtClean="0">
                <a:solidFill>
                  <a:schemeClr val="tx2">
                    <a:lumMod val="75000"/>
                  </a:schemeClr>
                </a:solidFill>
                <a:latin typeface="Garamond" panose="02020404030301010803" pitchFamily="18" charset="0"/>
              </a:rPr>
              <a:t>supply </a:t>
            </a:r>
            <a:endParaRPr lang="en-US" sz="2400" dirty="0">
              <a:solidFill>
                <a:schemeClr val="tx2">
                  <a:lumMod val="75000"/>
                </a:schemeClr>
              </a:solidFill>
              <a:latin typeface="Garamond" panose="02020404030301010803" pitchFamily="18" charset="0"/>
            </a:endParaRPr>
          </a:p>
          <a:p>
            <a:pPr marL="342900" indent="-342900">
              <a:buFont typeface="Wingdings" panose="05000000000000000000" pitchFamily="2" charset="2"/>
              <a:buChar char="ü"/>
            </a:pPr>
            <a:endParaRPr lang="en-US" sz="2400" dirty="0">
              <a:solidFill>
                <a:schemeClr val="tx2">
                  <a:lumMod val="75000"/>
                </a:schemeClr>
              </a:solidFill>
              <a:latin typeface="Garamond" panose="02020404030301010803" pitchFamily="18" charset="0"/>
            </a:endParaRPr>
          </a:p>
          <a:p>
            <a:pPr marL="342900" indent="-342900">
              <a:buFont typeface="Wingdings" panose="05000000000000000000" pitchFamily="2" charset="2"/>
              <a:buChar char="ü"/>
            </a:pPr>
            <a:r>
              <a:rPr lang="en-US" sz="2400" dirty="0">
                <a:solidFill>
                  <a:schemeClr val="tx2">
                    <a:lumMod val="75000"/>
                  </a:schemeClr>
                </a:solidFill>
                <a:latin typeface="Garamond" panose="02020404030301010803" pitchFamily="18" charset="0"/>
              </a:rPr>
              <a:t>Estimation the </a:t>
            </a:r>
            <a:r>
              <a:rPr lang="en-US" sz="2400" dirty="0" smtClean="0">
                <a:solidFill>
                  <a:schemeClr val="tx2">
                    <a:lumMod val="75000"/>
                  </a:schemeClr>
                </a:solidFill>
                <a:latin typeface="Garamond" panose="02020404030301010803" pitchFamily="18" charset="0"/>
              </a:rPr>
              <a:t>labor </a:t>
            </a:r>
            <a:r>
              <a:rPr lang="en-US" sz="2400" dirty="0">
                <a:solidFill>
                  <a:schemeClr val="tx2">
                    <a:lumMod val="75000"/>
                  </a:schemeClr>
                </a:solidFill>
                <a:latin typeface="Garamond" panose="02020404030301010803" pitchFamily="18" charset="0"/>
              </a:rPr>
              <a:t>supply and demand </a:t>
            </a:r>
            <a:r>
              <a:rPr lang="en-US" sz="2400" dirty="0" smtClean="0">
                <a:solidFill>
                  <a:schemeClr val="tx2">
                    <a:lumMod val="75000"/>
                  </a:schemeClr>
                </a:solidFill>
                <a:latin typeface="Garamond" panose="02020404030301010803" pitchFamily="18" charset="0"/>
              </a:rPr>
              <a:t>imbalance</a:t>
            </a:r>
            <a:endParaRPr lang="ru-RU" sz="2400" dirty="0">
              <a:solidFill>
                <a:schemeClr val="tx2">
                  <a:lumMod val="75000"/>
                </a:schemeClr>
              </a:solidFill>
              <a:latin typeface="Garamond" panose="02020404030301010803" pitchFamily="18" charset="0"/>
            </a:endParaRPr>
          </a:p>
        </p:txBody>
      </p:sp>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3</a:t>
            </a:fld>
            <a:endParaRPr lang="ru-RU"/>
          </a:p>
        </p:txBody>
      </p:sp>
    </p:spTree>
    <p:extLst>
      <p:ext uri="{BB962C8B-B14F-4D97-AF65-F5344CB8AC3E}">
        <p14:creationId xmlns:p14="http://schemas.microsoft.com/office/powerpoint/2010/main" val="183583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723402" y="250165"/>
            <a:ext cx="7979455" cy="702335"/>
          </a:xfrm>
          <a:prstGeom prst="rect">
            <a:avLst/>
          </a:prstGeom>
        </p:spPr>
        <p:txBody>
          <a:bodyPr lIns="90000" tIns="91440" rIns="90000" bIns="91440" anchor="ctr"/>
          <a:lstStyle/>
          <a:p>
            <a:pPr algn="ctr"/>
            <a:r>
              <a:rPr lang="en-US" sz="2400" b="1" dirty="0" smtClean="0">
                <a:solidFill>
                  <a:schemeClr val="accent1">
                    <a:lumMod val="75000"/>
                  </a:schemeClr>
                </a:solidFill>
                <a:latin typeface="Garamond" panose="02020404030301010803" pitchFamily="18" charset="0"/>
              </a:rPr>
              <a:t>Structure of the model</a:t>
            </a:r>
            <a:endParaRPr lang="ru-RU" dirty="0">
              <a:solidFill>
                <a:schemeClr val="accent1">
                  <a:lumMod val="75000"/>
                </a:schemeClr>
              </a:solidFill>
              <a:latin typeface="Garamond" panose="02020404030301010803" pitchFamily="18" charset="0"/>
            </a:endParaRPr>
          </a:p>
        </p:txBody>
      </p:sp>
      <p:sp>
        <p:nvSpPr>
          <p:cNvPr id="5" name="Textfeld 3">
            <a:extLst>
              <a:ext uri="{FF2B5EF4-FFF2-40B4-BE49-F238E27FC236}">
                <a16:creationId xmlns:a16="http://schemas.microsoft.com/office/drawing/2014/main" xmlns="" id="{BD2B27D3-B4D0-4982-994F-D7F263957F59}"/>
              </a:ext>
            </a:extLst>
          </p:cNvPr>
          <p:cNvSpPr txBox="1"/>
          <p:nvPr/>
        </p:nvSpPr>
        <p:spPr>
          <a:xfrm>
            <a:off x="5220072" y="1688338"/>
            <a:ext cx="3482785" cy="2862322"/>
          </a:xfrm>
          <a:prstGeom prst="rect">
            <a:avLst/>
          </a:prstGeom>
          <a:noFill/>
        </p:spPr>
        <p:txBody>
          <a:bodyPr wrap="square" rtlCol="0">
            <a:spAutoFit/>
          </a:bodyPr>
          <a:lstStyle/>
          <a:p>
            <a:r>
              <a:rPr lang="en-US" sz="2000" dirty="0">
                <a:solidFill>
                  <a:schemeClr val="accent1">
                    <a:lumMod val="75000"/>
                  </a:schemeClr>
                </a:solidFill>
                <a:latin typeface="Garamond" panose="02020404030301010803" pitchFamily="18" charset="0"/>
              </a:rPr>
              <a:t>M1: Macro-Module</a:t>
            </a:r>
          </a:p>
          <a:p>
            <a:endParaRPr lang="en-US" sz="2000" dirty="0">
              <a:solidFill>
                <a:schemeClr val="accent1">
                  <a:lumMod val="75000"/>
                </a:schemeClr>
              </a:solidFill>
              <a:latin typeface="Garamond" panose="02020404030301010803" pitchFamily="18" charset="0"/>
            </a:endParaRPr>
          </a:p>
          <a:p>
            <a:r>
              <a:rPr lang="en-US" sz="2000" dirty="0">
                <a:solidFill>
                  <a:schemeClr val="accent1">
                    <a:lumMod val="75000"/>
                  </a:schemeClr>
                </a:solidFill>
                <a:latin typeface="Garamond" panose="02020404030301010803" pitchFamily="18" charset="0"/>
              </a:rPr>
              <a:t>M2: Expansion Demand</a:t>
            </a:r>
          </a:p>
          <a:p>
            <a:endParaRPr lang="en-US" sz="2000" dirty="0">
              <a:solidFill>
                <a:schemeClr val="accent1">
                  <a:lumMod val="75000"/>
                </a:schemeClr>
              </a:solidFill>
              <a:latin typeface="Garamond" panose="02020404030301010803" pitchFamily="18" charset="0"/>
            </a:endParaRPr>
          </a:p>
          <a:p>
            <a:r>
              <a:rPr lang="en-US" sz="2000" dirty="0">
                <a:solidFill>
                  <a:schemeClr val="accent1">
                    <a:lumMod val="75000"/>
                  </a:schemeClr>
                </a:solidFill>
                <a:latin typeface="Garamond" panose="02020404030301010803" pitchFamily="18" charset="0"/>
              </a:rPr>
              <a:t>M3: Replacement Demand</a:t>
            </a:r>
          </a:p>
          <a:p>
            <a:endParaRPr lang="en-US" sz="2000" dirty="0">
              <a:solidFill>
                <a:schemeClr val="accent1">
                  <a:lumMod val="75000"/>
                </a:schemeClr>
              </a:solidFill>
              <a:latin typeface="Garamond" panose="02020404030301010803" pitchFamily="18" charset="0"/>
            </a:endParaRPr>
          </a:p>
          <a:p>
            <a:r>
              <a:rPr lang="en-US" sz="2000" dirty="0">
                <a:solidFill>
                  <a:schemeClr val="accent1">
                    <a:lumMod val="75000"/>
                  </a:schemeClr>
                </a:solidFill>
                <a:latin typeface="Garamond" panose="02020404030301010803" pitchFamily="18" charset="0"/>
              </a:rPr>
              <a:t>M4: Supply Module</a:t>
            </a:r>
          </a:p>
          <a:p>
            <a:endParaRPr lang="en-US" sz="2000" dirty="0">
              <a:solidFill>
                <a:schemeClr val="accent1">
                  <a:lumMod val="75000"/>
                </a:schemeClr>
              </a:solidFill>
              <a:latin typeface="Garamond" panose="02020404030301010803" pitchFamily="18" charset="0"/>
            </a:endParaRPr>
          </a:p>
          <a:p>
            <a:r>
              <a:rPr lang="en-US" sz="2000" dirty="0">
                <a:solidFill>
                  <a:schemeClr val="accent1">
                    <a:lumMod val="75000"/>
                  </a:schemeClr>
                </a:solidFill>
                <a:latin typeface="Garamond" panose="02020404030301010803" pitchFamily="18" charset="0"/>
              </a:rPr>
              <a:t>M5: Mismatch &amp; Imbalances</a:t>
            </a:r>
          </a:p>
        </p:txBody>
      </p:sp>
      <p:pic>
        <p:nvPicPr>
          <p:cNvPr id="6" name="Grafik 2">
            <a:extLst>
              <a:ext uri="{FF2B5EF4-FFF2-40B4-BE49-F238E27FC236}">
                <a16:creationId xmlns="" xmlns:a16="http://schemas.microsoft.com/office/drawing/2014/main" id="{AABA2409-4B16-4019-8B11-8B1E2BAAE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04" y="1268760"/>
            <a:ext cx="4442272" cy="4824536"/>
          </a:xfrm>
          <a:prstGeom prst="rect">
            <a:avLst/>
          </a:prstGeom>
        </p:spPr>
      </p:pic>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4</a:t>
            </a:fld>
            <a:endParaRPr lang="ru-RU"/>
          </a:p>
        </p:txBody>
      </p:sp>
    </p:spTree>
    <p:extLst>
      <p:ext uri="{BB962C8B-B14F-4D97-AF65-F5344CB8AC3E}">
        <p14:creationId xmlns:p14="http://schemas.microsoft.com/office/powerpoint/2010/main" val="163827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404664"/>
            <a:ext cx="4464496" cy="720080"/>
          </a:xfrm>
        </p:spPr>
        <p:txBody>
          <a:bodyPr>
            <a:normAutofit/>
          </a:bodyPr>
          <a:lstStyle/>
          <a:p>
            <a:pPr>
              <a:lnSpc>
                <a:spcPct val="100000"/>
              </a:lnSpc>
            </a:pPr>
            <a:r>
              <a:rPr lang="en-US" sz="2400" b="1" dirty="0" smtClean="0">
                <a:solidFill>
                  <a:schemeClr val="accent1">
                    <a:lumMod val="75000"/>
                  </a:schemeClr>
                </a:solidFill>
                <a:latin typeface="Garamond" panose="02020404030301010803" pitchFamily="18" charset="0"/>
              </a:rPr>
              <a:t>Main data sources</a:t>
            </a:r>
            <a:endParaRPr lang="uk-UA" sz="2400" b="1" dirty="0">
              <a:solidFill>
                <a:schemeClr val="accent1">
                  <a:lumMod val="75000"/>
                </a:schemeClr>
              </a:solidFill>
              <a:latin typeface="Garamond" panose="02020404030301010803" pitchFamily="18" charset="0"/>
            </a:endParaRPr>
          </a:p>
        </p:txBody>
      </p:sp>
      <p:sp>
        <p:nvSpPr>
          <p:cNvPr id="3" name="Объект 2"/>
          <p:cNvSpPr>
            <a:spLocks noGrp="1"/>
          </p:cNvSpPr>
          <p:nvPr>
            <p:ph idx="4294967295"/>
          </p:nvPr>
        </p:nvSpPr>
        <p:spPr>
          <a:xfrm>
            <a:off x="251520" y="1700808"/>
            <a:ext cx="8677472" cy="3240360"/>
          </a:xfrm>
          <a:prstGeom prst="rect">
            <a:avLst/>
          </a:prstGeom>
        </p:spPr>
        <p:txBody>
          <a:bodyPr>
            <a:noAutofit/>
          </a:bodyPr>
          <a:lstStyle/>
          <a:p>
            <a:pPr marL="0" indent="0">
              <a:buFont typeface="Wingdings" pitchFamily="2" charset="2"/>
              <a:buChar char="ü"/>
              <a:defRPr/>
            </a:pPr>
            <a:r>
              <a:rPr lang="en-US" sz="2400" dirty="0" smtClean="0">
                <a:solidFill>
                  <a:schemeClr val="accent5">
                    <a:lumMod val="75000"/>
                  </a:schemeClr>
                </a:solidFill>
                <a:latin typeface="Garamond" panose="02020404030301010803" pitchFamily="18" charset="0"/>
              </a:rPr>
              <a:t> </a:t>
            </a:r>
            <a:r>
              <a:rPr lang="en-US" sz="2400" dirty="0" smtClean="0">
                <a:solidFill>
                  <a:schemeClr val="accent1">
                    <a:lumMod val="75000"/>
                  </a:schemeClr>
                </a:solidFill>
                <a:latin typeface="Garamond" panose="02020404030301010803" pitchFamily="18" charset="0"/>
              </a:rPr>
              <a:t>Macroeconomic </a:t>
            </a:r>
            <a:r>
              <a:rPr lang="en-US" sz="2400" dirty="0">
                <a:solidFill>
                  <a:schemeClr val="accent1">
                    <a:lumMod val="75000"/>
                  </a:schemeClr>
                </a:solidFill>
                <a:latin typeface="Garamond" panose="02020404030301010803" pitchFamily="18" charset="0"/>
              </a:rPr>
              <a:t>forecast of economic development by </a:t>
            </a:r>
            <a:r>
              <a:rPr lang="en-US" sz="2400" dirty="0" smtClean="0">
                <a:solidFill>
                  <a:schemeClr val="accent1">
                    <a:lumMod val="75000"/>
                  </a:schemeClr>
                </a:solidFill>
                <a:latin typeface="Garamond" panose="02020404030301010803" pitchFamily="18" charset="0"/>
              </a:rPr>
              <a:t>sectors;</a:t>
            </a:r>
            <a:endParaRPr lang="uk-UA" sz="2400" dirty="0">
              <a:solidFill>
                <a:schemeClr val="accent1">
                  <a:lumMod val="75000"/>
                </a:schemeClr>
              </a:solidFill>
              <a:latin typeface="Garamond" panose="02020404030301010803" pitchFamily="18" charset="0"/>
            </a:endParaRPr>
          </a:p>
          <a:p>
            <a:pPr marL="0" indent="0">
              <a:buFont typeface="Wingdings" pitchFamily="2" charset="2"/>
              <a:buChar char="ü"/>
              <a:defRPr/>
            </a:pPr>
            <a:r>
              <a:rPr lang="en-US" sz="2400" dirty="0" smtClean="0">
                <a:solidFill>
                  <a:schemeClr val="accent1">
                    <a:lumMod val="75000"/>
                  </a:schemeClr>
                </a:solidFill>
                <a:latin typeface="Garamond" panose="02020404030301010803" pitchFamily="18" charset="0"/>
              </a:rPr>
              <a:t> </a:t>
            </a:r>
            <a:r>
              <a:rPr lang="en-US" sz="2400" dirty="0" err="1" smtClean="0">
                <a:solidFill>
                  <a:schemeClr val="accent1">
                    <a:lumMod val="75000"/>
                  </a:schemeClr>
                </a:solidFill>
                <a:latin typeface="Garamond" panose="02020404030301010803" pitchFamily="18" charset="0"/>
              </a:rPr>
              <a:t>Microdata</a:t>
            </a:r>
            <a:r>
              <a:rPr lang="en-US" sz="2400" dirty="0" smtClean="0">
                <a:solidFill>
                  <a:schemeClr val="accent1">
                    <a:lumMod val="75000"/>
                  </a:schemeClr>
                </a:solidFill>
                <a:latin typeface="Garamond" panose="02020404030301010803" pitchFamily="18" charset="0"/>
              </a:rPr>
              <a:t> </a:t>
            </a:r>
            <a:r>
              <a:rPr lang="en-US" sz="2400" dirty="0">
                <a:solidFill>
                  <a:schemeClr val="accent1">
                    <a:lumMod val="75000"/>
                  </a:schemeClr>
                </a:solidFill>
                <a:latin typeface="Garamond" panose="02020404030301010803" pitchFamily="18" charset="0"/>
              </a:rPr>
              <a:t>of the labor force survey</a:t>
            </a:r>
            <a:r>
              <a:rPr lang="uk-UA" sz="2400" dirty="0" smtClean="0">
                <a:solidFill>
                  <a:schemeClr val="accent1">
                    <a:lumMod val="75000"/>
                  </a:schemeClr>
                </a:solidFill>
                <a:latin typeface="Garamond" panose="02020404030301010803" pitchFamily="18" charset="0"/>
              </a:rPr>
              <a:t>; </a:t>
            </a:r>
          </a:p>
          <a:p>
            <a:pPr marL="0" indent="0">
              <a:buFont typeface="Wingdings" pitchFamily="2" charset="2"/>
              <a:buChar char="ü"/>
              <a:defRPr/>
            </a:pPr>
            <a:r>
              <a:rPr lang="en-US" sz="2400" dirty="0" smtClean="0">
                <a:solidFill>
                  <a:schemeClr val="accent1">
                    <a:lumMod val="75000"/>
                  </a:schemeClr>
                </a:solidFill>
                <a:latin typeface="Garamond" panose="02020404030301010803" pitchFamily="18" charset="0"/>
              </a:rPr>
              <a:t> </a:t>
            </a:r>
            <a:r>
              <a:rPr lang="en-US" sz="2400" dirty="0" err="1" smtClean="0">
                <a:solidFill>
                  <a:schemeClr val="accent1">
                    <a:lumMod val="75000"/>
                  </a:schemeClr>
                </a:solidFill>
                <a:latin typeface="Garamond" panose="02020404030301010803" pitchFamily="18" charset="0"/>
              </a:rPr>
              <a:t>Microdata</a:t>
            </a:r>
            <a:r>
              <a:rPr lang="en-US" sz="2400" dirty="0" smtClean="0">
                <a:solidFill>
                  <a:schemeClr val="accent1">
                    <a:lumMod val="75000"/>
                  </a:schemeClr>
                </a:solidFill>
                <a:latin typeface="Garamond" panose="02020404030301010803" pitchFamily="18" charset="0"/>
              </a:rPr>
              <a:t> </a:t>
            </a:r>
            <a:r>
              <a:rPr lang="en-US" sz="2400" dirty="0">
                <a:solidFill>
                  <a:schemeClr val="accent1">
                    <a:lumMod val="75000"/>
                  </a:schemeClr>
                </a:solidFill>
                <a:latin typeface="Garamond" panose="02020404030301010803" pitchFamily="18" charset="0"/>
              </a:rPr>
              <a:t>of the population survey on labor migration</a:t>
            </a:r>
            <a:r>
              <a:rPr lang="uk-UA" sz="2400" dirty="0" smtClean="0">
                <a:solidFill>
                  <a:schemeClr val="accent1">
                    <a:lumMod val="75000"/>
                  </a:schemeClr>
                </a:solidFill>
                <a:latin typeface="Garamond" panose="02020404030301010803" pitchFamily="18" charset="0"/>
              </a:rPr>
              <a:t>;</a:t>
            </a:r>
          </a:p>
          <a:p>
            <a:pPr marL="0" indent="0">
              <a:buFont typeface="Wingdings" pitchFamily="2" charset="2"/>
              <a:buChar char="ü"/>
              <a:defRPr/>
            </a:pPr>
            <a:r>
              <a:rPr lang="en-US" sz="2400" dirty="0" smtClean="0">
                <a:solidFill>
                  <a:schemeClr val="accent1">
                    <a:lumMod val="75000"/>
                  </a:schemeClr>
                </a:solidFill>
                <a:latin typeface="Garamond" panose="02020404030301010803" pitchFamily="18" charset="0"/>
              </a:rPr>
              <a:t> Official </a:t>
            </a:r>
            <a:r>
              <a:rPr lang="en-US" sz="2400" dirty="0">
                <a:solidFill>
                  <a:schemeClr val="accent1">
                    <a:lumMod val="75000"/>
                  </a:schemeClr>
                </a:solidFill>
                <a:latin typeface="Garamond" panose="02020404030301010803" pitchFamily="18" charset="0"/>
              </a:rPr>
              <a:t>demographic </a:t>
            </a:r>
            <a:r>
              <a:rPr lang="en-US" sz="2400" dirty="0" smtClean="0">
                <a:solidFill>
                  <a:schemeClr val="accent1">
                    <a:lumMod val="75000"/>
                  </a:schemeClr>
                </a:solidFill>
                <a:latin typeface="Garamond" panose="02020404030301010803" pitchFamily="18" charset="0"/>
              </a:rPr>
              <a:t>forecast;</a:t>
            </a:r>
          </a:p>
          <a:p>
            <a:pPr marL="0" indent="0">
              <a:buNone/>
              <a:defRPr/>
            </a:pPr>
            <a:endParaRPr lang="en-US" sz="2400" dirty="0" smtClean="0">
              <a:solidFill>
                <a:schemeClr val="accent1">
                  <a:lumMod val="75000"/>
                </a:schemeClr>
              </a:solidFill>
              <a:latin typeface="Garamond" panose="02020404030301010803" pitchFamily="18" charset="0"/>
            </a:endParaRPr>
          </a:p>
          <a:p>
            <a:pPr>
              <a:buFont typeface="Wingdings" panose="05000000000000000000" pitchFamily="2" charset="2"/>
              <a:buChar char="ü"/>
              <a:defRPr/>
            </a:pPr>
            <a:r>
              <a:rPr lang="en-US" sz="2400" dirty="0" smtClean="0">
                <a:solidFill>
                  <a:schemeClr val="accent1">
                    <a:lumMod val="75000"/>
                  </a:schemeClr>
                </a:solidFill>
                <a:latin typeface="Garamond" panose="02020404030301010803" pitchFamily="18" charset="0"/>
              </a:rPr>
              <a:t>Other sources, for instance, Google </a:t>
            </a:r>
            <a:r>
              <a:rPr lang="en-US" sz="2400" dirty="0">
                <a:solidFill>
                  <a:schemeClr val="accent1">
                    <a:lumMod val="75000"/>
                  </a:schemeClr>
                </a:solidFill>
                <a:latin typeface="Garamond" panose="02020404030301010803" pitchFamily="18" charset="0"/>
              </a:rPr>
              <a:t>trends data on job search abroad</a:t>
            </a:r>
            <a:endParaRPr lang="uk-UA" sz="2400" dirty="0" smtClean="0">
              <a:solidFill>
                <a:schemeClr val="accent1">
                  <a:lumMod val="75000"/>
                </a:schemeClr>
              </a:solidFill>
              <a:latin typeface="Garamond" panose="02020404030301010803" pitchFamily="18" charset="0"/>
            </a:endParaRPr>
          </a:p>
          <a:p>
            <a:pPr lvl="0">
              <a:buNone/>
            </a:pPr>
            <a:endParaRPr lang="uk-UA" sz="2400" dirty="0" smtClean="0">
              <a:solidFill>
                <a:schemeClr val="accent1">
                  <a:lumMod val="50000"/>
                </a:schemeClr>
              </a:solidFill>
              <a:latin typeface="Garamond" panose="02020404030301010803" pitchFamily="18" charset="0"/>
            </a:endParaRPr>
          </a:p>
          <a:p>
            <a:pPr marL="0" indent="0">
              <a:buNone/>
              <a:defRPr/>
            </a:pPr>
            <a:endParaRPr lang="uk-UA" sz="2400" dirty="0" smtClean="0">
              <a:solidFill>
                <a:schemeClr val="tx1">
                  <a:lumMod val="65000"/>
                  <a:lumOff val="35000"/>
                </a:schemeClr>
              </a:solidFill>
              <a:latin typeface="Garamond" panose="02020404030301010803" pitchFamily="18" charset="0"/>
            </a:endParaRPr>
          </a:p>
          <a:p>
            <a:pPr marL="0" indent="0">
              <a:buNone/>
              <a:defRPr/>
            </a:pPr>
            <a:endParaRPr lang="uk-UA" sz="2400" dirty="0" smtClean="0">
              <a:solidFill>
                <a:schemeClr val="tx1">
                  <a:lumMod val="65000"/>
                  <a:lumOff val="35000"/>
                </a:schemeClr>
              </a:solidFill>
              <a:latin typeface="Garamond" panose="02020404030301010803" pitchFamily="18" charset="0"/>
            </a:endParaRPr>
          </a:p>
          <a:p>
            <a:pPr marL="0" indent="0">
              <a:buNone/>
              <a:defRPr/>
            </a:pPr>
            <a:r>
              <a:rPr lang="uk-UA" sz="2400" dirty="0" smtClean="0">
                <a:solidFill>
                  <a:schemeClr val="tx1">
                    <a:lumMod val="65000"/>
                    <a:lumOff val="35000"/>
                  </a:schemeClr>
                </a:solidFill>
                <a:latin typeface="Garamond" panose="02020404030301010803" pitchFamily="18" charset="0"/>
              </a:rPr>
              <a:t> </a:t>
            </a:r>
          </a:p>
        </p:txBody>
      </p:sp>
      <p:sp>
        <p:nvSpPr>
          <p:cNvPr id="4" name="Номер слайда 3"/>
          <p:cNvSpPr>
            <a:spLocks noGrp="1"/>
          </p:cNvSpPr>
          <p:nvPr>
            <p:ph type="sldNum" sz="quarter" idx="12"/>
          </p:nvPr>
        </p:nvSpPr>
        <p:spPr/>
        <p:txBody>
          <a:bodyPr/>
          <a:lstStyle/>
          <a:p>
            <a:pPr>
              <a:defRPr/>
            </a:pPr>
            <a:fld id="{5C34393D-5822-4736-ADD1-41D23D3E8035}" type="slidenum">
              <a:rPr lang="ru-RU" smtClean="0"/>
              <a:pPr>
                <a:defRPr/>
              </a:pPr>
              <a:t>5</a:t>
            </a:fld>
            <a:endParaRPr lang="ru-RU"/>
          </a:p>
        </p:txBody>
      </p:sp>
    </p:spTree>
    <p:extLst>
      <p:ext uri="{BB962C8B-B14F-4D97-AF65-F5344CB8AC3E}">
        <p14:creationId xmlns:p14="http://schemas.microsoft.com/office/powerpoint/2010/main" val="3466566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7200800" cy="720080"/>
          </a:xfrm>
        </p:spPr>
        <p:txBody>
          <a:bodyPr>
            <a:normAutofit/>
          </a:bodyPr>
          <a:lstStyle/>
          <a:p>
            <a:pPr>
              <a:lnSpc>
                <a:spcPct val="100000"/>
              </a:lnSpc>
            </a:pPr>
            <a:r>
              <a:rPr lang="en-US" sz="2400" b="1" dirty="0" smtClean="0">
                <a:solidFill>
                  <a:schemeClr val="accent1">
                    <a:lumMod val="75000"/>
                  </a:schemeClr>
                </a:solidFill>
                <a:latin typeface="Garamond" panose="02020404030301010803" pitchFamily="18" charset="0"/>
              </a:rPr>
              <a:t>The Labor Force and Labor Migration Surveys</a:t>
            </a:r>
            <a:endParaRPr lang="uk-UA" sz="2400" b="1" dirty="0">
              <a:solidFill>
                <a:schemeClr val="accent1">
                  <a:lumMod val="75000"/>
                </a:schemeClr>
              </a:solidFill>
              <a:latin typeface="Garamond" panose="02020404030301010803" pitchFamily="18" charset="0"/>
            </a:endParaRPr>
          </a:p>
        </p:txBody>
      </p:sp>
      <p:sp>
        <p:nvSpPr>
          <p:cNvPr id="3" name="Объект 2"/>
          <p:cNvSpPr>
            <a:spLocks noGrp="1"/>
          </p:cNvSpPr>
          <p:nvPr>
            <p:ph idx="4294967295"/>
          </p:nvPr>
        </p:nvSpPr>
        <p:spPr>
          <a:xfrm>
            <a:off x="251520" y="1268760"/>
            <a:ext cx="8677472" cy="4608512"/>
          </a:xfrm>
          <a:prstGeom prst="rect">
            <a:avLst/>
          </a:prstGeom>
        </p:spPr>
        <p:txBody>
          <a:bodyPr>
            <a:noAutofit/>
          </a:bodyPr>
          <a:lstStyle/>
          <a:p>
            <a:pPr marL="0" indent="0">
              <a:buNone/>
              <a:defRPr/>
            </a:pPr>
            <a:r>
              <a:rPr lang="en-US" sz="1600" dirty="0" smtClean="0">
                <a:solidFill>
                  <a:schemeClr val="accent1">
                    <a:lumMod val="75000"/>
                  </a:schemeClr>
                </a:solidFill>
                <a:latin typeface="Garamond" panose="02020404030301010803" pitchFamily="18" charset="0"/>
              </a:rPr>
              <a:t>The Labor </a:t>
            </a:r>
            <a:r>
              <a:rPr lang="en-US" sz="1600" dirty="0">
                <a:solidFill>
                  <a:schemeClr val="accent1">
                    <a:lumMod val="75000"/>
                  </a:schemeClr>
                </a:solidFill>
                <a:latin typeface="Garamond" panose="02020404030301010803" pitchFamily="18" charset="0"/>
              </a:rPr>
              <a:t>Force Survey is a main source of information on composition and structure of the </a:t>
            </a:r>
            <a:r>
              <a:rPr lang="en-US" sz="1600" dirty="0" smtClean="0">
                <a:solidFill>
                  <a:schemeClr val="accent1">
                    <a:lumMod val="75000"/>
                  </a:schemeClr>
                </a:solidFill>
                <a:latin typeface="Garamond" panose="02020404030301010803" pitchFamily="18" charset="0"/>
              </a:rPr>
              <a:t>labor </a:t>
            </a:r>
            <a:r>
              <a:rPr lang="en-US" sz="1600" dirty="0">
                <a:solidFill>
                  <a:schemeClr val="accent1">
                    <a:lumMod val="75000"/>
                  </a:schemeClr>
                </a:solidFill>
                <a:latin typeface="Garamond" panose="02020404030301010803" pitchFamily="18" charset="0"/>
              </a:rPr>
              <a:t>force, employment, unemployment, economical inactivity etc. From 1999 </a:t>
            </a:r>
            <a:r>
              <a:rPr lang="en-US" sz="1600" dirty="0" smtClean="0">
                <a:solidFill>
                  <a:schemeClr val="accent1">
                    <a:lumMod val="75000"/>
                  </a:schemeClr>
                </a:solidFill>
                <a:latin typeface="Garamond" panose="02020404030301010803" pitchFamily="18" charset="0"/>
              </a:rPr>
              <a:t>the </a:t>
            </a:r>
            <a:r>
              <a:rPr lang="en-US" sz="1600" dirty="0">
                <a:solidFill>
                  <a:schemeClr val="accent1">
                    <a:lumMod val="75000"/>
                  </a:schemeClr>
                </a:solidFill>
                <a:latin typeface="Garamond" panose="02020404030301010803" pitchFamily="18" charset="0"/>
              </a:rPr>
              <a:t>LFS is conducted on a permanent basis: in 1999-2003 – quarterly, and from January 2004 it is conducted on a monthly basis. </a:t>
            </a:r>
            <a:r>
              <a:rPr lang="en-US" sz="1600" dirty="0">
                <a:solidFill>
                  <a:schemeClr val="accent1">
                    <a:lumMod val="75000"/>
                  </a:schemeClr>
                </a:solidFill>
                <a:latin typeface="Garamond" panose="02020404030301010803" pitchFamily="18" charset="0"/>
              </a:rPr>
              <a:t>The LFS methodology is consistent with ILO concepts and definitions. The survey is conducted by interviewing non-institutional households covered by the sample which is created on base of the stratified multi-stage probability sampling procedure. In each household sampled in the survey, demographic information and specific information on the economic activity of household members aged 15-70 is collected for the week completed before the surveyed week. From 2004 onwards, 11.1 thousand households representing all regions of Ukraine are sampled for monthly surveys. Both households and their members aged 15-70 are the LFS survey units. </a:t>
            </a:r>
            <a:r>
              <a:rPr lang="en-US" sz="1600" dirty="0">
                <a:solidFill>
                  <a:schemeClr val="accent1">
                    <a:lumMod val="75000"/>
                  </a:schemeClr>
                </a:solidFill>
                <a:latin typeface="Garamond" panose="02020404030301010803" pitchFamily="18" charset="0"/>
              </a:rPr>
              <a:t>The LFS findings are indicator estimates, for this reason when decision is made regarding areas of their application one should take into account the extent to which this data is </a:t>
            </a:r>
            <a:r>
              <a:rPr lang="en-US" sz="1600" dirty="0" smtClean="0">
                <a:solidFill>
                  <a:schemeClr val="accent1">
                    <a:lumMod val="75000"/>
                  </a:schemeClr>
                </a:solidFill>
                <a:latin typeface="Garamond" panose="02020404030301010803" pitchFamily="18" charset="0"/>
              </a:rPr>
              <a:t>reliable.</a:t>
            </a:r>
          </a:p>
          <a:p>
            <a:pPr marL="0" indent="0">
              <a:buNone/>
              <a:defRPr/>
            </a:pPr>
            <a:r>
              <a:rPr lang="en-US" sz="1600" dirty="0" smtClean="0">
                <a:solidFill>
                  <a:schemeClr val="accent1">
                    <a:lumMod val="75000"/>
                  </a:schemeClr>
                </a:solidFill>
                <a:latin typeface="Garamond" panose="02020404030301010803" pitchFamily="18" charset="0"/>
              </a:rPr>
              <a:t>The  Labor Migration Survey was organised as a module od the LFS.  26.7 </a:t>
            </a:r>
            <a:r>
              <a:rPr lang="en-US" sz="1600" dirty="0">
                <a:solidFill>
                  <a:schemeClr val="accent1">
                    <a:lumMod val="75000"/>
                  </a:schemeClr>
                </a:solidFill>
                <a:latin typeface="Garamond" panose="02020404030301010803" pitchFamily="18" charset="0"/>
              </a:rPr>
              <a:t>thousand households were selected for the survey of labor migration, of which 21.7 thousand were polled. The </a:t>
            </a:r>
            <a:r>
              <a:rPr lang="en-US" sz="1600" dirty="0" smtClean="0">
                <a:solidFill>
                  <a:schemeClr val="accent1">
                    <a:lumMod val="75000"/>
                  </a:schemeClr>
                </a:solidFill>
                <a:latin typeface="Garamond" panose="02020404030301010803" pitchFamily="18" charset="0"/>
              </a:rPr>
              <a:t> level </a:t>
            </a:r>
            <a:r>
              <a:rPr lang="en-US" sz="1600" dirty="0">
                <a:solidFill>
                  <a:schemeClr val="accent1">
                    <a:lumMod val="75000"/>
                  </a:schemeClr>
                </a:solidFill>
                <a:latin typeface="Garamond" panose="02020404030301010803" pitchFamily="18" charset="0"/>
              </a:rPr>
              <a:t>of participation of households in the examination of labor migration in </a:t>
            </a:r>
            <a:r>
              <a:rPr lang="en-US" sz="1600" dirty="0" smtClean="0">
                <a:solidFill>
                  <a:schemeClr val="accent1">
                    <a:lumMod val="75000"/>
                  </a:schemeClr>
                </a:solidFill>
                <a:latin typeface="Garamond" panose="02020404030301010803" pitchFamily="18" charset="0"/>
              </a:rPr>
              <a:t>Ukraine </a:t>
            </a:r>
            <a:r>
              <a:rPr lang="en-US" sz="1600" dirty="0">
                <a:solidFill>
                  <a:schemeClr val="accent1">
                    <a:lumMod val="75000"/>
                  </a:schemeClr>
                </a:solidFill>
                <a:latin typeface="Garamond" panose="02020404030301010803" pitchFamily="18" charset="0"/>
              </a:rPr>
              <a:t>as a whole was 81.3%, in urban settlements - 74.5%, and 90, 5% - in rural areas. As </a:t>
            </a:r>
            <a:r>
              <a:rPr lang="en-US" sz="1600" dirty="0" smtClean="0">
                <a:solidFill>
                  <a:schemeClr val="accent1">
                    <a:lumMod val="75000"/>
                  </a:schemeClr>
                </a:solidFill>
                <a:latin typeface="Garamond" panose="02020404030301010803" pitchFamily="18" charset="0"/>
              </a:rPr>
              <a:t>household members </a:t>
            </a:r>
            <a:r>
              <a:rPr lang="en-US" sz="1600" dirty="0">
                <a:solidFill>
                  <a:schemeClr val="accent1">
                    <a:lumMod val="75000"/>
                  </a:schemeClr>
                </a:solidFill>
                <a:latin typeface="Garamond" panose="02020404030301010803" pitchFamily="18" charset="0"/>
              </a:rPr>
              <a:t>40,500 </a:t>
            </a:r>
            <a:r>
              <a:rPr lang="en-US" sz="1600" dirty="0" smtClean="0">
                <a:solidFill>
                  <a:schemeClr val="accent1">
                    <a:lumMod val="75000"/>
                  </a:schemeClr>
                </a:solidFill>
                <a:latin typeface="Garamond" panose="02020404030301010803" pitchFamily="18" charset="0"/>
              </a:rPr>
              <a:t>persons </a:t>
            </a:r>
            <a:r>
              <a:rPr lang="en-US" sz="1600" dirty="0">
                <a:solidFill>
                  <a:schemeClr val="accent1">
                    <a:lumMod val="75000"/>
                  </a:schemeClr>
                </a:solidFill>
                <a:latin typeface="Garamond" panose="02020404030301010803" pitchFamily="18" charset="0"/>
              </a:rPr>
              <a:t>aged 15-70 years were interviewed according to the survey program</a:t>
            </a:r>
            <a:r>
              <a:rPr lang="en-US" sz="1600" dirty="0" smtClean="0">
                <a:solidFill>
                  <a:schemeClr val="accent1">
                    <a:lumMod val="75000"/>
                  </a:schemeClr>
                </a:solidFill>
                <a:latin typeface="Garamond" panose="02020404030301010803" pitchFamily="18" charset="0"/>
              </a:rPr>
              <a:t>. The reliability level of number of migrant estimates was from CV about 8% for the West region to CV about 25% for  the North and East regions.</a:t>
            </a:r>
            <a:r>
              <a:rPr lang="en-US" sz="1800" dirty="0" smtClean="0">
                <a:solidFill>
                  <a:schemeClr val="accent1">
                    <a:lumMod val="75000"/>
                  </a:schemeClr>
                </a:solidFill>
                <a:latin typeface="Garamond" panose="02020404030301010803" pitchFamily="18" charset="0"/>
              </a:rPr>
              <a:t> </a:t>
            </a:r>
            <a:endParaRPr lang="uk-UA" sz="2400" dirty="0" smtClean="0">
              <a:solidFill>
                <a:schemeClr val="tx1">
                  <a:lumMod val="65000"/>
                  <a:lumOff val="35000"/>
                </a:schemeClr>
              </a:solidFill>
              <a:latin typeface="Garamond" panose="02020404030301010803" pitchFamily="18" charset="0"/>
            </a:endParaRPr>
          </a:p>
          <a:p>
            <a:pPr marL="0" indent="0">
              <a:buNone/>
              <a:defRPr/>
            </a:pPr>
            <a:r>
              <a:rPr lang="uk-UA" sz="2400" dirty="0" smtClean="0">
                <a:solidFill>
                  <a:schemeClr val="tx1">
                    <a:lumMod val="65000"/>
                    <a:lumOff val="35000"/>
                  </a:schemeClr>
                </a:solidFill>
                <a:latin typeface="Garamond" panose="02020404030301010803" pitchFamily="18" charset="0"/>
              </a:rPr>
              <a:t> </a:t>
            </a:r>
          </a:p>
        </p:txBody>
      </p:sp>
      <p:sp>
        <p:nvSpPr>
          <p:cNvPr id="4" name="Номер слайда 3"/>
          <p:cNvSpPr>
            <a:spLocks noGrp="1"/>
          </p:cNvSpPr>
          <p:nvPr>
            <p:ph type="sldNum" sz="quarter" idx="12"/>
          </p:nvPr>
        </p:nvSpPr>
        <p:spPr/>
        <p:txBody>
          <a:bodyPr/>
          <a:lstStyle/>
          <a:p>
            <a:pPr>
              <a:defRPr/>
            </a:pPr>
            <a:fld id="{5C34393D-5822-4736-ADD1-41D23D3E8035}" type="slidenum">
              <a:rPr lang="ru-RU" smtClean="0"/>
              <a:pPr>
                <a:defRPr/>
              </a:pPr>
              <a:t>6</a:t>
            </a:fld>
            <a:endParaRPr lang="ru-RU"/>
          </a:p>
        </p:txBody>
      </p:sp>
    </p:spTree>
    <p:extLst>
      <p:ext uri="{BB962C8B-B14F-4D97-AF65-F5344CB8AC3E}">
        <p14:creationId xmlns:p14="http://schemas.microsoft.com/office/powerpoint/2010/main" val="3659013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395537" y="401061"/>
            <a:ext cx="8568952" cy="1011715"/>
          </a:xfrm>
          <a:prstGeom prst="rect">
            <a:avLst/>
          </a:prstGeom>
        </p:spPr>
        <p:txBody>
          <a:bodyPr tIns="91440" bIns="91440" anchor="ctr"/>
          <a:lstStyle/>
          <a:p>
            <a:pPr algn="ctr"/>
            <a:r>
              <a:rPr lang="en-US" sz="2400" b="1" dirty="0">
                <a:solidFill>
                  <a:schemeClr val="accent1">
                    <a:lumMod val="75000"/>
                  </a:schemeClr>
                </a:solidFill>
                <a:latin typeface="Garamond" panose="02020404030301010803" pitchFamily="18" charset="0"/>
                <a:ea typeface="+mj-ea"/>
                <a:cs typeface="+mj-cs"/>
              </a:rPr>
              <a:t>Change in employment by sectors, 2010 - 2027 (2017 = 1.0)</a:t>
            </a:r>
            <a:endParaRPr lang="uk-UA" sz="2400" b="1" dirty="0">
              <a:solidFill>
                <a:schemeClr val="accent1">
                  <a:lumMod val="75000"/>
                </a:schemeClr>
              </a:solidFill>
              <a:latin typeface="Garamond" panose="02020404030301010803" pitchFamily="18" charset="0"/>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556792"/>
            <a:ext cx="81343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5CE1F3DF-4D17-46FB-B18D-024F31043AA9}" type="slidenum">
              <a:rPr lang="ru-RU" smtClean="0"/>
              <a:pPr>
                <a:defRPr/>
              </a:pPr>
              <a:t>7</a:t>
            </a:fld>
            <a:endParaRPr lang="ru-RU"/>
          </a:p>
        </p:txBody>
      </p:sp>
    </p:spTree>
    <p:extLst>
      <p:ext uri="{BB962C8B-B14F-4D97-AF65-F5344CB8AC3E}">
        <p14:creationId xmlns:p14="http://schemas.microsoft.com/office/powerpoint/2010/main" val="42755435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2400" b="1" dirty="0">
                <a:solidFill>
                  <a:schemeClr val="accent1">
                    <a:lumMod val="75000"/>
                  </a:schemeClr>
                </a:solidFill>
                <a:latin typeface="Garamond" panose="02020404030301010803" pitchFamily="18" charset="0"/>
              </a:rPr>
              <a:t>Sex and age structure of employed in occupation </a:t>
            </a:r>
            <a:r>
              <a:rPr lang="en-GB" sz="2400" b="1" dirty="0" smtClean="0">
                <a:solidFill>
                  <a:schemeClr val="accent1">
                    <a:lumMod val="75000"/>
                  </a:schemeClr>
                </a:solidFill>
                <a:latin typeface="Garamond" panose="02020404030301010803" pitchFamily="18" charset="0"/>
              </a:rPr>
              <a:t/>
            </a:r>
            <a:br>
              <a:rPr lang="en-GB" sz="2400" b="1" dirty="0" smtClean="0">
                <a:solidFill>
                  <a:schemeClr val="accent1">
                    <a:lumMod val="75000"/>
                  </a:schemeClr>
                </a:solidFill>
                <a:latin typeface="Garamond" panose="02020404030301010803" pitchFamily="18" charset="0"/>
              </a:rPr>
            </a:br>
            <a:r>
              <a:rPr lang="en-GB" sz="2400" b="1" dirty="0" smtClean="0">
                <a:solidFill>
                  <a:schemeClr val="accent1">
                    <a:lumMod val="75000"/>
                  </a:schemeClr>
                </a:solidFill>
                <a:latin typeface="Garamond" panose="02020404030301010803" pitchFamily="18" charset="0"/>
              </a:rPr>
              <a:t>Professionals in </a:t>
            </a:r>
            <a:r>
              <a:rPr lang="en-GB" sz="2400" b="1" dirty="0">
                <a:solidFill>
                  <a:schemeClr val="accent1">
                    <a:lumMod val="75000"/>
                  </a:schemeClr>
                </a:solidFill>
                <a:latin typeface="Garamond" panose="02020404030301010803" pitchFamily="18" charset="0"/>
              </a:rPr>
              <a:t>the field of computing </a:t>
            </a:r>
            <a:r>
              <a:rPr lang="en-GB" sz="2400" b="1" dirty="0" smtClean="0">
                <a:solidFill>
                  <a:schemeClr val="accent1">
                    <a:lumMod val="75000"/>
                  </a:schemeClr>
                </a:solidFill>
                <a:latin typeface="Garamond" panose="02020404030301010803" pitchFamily="18" charset="0"/>
              </a:rPr>
              <a:t>systems</a:t>
            </a:r>
            <a:endParaRPr lang="ru-RU" sz="2400" b="1" dirty="0">
              <a:solidFill>
                <a:schemeClr val="accent1">
                  <a:lumMod val="75000"/>
                </a:schemeClr>
              </a:solidFill>
              <a:latin typeface="Garamond" panose="02020404030301010803" pitchFamily="18" charset="0"/>
            </a:endParaRPr>
          </a:p>
        </p:txBody>
      </p:sp>
      <p:graphicFrame>
        <p:nvGraphicFramePr>
          <p:cNvPr id="4" name="Диаграмма 3"/>
          <p:cNvGraphicFramePr/>
          <p:nvPr>
            <p:extLst>
              <p:ext uri="{D42A27DB-BD31-4B8C-83A1-F6EECF244321}">
                <p14:modId xmlns:p14="http://schemas.microsoft.com/office/powerpoint/2010/main" val="3001595733"/>
              </p:ext>
            </p:extLst>
          </p:nvPr>
        </p:nvGraphicFramePr>
        <p:xfrm>
          <a:off x="755576" y="1412776"/>
          <a:ext cx="756084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488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2400" b="1" dirty="0" smtClean="0">
                <a:solidFill>
                  <a:schemeClr val="accent1">
                    <a:lumMod val="75000"/>
                  </a:schemeClr>
                </a:solidFill>
                <a:latin typeface="Garamond" panose="02020404030301010803" pitchFamily="18" charset="0"/>
              </a:rPr>
              <a:t>Sex </a:t>
            </a:r>
            <a:r>
              <a:rPr lang="en-GB" sz="2400" b="1" dirty="0">
                <a:solidFill>
                  <a:schemeClr val="accent1">
                    <a:lumMod val="75000"/>
                  </a:schemeClr>
                </a:solidFill>
                <a:latin typeface="Garamond" panose="02020404030301010803" pitchFamily="18" charset="0"/>
              </a:rPr>
              <a:t>and age structure of employed in occupation </a:t>
            </a:r>
            <a:r>
              <a:rPr lang="en-GB" sz="2400" b="1" dirty="0" smtClean="0">
                <a:solidFill>
                  <a:schemeClr val="accent1">
                    <a:lumMod val="75000"/>
                  </a:schemeClr>
                </a:solidFill>
                <a:latin typeface="Garamond" panose="02020404030301010803" pitchFamily="18" charset="0"/>
              </a:rPr>
              <a:t/>
            </a:r>
            <a:br>
              <a:rPr lang="en-GB" sz="2400" b="1" dirty="0" smtClean="0">
                <a:solidFill>
                  <a:schemeClr val="accent1">
                    <a:lumMod val="75000"/>
                  </a:schemeClr>
                </a:solidFill>
                <a:latin typeface="Garamond" panose="02020404030301010803" pitchFamily="18" charset="0"/>
              </a:rPr>
            </a:br>
            <a:r>
              <a:rPr lang="en-GB" sz="2400" b="1" dirty="0" smtClean="0">
                <a:solidFill>
                  <a:schemeClr val="accent1">
                    <a:lumMod val="75000"/>
                  </a:schemeClr>
                </a:solidFill>
                <a:latin typeface="Garamond" panose="02020404030301010803" pitchFamily="18" charset="0"/>
              </a:rPr>
              <a:t>The </a:t>
            </a:r>
            <a:r>
              <a:rPr lang="en-GB" sz="2400" b="1" dirty="0">
                <a:solidFill>
                  <a:schemeClr val="accent1">
                    <a:lumMod val="75000"/>
                  </a:schemeClr>
                </a:solidFill>
                <a:latin typeface="Garamond" panose="02020404030301010803" pitchFamily="18" charset="0"/>
              </a:rPr>
              <a:t>simplest occupations in agriculture</a:t>
            </a:r>
            <a:endParaRPr lang="ru-RU" sz="2400" b="1" dirty="0">
              <a:solidFill>
                <a:schemeClr val="accent1">
                  <a:lumMod val="75000"/>
                </a:schemeClr>
              </a:solidFill>
              <a:latin typeface="Garamond" panose="02020404030301010803" pitchFamily="18" charset="0"/>
            </a:endParaRPr>
          </a:p>
        </p:txBody>
      </p:sp>
      <p:graphicFrame>
        <p:nvGraphicFramePr>
          <p:cNvPr id="5" name="Диаграмма 4"/>
          <p:cNvGraphicFramePr/>
          <p:nvPr>
            <p:extLst>
              <p:ext uri="{D42A27DB-BD31-4B8C-83A1-F6EECF244321}">
                <p14:modId xmlns:p14="http://schemas.microsoft.com/office/powerpoint/2010/main" val="274288263"/>
              </p:ext>
            </p:extLst>
          </p:nvPr>
        </p:nvGraphicFramePr>
        <p:xfrm>
          <a:off x="899592" y="1412776"/>
          <a:ext cx="7416824" cy="4320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65364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11239</TotalTime>
  <Words>1681</Words>
  <Application>Microsoft Office PowerPoint</Application>
  <PresentationFormat>Экран (4:3)</PresentationFormat>
  <Paragraphs>158</Paragraphs>
  <Slides>23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Estimation of labor migration impact  on the labor force demand and supply in Ukraine  on base of combining data from different sources</vt:lpstr>
      <vt:lpstr>Презентация PowerPoint</vt:lpstr>
      <vt:lpstr>Презентация PowerPoint</vt:lpstr>
      <vt:lpstr>Презентация PowerPoint</vt:lpstr>
      <vt:lpstr>Main data sources</vt:lpstr>
      <vt:lpstr>The Labor Force and Labor Migration Surveys</vt:lpstr>
      <vt:lpstr>Презентация PowerPoint</vt:lpstr>
      <vt:lpstr>Sex and age structure of employed in occupation  Professionals in the field of computing systems</vt:lpstr>
      <vt:lpstr>Sex and age structure of employed in occupation  The simplest occupations in agriculture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Supply and demand ratios 2020 - 2027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ЗВІТИ З ЯКОСТІ ДЛЯ КОРИСТУВАЧІВ  В ОБСТЕЖЕНІ УМОВ ЖИТТЯ ДОМОГОСПОДАРСТВ</dc:title>
  <dc:creator>A005</dc:creator>
  <cp:lastModifiedBy>hp</cp:lastModifiedBy>
  <cp:revision>801</cp:revision>
  <dcterms:created xsi:type="dcterms:W3CDTF">2007-05-21T08:29:15Z</dcterms:created>
  <dcterms:modified xsi:type="dcterms:W3CDTF">2019-06-19T07:02:46Z</dcterms:modified>
</cp:coreProperties>
</file>