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256" r:id="rId2"/>
    <p:sldId id="329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65" r:id="rId11"/>
    <p:sldId id="367" r:id="rId12"/>
    <p:sldId id="373" r:id="rId13"/>
    <p:sldId id="374" r:id="rId14"/>
    <p:sldId id="342" r:id="rId15"/>
    <p:sldId id="345" r:id="rId16"/>
    <p:sldId id="347" r:id="rId17"/>
    <p:sldId id="349" r:id="rId18"/>
    <p:sldId id="351" r:id="rId19"/>
    <p:sldId id="386" r:id="rId20"/>
    <p:sldId id="352" r:id="rId21"/>
    <p:sldId id="353" r:id="rId22"/>
    <p:sldId id="381" r:id="rId23"/>
    <p:sldId id="383" r:id="rId24"/>
    <p:sldId id="384" r:id="rId25"/>
    <p:sldId id="364" r:id="rId26"/>
    <p:sldId id="375" r:id="rId27"/>
    <p:sldId id="388" r:id="rId28"/>
    <p:sldId id="389" r:id="rId29"/>
    <p:sldId id="391" r:id="rId30"/>
    <p:sldId id="396" r:id="rId31"/>
    <p:sldId id="395" r:id="rId32"/>
    <p:sldId id="399" r:id="rId33"/>
    <p:sldId id="397" r:id="rId34"/>
    <p:sldId id="273" r:id="rId35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429" autoAdjust="0"/>
  </p:normalViewPr>
  <p:slideViewPr>
    <p:cSldViewPr>
      <p:cViewPr>
        <p:scale>
          <a:sx n="75" d="100"/>
          <a:sy n="75" d="100"/>
        </p:scale>
        <p:origin x="-1788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DBFC163-5E0A-4CA2-BD57-39D567B8E65A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047B619-C6B1-43A8-ACD9-504C49124E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747E18A-0D2A-4E36-8DF9-713297FB13BB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EFE62FE-E4C3-47D4-B5A6-D987A37806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BD7C291-0DA7-4994-8CB3-8130055FB72C}" type="slidenum">
              <a:rPr lang="ru-RU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27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3AA6CD6-F264-4E70-8D7F-2734F249E8F6}" type="slidenum">
              <a:rPr lang="ru-RU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28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BB8CE-91A2-4FFE-8E08-37767C9A7D3A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20DD3-B7F2-4C39-94E3-F4CECFE5FA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A0A5F-3B12-452C-A183-D2167A1EE4B9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10C56-BE91-4602-AC48-7A0F7476B1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8D197-7787-4F67-AB6E-4E3F83C2E9F2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780E7-16CD-4454-986C-A662B8025D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04800" y="1554163"/>
            <a:ext cx="8686800" cy="4525962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257BD-DE5B-4BD4-A932-087A89443698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C2E8E-E172-4AC0-821B-E01ADF69F9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B68FD-8F89-4894-8110-6C9923AA19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A5AF6-2D8D-44A0-A5EA-510F88AB3B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8693C-B856-4CE2-9C49-826EDDB2D96E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2F945-C720-4425-AEB5-7AE3E2F87C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FED11-644D-4DCB-900E-C0FD5523AB5D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8E180-2ABA-4B01-82AB-5A10AC079F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30C1A-83EE-40CB-AA69-783DBEE375BB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84750-69A2-487B-B06D-85FEF6466B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C8F13-37D7-465B-A01D-E581E7B1D85C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98BDA-8509-4087-948D-3B92126C53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21B4F-536A-43D8-9330-13077DF3290F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0737B-F1E0-4372-A909-04D94BD073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61192-DCBA-467D-8027-85BA5F4C85F0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3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569F1-DD17-411A-BC82-787D47901F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90079-76AE-42CB-8969-9BF7A313EC17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029E6-2DA3-4D3D-92C6-0D85998168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86C57-7695-412B-BDC9-FB9FEF926264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8A6B5-5F67-4E78-A424-6DD67E88C0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BAFB20-864C-408F-A7FA-E356C9D7160C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524EC4F-5ADE-4F40-BD25-320FB52E5A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4" r:id="rId4"/>
    <p:sldLayoutId id="2147483678" r:id="rId5"/>
    <p:sldLayoutId id="2147483673" r:id="rId6"/>
    <p:sldLayoutId id="2147483672" r:id="rId7"/>
    <p:sldLayoutId id="2147483679" r:id="rId8"/>
    <p:sldLayoutId id="2147483671" r:id="rId9"/>
    <p:sldLayoutId id="2147483670" r:id="rId10"/>
    <p:sldLayoutId id="2147483669" r:id="rId11"/>
    <p:sldLayoutId id="2147483668" r:id="rId12"/>
    <p:sldLayoutId id="2147483680" r:id="rId13"/>
    <p:sldLayoutId id="2147483681" r:id="rId14"/>
  </p:sldLayoutIdLst>
  <p:transition spd="med">
    <p:circl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1268413"/>
            <a:ext cx="8458200" cy="7207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443329"/>
                </a:solidFill>
              </a:rPr>
              <a:t> TOURISM IN BELARUS : 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443329"/>
                </a:solidFill>
              </a:rPr>
              <a:t>ACCOMMODATION AND HOUSEHOLDS SURVEYS</a:t>
            </a:r>
            <a:endParaRPr lang="ru-RU" sz="2000" smtClean="0">
              <a:solidFill>
                <a:srgbClr val="443329"/>
              </a:solidFill>
            </a:endParaRPr>
          </a:p>
        </p:txBody>
      </p:sp>
      <p:sp>
        <p:nvSpPr>
          <p:cNvPr id="18434" name="Подзаголовок 2"/>
          <p:cNvSpPr>
            <a:spLocks/>
          </p:cNvSpPr>
          <p:nvPr/>
        </p:nvSpPr>
        <p:spPr bwMode="auto">
          <a:xfrm>
            <a:off x="573088" y="4292600"/>
            <a:ext cx="84582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GB" sz="2400">
                <a:solidFill>
                  <a:srgbClr val="443329"/>
                </a:solidFill>
                <a:latin typeface="Franklin Gothic Book" pitchFamily="34" charset="0"/>
              </a:rPr>
              <a:t>Natallia Bokun,</a:t>
            </a:r>
          </a:p>
          <a:p>
            <a:pPr algn="r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2400">
                <a:solidFill>
                  <a:srgbClr val="443329"/>
                </a:solidFill>
                <a:latin typeface="Franklin Gothic Book" pitchFamily="34" charset="0"/>
              </a:rPr>
              <a:t>Örebro</a:t>
            </a:r>
            <a:r>
              <a:rPr lang="en-GB" sz="2400">
                <a:solidFill>
                  <a:srgbClr val="443329"/>
                </a:solidFill>
                <a:latin typeface="Franklin Gothic Book" pitchFamily="34" charset="0"/>
              </a:rPr>
              <a:t>, 201</a:t>
            </a:r>
            <a:r>
              <a:rPr lang="en-US" sz="2400">
                <a:solidFill>
                  <a:srgbClr val="443329"/>
                </a:solidFill>
                <a:latin typeface="Franklin Gothic Book" pitchFamily="34" charset="0"/>
              </a:rPr>
              <a:t>9</a:t>
            </a:r>
            <a:endParaRPr lang="ru-RU" sz="2400">
              <a:solidFill>
                <a:srgbClr val="443329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0009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Tourism satellite account and possible information sources</a:t>
            </a:r>
            <a:endParaRPr lang="ru-RU" sz="2600" dirty="0"/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754562"/>
          </a:xfrm>
        </p:spPr>
        <p:txBody>
          <a:bodyPr/>
          <a:lstStyle/>
          <a:p>
            <a:pPr marL="0" indent="0" algn="just" eaLnBrk="1" hangingPunct="1">
              <a:spcAft>
                <a:spcPts val="600"/>
              </a:spcAft>
            </a:pPr>
            <a:r>
              <a:rPr lang="en-US" sz="2800" smtClean="0"/>
              <a:t> Nowadays the National Statistical Committee of the Republic of Belarus does preparatory work on development of tourism satellite account.</a:t>
            </a:r>
          </a:p>
          <a:p>
            <a:pPr marL="0" indent="0" algn="just" eaLnBrk="1" hangingPunct="1">
              <a:spcAft>
                <a:spcPts val="600"/>
              </a:spcAft>
            </a:pPr>
            <a:r>
              <a:rPr lang="en-US" sz="2800" smtClean="0"/>
              <a:t> In 2017 Methodological Recommendations for construction of Tourism satellite account (TSA) were adopted.</a:t>
            </a:r>
          </a:p>
          <a:p>
            <a:pPr marL="0" indent="0" algn="just" eaLnBrk="1" hangingPunct="1">
              <a:spcAft>
                <a:spcPts val="600"/>
              </a:spcAft>
            </a:pPr>
            <a:r>
              <a:rPr lang="en-US" sz="2800" smtClean="0"/>
              <a:t> Since 2017-2018, the first tables of this account are calculated.</a:t>
            </a:r>
            <a:endParaRPr lang="ru-RU" sz="2800" smtClean="0"/>
          </a:p>
          <a:p>
            <a:pPr marL="0" indent="0" algn="just" eaLnBrk="1" hangingPunct="1">
              <a:spcAft>
                <a:spcPts val="600"/>
              </a:spcAft>
            </a:pPr>
            <a:endParaRPr lang="ru-RU" sz="2800" smtClean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0009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Tourism satellite account (TSA): </a:t>
            </a:r>
            <a:br>
              <a:rPr lang="en-US" sz="2600" dirty="0" smtClean="0"/>
            </a:br>
            <a:endParaRPr lang="ru-RU" sz="2600" dirty="0"/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214313" y="1285875"/>
            <a:ext cx="8686800" cy="4754563"/>
          </a:xfrm>
        </p:spPr>
        <p:txBody>
          <a:bodyPr/>
          <a:lstStyle/>
          <a:p>
            <a:pPr marL="0" indent="0" algn="just" eaLnBrk="1" hangingPunct="1">
              <a:spcAft>
                <a:spcPts val="600"/>
              </a:spcAft>
            </a:pPr>
            <a:r>
              <a:rPr lang="en-US" sz="2400" smtClean="0"/>
              <a:t>two aspects of tourism are measured:</a:t>
            </a:r>
          </a:p>
          <a:p>
            <a:pPr marL="0" indent="0" algn="just" eaLnBrk="1" hangingPunct="1">
              <a:spcAft>
                <a:spcPts val="600"/>
              </a:spcAft>
              <a:buFont typeface="Wingdings 2" pitchFamily="18" charset="2"/>
              <a:buAutoNum type="alphaLcParenR"/>
            </a:pPr>
            <a:r>
              <a:rPr lang="en-US" sz="2400" smtClean="0"/>
              <a:t>consumption of commodities and services by visitors (demand);</a:t>
            </a:r>
          </a:p>
          <a:p>
            <a:pPr marL="0" indent="0" algn="just" eaLnBrk="1" hangingPunct="1">
              <a:spcAft>
                <a:spcPts val="600"/>
              </a:spcAft>
              <a:buFont typeface="Wingdings 2" pitchFamily="18" charset="2"/>
              <a:buAutoNum type="alphaLcParenR"/>
            </a:pPr>
            <a:r>
              <a:rPr lang="en-US" sz="2400" smtClean="0"/>
              <a:t>production of tourist commodities and services by industries (supply)</a:t>
            </a:r>
          </a:p>
          <a:p>
            <a:pPr marL="0" indent="0" algn="just" eaLnBrk="1" hangingPunct="1">
              <a:spcAft>
                <a:spcPts val="600"/>
              </a:spcAft>
            </a:pPr>
            <a:r>
              <a:rPr lang="en-US" sz="2400" smtClean="0"/>
              <a:t>tourism expenditures and supply indicators are accounted by kinds of activity (accommodation of visitors, services of public catering entities, transports, tourism industry entities, sporting and others)</a:t>
            </a:r>
          </a:p>
          <a:p>
            <a:pPr marL="0" indent="0" algn="just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smtClean="0"/>
              <a:t>domestic, inbound, outbound kinds of tourism are considered</a:t>
            </a:r>
          </a:p>
          <a:p>
            <a:pPr marL="0" indent="0" algn="just" eaLnBrk="1" hangingPunct="1">
              <a:spcAft>
                <a:spcPts val="600"/>
              </a:spcAft>
            </a:pPr>
            <a:r>
              <a:rPr lang="en-US" sz="2400" smtClean="0"/>
              <a:t>TSA is formed once a two years (since 2017)</a:t>
            </a:r>
          </a:p>
          <a:p>
            <a:pPr marL="0" indent="0" algn="just" eaLnBrk="1" hangingPunct="1">
              <a:lnSpc>
                <a:spcPct val="90000"/>
              </a:lnSpc>
              <a:spcAft>
                <a:spcPts val="600"/>
              </a:spcAft>
              <a:buFont typeface="Wingdings 2" pitchFamily="18" charset="2"/>
              <a:buNone/>
            </a:pPr>
            <a:endParaRPr lang="ru-RU" sz="2600" smtClean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57200"/>
            <a:ext cx="8777318" cy="90009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The main sources and instruments for formation TSA: </a:t>
            </a:r>
            <a:br>
              <a:rPr lang="en-US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1285875"/>
            <a:ext cx="7858125" cy="51435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000" dirty="0" smtClean="0"/>
              <a:t>tourism industry enterprises reports (tourism supply indicators)</a:t>
            </a:r>
          </a:p>
          <a:p>
            <a:pPr>
              <a:buFont typeface="Wingdings 2" pitchFamily="18" charset="2"/>
              <a:buNone/>
              <a:defRPr/>
            </a:pPr>
            <a:endParaRPr lang="ru-RU" sz="3000" dirty="0" smtClean="0"/>
          </a:p>
          <a:p>
            <a:pPr>
              <a:defRPr/>
            </a:pPr>
            <a:r>
              <a:rPr lang="en-US" sz="3000" dirty="0" smtClean="0"/>
              <a:t>system of different surveys, which include establishment samples, households samples (tourism demand indicators)</a:t>
            </a:r>
            <a:endParaRPr lang="ru-RU" sz="3000" dirty="0" smtClean="0"/>
          </a:p>
          <a:p>
            <a:pPr marL="0" indent="0" algn="just" eaLnBrk="1" fontAlgn="auto" hangingPunct="1">
              <a:spcAft>
                <a:spcPts val="600"/>
              </a:spcAft>
              <a:defRPr/>
            </a:pPr>
            <a:endParaRPr lang="en-US" sz="2900" dirty="0" smtClean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86808" cy="107157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700" dirty="0" smtClean="0"/>
              <a:t>Tourism households surveys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ru-RU" sz="2800" dirty="0"/>
          </a:p>
        </p:txBody>
      </p:sp>
      <p:sp>
        <p:nvSpPr>
          <p:cNvPr id="33794" name="Содержимое 2"/>
          <p:cNvSpPr>
            <a:spLocks noGrp="1"/>
          </p:cNvSpPr>
          <p:nvPr>
            <p:ph idx="1"/>
          </p:nvPr>
        </p:nvSpPr>
        <p:spPr>
          <a:xfrm>
            <a:off x="428625" y="1143000"/>
            <a:ext cx="8501063" cy="5500688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 2" pitchFamily="18" charset="2"/>
              <a:buNone/>
            </a:pPr>
            <a:r>
              <a:rPr lang="en-US" sz="2600" smtClean="0"/>
              <a:t>The main aim is asking residents in their usual environment (usually at their home) about tourism expenditures, trips they have taken, after reference period, e.g. the past month.</a:t>
            </a:r>
            <a:endParaRPr lang="ru-RU" sz="2600" smtClean="0"/>
          </a:p>
          <a:p>
            <a:pPr marL="0" indent="0">
              <a:lnSpc>
                <a:spcPct val="80000"/>
              </a:lnSpc>
              <a:buFont typeface="Wingdings 2" pitchFamily="18" charset="2"/>
              <a:buNone/>
            </a:pPr>
            <a:r>
              <a:rPr lang="en-US" sz="2600" smtClean="0"/>
              <a:t>The following procedures to measure domestic tourism can be used:</a:t>
            </a:r>
            <a:endParaRPr lang="ru-RU" sz="2600" smtClean="0"/>
          </a:p>
          <a:p>
            <a:pPr marL="0" indent="0">
              <a:lnSpc>
                <a:spcPct val="80000"/>
              </a:lnSpc>
            </a:pPr>
            <a:r>
              <a:rPr lang="en-US" sz="2600" smtClean="0"/>
              <a:t>Specifically designed surveys to estimate tourism activity of the resident population through comprehensive questionnaires or light telephone surveys (CATI); questions in the latter case need to be simpler and direct </a:t>
            </a:r>
            <a:endParaRPr lang="ru-RU" sz="2600" smtClean="0"/>
          </a:p>
          <a:p>
            <a:pPr marL="0" indent="0">
              <a:lnSpc>
                <a:spcPct val="80000"/>
              </a:lnSpc>
            </a:pPr>
            <a:r>
              <a:rPr lang="en-US" sz="2600" smtClean="0"/>
              <a:t>The inclusion of a “tourism module” – a set of interconnected questions to learn more about certain characteristics of visitor behavior – as part of multipurpose surveys. </a:t>
            </a:r>
          </a:p>
          <a:p>
            <a:pPr marL="0" indent="0">
              <a:lnSpc>
                <a:spcPct val="80000"/>
              </a:lnSpc>
              <a:buFont typeface="Wingdings 2" pitchFamily="18" charset="2"/>
              <a:buNone/>
            </a:pPr>
            <a:r>
              <a:rPr lang="en-US" sz="2600" smtClean="0"/>
              <a:t>In Belarus the second procedure is used.</a:t>
            </a:r>
            <a:endParaRPr lang="en-US" sz="2500" smtClean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86808" cy="107157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ym typeface="Symbol" pitchFamily="18" charset="2"/>
              </a:rPr>
              <a:t>Sample survey of households</a:t>
            </a:r>
            <a:r>
              <a:rPr lang="ru-RU" sz="2800" dirty="0" smtClean="0"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(since 1995)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ru-RU" sz="2800" dirty="0"/>
          </a:p>
        </p:txBody>
      </p:sp>
      <p:sp>
        <p:nvSpPr>
          <p:cNvPr id="34818" name="Содержимое 2"/>
          <p:cNvSpPr>
            <a:spLocks noGrp="1"/>
          </p:cNvSpPr>
          <p:nvPr>
            <p:ph idx="1"/>
          </p:nvPr>
        </p:nvSpPr>
        <p:spPr>
          <a:xfrm>
            <a:off x="428625" y="1143000"/>
            <a:ext cx="8501063" cy="5500688"/>
          </a:xfrm>
        </p:spPr>
        <p:txBody>
          <a:bodyPr/>
          <a:lstStyle/>
          <a:p>
            <a:pPr marL="533400" indent="-533400">
              <a:spcBef>
                <a:spcPts val="575"/>
              </a:spcBef>
              <a:buSzTx/>
              <a:buFont typeface="Wingdings" pitchFamily="2" charset="2"/>
              <a:buChar char="q"/>
            </a:pPr>
            <a:r>
              <a:rPr lang="en-US" sz="2400" smtClean="0">
                <a:cs typeface="Times New Roman" pitchFamily="18" charset="0"/>
                <a:sym typeface="Symbol" pitchFamily="18" charset="2"/>
              </a:rPr>
              <a:t>Survey object is household. Survey is carried out at all country regions and separately in Minsk. It’s annually is covered 0,2 % or 6000 HH.</a:t>
            </a:r>
          </a:p>
          <a:p>
            <a:pPr marL="533400" indent="-533400">
              <a:spcBef>
                <a:spcPts val="575"/>
              </a:spcBef>
              <a:buSzTx/>
              <a:buFont typeface="Wingdings" pitchFamily="2" charset="2"/>
              <a:buChar char="q"/>
            </a:pPr>
            <a:r>
              <a:rPr lang="en-US" sz="2400" smtClean="0">
                <a:cs typeface="Times New Roman" pitchFamily="18" charset="0"/>
                <a:sym typeface="Symbol" pitchFamily="18" charset="2"/>
              </a:rPr>
              <a:t>In this kind of sampling is used territorial probabilistic three-stage sample:</a:t>
            </a:r>
          </a:p>
          <a:p>
            <a:pPr marL="914400" lvl="1" indent="-457200">
              <a:lnSpc>
                <a:spcPct val="90000"/>
              </a:lnSpc>
              <a:spcBef>
                <a:spcPts val="375"/>
              </a:spcBef>
              <a:buSzTx/>
              <a:buFont typeface="Wingdings" pitchFamily="2" charset="2"/>
              <a:buAutoNum type="arabicParenR"/>
            </a:pPr>
            <a:r>
              <a:rPr lang="en-US" sz="2200" smtClean="0">
                <a:cs typeface="Times New Roman" pitchFamily="18" charset="0"/>
                <a:sym typeface="Symbol" pitchFamily="18" charset="2"/>
              </a:rPr>
              <a:t>at the first step sampling units are cities and rural soviets;</a:t>
            </a:r>
          </a:p>
          <a:p>
            <a:pPr marL="914400" lvl="1" indent="-457200">
              <a:lnSpc>
                <a:spcPct val="90000"/>
              </a:lnSpc>
              <a:spcBef>
                <a:spcPts val="375"/>
              </a:spcBef>
              <a:buSzTx/>
              <a:buFont typeface="Wingdings" pitchFamily="2" charset="2"/>
              <a:buAutoNum type="arabicParenR"/>
            </a:pPr>
            <a:r>
              <a:rPr lang="en-US" sz="2200" smtClean="0">
                <a:cs typeface="Times New Roman" pitchFamily="18" charset="0"/>
                <a:sym typeface="Symbol" pitchFamily="18" charset="2"/>
              </a:rPr>
              <a:t>on the second step – local-polling districts in city and data of the soviet account in rural soviets,</a:t>
            </a:r>
          </a:p>
          <a:p>
            <a:pPr marL="914400" lvl="1" indent="-457200">
              <a:lnSpc>
                <a:spcPct val="90000"/>
              </a:lnSpc>
              <a:spcBef>
                <a:spcPts val="375"/>
              </a:spcBef>
              <a:buSzTx/>
              <a:buFont typeface="Wingdings" pitchFamily="2" charset="2"/>
              <a:buAutoNum type="arabicParenR"/>
            </a:pPr>
            <a:r>
              <a:rPr lang="en-US" sz="2200" smtClean="0">
                <a:cs typeface="Times New Roman" pitchFamily="18" charset="0"/>
                <a:sym typeface="Symbol" pitchFamily="18" charset="2"/>
              </a:rPr>
              <a:t>on the third – HH. </a:t>
            </a:r>
          </a:p>
          <a:p>
            <a:pPr marL="533400" indent="-533400" algn="just">
              <a:lnSpc>
                <a:spcPct val="80000"/>
              </a:lnSpc>
              <a:spcBef>
                <a:spcPts val="575"/>
              </a:spcBef>
              <a:buSzPct val="80000"/>
              <a:buFont typeface="Wingdings" pitchFamily="2" charset="2"/>
              <a:buNone/>
            </a:pPr>
            <a:r>
              <a:rPr lang="en-US" sz="2400" smtClean="0">
                <a:cs typeface="Times New Roman" pitchFamily="18" charset="0"/>
                <a:sym typeface="Symbol" pitchFamily="18" charset="2"/>
              </a:rPr>
              <a:t>		Procedure of selection of administrative and territorial units repeats once a 10 years. Selection of polling districts and HH carries out annually.</a:t>
            </a:r>
          </a:p>
          <a:p>
            <a:pPr marL="533400" indent="-533400">
              <a:buFont typeface="Wingdings 2" pitchFamily="18" charset="2"/>
              <a:buNone/>
            </a:pPr>
            <a:endParaRPr lang="en-US" sz="2900" smtClean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462088"/>
          </a:xfr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ym typeface="Symbol" pitchFamily="18" charset="2"/>
              </a:rPr>
              <a:t>Sample survey of households</a:t>
            </a:r>
            <a:br>
              <a:rPr lang="en-US" sz="2800" dirty="0" smtClean="0">
                <a:sym typeface="Symbol" pitchFamily="18" charset="2"/>
              </a:rPr>
            </a:br>
            <a:r>
              <a:rPr lang="en-US" sz="2800" dirty="0" smtClean="0">
                <a:sym typeface="Symbol" pitchFamily="18" charset="2"/>
              </a:rPr>
              <a:t>(since 1995)</a:t>
            </a:r>
            <a:r>
              <a:rPr lang="ru-RU" sz="2800" dirty="0" smtClean="0">
                <a:sym typeface="Symbol" pitchFamily="18" charset="2"/>
              </a:rPr>
              <a:t> </a:t>
            </a: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5C201-1F59-4B93-ABBB-F22D222025B7}" type="slidenum">
              <a:rPr lang="ru-RU"/>
              <a:pPr>
                <a:defRPr/>
              </a:pPr>
              <a:t>15</a:t>
            </a:fld>
            <a:endParaRPr lang="ru-RU"/>
          </a:p>
        </p:txBody>
      </p:sp>
      <p:sp>
        <p:nvSpPr>
          <p:cNvPr id="1996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SzTx/>
              <a:buFont typeface="Wingdings" pitchFamily="2" charset="2"/>
              <a:buNone/>
              <a:defRPr/>
            </a:pPr>
            <a:endParaRPr lang="en-US" sz="1200" b="1" u="sng" dirty="0">
              <a:latin typeface="Times New Roman" pitchFamily="18" charset="0"/>
              <a:sym typeface="Symbol" pitchFamily="18" charset="2"/>
            </a:endParaRPr>
          </a:p>
          <a:p>
            <a:pPr marL="274320" indent="-274320" algn="just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SzPct val="80000"/>
              <a:buFont typeface="Wingdings" pitchFamily="2" charset="2"/>
              <a:buNone/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en-US" sz="2800" dirty="0">
                <a:cs typeface="Times New Roman" pitchFamily="18" charset="0"/>
                <a:sym typeface="Symbol" pitchFamily="18" charset="2"/>
              </a:rPr>
              <a:t>The methodology of weighing and raising of the selective data on a general population is based on assignment of each finite unit (HH) the corresponding weight (</a:t>
            </a:r>
            <a:r>
              <a:rPr lang="ru-RU" sz="2800" i="1" dirty="0">
                <a:cs typeface="Times New Roman" pitchFamily="18" charset="0"/>
                <a:sym typeface="Symbol" pitchFamily="18" charset="2"/>
              </a:rPr>
              <a:t>В</a:t>
            </a:r>
            <a:r>
              <a:rPr lang="en-US" sz="2800" i="1" baseline="-30000" dirty="0" err="1"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800" dirty="0">
                <a:cs typeface="Times New Roman" pitchFamily="18" charset="0"/>
                <a:sym typeface="Symbol" pitchFamily="18" charset="2"/>
              </a:rPr>
              <a:t>):</a:t>
            </a:r>
            <a:endParaRPr lang="ru-RU" sz="2800" dirty="0">
              <a:cs typeface="Times New Roman" pitchFamily="18" charset="0"/>
              <a:sym typeface="Symbol" pitchFamily="18" charset="2"/>
            </a:endParaRPr>
          </a:p>
          <a:p>
            <a:pPr marL="274320" indent="-274320" algn="just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SzPct val="80000"/>
              <a:buFont typeface="Wingdings" pitchFamily="2" charset="2"/>
              <a:buNone/>
              <a:defRPr/>
            </a:pPr>
            <a:endParaRPr lang="en-US" sz="2200" dirty="0">
              <a:cs typeface="Times New Roman" pitchFamily="18" charset="0"/>
              <a:sym typeface="Symbol" pitchFamily="18" charset="2"/>
            </a:endParaRPr>
          </a:p>
          <a:p>
            <a:pPr marL="274320" indent="-274320" algn="r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SzPct val="80000"/>
              <a:buFont typeface="Wingdings" pitchFamily="2" charset="2"/>
              <a:buNone/>
              <a:defRPr/>
            </a:pPr>
            <a:r>
              <a:rPr lang="en-US" sz="2200" dirty="0">
                <a:cs typeface="Times New Roman" pitchFamily="18" charset="0"/>
                <a:sym typeface="Symbol" pitchFamily="18" charset="2"/>
              </a:rPr>
              <a:t>(1</a:t>
            </a:r>
            <a:r>
              <a:rPr lang="en-US" sz="2200" dirty="0" smtClean="0">
                <a:cs typeface="Times New Roman" pitchFamily="18" charset="0"/>
                <a:sym typeface="Symbol" pitchFamily="18" charset="2"/>
              </a:rPr>
              <a:t>)</a:t>
            </a:r>
          </a:p>
          <a:p>
            <a:pPr marL="274320" indent="-274320" algn="r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SzPct val="80000"/>
              <a:buFont typeface="Wingdings" pitchFamily="2" charset="2"/>
              <a:buNone/>
              <a:defRPr/>
            </a:pPr>
            <a:endParaRPr lang="en-US" sz="2200" dirty="0">
              <a:cs typeface="Times New Roman" pitchFamily="18" charset="0"/>
              <a:sym typeface="Symbol" pitchFamily="18" charset="2"/>
            </a:endParaRPr>
          </a:p>
          <a:p>
            <a:pPr marL="274320" indent="-274320" algn="just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SzPct val="80000"/>
              <a:buFont typeface="Wingdings" pitchFamily="2" charset="2"/>
              <a:buNone/>
              <a:defRPr/>
            </a:pPr>
            <a:endParaRPr lang="ru-RU" sz="2200" dirty="0">
              <a:cs typeface="Times New Roman" pitchFamily="18" charset="0"/>
              <a:sym typeface="Symbol" pitchFamily="18" charset="2"/>
            </a:endParaRPr>
          </a:p>
          <a:p>
            <a:pPr marL="274320" indent="-274320" algn="just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SzPct val="80000"/>
              <a:buFont typeface="Wingdings" pitchFamily="2" charset="2"/>
              <a:buNone/>
              <a:defRPr/>
            </a:pPr>
            <a:endParaRPr lang="en-US" sz="2200" dirty="0">
              <a:cs typeface="Times New Roman" pitchFamily="18" charset="0"/>
              <a:sym typeface="Symbol" pitchFamily="18" charset="2"/>
            </a:endParaRPr>
          </a:p>
          <a:p>
            <a:pPr marL="274320" indent="-274320" algn="just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SzPct val="80000"/>
              <a:buFont typeface="Wingdings" pitchFamily="2" charset="2"/>
              <a:buNone/>
              <a:defRPr/>
            </a:pPr>
            <a:r>
              <a:rPr lang="en-US" sz="2200" dirty="0">
                <a:cs typeface="Times New Roman" pitchFamily="18" charset="0"/>
                <a:sym typeface="Symbol" pitchFamily="18" charset="2"/>
              </a:rPr>
              <a:t>where  </a:t>
            </a:r>
            <a:r>
              <a:rPr lang="en-US" i="1" dirty="0" smtClean="0">
                <a:cs typeface="Times New Roman" pitchFamily="18" charset="0"/>
                <a:sym typeface="Symbol" pitchFamily="18" charset="2"/>
              </a:rPr>
              <a:t>p</a:t>
            </a:r>
            <a:r>
              <a:rPr lang="en-US" baseline="-25000" dirty="0" smtClean="0">
                <a:cs typeface="Times New Roman" pitchFamily="18" charset="0"/>
                <a:sym typeface="Symbol" pitchFamily="18" charset="2"/>
              </a:rPr>
              <a:t>1</a:t>
            </a:r>
            <a:r>
              <a:rPr lang="en-US" sz="2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200" dirty="0">
                <a:cs typeface="Times New Roman" pitchFamily="18" charset="0"/>
                <a:sym typeface="Symbol" pitchFamily="18" charset="2"/>
              </a:rPr>
              <a:t>– probability of selection of each city and rural soviet; </a:t>
            </a:r>
            <a:endParaRPr lang="en-US" sz="2200" dirty="0" smtClean="0">
              <a:cs typeface="Times New Roman" pitchFamily="18" charset="0"/>
              <a:sym typeface="Symbol" pitchFamily="18" charset="2"/>
            </a:endParaRPr>
          </a:p>
          <a:p>
            <a:pPr marL="1520825" indent="-719138" algn="just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SzPct val="80000"/>
              <a:buFont typeface="Wingdings" pitchFamily="2" charset="2"/>
              <a:buNone/>
              <a:defRPr/>
            </a:pPr>
            <a:r>
              <a:rPr lang="en-US" sz="2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smtClean="0">
                <a:cs typeface="Times New Roman" pitchFamily="18" charset="0"/>
                <a:sym typeface="Symbol" pitchFamily="18" charset="2"/>
              </a:rPr>
              <a:t>p</a:t>
            </a:r>
            <a:r>
              <a:rPr lang="en-US" baseline="-25000" dirty="0" smtClean="0"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2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200" dirty="0">
                <a:cs typeface="Times New Roman" pitchFamily="18" charset="0"/>
                <a:sym typeface="Symbol" pitchFamily="18" charset="2"/>
              </a:rPr>
              <a:t>– probability of selection of each polling district in </a:t>
            </a:r>
            <a:r>
              <a:rPr lang="en-US" sz="2200" dirty="0" smtClean="0">
                <a:cs typeface="Times New Roman" pitchFamily="18" charset="0"/>
                <a:sym typeface="Symbol" pitchFamily="18" charset="2"/>
              </a:rPr>
              <a:t>cities,  </a:t>
            </a:r>
            <a:r>
              <a:rPr lang="en-US" sz="2200" dirty="0">
                <a:cs typeface="Times New Roman" pitchFamily="18" charset="0"/>
                <a:sym typeface="Symbol" pitchFamily="18" charset="2"/>
              </a:rPr>
              <a:t>zones in rural soviet</a:t>
            </a:r>
            <a:r>
              <a:rPr lang="en-US" sz="2200" dirty="0" smtClean="0">
                <a:cs typeface="Times New Roman" pitchFamily="18" charset="0"/>
                <a:sym typeface="Symbol" pitchFamily="18" charset="2"/>
              </a:rPr>
              <a:t>;</a:t>
            </a:r>
          </a:p>
          <a:p>
            <a:pPr marL="274320" indent="-274320" algn="just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SzPct val="80000"/>
              <a:buFont typeface="Wingdings" pitchFamily="2" charset="2"/>
              <a:buNone/>
              <a:defRPr/>
            </a:pPr>
            <a:r>
              <a:rPr lang="en-US" sz="2200" dirty="0">
                <a:cs typeface="Times New Roman" pitchFamily="18" charset="0"/>
                <a:sym typeface="Symbol" pitchFamily="18" charset="2"/>
              </a:rPr>
              <a:t>		</a:t>
            </a:r>
            <a:r>
              <a:rPr lang="en-US" i="1" dirty="0">
                <a:cs typeface="Times New Roman" pitchFamily="18" charset="0"/>
                <a:sym typeface="Symbol" pitchFamily="18" charset="2"/>
              </a:rPr>
              <a:t>p</a:t>
            </a:r>
            <a:r>
              <a:rPr lang="en-US" baseline="-25000" dirty="0">
                <a:cs typeface="Times New Roman" pitchFamily="18" charset="0"/>
                <a:sym typeface="Symbol" pitchFamily="18" charset="2"/>
              </a:rPr>
              <a:t>3</a:t>
            </a:r>
            <a:r>
              <a:rPr lang="en-US" sz="2200" dirty="0">
                <a:cs typeface="Times New Roman" pitchFamily="18" charset="0"/>
                <a:sym typeface="Symbol" pitchFamily="18" charset="2"/>
              </a:rPr>
              <a:t> – probability of selection of everyone HH within polling</a:t>
            </a:r>
          </a:p>
          <a:p>
            <a:pPr marL="1612900" indent="-1612900" algn="just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SzPct val="80000"/>
              <a:buFont typeface="Wingdings" pitchFamily="2" charset="2"/>
              <a:buNone/>
              <a:defRPr/>
            </a:pPr>
            <a:r>
              <a:rPr lang="en-US" sz="2200" dirty="0" smtClean="0">
                <a:cs typeface="Times New Roman" pitchFamily="18" charset="0"/>
                <a:sym typeface="Symbol" pitchFamily="18" charset="2"/>
              </a:rPr>
              <a:t>	district </a:t>
            </a:r>
            <a:r>
              <a:rPr lang="en-US" sz="2200" dirty="0">
                <a:cs typeface="Times New Roman" pitchFamily="18" charset="0"/>
                <a:sym typeface="Symbol" pitchFamily="18" charset="2"/>
              </a:rPr>
              <a:t>or a zone.</a:t>
            </a:r>
            <a:endParaRPr lang="ru-RU" sz="2200" dirty="0"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636963" y="3090863"/>
          <a:ext cx="2325687" cy="995362"/>
        </p:xfrm>
        <a:graphic>
          <a:graphicData uri="http://schemas.openxmlformats.org/presentationml/2006/ole">
            <p:oleObj spid="_x0000_s2051" name="Equation" r:id="rId3" imgW="14640840" imgH="626832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462088"/>
          </a:xfr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ym typeface="Symbol" pitchFamily="18" charset="2"/>
              </a:rPr>
              <a:t>Sample survey of households</a:t>
            </a:r>
            <a:br>
              <a:rPr lang="en-US" sz="2800" dirty="0" smtClean="0">
                <a:sym typeface="Symbol" pitchFamily="18" charset="2"/>
              </a:rPr>
            </a:br>
            <a:r>
              <a:rPr lang="en-US" sz="2800" dirty="0" smtClean="0">
                <a:sym typeface="Symbol" pitchFamily="18" charset="2"/>
              </a:rPr>
              <a:t>(since 1995)</a:t>
            </a:r>
            <a:r>
              <a:rPr lang="ru-RU" sz="2800" dirty="0" smtClean="0">
                <a:sym typeface="Symbol" pitchFamily="18" charset="2"/>
              </a:rPr>
              <a:t>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57B76-D878-4260-A018-49C51127BF72}" type="slidenum">
              <a:rPr lang="ru-RU"/>
              <a:pPr>
                <a:defRPr/>
              </a:pPr>
              <a:t>16</a:t>
            </a:fld>
            <a:endParaRPr lang="ru-RU"/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31800" y="1341438"/>
            <a:ext cx="8229600" cy="4895850"/>
          </a:xfrm>
        </p:spPr>
        <p:txBody>
          <a:bodyPr/>
          <a:lstStyle/>
          <a:p>
            <a:pPr>
              <a:lnSpc>
                <a:spcPct val="80000"/>
              </a:lnSpc>
              <a:buSzTx/>
              <a:buFont typeface="Wingdings" pitchFamily="2" charset="2"/>
              <a:buNone/>
            </a:pPr>
            <a:r>
              <a:rPr lang="en-US" sz="2000" smtClean="0">
                <a:sym typeface="Symbol" pitchFamily="18" charset="2"/>
              </a:rPr>
              <a:t>The sample program assumes filling of some questionnaires (living conditions, personal subsidiary plots, education, health, employment) and additional tourism module (trips, duration, tourism expenditures).</a:t>
            </a:r>
          </a:p>
          <a:p>
            <a:pPr>
              <a:lnSpc>
                <a:spcPct val="80000"/>
              </a:lnSpc>
              <a:buSzTx/>
              <a:buFont typeface="Wingdings" pitchFamily="2" charset="2"/>
              <a:buNone/>
            </a:pPr>
            <a:r>
              <a:rPr lang="en-US" sz="2000" smtClean="0">
                <a:sym typeface="Symbol" pitchFamily="18" charset="2"/>
              </a:rPr>
              <a:t>Daily and quarterly questionnaires: expenses on food and unfood, payment of services etc.</a:t>
            </a:r>
          </a:p>
          <a:p>
            <a:pPr>
              <a:lnSpc>
                <a:spcPct val="80000"/>
              </a:lnSpc>
              <a:buSzTx/>
              <a:buFont typeface="Wingdings" pitchFamily="2" charset="2"/>
              <a:buNone/>
            </a:pPr>
            <a:r>
              <a:rPr lang="en-US" sz="2000" smtClean="0">
                <a:sym typeface="Symbol" pitchFamily="18" charset="2"/>
              </a:rPr>
              <a:t>Specifical questions on tourism:</a:t>
            </a:r>
          </a:p>
          <a:p>
            <a:pPr>
              <a:lnSpc>
                <a:spcPct val="80000"/>
              </a:lnSpc>
              <a:buSzTx/>
              <a:buFont typeface="Symbol" pitchFamily="18" charset="2"/>
              <a:buChar char="·"/>
            </a:pPr>
            <a:r>
              <a:rPr lang="en-US" sz="2000" smtClean="0">
                <a:sym typeface="Symbol" pitchFamily="18" charset="2"/>
              </a:rPr>
              <a:t>Did you make tourism trips?</a:t>
            </a:r>
          </a:p>
          <a:p>
            <a:pPr>
              <a:lnSpc>
                <a:spcPct val="80000"/>
              </a:lnSpc>
              <a:buSzTx/>
              <a:buFont typeface="Symbol" pitchFamily="18" charset="2"/>
              <a:buChar char="·"/>
            </a:pPr>
            <a:r>
              <a:rPr lang="en-US" sz="2000" smtClean="0">
                <a:sym typeface="Symbol" pitchFamily="18" charset="2"/>
              </a:rPr>
              <a:t>What were general parameters of your tourism trip (purpose; domestic, inbound or outbound; number of households members; duration)?</a:t>
            </a:r>
          </a:p>
          <a:p>
            <a:pPr>
              <a:lnSpc>
                <a:spcPct val="80000"/>
              </a:lnSpc>
              <a:buSzTx/>
              <a:buFont typeface="Symbol" pitchFamily="18" charset="2"/>
              <a:buChar char="·"/>
            </a:pPr>
            <a:r>
              <a:rPr lang="en-US" sz="2000" smtClean="0">
                <a:sym typeface="Symbol" pitchFamily="18" charset="2"/>
              </a:rPr>
              <a:t>Did you have tourism expenditures during reference quarter?</a:t>
            </a:r>
          </a:p>
          <a:p>
            <a:pPr>
              <a:lnSpc>
                <a:spcPct val="80000"/>
              </a:lnSpc>
              <a:buSzTx/>
              <a:buFont typeface="Symbol" pitchFamily="18" charset="2"/>
              <a:buChar char="·"/>
            </a:pPr>
            <a:r>
              <a:rPr lang="en-US" sz="2000" smtClean="0">
                <a:sym typeface="Symbol" pitchFamily="18" charset="2"/>
              </a:rPr>
              <a:t>What kind of the tourism expenditures did you have (package travel, package holidays and package tours; accommodation; food and drinks; local transport; international transport; recreations, culture and sporting activities; shopping; others).</a:t>
            </a:r>
          </a:p>
          <a:p>
            <a:pPr>
              <a:lnSpc>
                <a:spcPct val="80000"/>
              </a:lnSpc>
              <a:buSzTx/>
              <a:buFont typeface="Symbol" pitchFamily="18" charset="2"/>
              <a:buNone/>
            </a:pPr>
            <a:endParaRPr lang="en-US" sz="2000" smtClean="0">
              <a:sym typeface="Symbol" pitchFamily="18" charset="2"/>
            </a:endParaRPr>
          </a:p>
          <a:p>
            <a:pPr algn="just">
              <a:lnSpc>
                <a:spcPct val="80000"/>
              </a:lnSpc>
              <a:buSzPct val="80000"/>
              <a:buFont typeface="Wingdings" pitchFamily="2" charset="2"/>
              <a:buNone/>
            </a:pPr>
            <a:endParaRPr lang="en-US" sz="2200" b="1" smtClean="0">
              <a:cs typeface="Times New Roman" pitchFamily="18" charset="0"/>
              <a:sym typeface="Symbol" pitchFamily="18" charset="2"/>
            </a:endParaRPr>
          </a:p>
          <a:p>
            <a:pPr algn="just">
              <a:lnSpc>
                <a:spcPct val="80000"/>
              </a:lnSpc>
              <a:buSzPct val="80000"/>
              <a:buFont typeface="Wingdings" pitchFamily="2" charset="2"/>
              <a:buNone/>
            </a:pPr>
            <a:endParaRPr lang="en-US" sz="2200" b="1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pPr>
              <a:defRPr/>
            </a:pPr>
            <a:r>
              <a:rPr lang="en-US" sz="2800" dirty="0" err="1" smtClean="0">
                <a:solidFill>
                  <a:schemeClr val="tx1"/>
                </a:solidFill>
              </a:rPr>
              <a:t>Labour</a:t>
            </a:r>
            <a:r>
              <a:rPr lang="en-US" sz="2800" dirty="0" smtClean="0">
                <a:solidFill>
                  <a:schemeClr val="tx1"/>
                </a:solidFill>
              </a:rPr>
              <a:t> Force Survey (since 2012)</a:t>
            </a:r>
            <a:endParaRPr lang="ru-RU" sz="2800" dirty="0" smtClean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53024D-DFDC-4534-933D-B2D56610A5E2}" type="slidenum">
              <a:rPr lang="ru-RU"/>
              <a:pPr>
                <a:defRPr/>
              </a:pPr>
              <a:t>17</a:t>
            </a:fld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1376363"/>
            <a:ext cx="8610600" cy="5257800"/>
          </a:xfrm>
        </p:spPr>
        <p:txBody>
          <a:bodyPr/>
          <a:lstStyle/>
          <a:p>
            <a:pPr marL="273050" indent="-273050">
              <a:spcBef>
                <a:spcPts val="575"/>
              </a:spcBef>
              <a:buFont typeface="Wingdings" pitchFamily="2" charset="2"/>
              <a:buNone/>
            </a:pPr>
            <a:r>
              <a:rPr lang="en-US" b="1" smtClean="0"/>
              <a:t>	</a:t>
            </a:r>
            <a:r>
              <a:rPr lang="en-US" smtClean="0"/>
              <a:t>The main purpose is </a:t>
            </a:r>
            <a:r>
              <a:rPr lang="en-US" sz="2800" smtClean="0"/>
              <a:t>to obtain empirical statistics on the labour force, employed by kinds of activity, including tourism</a:t>
            </a:r>
          </a:p>
          <a:p>
            <a:pPr marL="273050" indent="-273050">
              <a:spcBef>
                <a:spcPts val="575"/>
              </a:spcBef>
              <a:buFont typeface="Wingdings" pitchFamily="2" charset="2"/>
              <a:buNone/>
            </a:pPr>
            <a:r>
              <a:rPr lang="en-US" sz="2800" smtClean="0"/>
              <a:t>	Frequency of the results: quarterly and annual</a:t>
            </a:r>
          </a:p>
          <a:p>
            <a:pPr marL="273050" indent="-273050">
              <a:spcBef>
                <a:spcPct val="70000"/>
              </a:spcBef>
              <a:buFont typeface="Wingdings" pitchFamily="2" charset="2"/>
              <a:buNone/>
            </a:pPr>
            <a:r>
              <a:rPr lang="en-US" sz="2800" smtClean="0"/>
              <a:t>	Forecast response rate – 80 %.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Sampling Design:</a:t>
            </a:r>
            <a:endParaRPr lang="ru-RU" sz="2800" dirty="0" smtClean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1CA2-5568-4BC1-A418-0229C293E05E}" type="slidenum">
              <a:rPr lang="ru-RU"/>
              <a:pPr>
                <a:defRPr/>
              </a:pPr>
              <a:t>18</a:t>
            </a:fld>
            <a:endParaRPr 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1196975"/>
            <a:ext cx="8610600" cy="5508625"/>
          </a:xfrm>
        </p:spPr>
        <p:txBody>
          <a:bodyPr/>
          <a:lstStyle/>
          <a:p>
            <a:pPr marL="273050" indent="-273050">
              <a:lnSpc>
                <a:spcPct val="90000"/>
              </a:lnSpc>
              <a:spcBef>
                <a:spcPct val="40000"/>
              </a:spcBef>
              <a:buFont typeface="Wingdings 2" pitchFamily="18" charset="2"/>
              <a:buChar char=""/>
            </a:pPr>
            <a:r>
              <a:rPr lang="en-US" sz="2000" smtClean="0"/>
              <a:t>survey object is the private households in urban and rural areas for each region, resident persons aged 15-74 years</a:t>
            </a:r>
          </a:p>
          <a:p>
            <a:pPr marL="273050" indent="-273050">
              <a:lnSpc>
                <a:spcPct val="90000"/>
              </a:lnSpc>
              <a:spcBef>
                <a:spcPct val="40000"/>
              </a:spcBef>
              <a:buFont typeface="Wingdings 2" pitchFamily="18" charset="2"/>
              <a:buChar char=""/>
            </a:pPr>
            <a:r>
              <a:rPr lang="en-US" sz="2000" smtClean="0"/>
              <a:t>territorial three-stage sampling is used </a:t>
            </a:r>
          </a:p>
          <a:p>
            <a:pPr marL="273050" indent="-273050">
              <a:lnSpc>
                <a:spcPct val="90000"/>
              </a:lnSpc>
              <a:spcBef>
                <a:spcPct val="40000"/>
              </a:spcBef>
              <a:buFont typeface="Wingdings 2" pitchFamily="18" charset="2"/>
              <a:buChar char=""/>
            </a:pPr>
            <a:r>
              <a:rPr lang="en-US" sz="2000" smtClean="0"/>
              <a:t>observed units:</a:t>
            </a:r>
          </a:p>
          <a:p>
            <a:pPr marL="547688" lvl="1">
              <a:lnSpc>
                <a:spcPct val="90000"/>
              </a:lnSpc>
              <a:spcBef>
                <a:spcPct val="40000"/>
              </a:spcBef>
              <a:buFont typeface="Wingdings 2" pitchFamily="18" charset="2"/>
              <a:buChar char=""/>
            </a:pPr>
            <a:r>
              <a:rPr lang="en-US" sz="2000" smtClean="0"/>
              <a:t>primary unit – city or village council</a:t>
            </a:r>
          </a:p>
          <a:p>
            <a:pPr marL="547688" lvl="1">
              <a:lnSpc>
                <a:spcPct val="90000"/>
              </a:lnSpc>
              <a:spcBef>
                <a:spcPct val="40000"/>
              </a:spcBef>
              <a:buFont typeface="Wingdings 2" pitchFamily="18" charset="2"/>
              <a:buChar char=""/>
            </a:pPr>
            <a:r>
              <a:rPr lang="en-US" sz="2000" smtClean="0"/>
              <a:t>secondary unit – census enumeration district or village (zone)</a:t>
            </a:r>
          </a:p>
          <a:p>
            <a:pPr marL="547688" lvl="1">
              <a:lnSpc>
                <a:spcPct val="90000"/>
              </a:lnSpc>
              <a:spcBef>
                <a:spcPct val="40000"/>
              </a:spcBef>
              <a:buFont typeface="Wingdings 2" pitchFamily="18" charset="2"/>
              <a:buChar char=""/>
            </a:pPr>
            <a:r>
              <a:rPr lang="en-US" sz="2000" smtClean="0"/>
              <a:t>final sampling unit – household</a:t>
            </a:r>
          </a:p>
          <a:p>
            <a:pPr marL="273050" indent="-273050">
              <a:lnSpc>
                <a:spcPct val="90000"/>
              </a:lnSpc>
              <a:spcBef>
                <a:spcPct val="40000"/>
              </a:spcBef>
              <a:buFont typeface="Wingdings 2" pitchFamily="18" charset="2"/>
              <a:buChar char=""/>
            </a:pPr>
            <a:r>
              <a:rPr lang="en-US" sz="2000" smtClean="0"/>
              <a:t>at each stage units are selected with systematic selection with probability, that proportional population number or household number</a:t>
            </a:r>
          </a:p>
          <a:p>
            <a:pPr marL="273050" indent="-273050">
              <a:lnSpc>
                <a:spcPct val="90000"/>
              </a:lnSpc>
              <a:spcBef>
                <a:spcPct val="40000"/>
              </a:spcBef>
              <a:buFont typeface="Wingdings 2" pitchFamily="18" charset="2"/>
              <a:buChar char=""/>
            </a:pPr>
            <a:r>
              <a:rPr lang="en-US" sz="2000" smtClean="0"/>
              <a:t>variables used for the stratification: administrative districts, urban/rural</a:t>
            </a:r>
          </a:p>
          <a:p>
            <a:pPr marL="273050" indent="-273050">
              <a:lnSpc>
                <a:spcPct val="90000"/>
              </a:lnSpc>
              <a:spcBef>
                <a:spcPct val="40000"/>
              </a:spcBef>
              <a:buFont typeface="Wingdings 2" pitchFamily="18" charset="2"/>
              <a:buChar char=""/>
            </a:pPr>
            <a:r>
              <a:rPr lang="en-US" sz="2000" smtClean="0"/>
              <a:t>sampling frame is based on the 2009 census and includes sets of cities, village councils, census enumeration districts, villages, the household totality in each census enumeration district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04800" y="404813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200" cap="none" smtClean="0">
                <a:effectLst/>
              </a:rPr>
              <a:t>SAMPLE SIZE</a:t>
            </a:r>
            <a:endParaRPr lang="ru-RU" sz="3200" cap="none" smtClean="0">
              <a:effectLst/>
            </a:endParaRPr>
          </a:p>
        </p:txBody>
      </p:sp>
      <p:sp>
        <p:nvSpPr>
          <p:cNvPr id="3994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000" smtClean="0"/>
              <a:t>Used key indicator is the real unemployment rate (by the census results)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000" smtClean="0"/>
              <a:t>Target groups are labor force (rural, urban, by regions, 5-year groups)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000" smtClean="0"/>
              <a:t>Design –effect (deff) – 1.5 (Multiple Indicator Cluster Survey Manual (2009)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000" smtClean="0"/>
              <a:t>The follow sample size formula is used: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en-US" sz="2000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en-US" sz="2000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en-US" sz="2000" smtClean="0"/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sz="2000" smtClean="0">
                <a:solidFill>
                  <a:schemeClr val="tx1"/>
                </a:solidFill>
              </a:rPr>
              <a:t>where  </a:t>
            </a:r>
            <a:r>
              <a:rPr lang="en-GB" sz="2000" i="1" smtClean="0">
                <a:solidFill>
                  <a:schemeClr val="tx1"/>
                </a:solidFill>
              </a:rPr>
              <a:t>n</a:t>
            </a:r>
            <a:r>
              <a:rPr lang="en-GB" sz="2000" smtClean="0">
                <a:solidFill>
                  <a:schemeClr val="tx1"/>
                </a:solidFill>
              </a:rPr>
              <a:t> – required size for the key indicator; 4 – the factor to achieve 95% level of confidence, t-criteria; </a:t>
            </a:r>
            <a:r>
              <a:rPr lang="en-GB" sz="2000" i="1" smtClean="0">
                <a:solidFill>
                  <a:schemeClr val="tx1"/>
                </a:solidFill>
              </a:rPr>
              <a:t>r </a:t>
            </a:r>
            <a:r>
              <a:rPr lang="en-GB" sz="2000" smtClean="0">
                <a:solidFill>
                  <a:schemeClr val="tx1"/>
                </a:solidFill>
              </a:rPr>
              <a:t>– predicted prevalence for the key indicator; 1.2 –correction for non-responses (20%);  </a:t>
            </a:r>
            <a:r>
              <a:rPr lang="en-GB" sz="2000" i="1" smtClean="0">
                <a:solidFill>
                  <a:schemeClr val="tx1"/>
                </a:solidFill>
              </a:rPr>
              <a:t>f</a:t>
            </a:r>
            <a:r>
              <a:rPr lang="en-GB" sz="2000" smtClean="0">
                <a:solidFill>
                  <a:schemeClr val="tx1"/>
                </a:solidFill>
              </a:rPr>
              <a:t> – the symbol for deff (1.5); 0.12 – recommended relative sample error; </a:t>
            </a:r>
            <a:r>
              <a:rPr lang="en-GB" sz="2000" i="1" smtClean="0">
                <a:solidFill>
                  <a:schemeClr val="tx1"/>
                </a:solidFill>
              </a:rPr>
              <a:t>p</a:t>
            </a:r>
            <a:r>
              <a:rPr lang="en-GB" sz="2000" smtClean="0">
                <a:solidFill>
                  <a:schemeClr val="tx1"/>
                </a:solidFill>
              </a:rPr>
              <a:t> – proportion of the total population upon which the indicator (</a:t>
            </a:r>
            <a:r>
              <a:rPr lang="en-GB" sz="2000" i="1" smtClean="0">
                <a:solidFill>
                  <a:schemeClr val="tx1"/>
                </a:solidFill>
              </a:rPr>
              <a:t>r</a:t>
            </a:r>
            <a:r>
              <a:rPr lang="en-GB" sz="2000" smtClean="0">
                <a:solidFill>
                  <a:schemeClr val="tx1"/>
                </a:solidFill>
              </a:rPr>
              <a:t>) is based;  </a:t>
            </a:r>
            <a:r>
              <a:rPr lang="en-GB" sz="2000" i="1" smtClean="0">
                <a:solidFill>
                  <a:schemeClr val="tx1"/>
                </a:solidFill>
              </a:rPr>
              <a:t>n</a:t>
            </a:r>
            <a:r>
              <a:rPr lang="en-GB" sz="1200" i="1" smtClean="0">
                <a:solidFill>
                  <a:schemeClr val="tx1"/>
                </a:solidFill>
              </a:rPr>
              <a:t>h</a:t>
            </a:r>
            <a:r>
              <a:rPr lang="en-GB" sz="2000" smtClean="0">
                <a:solidFill>
                  <a:schemeClr val="tx1"/>
                </a:solidFill>
              </a:rPr>
              <a:t> – average household size.</a:t>
            </a:r>
            <a:endParaRPr lang="ru-RU" sz="200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000" smtClean="0"/>
              <a:t>Average sample size calculated by different variants is 28 thousand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ru-RU" sz="2000" smtClean="0"/>
          </a:p>
        </p:txBody>
      </p:sp>
      <p:graphicFrame>
        <p:nvGraphicFramePr>
          <p:cNvPr id="1025" name="Object 11"/>
          <p:cNvGraphicFramePr>
            <a:graphicFrameLocks noChangeAspect="1"/>
          </p:cNvGraphicFramePr>
          <p:nvPr/>
        </p:nvGraphicFramePr>
        <p:xfrm>
          <a:off x="3419475" y="2852738"/>
          <a:ext cx="2709863" cy="928687"/>
        </p:xfrm>
        <a:graphic>
          <a:graphicData uri="http://schemas.openxmlformats.org/presentationml/2006/ole">
            <p:oleObj spid="_x0000_s39947" name="Формула" r:id="rId3" imgW="1244600" imgH="431800" progId="Equation.3">
              <p:embed/>
            </p:oleObj>
          </a:graphicData>
        </a:graphic>
      </p:graphicFrame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Tourism in the world</a:t>
            </a:r>
            <a:endParaRPr lang="ru-RU" dirty="0"/>
          </a:p>
        </p:txBody>
      </p:sp>
      <p:sp>
        <p:nvSpPr>
          <p:cNvPr id="21506" name="Содержимое 5"/>
          <p:cNvSpPr>
            <a:spLocks noGrp="1"/>
          </p:cNvSpPr>
          <p:nvPr>
            <p:ph idx="1"/>
          </p:nvPr>
        </p:nvSpPr>
        <p:spPr>
          <a:xfrm>
            <a:off x="285750" y="1285875"/>
            <a:ext cx="8686800" cy="45259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2400" smtClean="0"/>
              <a:t>International tourist arrivals:</a:t>
            </a:r>
          </a:p>
          <a:p>
            <a:pPr>
              <a:buFont typeface="Wingdings 2" pitchFamily="18" charset="2"/>
              <a:buNone/>
            </a:pPr>
            <a:r>
              <a:rPr lang="en-US" sz="2400" smtClean="0"/>
              <a:t>1950 - 25 million                 2017 – 1.329 million</a:t>
            </a:r>
          </a:p>
          <a:p>
            <a:pPr>
              <a:buFont typeface="Wingdings 2" pitchFamily="18" charset="2"/>
              <a:buNone/>
            </a:pPr>
            <a:r>
              <a:rPr lang="en-US" sz="2400" smtClean="0"/>
              <a:t>2000 - 680 million              2018 – 1.403 million</a:t>
            </a:r>
          </a:p>
          <a:p>
            <a:pPr>
              <a:buFont typeface="Wingdings 2" pitchFamily="18" charset="2"/>
              <a:buNone/>
            </a:pPr>
            <a:r>
              <a:rPr lang="en-US" sz="2400" smtClean="0"/>
              <a:t>2010  - 951 million</a:t>
            </a:r>
          </a:p>
          <a:p>
            <a:pPr>
              <a:buFont typeface="Wingdings 2" pitchFamily="18" charset="2"/>
              <a:buNone/>
            </a:pPr>
            <a:r>
              <a:rPr lang="en-US" sz="2400" smtClean="0"/>
              <a:t>International tourism receipts, US $:</a:t>
            </a:r>
          </a:p>
          <a:p>
            <a:pPr>
              <a:buFont typeface="Wingdings 2" pitchFamily="18" charset="2"/>
              <a:buNone/>
            </a:pPr>
            <a:r>
              <a:rPr lang="en-US" sz="2400" smtClean="0"/>
              <a:t>1950 - 2 billion</a:t>
            </a:r>
          </a:p>
          <a:p>
            <a:pPr>
              <a:buFont typeface="Wingdings 2" pitchFamily="18" charset="2"/>
              <a:buNone/>
            </a:pPr>
            <a:r>
              <a:rPr lang="en-US" sz="2400" smtClean="0"/>
              <a:t>2000 - 495 billion</a:t>
            </a:r>
          </a:p>
          <a:p>
            <a:pPr>
              <a:buFont typeface="Wingdings 2" pitchFamily="18" charset="2"/>
              <a:buNone/>
            </a:pPr>
            <a:r>
              <a:rPr lang="en-US" sz="2400" smtClean="0"/>
              <a:t>2017 - 1.340 billion</a:t>
            </a:r>
          </a:p>
          <a:p>
            <a:pPr>
              <a:buFont typeface="Wingdings 2" pitchFamily="18" charset="2"/>
              <a:buNone/>
            </a:pPr>
            <a:r>
              <a:rPr lang="en-US" sz="2400" smtClean="0"/>
              <a:t>International tourism represents 7 % of the world’s export of goods and services.</a:t>
            </a:r>
          </a:p>
          <a:p>
            <a:pPr>
              <a:buFont typeface="Wingdings 2" pitchFamily="18" charset="2"/>
              <a:buNone/>
            </a:pPr>
            <a:r>
              <a:rPr lang="en-US" sz="2400" smtClean="0"/>
              <a:t>Positive trends, recorded in tourist arrivals, receipts are observed (6-7 % compared to the previous year).</a:t>
            </a:r>
            <a:endParaRPr lang="ru-RU" sz="2400" smtClean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Weighting procedure:</a:t>
            </a:r>
            <a:endParaRPr lang="ru-RU" sz="2800" dirty="0" smtClean="0">
              <a:solidFill>
                <a:schemeClr val="tx1"/>
              </a:solidFill>
            </a:endParaRPr>
          </a:p>
        </p:txBody>
      </p:sp>
      <p:sp>
        <p:nvSpPr>
          <p:cNvPr id="41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6088" y="1420813"/>
            <a:ext cx="8291512" cy="4895850"/>
          </a:xfrm>
        </p:spPr>
        <p:txBody>
          <a:bodyPr/>
          <a:lstStyle/>
          <a:p>
            <a:pPr marL="273050" indent="-273050"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sz="2000" smtClean="0"/>
              <a:t>Basic weights with different probabilities, individual weights, calculated by two iterations, are used</a:t>
            </a:r>
          </a:p>
          <a:p>
            <a:pPr marL="273050" indent="-273050"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sz="2000" u="sng" smtClean="0"/>
              <a:t>Household weight</a:t>
            </a:r>
          </a:p>
          <a:p>
            <a:pPr marL="273050" indent="-273050"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sz="2000" smtClean="0"/>
              <a:t>1. HH weights are calculated as inverse of overall sampling probabilities:</a:t>
            </a:r>
          </a:p>
          <a:p>
            <a:pPr marL="273050" indent="-273050" algn="r"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sz="2000" smtClean="0"/>
              <a:t>									(2)</a:t>
            </a:r>
          </a:p>
          <a:p>
            <a:pPr marL="273050" indent="-273050">
              <a:lnSpc>
                <a:spcPct val="90000"/>
              </a:lnSpc>
              <a:spcBef>
                <a:spcPct val="40000"/>
              </a:spcBef>
              <a:buFont typeface="Wingdings 2" pitchFamily="18" charset="2"/>
              <a:buChar char=""/>
            </a:pPr>
            <a:endParaRPr lang="en-US" sz="2000" smtClean="0"/>
          </a:p>
          <a:p>
            <a:pPr marL="273050" indent="-273050" algn="just">
              <a:lnSpc>
                <a:spcPct val="90000"/>
              </a:lnSpc>
              <a:spcBef>
                <a:spcPts val="575"/>
              </a:spcBef>
              <a:buSzPct val="80000"/>
              <a:buFont typeface="Wingdings" pitchFamily="2" charset="2"/>
              <a:buNone/>
            </a:pPr>
            <a:endParaRPr lang="en-US" sz="2000" smtClean="0">
              <a:cs typeface="Times New Roman" pitchFamily="18" charset="0"/>
              <a:sym typeface="Symbol" pitchFamily="18" charset="2"/>
            </a:endParaRPr>
          </a:p>
          <a:p>
            <a:pPr marL="273050" indent="-273050" algn="just">
              <a:lnSpc>
                <a:spcPct val="90000"/>
              </a:lnSpc>
              <a:spcBef>
                <a:spcPts val="575"/>
              </a:spcBef>
              <a:buSzPct val="80000"/>
              <a:buFont typeface="Wingdings" pitchFamily="2" charset="2"/>
              <a:buNone/>
            </a:pPr>
            <a:r>
              <a:rPr lang="en-US" sz="2000" smtClean="0">
                <a:cs typeface="Times New Roman" pitchFamily="18" charset="0"/>
                <a:sym typeface="Symbol" pitchFamily="18" charset="2"/>
              </a:rPr>
              <a:t>where   </a:t>
            </a:r>
            <a:r>
              <a:rPr lang="en-US" sz="2000" i="1" smtClean="0">
                <a:cs typeface="Times New Roman" pitchFamily="18" charset="0"/>
                <a:sym typeface="Symbol" pitchFamily="18" charset="2"/>
              </a:rPr>
              <a:t>p</a:t>
            </a:r>
            <a:r>
              <a:rPr lang="en-US" sz="2000" baseline="-25000" smtClean="0">
                <a:cs typeface="Times New Roman" pitchFamily="18" charset="0"/>
                <a:sym typeface="Symbol" pitchFamily="18" charset="2"/>
              </a:rPr>
              <a:t>1</a:t>
            </a:r>
            <a:r>
              <a:rPr lang="en-US" sz="2000" smtClean="0">
                <a:cs typeface="Times New Roman" pitchFamily="18" charset="0"/>
                <a:sym typeface="Symbol" pitchFamily="18" charset="2"/>
              </a:rPr>
              <a:t> – probability of selection of each city and village council; </a:t>
            </a:r>
            <a:endParaRPr lang="ru-RU" sz="2000" smtClean="0">
              <a:cs typeface="Times New Roman" pitchFamily="18" charset="0"/>
              <a:sym typeface="Symbol" pitchFamily="18" charset="2"/>
            </a:endParaRPr>
          </a:p>
          <a:p>
            <a:pPr marL="273050" indent="-273050" algn="just">
              <a:lnSpc>
                <a:spcPct val="90000"/>
              </a:lnSpc>
              <a:spcBef>
                <a:spcPts val="575"/>
              </a:spcBef>
              <a:buSzPct val="80000"/>
              <a:buFont typeface="Wingdings" pitchFamily="2" charset="2"/>
              <a:buNone/>
            </a:pPr>
            <a:r>
              <a:rPr lang="en-US" sz="200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i="1" smtClean="0">
                <a:cs typeface="Times New Roman" pitchFamily="18" charset="0"/>
                <a:sym typeface="Symbol" pitchFamily="18" charset="2"/>
              </a:rPr>
              <a:t>p</a:t>
            </a:r>
            <a:r>
              <a:rPr lang="en-US" sz="2000" baseline="-25000" smtClean="0"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000" smtClean="0">
                <a:cs typeface="Times New Roman" pitchFamily="18" charset="0"/>
                <a:sym typeface="Symbol" pitchFamily="18" charset="2"/>
              </a:rPr>
              <a:t> – probability of selection of each census enumeration 	         district in cities, zones in rural soviet;</a:t>
            </a:r>
            <a:endParaRPr lang="ru-RU" sz="2000" smtClean="0">
              <a:cs typeface="Times New Roman" pitchFamily="18" charset="0"/>
              <a:sym typeface="Symbol" pitchFamily="18" charset="2"/>
            </a:endParaRPr>
          </a:p>
          <a:p>
            <a:pPr marL="273050" indent="-273050" algn="just">
              <a:lnSpc>
                <a:spcPct val="90000"/>
              </a:lnSpc>
              <a:spcBef>
                <a:spcPts val="575"/>
              </a:spcBef>
              <a:buSzPct val="80000"/>
              <a:buFont typeface="Wingdings" pitchFamily="2" charset="2"/>
              <a:buNone/>
            </a:pPr>
            <a:r>
              <a:rPr lang="en-US" sz="2000" i="1" smtClean="0">
                <a:cs typeface="Times New Roman" pitchFamily="18" charset="0"/>
                <a:sym typeface="Symbol" pitchFamily="18" charset="2"/>
              </a:rPr>
              <a:t>p</a:t>
            </a:r>
            <a:r>
              <a:rPr lang="en-US" sz="2000" baseline="-25000" smtClean="0">
                <a:cs typeface="Times New Roman" pitchFamily="18" charset="0"/>
                <a:sym typeface="Symbol" pitchFamily="18" charset="2"/>
              </a:rPr>
              <a:t>3</a:t>
            </a:r>
            <a:r>
              <a:rPr lang="en-US" sz="2000" smtClean="0">
                <a:cs typeface="Times New Roman" pitchFamily="18" charset="0"/>
                <a:sym typeface="Symbol" pitchFamily="18" charset="2"/>
              </a:rPr>
              <a:t> – probability of selection of everyone HH within or a zone.</a:t>
            </a:r>
          </a:p>
          <a:p>
            <a:pPr marL="273050" indent="-273050" algn="just">
              <a:lnSpc>
                <a:spcPct val="90000"/>
              </a:lnSpc>
              <a:spcBef>
                <a:spcPts val="575"/>
              </a:spcBef>
              <a:buSzPct val="80000"/>
              <a:buFont typeface="Wingdings" pitchFamily="2" charset="2"/>
              <a:buNone/>
            </a:pPr>
            <a:r>
              <a:rPr lang="en-US" sz="2000" smtClean="0">
                <a:cs typeface="Times New Roman" pitchFamily="18" charset="0"/>
                <a:sym typeface="Symbol" pitchFamily="18" charset="2"/>
              </a:rPr>
              <a:t>For the case of non-response an additional array of HH is reserved within not less than 20% of the total sample (28000x0,2≈6000).</a:t>
            </a:r>
          </a:p>
          <a:p>
            <a:pPr marL="273050" indent="-273050" algn="just">
              <a:lnSpc>
                <a:spcPct val="90000"/>
              </a:lnSpc>
              <a:spcBef>
                <a:spcPts val="575"/>
              </a:spcBef>
              <a:buSzPct val="80000"/>
              <a:buFont typeface="Wingdings" pitchFamily="2" charset="2"/>
              <a:buNone/>
            </a:pPr>
            <a:endParaRPr lang="en-US" sz="2400" b="1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1B57CE-B4F3-4F34-BEC9-1245E9B06E85}" type="slidenum">
              <a:rPr lang="ru-RU"/>
              <a:pPr>
                <a:defRPr/>
              </a:pPr>
              <a:t>20</a:t>
            </a:fld>
            <a:endParaRPr lang="ru-RU"/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3635375" y="2997200"/>
          <a:ext cx="2171700" cy="984250"/>
        </p:xfrm>
        <a:graphic>
          <a:graphicData uri="http://schemas.openxmlformats.org/presentationml/2006/ole">
            <p:oleObj spid="_x0000_s4104" name="Equation" r:id="rId3" imgW="13899240" imgH="626832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5984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</a:rPr>
              <a:t>Weighting procedure: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5900" y="981075"/>
            <a:ext cx="8928100" cy="5327650"/>
          </a:xfrm>
        </p:spPr>
        <p:txBody>
          <a:bodyPr/>
          <a:lstStyle/>
          <a:p>
            <a:pPr marL="273050" indent="-273050">
              <a:spcBef>
                <a:spcPct val="40000"/>
              </a:spcBef>
              <a:buFont typeface="Wingdings" pitchFamily="2" charset="2"/>
              <a:buNone/>
            </a:pPr>
            <a:r>
              <a:rPr lang="en-US" sz="2800" b="1" smtClean="0"/>
              <a:t>    </a:t>
            </a:r>
            <a:r>
              <a:rPr lang="en-US" sz="2200" u="sng" smtClean="0"/>
              <a:t>Individual survey person weights is based on iterative weighting: </a:t>
            </a:r>
          </a:p>
          <a:p>
            <a:pPr marL="273050" indent="-273050">
              <a:spcBef>
                <a:spcPct val="40000"/>
              </a:spcBef>
              <a:buFont typeface="Wingdings" pitchFamily="2" charset="2"/>
              <a:buNone/>
            </a:pPr>
            <a:r>
              <a:rPr lang="en-US" sz="2200" u="sng" smtClean="0"/>
              <a:t>Iteration I</a:t>
            </a:r>
          </a:p>
          <a:p>
            <a:pPr marL="273050" indent="-273050">
              <a:spcBef>
                <a:spcPct val="40000"/>
              </a:spcBef>
              <a:buFont typeface="Wingdings" pitchFamily="2" charset="2"/>
              <a:buNone/>
            </a:pPr>
            <a:r>
              <a:rPr lang="en-US" sz="2200" smtClean="0"/>
              <a:t>	a) weights are calculated by sex, five-years group design</a:t>
            </a:r>
          </a:p>
          <a:p>
            <a:pPr marL="273050" indent="-273050">
              <a:spcBef>
                <a:spcPct val="40000"/>
              </a:spcBef>
              <a:buFont typeface="Wingdings" pitchFamily="2" charset="2"/>
              <a:buNone/>
            </a:pPr>
            <a:r>
              <a:rPr lang="en-US" sz="2200" smtClean="0"/>
              <a:t>	b) the first correct coefficient (</a:t>
            </a:r>
            <a:r>
              <a:rPr lang="en-US" sz="2200" i="1" smtClean="0"/>
              <a:t>k</a:t>
            </a:r>
            <a:r>
              <a:rPr lang="en-US" sz="2200" baseline="-25000" smtClean="0"/>
              <a:t>1</a:t>
            </a:r>
            <a:r>
              <a:rPr lang="en-US" sz="2200" smtClean="0"/>
              <a:t>) is calculated; variables of weighting are region, sex, rural/urban</a:t>
            </a:r>
          </a:p>
          <a:p>
            <a:pPr marL="273050" indent="-273050">
              <a:spcBef>
                <a:spcPct val="40000"/>
              </a:spcBef>
              <a:buFont typeface="Wingdings" pitchFamily="2" charset="2"/>
              <a:buNone/>
            </a:pPr>
            <a:r>
              <a:rPr lang="en-US" sz="2200" smtClean="0"/>
              <a:t>	c) the second correct coefficient (</a:t>
            </a:r>
            <a:r>
              <a:rPr lang="en-US" sz="2200" i="1" smtClean="0"/>
              <a:t>k</a:t>
            </a:r>
            <a:r>
              <a:rPr lang="en-US" sz="2200" baseline="-25000" smtClean="0"/>
              <a:t>2</a:t>
            </a:r>
            <a:r>
              <a:rPr lang="en-US" sz="2200" smtClean="0"/>
              <a:t>) is calculated; variables are region, sex, 11 five-years groups.</a:t>
            </a:r>
          </a:p>
          <a:p>
            <a:pPr marL="273050" indent="-273050">
              <a:spcBef>
                <a:spcPct val="40000"/>
              </a:spcBef>
              <a:buFont typeface="Wingdings" pitchFamily="2" charset="2"/>
              <a:buNone/>
            </a:pPr>
            <a:r>
              <a:rPr lang="en-US" sz="2200" smtClean="0"/>
              <a:t>Weight is equal within each region, five-years group in urban or rural area</a:t>
            </a:r>
          </a:p>
          <a:p>
            <a:pPr marL="273050" indent="-273050">
              <a:spcBef>
                <a:spcPct val="40000"/>
              </a:spcBef>
              <a:buFont typeface="Wingdings" pitchFamily="2" charset="2"/>
              <a:buNone/>
            </a:pPr>
            <a:r>
              <a:rPr lang="en-US" sz="2200" u="sng" smtClean="0"/>
              <a:t>Iteration II:</a:t>
            </a:r>
            <a:r>
              <a:rPr lang="en-US" sz="2200" smtClean="0"/>
              <a:t> follow adjustment of weights</a:t>
            </a:r>
          </a:p>
          <a:p>
            <a:pPr marL="273050" indent="-273050">
              <a:spcBef>
                <a:spcPct val="40000"/>
              </a:spcBef>
              <a:buFont typeface="Wingdings" pitchFamily="2" charset="2"/>
              <a:buNone/>
            </a:pPr>
            <a:r>
              <a:rPr lang="en-US" sz="2200" smtClean="0"/>
              <a:t>	Final individual weight for each five-years group:</a:t>
            </a:r>
          </a:p>
          <a:p>
            <a:pPr marL="273050" indent="-273050" algn="r">
              <a:spcBef>
                <a:spcPct val="40000"/>
              </a:spcBef>
              <a:buFont typeface="Wingdings" pitchFamily="2" charset="2"/>
              <a:buNone/>
            </a:pPr>
            <a:r>
              <a:rPr lang="en-US" sz="2200" smtClean="0"/>
              <a:t>(3)</a:t>
            </a:r>
          </a:p>
          <a:p>
            <a:pPr marL="273050" indent="-273050">
              <a:spcBef>
                <a:spcPct val="40000"/>
              </a:spcBef>
              <a:buFont typeface="Wingdings" pitchFamily="2" charset="2"/>
              <a:buNone/>
            </a:pPr>
            <a:endParaRPr lang="en-US" sz="2200" b="1" smtClean="0"/>
          </a:p>
          <a:p>
            <a:pPr marL="273050" indent="-273050">
              <a:spcBef>
                <a:spcPct val="40000"/>
              </a:spcBef>
              <a:buFont typeface="Wingdings" pitchFamily="2" charset="2"/>
              <a:buNone/>
            </a:pPr>
            <a:endParaRPr lang="en-US" sz="2200" b="1" smtClean="0"/>
          </a:p>
          <a:p>
            <a:pPr marL="273050" indent="-273050">
              <a:spcBef>
                <a:spcPct val="40000"/>
              </a:spcBef>
              <a:buFont typeface="Wingdings 2" pitchFamily="18" charset="2"/>
              <a:buChar char=""/>
            </a:pPr>
            <a:endParaRPr lang="en-US" sz="2800" b="1" smtClean="0"/>
          </a:p>
          <a:p>
            <a:pPr marL="273050" indent="-273050" algn="just">
              <a:spcBef>
                <a:spcPts val="575"/>
              </a:spcBef>
              <a:buSzPct val="80000"/>
              <a:buFont typeface="Wingdings" pitchFamily="2" charset="2"/>
              <a:buNone/>
            </a:pPr>
            <a:endParaRPr lang="ru-RU" b="1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273050" indent="-273050" algn="just">
              <a:spcBef>
                <a:spcPts val="575"/>
              </a:spcBef>
              <a:buSzPct val="80000"/>
              <a:buFont typeface="Wingdings" pitchFamily="2" charset="2"/>
              <a:buNone/>
            </a:pPr>
            <a:endParaRPr lang="en-US" sz="2800" b="1" smtClean="0"/>
          </a:p>
        </p:txBody>
      </p:sp>
      <p:graphicFrame>
        <p:nvGraphicFramePr>
          <p:cNvPr id="512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059113" y="5373688"/>
          <a:ext cx="2376487" cy="522287"/>
        </p:xfrm>
        <a:graphic>
          <a:graphicData uri="http://schemas.openxmlformats.org/presentationml/2006/ole">
            <p:oleObj spid="_x0000_s5124" name="Equation" r:id="rId3" imgW="15197040" imgH="3315960" progId="Equation.DSMT4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798638" y="5848350"/>
          <a:ext cx="5002212" cy="784225"/>
        </p:xfrm>
        <a:graphic>
          <a:graphicData uri="http://schemas.openxmlformats.org/presentationml/2006/ole">
            <p:oleObj spid="_x0000_s5125" name="Equation" r:id="rId4" imgW="43748640" imgH="6822000" progId="Equation.DSMT4">
              <p:embed/>
            </p:oleObj>
          </a:graphicData>
        </a:graphic>
      </p:graphicFrame>
      <p:sp>
        <p:nvSpPr>
          <p:cNvPr id="8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CA5CAB-E608-4CB4-A5EF-45D186FBD650}" type="slidenum">
              <a:rPr lang="ru-RU"/>
              <a:pPr>
                <a:defRPr/>
              </a:pPr>
              <a:t>21</a:t>
            </a:fld>
            <a:endParaRPr lang="ru-RU"/>
          </a:p>
        </p:txBody>
      </p:sp>
      <p:sp>
        <p:nvSpPr>
          <p:cNvPr id="5129" name="Rectangle 7"/>
          <p:cNvSpPr>
            <a:spLocks noChangeArrowheads="1"/>
          </p:cNvSpPr>
          <p:nvPr/>
        </p:nvSpPr>
        <p:spPr bwMode="auto">
          <a:xfrm>
            <a:off x="611188" y="5913438"/>
            <a:ext cx="104457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4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000"/>
              <a:t>where</a:t>
            </a:r>
            <a:r>
              <a:rPr lang="en-US" sz="2000" b="1"/>
              <a:t>: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100" dirty="0" smtClean="0"/>
              <a:t>Accommodation surveys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48130" name="Содержимое 2"/>
          <p:cNvSpPr>
            <a:spLocks noGrp="1"/>
          </p:cNvSpPr>
          <p:nvPr>
            <p:ph idx="1"/>
          </p:nvPr>
        </p:nvSpPr>
        <p:spPr>
          <a:xfrm>
            <a:off x="285750" y="1214438"/>
            <a:ext cx="8686800" cy="51435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z="2600" smtClean="0"/>
              <a:t>In Belarus </a:t>
            </a:r>
            <a:r>
              <a:rPr lang="en-US" sz="2600" b="1" i="1" smtClean="0"/>
              <a:t>visitor survey at collective accommodation establishment  </a:t>
            </a:r>
            <a:r>
              <a:rPr lang="en-US" sz="2600" b="1" smtClean="0"/>
              <a:t>(</a:t>
            </a:r>
            <a:r>
              <a:rPr lang="en-US" sz="2600" b="1" i="1" smtClean="0"/>
              <a:t>VS</a:t>
            </a:r>
            <a:r>
              <a:rPr lang="en-US" sz="2600" b="1" smtClean="0"/>
              <a:t>)</a:t>
            </a:r>
            <a:r>
              <a:rPr lang="en-US" sz="2600" b="1" i="1" smtClean="0"/>
              <a:t> </a:t>
            </a:r>
            <a:r>
              <a:rPr lang="en-US" sz="2600" smtClean="0"/>
              <a:t>is conducted (since 2015-2016).</a:t>
            </a:r>
            <a:endParaRPr lang="ru-RU" sz="2600" smtClean="0"/>
          </a:p>
          <a:p>
            <a:pPr marL="0" indent="0">
              <a:buFont typeface="Wingdings 2" pitchFamily="18" charset="2"/>
              <a:buNone/>
            </a:pPr>
            <a:r>
              <a:rPr lang="en-US" sz="2600" smtClean="0"/>
              <a:t>The purpose is estimation of visitor expenditures. Average expenditures per day are measured </a:t>
            </a:r>
            <a:endParaRPr lang="ru-RU" sz="2600" smtClean="0"/>
          </a:p>
          <a:p>
            <a:pPr marL="0" indent="0">
              <a:buFont typeface="Wingdings 2" pitchFamily="18" charset="2"/>
              <a:buNone/>
            </a:pPr>
            <a:r>
              <a:rPr lang="en-US" sz="2600" smtClean="0"/>
              <a:t>Expenditures are: accommodation, food and beverages, transport, car rental, recreation services, culture, others</a:t>
            </a:r>
            <a:endParaRPr lang="ru-RU" sz="2600" smtClean="0"/>
          </a:p>
          <a:p>
            <a:pPr marL="0" indent="0">
              <a:buFont typeface="Wingdings 2" pitchFamily="18" charset="2"/>
              <a:buNone/>
            </a:pPr>
            <a:r>
              <a:rPr lang="en-US" sz="2600" smtClean="0"/>
              <a:t>Observed units are visitors and accommodation establishments (hotels and similar)</a:t>
            </a:r>
            <a:endParaRPr lang="ru-RU" sz="2600" smtClean="0"/>
          </a:p>
          <a:p>
            <a:pPr marL="0" indent="0">
              <a:buFont typeface="Wingdings 2" pitchFamily="18" charset="2"/>
              <a:buNone/>
            </a:pPr>
            <a:r>
              <a:rPr lang="en-US" sz="2600" smtClean="0"/>
              <a:t>Sampling frames are collective accommodation establishments, represented in state statistical reports ((4-tur (accommodation))</a:t>
            </a:r>
            <a:endParaRPr lang="ru-RU" sz="2600" smtClean="0"/>
          </a:p>
        </p:txBody>
      </p:sp>
    </p:spTree>
  </p:cSld>
  <p:clrMapOvr>
    <a:masterClrMapping/>
  </p:clrMapOvr>
  <p:transition spd="med">
    <p:circl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100" dirty="0" smtClean="0"/>
              <a:t>Accommodation surveys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49154" name="Содержимое 2"/>
          <p:cNvSpPr>
            <a:spLocks noGrp="1"/>
          </p:cNvSpPr>
          <p:nvPr>
            <p:ph idx="1"/>
          </p:nvPr>
        </p:nvSpPr>
        <p:spPr>
          <a:xfrm>
            <a:off x="285750" y="1214438"/>
            <a:ext cx="8686800" cy="51435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2800" b="1" i="1" smtClean="0"/>
              <a:t>Sample design:</a:t>
            </a:r>
            <a:endParaRPr lang="ru-RU" sz="2800" b="1" i="1" smtClean="0"/>
          </a:p>
          <a:p>
            <a:r>
              <a:rPr lang="en-US" sz="2800" smtClean="0"/>
              <a:t>univariate stratified random sample is used</a:t>
            </a:r>
            <a:endParaRPr lang="ru-RU" sz="2800" smtClean="0"/>
          </a:p>
          <a:p>
            <a:r>
              <a:rPr lang="en-US" sz="2800" smtClean="0"/>
              <a:t>establishment stratification is carried out by the main variable – average value of bed-place, </a:t>
            </a:r>
          </a:p>
          <a:p>
            <a:r>
              <a:rPr lang="en-US" sz="2800" smtClean="0"/>
              <a:t>weighting procedure: HT-estimates are used</a:t>
            </a:r>
            <a:endParaRPr lang="ru-RU" sz="2800" smtClean="0"/>
          </a:p>
          <a:p>
            <a:r>
              <a:rPr lang="en-US" sz="2800" smtClean="0"/>
              <a:t>frequency: quarterly (week)</a:t>
            </a:r>
            <a:endParaRPr lang="ru-RU" sz="2600" smtClean="0"/>
          </a:p>
        </p:txBody>
      </p:sp>
    </p:spTree>
  </p:cSld>
  <p:clrMapOvr>
    <a:masterClrMapping/>
  </p:clrMapOvr>
  <p:transition spd="med">
    <p:circl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100" dirty="0" smtClean="0"/>
              <a:t>Sample size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75" y="1500188"/>
            <a:ext cx="7929563" cy="45720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z="2800" smtClean="0"/>
              <a:t>Several types of the sample size calculations were executed:</a:t>
            </a:r>
          </a:p>
          <a:p>
            <a:pPr marL="0" indent="0">
              <a:buFont typeface="Franklin Gothic Medium" pitchFamily="34" charset="0"/>
              <a:buAutoNum type="arabicPeriod"/>
            </a:pPr>
            <a:r>
              <a:rPr lang="en-US" sz="2800" smtClean="0"/>
              <a:t>random selection without stratification </a:t>
            </a:r>
          </a:p>
          <a:p>
            <a:pPr marL="0" indent="0">
              <a:buFont typeface="Franklin Gothic Medium" pitchFamily="34" charset="0"/>
              <a:buAutoNum type="arabicPeriod"/>
            </a:pPr>
            <a:r>
              <a:rPr lang="en-US" sz="2800" smtClean="0"/>
              <a:t>random selection with stratification (</a:t>
            </a:r>
            <a:r>
              <a:rPr lang="en-US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by average value of bed-place, rubles); </a:t>
            </a:r>
            <a:r>
              <a:rPr lang="en-US" sz="2800" smtClean="0"/>
              <a:t>N</a:t>
            </a:r>
            <a:r>
              <a:rPr lang="en-US" sz="1600" smtClean="0"/>
              <a:t>1</a:t>
            </a:r>
            <a:r>
              <a:rPr lang="en-US" sz="2800" smtClean="0"/>
              <a:t>=351; N</a:t>
            </a:r>
            <a:r>
              <a:rPr lang="en-US" sz="1600" smtClean="0"/>
              <a:t>2</a:t>
            </a:r>
            <a:r>
              <a:rPr lang="en-US" sz="2800" smtClean="0"/>
              <a:t>=28; N</a:t>
            </a:r>
            <a:r>
              <a:rPr lang="en-US" sz="1600" smtClean="0"/>
              <a:t>3</a:t>
            </a:r>
            <a:r>
              <a:rPr lang="en-US" sz="2800" smtClean="0"/>
              <a:t>=2</a:t>
            </a:r>
          </a:p>
          <a:p>
            <a:pPr marL="0" indent="0">
              <a:buFont typeface="Franklin Gothic Medium" pitchFamily="34" charset="0"/>
              <a:buAutoNum type="arabicPeriod"/>
            </a:pPr>
            <a:r>
              <a:rPr lang="en-US" sz="2800" smtClean="0"/>
              <a:t>combined selection (large entities are observed completely)</a:t>
            </a:r>
          </a:p>
        </p:txBody>
      </p:sp>
    </p:spTree>
  </p:cSld>
  <p:clrMapOvr>
    <a:masterClrMapping/>
  </p:clrMapOvr>
  <p:transition spd="med">
    <p:circl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625" y="1143000"/>
          <a:ext cx="8358188" cy="5529263"/>
        </p:xfrm>
        <a:graphic>
          <a:graphicData uri="http://schemas.openxmlformats.org/drawingml/2006/table">
            <a:tbl>
              <a:tblPr/>
              <a:tblGrid>
                <a:gridCol w="2928938"/>
                <a:gridCol w="857250"/>
                <a:gridCol w="795337"/>
                <a:gridCol w="944563"/>
                <a:gridCol w="944562"/>
                <a:gridCol w="942975"/>
                <a:gridCol w="944563"/>
              </a:tblGrid>
              <a:tr h="4778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Variants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Predicted limited errors, 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7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06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6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6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6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6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6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784475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Variant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without stratification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):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234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280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305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348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365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sampling fraction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d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Variant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with stratification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):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273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323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sampling fraction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d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Variant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combined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):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213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sampling fraction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d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sampling fraction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d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2/100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Total sampling fraction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d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2350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" y="5786438"/>
            <a:ext cx="6096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353" name="Rectangle 129"/>
          <p:cNvSpPr>
            <a:spLocks noChangeArrowheads="1"/>
          </p:cNvSpPr>
          <p:nvPr/>
        </p:nvSpPr>
        <p:spPr bwMode="auto">
          <a:xfrm>
            <a:off x="3708400" y="476250"/>
            <a:ext cx="103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en-US"/>
              <a:t>FOR VS</a:t>
            </a:r>
          </a:p>
        </p:txBody>
      </p:sp>
      <p:sp>
        <p:nvSpPr>
          <p:cNvPr id="52354" name="Rectangle 130"/>
          <p:cNvSpPr>
            <a:spLocks noChangeArrowheads="1"/>
          </p:cNvSpPr>
          <p:nvPr/>
        </p:nvSpPr>
        <p:spPr bwMode="auto">
          <a:xfrm>
            <a:off x="827088" y="476250"/>
            <a:ext cx="7200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TABLE 2 – SAMPLE SIZE</a:t>
            </a:r>
            <a:endParaRPr lang="ru-RU"/>
          </a:p>
        </p:txBody>
      </p:sp>
    </p:spTree>
  </p:cSld>
  <p:clrMapOvr>
    <a:masterClrMapping/>
  </p:clrMapOvr>
  <p:transition spd="med">
    <p:circl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100" dirty="0" smtClean="0"/>
              <a:t>Sample size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38" y="1143000"/>
            <a:ext cx="7929562" cy="485775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Variant III is more efficient</a:t>
            </a:r>
            <a:r>
              <a:rPr lang="ru-RU" sz="2800" dirty="0" smtClean="0"/>
              <a:t>: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800" dirty="0" smtClean="0"/>
              <a:t> </a:t>
            </a:r>
          </a:p>
          <a:p>
            <a:pPr>
              <a:defRPr/>
            </a:pPr>
            <a:r>
              <a:rPr lang="en-US" sz="2800" dirty="0" smtClean="0"/>
              <a:t>Sampling fraction is</a:t>
            </a:r>
            <a:r>
              <a:rPr lang="ru-RU" sz="2800" dirty="0" smtClean="0"/>
              <a:t> 17</a:t>
            </a:r>
            <a:r>
              <a:rPr lang="en-US" sz="2800" dirty="0" smtClean="0"/>
              <a:t>.</a:t>
            </a:r>
            <a:r>
              <a:rPr lang="ru-RU" sz="2800" dirty="0" smtClean="0"/>
              <a:t>9%, </a:t>
            </a:r>
            <a:r>
              <a:rPr lang="en-US" sz="2800" dirty="0" smtClean="0"/>
              <a:t>error is </a:t>
            </a:r>
            <a:r>
              <a:rPr lang="ru-RU" sz="2800" dirty="0" smtClean="0"/>
              <a:t>– </a:t>
            </a:r>
            <a:r>
              <a:rPr lang="en-US" sz="2800" dirty="0" smtClean="0"/>
              <a:t>5.9</a:t>
            </a:r>
            <a:r>
              <a:rPr lang="ru-RU" sz="2800" dirty="0" smtClean="0"/>
              <a:t>%, </a:t>
            </a:r>
          </a:p>
          <a:p>
            <a:pPr>
              <a:buFont typeface="Wingdings 2" pitchFamily="18" charset="2"/>
              <a:buNone/>
              <a:defRPr/>
            </a:pPr>
            <a:endParaRPr lang="ru-RU" sz="2800" dirty="0" smtClean="0"/>
          </a:p>
          <a:p>
            <a:pPr>
              <a:buFont typeface="Wingdings 2" pitchFamily="18" charset="2"/>
              <a:buNone/>
              <a:defRPr/>
            </a:pPr>
            <a:r>
              <a:rPr lang="ru-RU" sz="2800" dirty="0" smtClean="0"/>
              <a:t> 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US" sz="2800" dirty="0" smtClean="0"/>
          </a:p>
        </p:txBody>
      </p:sp>
      <p:pic>
        <p:nvPicPr>
          <p:cNvPr id="53252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63" y="2786063"/>
            <a:ext cx="65770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3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75" y="3643313"/>
            <a:ext cx="3935413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4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4286250"/>
            <a:ext cx="521652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5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6013" y="5445125"/>
            <a:ext cx="17287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7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63" y="1703388"/>
            <a:ext cx="528637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ircl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9700" y="298450"/>
            <a:ext cx="8686800" cy="838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100" dirty="0" smtClean="0"/>
              <a:t>Surveys in the informal sector: </a:t>
            </a:r>
            <a:br>
              <a:rPr lang="en-US" sz="3100" dirty="0" smtClean="0"/>
            </a:br>
            <a:r>
              <a:rPr lang="en-US" sz="3100" dirty="0" smtClean="0"/>
              <a:t>boarder surveys, transport surveys, others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42938" y="1143000"/>
            <a:ext cx="7929562" cy="485775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endParaRPr lang="en-US" sz="2800" dirty="0" smtClean="0"/>
          </a:p>
          <a:p>
            <a:pPr>
              <a:buFont typeface="Wingdings 2" pitchFamily="18" charset="2"/>
              <a:buNone/>
              <a:defRPr/>
            </a:pPr>
            <a:endParaRPr lang="ru-RU" sz="2800" dirty="0" smtClean="0"/>
          </a:p>
          <a:p>
            <a:pPr>
              <a:buFont typeface="Wingdings 2" pitchFamily="18" charset="2"/>
              <a:buNone/>
              <a:defRPr/>
            </a:pPr>
            <a:r>
              <a:rPr lang="ru-RU" sz="2800" dirty="0" smtClean="0"/>
              <a:t> 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US" sz="2800" dirty="0" smtClean="0"/>
          </a:p>
        </p:txBody>
      </p:sp>
      <p:grpSp>
        <p:nvGrpSpPr>
          <p:cNvPr id="54275" name="Группа 32"/>
          <p:cNvGrpSpPr>
            <a:grpSpLocks/>
          </p:cNvGrpSpPr>
          <p:nvPr/>
        </p:nvGrpSpPr>
        <p:grpSpPr bwMode="auto">
          <a:xfrm>
            <a:off x="276225" y="1162050"/>
            <a:ext cx="8812213" cy="5524500"/>
            <a:chOff x="1041722" y="381965"/>
            <a:chExt cx="9352345" cy="6146195"/>
          </a:xfrm>
        </p:grpSpPr>
        <p:sp>
          <p:nvSpPr>
            <p:cNvPr id="34" name="TextBox 33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1041722" y="381965"/>
              <a:ext cx="3588632" cy="397384"/>
            </a:xfrm>
            <a:prstGeom prst="rect">
              <a:avLst/>
            </a:prstGeom>
            <a:noFill/>
            <a:ln>
              <a:solidFill>
                <a:sysClr val="windowText" lastClr="000000"/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kern="0" dirty="0">
                  <a:solidFill>
                    <a:prstClr val="black"/>
                  </a:solidFill>
                  <a:latin typeface="+mn-lt"/>
                </a:rPr>
                <a:t>Frames</a:t>
              </a:r>
              <a:endParaRPr lang="ru-RU" kern="0" dirty="0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35" name="TextBox 34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5428950" y="381965"/>
              <a:ext cx="4965117" cy="397384"/>
            </a:xfrm>
            <a:prstGeom prst="rect">
              <a:avLst/>
            </a:prstGeom>
            <a:noFill/>
            <a:ln>
              <a:solidFill>
                <a:sysClr val="windowText" lastClr="000000"/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kern="0" dirty="0">
                  <a:solidFill>
                    <a:prstClr val="black"/>
                  </a:solidFill>
                  <a:latin typeface="+mn-lt"/>
                </a:rPr>
                <a:t>Non-registered visitors statistical universe</a:t>
              </a:r>
            </a:p>
          </p:txBody>
        </p:sp>
        <p:sp>
          <p:nvSpPr>
            <p:cNvPr id="36" name="TextBox 35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1041722" y="1088424"/>
              <a:ext cx="3588632" cy="395617"/>
            </a:xfrm>
            <a:prstGeom prst="rect">
              <a:avLst/>
            </a:prstGeom>
            <a:noFill/>
            <a:ln>
              <a:solidFill>
                <a:sysClr val="windowText" lastClr="000000"/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kern="0" dirty="0">
                  <a:solidFill>
                    <a:prstClr val="black"/>
                  </a:solidFill>
                  <a:latin typeface="+mn-lt"/>
                </a:rPr>
                <a:t>Sampling</a:t>
              </a:r>
              <a:endParaRPr lang="ru-RU" kern="0" dirty="0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37" name="TextBox 36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5428950" y="1086659"/>
              <a:ext cx="4965117" cy="1289288"/>
            </a:xfrm>
            <a:prstGeom prst="rect">
              <a:avLst/>
            </a:prstGeom>
            <a:noFill/>
            <a:ln>
              <a:solidFill>
                <a:sysClr val="windowText" lastClr="000000"/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kern="0" dirty="0">
                  <a:solidFill>
                    <a:prstClr val="black"/>
                  </a:solidFill>
                  <a:latin typeface="+mn-lt"/>
                </a:rPr>
                <a:t>Variables: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kern="0" dirty="0">
                  <a:solidFill>
                    <a:prstClr val="black"/>
                  </a:solidFill>
                  <a:latin typeface="+mn-lt"/>
                </a:rPr>
                <a:t>Means of transport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kern="0" dirty="0">
                  <a:solidFill>
                    <a:prstClr val="black"/>
                  </a:solidFill>
                  <a:latin typeface="+mn-lt"/>
                </a:rPr>
                <a:t>Type of visitor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kern="0" dirty="0">
                  <a:solidFill>
                    <a:prstClr val="black"/>
                  </a:solidFill>
                  <a:latin typeface="+mn-lt"/>
                </a:rPr>
                <a:t>Country of residence</a:t>
              </a:r>
            </a:p>
          </p:txBody>
        </p:sp>
        <p:sp>
          <p:nvSpPr>
            <p:cNvPr id="38" name="TextBox 37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1041722" y="1794883"/>
              <a:ext cx="3588632" cy="395617"/>
            </a:xfrm>
            <a:prstGeom prst="rect">
              <a:avLst/>
            </a:prstGeom>
            <a:noFill/>
            <a:ln>
              <a:solidFill>
                <a:sysClr val="windowText" lastClr="000000"/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kern="0" dirty="0">
                  <a:solidFill>
                    <a:prstClr val="black"/>
                  </a:solidFill>
                  <a:latin typeface="+mn-lt"/>
                </a:rPr>
                <a:t>Questionnaires</a:t>
              </a:r>
              <a:endParaRPr lang="ru-RU" kern="0" dirty="0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39" name="TextBox 38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1041722" y="2499577"/>
              <a:ext cx="3588632" cy="397383"/>
            </a:xfrm>
            <a:prstGeom prst="rect">
              <a:avLst/>
            </a:prstGeom>
            <a:noFill/>
            <a:ln>
              <a:solidFill>
                <a:sysClr val="windowText" lastClr="000000"/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kern="0" dirty="0">
                  <a:solidFill>
                    <a:prstClr val="black"/>
                  </a:solidFill>
                  <a:latin typeface="+mn-lt"/>
                </a:rPr>
                <a:t>Response and non-response</a:t>
              </a:r>
              <a:endParaRPr lang="ru-RU" kern="0" dirty="0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40" name="TextBox 39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1041722" y="3158350"/>
              <a:ext cx="3588632" cy="397384"/>
            </a:xfrm>
            <a:prstGeom prst="rect">
              <a:avLst/>
            </a:prstGeom>
            <a:noFill/>
            <a:ln>
              <a:solidFill>
                <a:sysClr val="windowText" lastClr="000000"/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kern="0" dirty="0">
                  <a:solidFill>
                    <a:prstClr val="black"/>
                  </a:solidFill>
                  <a:latin typeface="+mn-lt"/>
                </a:rPr>
                <a:t>Data collection</a:t>
              </a:r>
              <a:endParaRPr lang="ru-RU" kern="0" dirty="0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41" name="TextBox 40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1041722" y="3817123"/>
              <a:ext cx="3588632" cy="397383"/>
            </a:xfrm>
            <a:prstGeom prst="rect">
              <a:avLst/>
            </a:prstGeom>
            <a:noFill/>
            <a:ln>
              <a:solidFill>
                <a:sysClr val="windowText" lastClr="000000"/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kern="0" dirty="0">
                  <a:solidFill>
                    <a:prstClr val="black"/>
                  </a:solidFill>
                  <a:latin typeface="+mn-lt"/>
                </a:rPr>
                <a:t>Estimation</a:t>
              </a:r>
              <a:endParaRPr lang="ru-RU" kern="0" dirty="0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42" name="TextBox 41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1041722" y="4186248"/>
              <a:ext cx="3588632" cy="397384"/>
            </a:xfrm>
            <a:prstGeom prst="rect">
              <a:avLst/>
            </a:prstGeom>
            <a:noFill/>
            <a:ln>
              <a:solidFill>
                <a:sysClr val="windowText" lastClr="000000"/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kern="0" dirty="0">
                  <a:solidFill>
                    <a:prstClr val="black"/>
                  </a:solidFill>
                  <a:latin typeface="+mn-lt"/>
                </a:rPr>
                <a:t>Data processing</a:t>
              </a:r>
              <a:endParaRPr lang="ru-RU" kern="0" dirty="0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43" name="TextBox 42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5428950" y="4186248"/>
              <a:ext cx="4965117" cy="397384"/>
            </a:xfrm>
            <a:prstGeom prst="rect">
              <a:avLst/>
            </a:prstGeom>
            <a:noFill/>
            <a:ln>
              <a:solidFill>
                <a:sysClr val="windowText" lastClr="000000"/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kern="0" dirty="0">
                  <a:solidFill>
                    <a:prstClr val="black"/>
                  </a:solidFill>
                  <a:latin typeface="+mn-lt"/>
                </a:rPr>
                <a:t>Average expenditure by visitor</a:t>
              </a:r>
              <a:endParaRPr lang="ru-RU" kern="0" dirty="0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44" name="TextBox 43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5428950" y="3817123"/>
              <a:ext cx="4965117" cy="397383"/>
            </a:xfrm>
            <a:prstGeom prst="rect">
              <a:avLst/>
            </a:prstGeom>
            <a:noFill/>
            <a:ln>
              <a:solidFill>
                <a:sysClr val="windowText" lastClr="000000"/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kern="0" dirty="0">
                  <a:solidFill>
                    <a:prstClr val="black"/>
                  </a:solidFill>
                  <a:latin typeface="+mn-lt"/>
                </a:rPr>
                <a:t>Total expenditure</a:t>
              </a:r>
              <a:r>
                <a:rPr lang="en-US" kern="0" dirty="0">
                  <a:solidFill>
                    <a:prstClr val="black"/>
                  </a:solidFill>
                  <a:latin typeface="Calibri" panose="020F0502020204030204"/>
                </a:rPr>
                <a:t> </a:t>
              </a:r>
              <a:endParaRPr lang="ru-RU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5" name="TextBox 44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5428950" y="4555373"/>
              <a:ext cx="4965117" cy="397383"/>
            </a:xfrm>
            <a:prstGeom prst="rect">
              <a:avLst/>
            </a:prstGeom>
            <a:noFill/>
            <a:ln>
              <a:solidFill>
                <a:sysClr val="windowText" lastClr="000000"/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kern="0" dirty="0">
                  <a:solidFill>
                    <a:prstClr val="black"/>
                  </a:solidFill>
                  <a:latin typeface="+mn-lt"/>
                </a:rPr>
                <a:t>Average daily expenditure by visitor</a:t>
              </a:r>
              <a:endParaRPr lang="ru-RU" kern="0" dirty="0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46" name="TextBox 45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1041722" y="5159396"/>
              <a:ext cx="3588632" cy="395617"/>
            </a:xfrm>
            <a:prstGeom prst="rect">
              <a:avLst/>
            </a:prstGeom>
            <a:noFill/>
            <a:ln>
              <a:solidFill>
                <a:sysClr val="windowText" lastClr="000000"/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kern="0" dirty="0">
                  <a:solidFill>
                    <a:prstClr val="black"/>
                  </a:solidFill>
                  <a:latin typeface="+mn-lt"/>
                </a:rPr>
                <a:t>Data checking</a:t>
              </a:r>
              <a:endParaRPr lang="ru-RU" kern="0" dirty="0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47" name="TextBox 46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5428950" y="5159396"/>
              <a:ext cx="4965117" cy="395617"/>
            </a:xfrm>
            <a:prstGeom prst="rect">
              <a:avLst/>
            </a:prstGeom>
            <a:noFill/>
            <a:ln>
              <a:solidFill>
                <a:sysClr val="windowText" lastClr="000000"/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kern="0" dirty="0">
                  <a:solidFill>
                    <a:prstClr val="black"/>
                  </a:solidFill>
                  <a:latin typeface="+mn-lt"/>
                </a:rPr>
                <a:t>Coverage error</a:t>
              </a:r>
              <a:endParaRPr lang="ru-RU" kern="0" dirty="0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48" name="TextBox 47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5428950" y="5528520"/>
              <a:ext cx="4965117" cy="397384"/>
            </a:xfrm>
            <a:prstGeom prst="rect">
              <a:avLst/>
            </a:prstGeom>
            <a:noFill/>
            <a:ln>
              <a:solidFill>
                <a:sysClr val="windowText" lastClr="000000"/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kern="0" dirty="0">
                  <a:solidFill>
                    <a:prstClr val="black"/>
                  </a:solidFill>
                  <a:latin typeface="+mn-lt"/>
                </a:rPr>
                <a:t>Sampling and non-sampling  error</a:t>
              </a:r>
              <a:endParaRPr lang="ru-RU" kern="0" dirty="0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49" name="TextBox 48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1041722" y="6130777"/>
              <a:ext cx="3588632" cy="397383"/>
            </a:xfrm>
            <a:prstGeom prst="rect">
              <a:avLst/>
            </a:prstGeom>
            <a:noFill/>
            <a:ln>
              <a:solidFill>
                <a:sysClr val="windowText" lastClr="000000"/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kern="0" dirty="0">
                  <a:solidFill>
                    <a:prstClr val="black"/>
                  </a:solidFill>
                  <a:latin typeface="+mn-lt"/>
                </a:rPr>
                <a:t>Pilot survey</a:t>
              </a:r>
              <a:endParaRPr lang="ru-RU" kern="0" dirty="0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50" name="TextBox 49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5428950" y="6130777"/>
              <a:ext cx="4965117" cy="397383"/>
            </a:xfrm>
            <a:prstGeom prst="rect">
              <a:avLst/>
            </a:prstGeom>
            <a:noFill/>
            <a:ln>
              <a:solidFill>
                <a:sysClr val="windowText" lastClr="000000"/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kern="0" dirty="0">
                  <a:solidFill>
                    <a:prstClr val="black"/>
                  </a:solidFill>
                  <a:latin typeface="+mn-lt"/>
                </a:rPr>
                <a:t>Survey on regular basis</a:t>
              </a:r>
              <a:endParaRPr lang="ru-RU" kern="0" dirty="0">
                <a:solidFill>
                  <a:prstClr val="black"/>
                </a:solidFill>
                <a:latin typeface="+mn-lt"/>
              </a:endParaRPr>
            </a:p>
          </p:txBody>
        </p:sp>
        <p:cxnSp>
          <p:nvCxnSpPr>
            <p:cNvPr id="54293" name="Прямая со стрелкой 50"/>
            <p:cNvCxnSpPr>
              <a:cxnSpLocks/>
              <a:stCxn id="34" idx="3"/>
              <a:endCxn id="35" idx="1"/>
            </p:cNvCxnSpPr>
            <p:nvPr/>
          </p:nvCxnSpPr>
          <p:spPr bwMode="auto">
            <a:xfrm>
              <a:off x="4629873" y="580338"/>
              <a:ext cx="798655" cy="0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miter lim="800000"/>
              <a:headEnd/>
              <a:tailEnd type="triangle" w="lg" len="lg"/>
            </a:ln>
          </p:spPr>
        </p:cxnSp>
        <p:cxnSp>
          <p:nvCxnSpPr>
            <p:cNvPr id="54294" name="Прямая со стрелкой 51"/>
            <p:cNvCxnSpPr>
              <a:cxnSpLocks noChangeShapeType="1"/>
            </p:cNvCxnSpPr>
            <p:nvPr/>
          </p:nvCxnSpPr>
          <p:spPr bwMode="auto">
            <a:xfrm>
              <a:off x="4629873" y="1272687"/>
              <a:ext cx="798655" cy="0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miter lim="800000"/>
              <a:headEnd/>
              <a:tailEnd type="triangle" w="lg" len="lg"/>
            </a:ln>
          </p:spPr>
        </p:cxnSp>
        <p:cxnSp>
          <p:nvCxnSpPr>
            <p:cNvPr id="54295" name="Прямая со стрелкой 52"/>
            <p:cNvCxnSpPr>
              <a:cxnSpLocks/>
              <a:endCxn id="36" idx="0"/>
            </p:cNvCxnSpPr>
            <p:nvPr/>
          </p:nvCxnSpPr>
          <p:spPr bwMode="auto">
            <a:xfrm flipH="1">
              <a:off x="2835797" y="751297"/>
              <a:ext cx="1" cy="336724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miter lim="800000"/>
              <a:headEnd/>
              <a:tailEnd type="triangle" w="lg" len="lg"/>
            </a:ln>
          </p:spPr>
        </p:cxnSp>
        <p:cxnSp>
          <p:nvCxnSpPr>
            <p:cNvPr id="54296" name="Прямая со стрелкой 53"/>
            <p:cNvCxnSpPr>
              <a:cxnSpLocks/>
            </p:cNvCxnSpPr>
            <p:nvPr/>
          </p:nvCxnSpPr>
          <p:spPr bwMode="auto">
            <a:xfrm>
              <a:off x="2835798" y="1457353"/>
              <a:ext cx="0" cy="336724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miter lim="800000"/>
              <a:headEnd/>
              <a:tailEnd type="triangle" w="lg" len="lg"/>
            </a:ln>
          </p:spPr>
        </p:cxnSp>
        <p:cxnSp>
          <p:nvCxnSpPr>
            <p:cNvPr id="54297" name="Прямая со стрелкой 54"/>
            <p:cNvCxnSpPr>
              <a:cxnSpLocks/>
            </p:cNvCxnSpPr>
            <p:nvPr/>
          </p:nvCxnSpPr>
          <p:spPr bwMode="auto">
            <a:xfrm>
              <a:off x="2835798" y="2174926"/>
              <a:ext cx="0" cy="336724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miter lim="800000"/>
              <a:headEnd/>
              <a:tailEnd type="triangle" w="lg" len="lg"/>
            </a:ln>
          </p:spPr>
        </p:cxnSp>
        <p:cxnSp>
          <p:nvCxnSpPr>
            <p:cNvPr id="54298" name="Прямая со стрелкой 55"/>
            <p:cNvCxnSpPr>
              <a:cxnSpLocks/>
              <a:endCxn id="40" idx="0"/>
            </p:cNvCxnSpPr>
            <p:nvPr/>
          </p:nvCxnSpPr>
          <p:spPr bwMode="auto">
            <a:xfrm flipH="1">
              <a:off x="2835797" y="2869464"/>
              <a:ext cx="1" cy="289369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miter lim="800000"/>
              <a:headEnd/>
              <a:tailEnd type="triangle" w="lg" len="lg"/>
            </a:ln>
          </p:spPr>
        </p:cxnSp>
        <p:cxnSp>
          <p:nvCxnSpPr>
            <p:cNvPr id="54299" name="Прямая со стрелкой 56"/>
            <p:cNvCxnSpPr>
              <a:cxnSpLocks/>
              <a:stCxn id="40" idx="2"/>
            </p:cNvCxnSpPr>
            <p:nvPr/>
          </p:nvCxnSpPr>
          <p:spPr bwMode="auto">
            <a:xfrm>
              <a:off x="2835797" y="3555579"/>
              <a:ext cx="1" cy="261956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miter lim="800000"/>
              <a:headEnd/>
              <a:tailEnd type="triangle" w="lg" len="lg"/>
            </a:ln>
          </p:spPr>
        </p:cxnSp>
        <p:cxnSp>
          <p:nvCxnSpPr>
            <p:cNvPr id="54300" name="Прямая со стрелкой 57"/>
            <p:cNvCxnSpPr>
              <a:cxnSpLocks/>
              <a:endCxn id="46" idx="0"/>
            </p:cNvCxnSpPr>
            <p:nvPr/>
          </p:nvCxnSpPr>
          <p:spPr bwMode="auto">
            <a:xfrm flipH="1">
              <a:off x="2835797" y="4556199"/>
              <a:ext cx="1" cy="602942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miter lim="800000"/>
              <a:headEnd/>
              <a:tailEnd type="triangle" w="lg" len="lg"/>
            </a:ln>
          </p:spPr>
        </p:cxnSp>
        <p:cxnSp>
          <p:nvCxnSpPr>
            <p:cNvPr id="54301" name="Прямая со стрелкой 58"/>
            <p:cNvCxnSpPr>
              <a:cxnSpLocks/>
            </p:cNvCxnSpPr>
            <p:nvPr/>
          </p:nvCxnSpPr>
          <p:spPr bwMode="auto">
            <a:xfrm>
              <a:off x="2835798" y="5528473"/>
              <a:ext cx="0" cy="602942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miter lim="800000"/>
              <a:headEnd/>
              <a:tailEnd type="triangle" w="lg" len="lg"/>
            </a:ln>
          </p:spPr>
        </p:cxnSp>
        <p:cxnSp>
          <p:nvCxnSpPr>
            <p:cNvPr id="54302" name="Прямая со стрелкой 59"/>
            <p:cNvCxnSpPr>
              <a:cxnSpLocks noChangeShapeType="1"/>
            </p:cNvCxnSpPr>
            <p:nvPr/>
          </p:nvCxnSpPr>
          <p:spPr bwMode="auto">
            <a:xfrm>
              <a:off x="4629873" y="4371533"/>
              <a:ext cx="798655" cy="0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miter lim="800000"/>
              <a:headEnd/>
              <a:tailEnd type="triangle" w="lg" len="lg"/>
            </a:ln>
          </p:spPr>
        </p:cxnSp>
        <p:cxnSp>
          <p:nvCxnSpPr>
            <p:cNvPr id="54303" name="Прямая со стрелкой 60"/>
            <p:cNvCxnSpPr>
              <a:cxnSpLocks noChangeShapeType="1"/>
            </p:cNvCxnSpPr>
            <p:nvPr/>
          </p:nvCxnSpPr>
          <p:spPr bwMode="auto">
            <a:xfrm>
              <a:off x="4629873" y="5343807"/>
              <a:ext cx="798655" cy="0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miter lim="800000"/>
              <a:headEnd/>
              <a:tailEnd type="triangle" w="lg" len="lg"/>
            </a:ln>
          </p:spPr>
        </p:cxnSp>
        <p:cxnSp>
          <p:nvCxnSpPr>
            <p:cNvPr id="54304" name="Прямая со стрелкой 61"/>
            <p:cNvCxnSpPr>
              <a:cxnSpLocks noChangeShapeType="1"/>
            </p:cNvCxnSpPr>
            <p:nvPr/>
          </p:nvCxnSpPr>
          <p:spPr bwMode="auto">
            <a:xfrm>
              <a:off x="4629873" y="6316081"/>
              <a:ext cx="798655" cy="0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miter lim="800000"/>
              <a:headEnd/>
              <a:tailEnd type="triangle" w="lg" len="lg"/>
            </a:ln>
          </p:spPr>
        </p:cxnSp>
      </p:grpSp>
    </p:spTree>
  </p:cSld>
  <p:clrMapOvr>
    <a:masterClrMapping/>
  </p:clrMapOvr>
  <p:transition spd="med">
    <p:circl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0850" y="561975"/>
            <a:ext cx="8686800" cy="838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100" dirty="0" smtClean="0"/>
              <a:t>Border surveys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79388" y="981075"/>
            <a:ext cx="8964612" cy="5761038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z="2700" i="1" smtClean="0"/>
              <a:t>Sample survey of individuals at automobile roads </a:t>
            </a:r>
            <a:r>
              <a:rPr lang="en-US" sz="2700" i="1" smtClean="0">
                <a:solidFill>
                  <a:srgbClr val="4E3B30"/>
                </a:solidFill>
              </a:rPr>
              <a:t>checkpoints across the State border is conducted (since 2015)</a:t>
            </a:r>
          </a:p>
          <a:p>
            <a:pPr marL="0" indent="0">
              <a:buClr>
                <a:srgbClr val="F0A22E"/>
              </a:buClr>
              <a:buFont typeface="Wingdings 2" pitchFamily="18" charset="2"/>
              <a:buNone/>
            </a:pPr>
            <a:r>
              <a:rPr lang="en-US" sz="2000" smtClean="0">
                <a:solidFill>
                  <a:srgbClr val="4E3B30"/>
                </a:solidFill>
              </a:rPr>
              <a:t>The main aims are:</a:t>
            </a:r>
          </a:p>
          <a:p>
            <a:pPr marL="0" indent="0">
              <a:buClr>
                <a:srgbClr val="F0A22E"/>
              </a:buClr>
            </a:pPr>
            <a:r>
              <a:rPr lang="en-US" sz="2000" smtClean="0">
                <a:solidFill>
                  <a:srgbClr val="4E3B30"/>
                </a:solidFill>
              </a:rPr>
              <a:t>to obtain statistical data on the volumes of commodities, imported and exported by individuals crossing the State border (with Poland, Latvia, Lithuania, Ukraine);</a:t>
            </a:r>
          </a:p>
          <a:p>
            <a:pPr marL="0" indent="0">
              <a:buClr>
                <a:srgbClr val="F0A22E"/>
              </a:buClr>
            </a:pPr>
            <a:r>
              <a:rPr lang="en-US" sz="2000" smtClean="0">
                <a:solidFill>
                  <a:srgbClr val="4E3B30"/>
                </a:solidFill>
              </a:rPr>
              <a:t>to obtain information on the tourism expenditures, trips;</a:t>
            </a:r>
            <a:endParaRPr lang="en-US" sz="2000" smtClean="0"/>
          </a:p>
          <a:p>
            <a:pPr marL="0" indent="0">
              <a:buFont typeface="Wingdings 2" pitchFamily="18" charset="2"/>
              <a:buNone/>
            </a:pPr>
            <a:r>
              <a:rPr lang="en-US" sz="2000" smtClean="0"/>
              <a:t>Observed units are individuals (residents and non-residents)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2000" smtClean="0"/>
              <a:t>Two forms of blanks for inbound and outbound tourism are used:</a:t>
            </a:r>
          </a:p>
          <a:p>
            <a:pPr marL="0" indent="0"/>
            <a:r>
              <a:rPr lang="en-US" sz="2000" smtClean="0"/>
              <a:t>Frequency: twice a year in the II and IV quarters;</a:t>
            </a:r>
          </a:p>
          <a:p>
            <a:pPr marL="0" indent="0"/>
            <a:r>
              <a:rPr lang="en-US" sz="2000" smtClean="0"/>
              <a:t>In April 2015  total number of responses is 3121 filled questionnaires (72.9 %), in October 2016 – 7437 (51.9 %).</a:t>
            </a:r>
          </a:p>
          <a:p>
            <a:pPr marL="0" indent="0"/>
            <a:r>
              <a:rPr lang="en-US" sz="2000" smtClean="0"/>
              <a:t>Non-probability sample is used </a:t>
            </a:r>
            <a:endParaRPr lang="ru-RU" sz="2000" smtClean="0"/>
          </a:p>
          <a:p>
            <a:pPr marL="0" indent="0">
              <a:buFont typeface="Wingdings 2" pitchFamily="18" charset="2"/>
              <a:buNone/>
            </a:pPr>
            <a:endParaRPr lang="en-US" sz="2000" smtClean="0"/>
          </a:p>
          <a:p>
            <a:pPr marL="0" indent="0">
              <a:buFont typeface="Wingdings 2" pitchFamily="18" charset="2"/>
              <a:buNone/>
            </a:pPr>
            <a:endParaRPr lang="en-US" sz="2000" smtClean="0"/>
          </a:p>
          <a:p>
            <a:pPr marL="0" indent="0">
              <a:buFont typeface="Wingdings 2" pitchFamily="18" charset="2"/>
              <a:buNone/>
            </a:pPr>
            <a:endParaRPr lang="en-US" sz="2000" smtClean="0"/>
          </a:p>
          <a:p>
            <a:pPr marL="0" indent="0">
              <a:buFont typeface="Wingdings 2" pitchFamily="18" charset="2"/>
              <a:buNone/>
            </a:pPr>
            <a:endParaRPr lang="en-US" sz="2000" smtClean="0"/>
          </a:p>
          <a:p>
            <a:pPr marL="0" indent="0">
              <a:buFont typeface="Wingdings 2" pitchFamily="18" charset="2"/>
              <a:buNone/>
            </a:pPr>
            <a:endParaRPr lang="en-US" sz="2000" smtClean="0"/>
          </a:p>
          <a:p>
            <a:pPr marL="0" indent="0">
              <a:buFont typeface="Wingdings 2" pitchFamily="18" charset="2"/>
              <a:buNone/>
            </a:pPr>
            <a:endParaRPr lang="en-US" sz="2000" smtClean="0"/>
          </a:p>
          <a:p>
            <a:pPr marL="0" indent="0">
              <a:buFont typeface="Wingdings 2" pitchFamily="18" charset="2"/>
              <a:buNone/>
            </a:pPr>
            <a:endParaRPr lang="en-US" sz="2000" smtClean="0"/>
          </a:p>
          <a:p>
            <a:pPr marL="0" indent="0">
              <a:buFont typeface="Wingdings 2" pitchFamily="18" charset="2"/>
              <a:buNone/>
            </a:pPr>
            <a:endParaRPr lang="en-US" sz="2700" smtClean="0"/>
          </a:p>
          <a:p>
            <a:pPr marL="0" indent="0">
              <a:buFont typeface="Wingdings 2" pitchFamily="18" charset="2"/>
              <a:buNone/>
            </a:pPr>
            <a:endParaRPr lang="ru-RU" sz="2800" smtClean="0"/>
          </a:p>
          <a:p>
            <a:pPr marL="0" indent="0">
              <a:buFont typeface="Wingdings 2" pitchFamily="18" charset="2"/>
              <a:buNone/>
            </a:pPr>
            <a:r>
              <a:rPr lang="ru-RU" sz="2800" smtClean="0"/>
              <a:t> </a:t>
            </a:r>
          </a:p>
          <a:p>
            <a:pPr marL="0" indent="0">
              <a:buFont typeface="Wingdings 2" pitchFamily="18" charset="2"/>
              <a:buNone/>
            </a:pPr>
            <a:endParaRPr lang="en-US" sz="2800" smtClean="0"/>
          </a:p>
        </p:txBody>
      </p:sp>
    </p:spTree>
  </p:cSld>
  <p:clrMapOvr>
    <a:masterClrMapping/>
  </p:clrMapOvr>
  <p:transition spd="med">
    <p:circl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Surveys in the informal sector</a:t>
            </a:r>
            <a:endParaRPr lang="ru-RU" dirty="0"/>
          </a:p>
        </p:txBody>
      </p:sp>
      <p:sp>
        <p:nvSpPr>
          <p:cNvPr id="59394" name="Объект 2"/>
          <p:cNvSpPr>
            <a:spLocks noGrp="1"/>
          </p:cNvSpPr>
          <p:nvPr>
            <p:ph idx="4294967295"/>
          </p:nvPr>
        </p:nvSpPr>
        <p:spPr>
          <a:xfrm>
            <a:off x="304800" y="1554163"/>
            <a:ext cx="8686800" cy="4970462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i="1" smtClean="0"/>
              <a:t>Outbound and domestic tourism (transport survey, 2016); </a:t>
            </a:r>
            <a:r>
              <a:rPr lang="en-US" smtClean="0"/>
              <a:t>the main aim is to obtain data on the tourism expenditures and estimate the number of international visitors.</a:t>
            </a:r>
            <a:endParaRPr lang="ru-RU" smtClean="0"/>
          </a:p>
          <a:p>
            <a:pPr marL="0" indent="0">
              <a:buFont typeface="Wingdings 2" pitchFamily="18" charset="2"/>
              <a:buNone/>
            </a:pPr>
            <a:r>
              <a:rPr lang="en-US" smtClean="0">
                <a:solidFill>
                  <a:srgbClr val="4E3B30"/>
                </a:solidFill>
              </a:rPr>
              <a:t>Observed units are passengers.</a:t>
            </a:r>
            <a:r>
              <a:rPr lang="en-US" smtClean="0"/>
              <a:t> </a:t>
            </a:r>
            <a:r>
              <a:rPr lang="en-US" smtClean="0">
                <a:solidFill>
                  <a:srgbClr val="4E3B30"/>
                </a:solidFill>
              </a:rPr>
              <a:t>Only passengers entering the legal and economic territory should be counted as visitors.</a:t>
            </a:r>
            <a:endParaRPr lang="en-US" b="1" i="1" smtClean="0"/>
          </a:p>
          <a:p>
            <a:pPr marL="0" indent="0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 spd="med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Tourism in </a:t>
            </a:r>
            <a:r>
              <a:rPr lang="en-US" sz="2600" dirty="0" err="1" smtClean="0"/>
              <a:t>belarus</a:t>
            </a:r>
            <a:r>
              <a:rPr lang="en-US" sz="2600" dirty="0" smtClean="0"/>
              <a:t>:</a:t>
            </a:r>
            <a:r>
              <a:rPr lang="ru-RU" sz="2600" dirty="0" smtClean="0"/>
              <a:t> </a:t>
            </a:r>
            <a:r>
              <a:rPr lang="en-US" sz="2600" dirty="0" smtClean="0"/>
              <a:t>main indicators and trends</a:t>
            </a:r>
            <a:endParaRPr lang="ru-RU" sz="2600" dirty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754562"/>
          </a:xfrm>
        </p:spPr>
        <p:txBody>
          <a:bodyPr/>
          <a:lstStyle/>
          <a:p>
            <a:pPr marL="0" indent="0" algn="just" eaLnBrk="1" hangingPunct="1">
              <a:spcAft>
                <a:spcPts val="600"/>
              </a:spcAft>
              <a:buFont typeface="Wingdings 2" pitchFamily="18" charset="2"/>
              <a:buNone/>
            </a:pPr>
            <a:r>
              <a:rPr lang="en-GB" sz="2600" smtClean="0"/>
              <a:t>In 2014-2017 tourism contributes directly around 2.5 % of GDP, using to 6 % if indirect impacts are also included (Travel and Tourism Economic Impact 2017 Belarus)</a:t>
            </a:r>
          </a:p>
          <a:p>
            <a:pPr marL="0" indent="0" algn="just" eaLnBrk="1" hangingPunct="1">
              <a:spcAft>
                <a:spcPts val="600"/>
              </a:spcAft>
              <a:buFont typeface="Wingdings 2" pitchFamily="18" charset="2"/>
              <a:buNone/>
            </a:pPr>
            <a:r>
              <a:rPr lang="en-US" sz="2600" smtClean="0"/>
              <a:t>Export revenues from tourism amount to approximately US $ 700-800 million annually, equivalent to 1.5-2 % of total exports of goods and services.</a:t>
            </a:r>
          </a:p>
          <a:p>
            <a:pPr marL="0" indent="0" algn="just" eaLnBrk="1" hangingPunct="1">
              <a:spcAft>
                <a:spcPts val="600"/>
              </a:spcAft>
              <a:buFont typeface="Wingdings 2" pitchFamily="18" charset="2"/>
              <a:buNone/>
            </a:pPr>
            <a:r>
              <a:rPr lang="en-US" sz="2600" smtClean="0"/>
              <a:t>In 2018 more than 11 million people visited Belarus. 50 % of the clients in accommodation establishments were foreign tourists.</a:t>
            </a:r>
            <a:endParaRPr lang="ru-RU" sz="2600" smtClean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4E3B30"/>
                </a:solidFill>
              </a:rPr>
              <a:t>Surveys in the informal sector</a:t>
            </a:r>
            <a:endParaRPr lang="ru-RU" dirty="0"/>
          </a:p>
        </p:txBody>
      </p:sp>
      <p:sp>
        <p:nvSpPr>
          <p:cNvPr id="60418" name="Объект 2"/>
          <p:cNvSpPr>
            <a:spLocks noGrp="1"/>
          </p:cNvSpPr>
          <p:nvPr>
            <p:ph idx="4294967295"/>
          </p:nvPr>
        </p:nvSpPr>
        <p:spPr>
          <a:xfrm>
            <a:off x="179388" y="1295400"/>
            <a:ext cx="8686800" cy="6237288"/>
          </a:xfrm>
        </p:spPr>
        <p:txBody>
          <a:bodyPr/>
          <a:lstStyle/>
          <a:p>
            <a:pPr marL="0" indent="0">
              <a:buClr>
                <a:srgbClr val="F0A22E"/>
              </a:buClr>
              <a:buFont typeface="Wingdings 2" pitchFamily="18" charset="2"/>
              <a:buNone/>
            </a:pPr>
            <a:r>
              <a:rPr lang="en-US" sz="2800" b="1" i="1" smtClean="0">
                <a:solidFill>
                  <a:srgbClr val="4E3B30"/>
                </a:solidFill>
              </a:rPr>
              <a:t>Air transport </a:t>
            </a:r>
            <a:r>
              <a:rPr lang="en-US" sz="2800" smtClean="0">
                <a:solidFill>
                  <a:srgbClr val="4E3B30"/>
                </a:solidFill>
              </a:rPr>
              <a:t>– </a:t>
            </a:r>
          </a:p>
          <a:p>
            <a:pPr marL="0" indent="0">
              <a:buClr>
                <a:srgbClr val="F0A22E"/>
              </a:buClr>
              <a:buFont typeface="Wingdings 2" pitchFamily="18" charset="2"/>
              <a:buNone/>
            </a:pPr>
            <a:r>
              <a:rPr lang="en-US" sz="2800" smtClean="0">
                <a:solidFill>
                  <a:srgbClr val="4E3B30"/>
                </a:solidFill>
              </a:rPr>
              <a:t>Surveys in National airport</a:t>
            </a:r>
            <a:endParaRPr lang="en-US" sz="2800" smtClean="0"/>
          </a:p>
          <a:p>
            <a:pPr marL="0" indent="0">
              <a:buFont typeface="Wingdings 2" pitchFamily="18" charset="2"/>
              <a:buNone/>
            </a:pPr>
            <a:r>
              <a:rPr lang="en-US" sz="2800" smtClean="0"/>
              <a:t>The data are collected in face-to-face interviews. The questionnaires are carried out by National airport “Minsk”, “Belavia”</a:t>
            </a:r>
            <a:r>
              <a:rPr lang="en-US" sz="2800" smtClean="0">
                <a:solidFill>
                  <a:srgbClr val="4E3B30"/>
                </a:solidFill>
              </a:rPr>
              <a:t> employees,</a:t>
            </a:r>
            <a:r>
              <a:rPr lang="en-US" sz="2800" smtClean="0"/>
              <a:t> air-hostesses.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2800" smtClean="0"/>
              <a:t>Observed trips are </a:t>
            </a:r>
            <a:r>
              <a:rPr lang="be-BY" sz="2800" smtClean="0"/>
              <a:t>№</a:t>
            </a:r>
            <a:r>
              <a:rPr lang="en-US" sz="2800" smtClean="0"/>
              <a:t>951 “Minsk-Moscow”, </a:t>
            </a:r>
            <a:r>
              <a:rPr lang="be-BY" sz="2800" smtClean="0"/>
              <a:t>№</a:t>
            </a:r>
            <a:r>
              <a:rPr lang="en-US" sz="2800" smtClean="0"/>
              <a:t>939 “Minsk- St. Petersburg”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2800" b="1" i="1" smtClean="0"/>
              <a:t>Railways</a:t>
            </a:r>
            <a:r>
              <a:rPr lang="en-US" sz="2800" smtClean="0"/>
              <a:t> – 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2800" smtClean="0"/>
              <a:t>Observed trips are: train </a:t>
            </a:r>
            <a:r>
              <a:rPr lang="ru-RU" sz="2800" smtClean="0"/>
              <a:t>№</a:t>
            </a:r>
            <a:r>
              <a:rPr lang="en-US" sz="2800" smtClean="0"/>
              <a:t>26 </a:t>
            </a:r>
            <a:r>
              <a:rPr lang="en-US" sz="2800" smtClean="0">
                <a:solidFill>
                  <a:srgbClr val="4E3B30"/>
                </a:solidFill>
              </a:rPr>
              <a:t>“Minsk-Moscow”,</a:t>
            </a:r>
            <a:r>
              <a:rPr lang="ru-RU" sz="2800" smtClean="0">
                <a:solidFill>
                  <a:srgbClr val="4E3B30"/>
                </a:solidFill>
              </a:rPr>
              <a:t> №52</a:t>
            </a:r>
            <a:r>
              <a:rPr lang="en-US" sz="2800" smtClean="0">
                <a:solidFill>
                  <a:srgbClr val="4E3B30"/>
                </a:solidFill>
              </a:rPr>
              <a:t> “Minsk-St. Petersburg”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2800" smtClean="0">
                <a:solidFill>
                  <a:srgbClr val="4E3B30"/>
                </a:solidFill>
              </a:rPr>
              <a:t>The questionnaires are carried out by guards</a:t>
            </a:r>
            <a:endParaRPr lang="ru-RU" sz="2800" smtClean="0"/>
          </a:p>
        </p:txBody>
      </p:sp>
    </p:spTree>
  </p:cSld>
  <p:clrMapOvr>
    <a:masterClrMapping/>
  </p:clrMapOvr>
  <p:transition spd="med">
    <p:circl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4E3B30"/>
                </a:solidFill>
              </a:rPr>
              <a:t>Surveys in the informal sector</a:t>
            </a:r>
            <a:endParaRPr lang="ru-RU" dirty="0"/>
          </a:p>
        </p:txBody>
      </p:sp>
      <p:sp>
        <p:nvSpPr>
          <p:cNvPr id="61442" name="Объект 2"/>
          <p:cNvSpPr>
            <a:spLocks noGrp="1"/>
          </p:cNvSpPr>
          <p:nvPr>
            <p:ph idx="4294967295"/>
          </p:nvPr>
        </p:nvSpPr>
        <p:spPr>
          <a:xfrm>
            <a:off x="179388" y="1301750"/>
            <a:ext cx="8964612" cy="55118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z="2800" b="1" i="1" smtClean="0"/>
              <a:t>Other public transport by land (buses)</a:t>
            </a:r>
            <a:r>
              <a:rPr lang="en-US" sz="2800" smtClean="0"/>
              <a:t>: 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2800" smtClean="0"/>
              <a:t>Trip between Minsk and </a:t>
            </a:r>
            <a:r>
              <a:rPr lang="en-US" sz="2800" smtClean="0">
                <a:solidFill>
                  <a:srgbClr val="4E3B30"/>
                </a:solidFill>
              </a:rPr>
              <a:t>St.Petersburg, Minsk-Moscow; the data are collected by tourism department employees, bus drivers.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2800" i="1" smtClean="0">
                <a:solidFill>
                  <a:srgbClr val="4E3B30"/>
                </a:solidFill>
              </a:rPr>
              <a:t>Domestic tourism monitoring:</a:t>
            </a:r>
            <a:r>
              <a:rPr lang="en-US" sz="2800" smtClean="0">
                <a:solidFill>
                  <a:srgbClr val="4E3B30"/>
                </a:solidFill>
              </a:rPr>
              <a:t> passengers observations at  railway and bus stations (Minsk, Gomel, Brest, Vitebsk, Baranovichi, Orsha, Grodno, Pinsk, Mogilev)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2800" b="1" i="1" smtClean="0">
                <a:solidFill>
                  <a:srgbClr val="4E3B30"/>
                </a:solidFill>
              </a:rPr>
              <a:t>Pedestrians</a:t>
            </a:r>
            <a:r>
              <a:rPr lang="en-US" sz="2800" smtClean="0">
                <a:solidFill>
                  <a:srgbClr val="4E3B30"/>
                </a:solidFill>
              </a:rPr>
              <a:t> – 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2800" smtClean="0">
                <a:solidFill>
                  <a:srgbClr val="4E3B30"/>
                </a:solidFill>
              </a:rPr>
              <a:t>People living/working close to a border point might simply walk across it.</a:t>
            </a:r>
            <a:r>
              <a:rPr lang="ru-RU" sz="2800" smtClean="0">
                <a:solidFill>
                  <a:srgbClr val="4E3B30"/>
                </a:solidFill>
              </a:rPr>
              <a:t> </a:t>
            </a:r>
            <a:r>
              <a:rPr lang="en-US" sz="2800" smtClean="0">
                <a:solidFill>
                  <a:srgbClr val="4E3B30"/>
                </a:solidFill>
              </a:rPr>
              <a:t>Tramps might also fall in this category</a:t>
            </a:r>
            <a:endParaRPr lang="ru-RU" sz="2800" smtClean="0"/>
          </a:p>
        </p:txBody>
      </p:sp>
    </p:spTree>
  </p:cSld>
  <p:clrMapOvr>
    <a:masterClrMapping/>
  </p:clrMapOvr>
  <p:transition spd="med">
    <p:circl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Concluding remarks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50825" y="1628775"/>
            <a:ext cx="8686800" cy="5500688"/>
          </a:xfrm>
        </p:spPr>
        <p:txBody>
          <a:bodyPr>
            <a:noAutofit/>
          </a:bodyPr>
          <a:lstStyle/>
          <a:p>
            <a:pPr marL="0" indent="2063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The experience of construction of households accommodation samples and surveys in the informal sector has shown: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200" dirty="0" smtClean="0">
                <a:solidFill>
                  <a:srgbClr val="4E3B30"/>
                </a:solidFill>
              </a:rPr>
              <a:t>main </a:t>
            </a:r>
            <a:r>
              <a:rPr lang="en-US" sz="2200" dirty="0">
                <a:solidFill>
                  <a:srgbClr val="4E3B30"/>
                </a:solidFill>
              </a:rPr>
              <a:t>problems are: localization of the sample, non- responses (30-40%), </a:t>
            </a:r>
            <a:r>
              <a:rPr lang="en-US" sz="2200" dirty="0" smtClean="0">
                <a:solidFill>
                  <a:srgbClr val="4E3B30"/>
                </a:solidFill>
              </a:rPr>
              <a:t>high </a:t>
            </a:r>
            <a:r>
              <a:rPr lang="en-US" sz="2200" dirty="0">
                <a:solidFill>
                  <a:srgbClr val="4E3B30"/>
                </a:solidFill>
              </a:rPr>
              <a:t>level of errors</a:t>
            </a:r>
            <a:r>
              <a:rPr lang="en-US" sz="2200" dirty="0" smtClean="0">
                <a:solidFill>
                  <a:srgbClr val="4E3B30"/>
                </a:solidFill>
              </a:rPr>
              <a:t>, the need for carrying out of additional special surveys</a:t>
            </a:r>
            <a:endParaRPr lang="en-US" sz="2200" dirty="0" smtClean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200" dirty="0" smtClean="0"/>
              <a:t>the priority is given to inclusion of a “tourism module” as part of multipurpose survey (Survey of Households Living Standards, </a:t>
            </a:r>
            <a:r>
              <a:rPr lang="en-US" sz="2200" dirty="0" err="1" smtClean="0"/>
              <a:t>Labour</a:t>
            </a:r>
            <a:r>
              <a:rPr lang="en-US" sz="2200" dirty="0" smtClean="0"/>
              <a:t> Force Survey)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200" dirty="0">
                <a:solidFill>
                  <a:srgbClr val="4E3B30"/>
                </a:solidFill>
              </a:rPr>
              <a:t>conducted </a:t>
            </a:r>
            <a:r>
              <a:rPr lang="en-US" sz="2200" dirty="0" smtClean="0">
                <a:solidFill>
                  <a:srgbClr val="4E3B30"/>
                </a:solidFill>
              </a:rPr>
              <a:t>boarder survey </a:t>
            </a:r>
            <a:r>
              <a:rPr lang="en-US" sz="2200" dirty="0">
                <a:solidFill>
                  <a:srgbClr val="4E3B30"/>
                </a:solidFill>
              </a:rPr>
              <a:t>does not solve the problem of hidden and informal tourism; reasons are voluntary nature of the questionnaire, openness of the border with the Russian </a:t>
            </a:r>
            <a:r>
              <a:rPr lang="en-US" sz="2200" dirty="0" smtClean="0">
                <a:solidFill>
                  <a:srgbClr val="4E3B30"/>
                </a:solidFill>
              </a:rPr>
              <a:t>Federation</a:t>
            </a:r>
            <a:endParaRPr lang="en-US" sz="2200" dirty="0" smtClean="0"/>
          </a:p>
          <a:p>
            <a:pPr marL="0" indent="20638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200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Concluding remarks</a:t>
            </a:r>
            <a:endParaRPr lang="ru-RU" dirty="0"/>
          </a:p>
        </p:txBody>
      </p:sp>
      <p:sp>
        <p:nvSpPr>
          <p:cNvPr id="63490" name="Содержимое 2"/>
          <p:cNvSpPr>
            <a:spLocks noGrp="1"/>
          </p:cNvSpPr>
          <p:nvPr>
            <p:ph idx="4294967295"/>
          </p:nvPr>
        </p:nvSpPr>
        <p:spPr>
          <a:xfrm>
            <a:off x="269875" y="1412875"/>
            <a:ext cx="8715375" cy="5500688"/>
          </a:xfrm>
        </p:spPr>
        <p:txBody>
          <a:bodyPr/>
          <a:lstStyle/>
          <a:p>
            <a:pPr marL="0" indent="20638" eaLnBrk="1" hangingPunct="1">
              <a:buFont typeface="Wingdings 2" pitchFamily="18" charset="2"/>
              <a:buNone/>
            </a:pPr>
            <a:r>
              <a:rPr lang="en-US" sz="2200" b="1" i="1" smtClean="0"/>
              <a:t>Perspectives</a:t>
            </a:r>
            <a:r>
              <a:rPr lang="en-US" sz="2200" smtClean="0"/>
              <a:t>:</a:t>
            </a:r>
          </a:p>
          <a:p>
            <a:pPr marL="0" indent="20638" eaLnBrk="1" hangingPunct="1"/>
            <a:r>
              <a:rPr lang="en-US" sz="2200" smtClean="0"/>
              <a:t>the use of combination of univariate and multivariate samples, quasicausal samples, expert estimates, tertiary sources, increase of sample size of Border surveys, updating existing questionnaires</a:t>
            </a:r>
          </a:p>
          <a:p>
            <a:pPr marL="0" indent="20638" eaLnBrk="1" hangingPunct="1"/>
            <a:r>
              <a:rPr lang="en-US" sz="2200" smtClean="0"/>
              <a:t>following surveys are planned: special establishment surveys (transport, recreation)</a:t>
            </a:r>
          </a:p>
          <a:p>
            <a:pPr marL="0" indent="20638" eaLnBrk="1" hangingPunct="1"/>
            <a:r>
              <a:rPr lang="en-US" sz="2200" smtClean="0"/>
              <a:t>development of a system of interconnected tourism households surveys, of which in the informal sector</a:t>
            </a:r>
          </a:p>
          <a:p>
            <a:pPr marL="0" indent="20638" eaLnBrk="1" hangingPunct="1"/>
            <a:r>
              <a:rPr lang="en-US" sz="2200" smtClean="0"/>
              <a:t>calculation a set of sustainable development indicators for tourism (driving forces, pressure, state, impact and others)</a:t>
            </a:r>
          </a:p>
          <a:p>
            <a:pPr marL="0" indent="20638" eaLnBrk="1" hangingPunct="1"/>
            <a:r>
              <a:rPr lang="en-US" sz="2200" smtClean="0"/>
              <a:t>calibration: it is necessary to complete the information related to the universe of selection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857496"/>
            <a:ext cx="8686800" cy="11848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Thank you Very much!</a:t>
            </a:r>
            <a:endParaRPr lang="ru-RU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Table 1 - Tourism in </a:t>
            </a:r>
            <a:r>
              <a:rPr lang="en-US" sz="2600" dirty="0" err="1" smtClean="0"/>
              <a:t>belarus</a:t>
            </a:r>
            <a:r>
              <a:rPr lang="en-US" sz="2600" dirty="0" smtClean="0"/>
              <a:t>: main indicators</a:t>
            </a:r>
            <a:endParaRPr lang="ru-RU" sz="2600" dirty="0"/>
          </a:p>
        </p:txBody>
      </p:sp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graphicFrame>
        <p:nvGraphicFramePr>
          <p:cNvPr id="22644" name="Group 116"/>
          <p:cNvGraphicFramePr>
            <a:graphicFrameLocks noGrp="1"/>
          </p:cNvGraphicFramePr>
          <p:nvPr/>
        </p:nvGraphicFramePr>
        <p:xfrm>
          <a:off x="571500" y="1357313"/>
          <a:ext cx="7691438" cy="5048250"/>
        </p:xfrm>
        <a:graphic>
          <a:graphicData uri="http://schemas.openxmlformats.org/drawingml/2006/table">
            <a:tbl>
              <a:tblPr/>
              <a:tblGrid>
                <a:gridCol w="2501900"/>
                <a:gridCol w="865188"/>
                <a:gridCol w="865187"/>
                <a:gridCol w="865188"/>
                <a:gridCol w="863600"/>
                <a:gridCol w="865187"/>
                <a:gridCol w="865188"/>
              </a:tblGrid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Indicators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Tourism flows, thousand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17938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Total domestic trips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79.0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703.7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836.8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1001.8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976.8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1007.8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Inbound tourism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17938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Total international arrivals (organized tourists)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120.1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137.4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276.3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217.4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282.7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365.5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Top markets: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17938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Russian Federation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80.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113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243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171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191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207.4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17938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Poland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46.3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17938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Lithuania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26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59.6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17938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Latvia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11.0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17938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Ukraine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17938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China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17938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Germany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17938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Estonia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Table 1 - Tourism in </a:t>
            </a:r>
            <a:r>
              <a:rPr lang="en-US" sz="2600" dirty="0" err="1" smtClean="0"/>
              <a:t>belarus</a:t>
            </a:r>
            <a:r>
              <a:rPr lang="en-US" sz="2600" dirty="0" smtClean="0"/>
              <a:t>: main indicators</a:t>
            </a:r>
            <a:endParaRPr lang="ru-RU" sz="2600" dirty="0"/>
          </a:p>
        </p:txBody>
      </p:sp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graphicFrame>
        <p:nvGraphicFramePr>
          <p:cNvPr id="24685" name="Group 109"/>
          <p:cNvGraphicFramePr>
            <a:graphicFrameLocks noGrp="1"/>
          </p:cNvGraphicFramePr>
          <p:nvPr/>
        </p:nvGraphicFramePr>
        <p:xfrm>
          <a:off x="571500" y="1357313"/>
          <a:ext cx="7786688" cy="5319712"/>
        </p:xfrm>
        <a:graphic>
          <a:graphicData uri="http://schemas.openxmlformats.org/drawingml/2006/table">
            <a:tbl>
              <a:tblPr/>
              <a:tblGrid>
                <a:gridCol w="2409825"/>
                <a:gridCol w="831850"/>
                <a:gridCol w="833438"/>
                <a:gridCol w="831850"/>
                <a:gridCol w="833437"/>
                <a:gridCol w="974725"/>
                <a:gridCol w="1071563"/>
              </a:tblGrid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Indicators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Trips of foreign tourists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5673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5350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4357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10935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11060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…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Outbound tourism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17938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Total international departures (organized tourists)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414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740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736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495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727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850.7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Top destinations: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17938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Turkey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83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116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111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57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140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51.4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17938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Egypt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50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94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85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41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123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212.0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17938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Ukraine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132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45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91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122.1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17938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Bulgaria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30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102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79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58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62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49.8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17938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Russian Federation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25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73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130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71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46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7.0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17938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Spain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26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25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24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31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2.2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17938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Greece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39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35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22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28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28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17938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Montenegro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16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17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19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6.2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Table 1 - Tourism in </a:t>
            </a:r>
            <a:r>
              <a:rPr lang="en-US" sz="2600" dirty="0" err="1" smtClean="0"/>
              <a:t>belarus</a:t>
            </a:r>
            <a:r>
              <a:rPr lang="en-US" sz="2600" dirty="0" smtClean="0"/>
              <a:t>: main indicators</a:t>
            </a:r>
            <a:endParaRPr lang="ru-RU" sz="2600" dirty="0"/>
          </a:p>
        </p:txBody>
      </p:sp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graphicFrame>
        <p:nvGraphicFramePr>
          <p:cNvPr id="24652" name="Group 76"/>
          <p:cNvGraphicFramePr>
            <a:graphicFrameLocks noGrp="1"/>
          </p:cNvGraphicFramePr>
          <p:nvPr/>
        </p:nvGraphicFramePr>
        <p:xfrm>
          <a:off x="571500" y="1428750"/>
          <a:ext cx="7691438" cy="4645025"/>
        </p:xfrm>
        <a:graphic>
          <a:graphicData uri="http://schemas.openxmlformats.org/drawingml/2006/table">
            <a:tbl>
              <a:tblPr/>
              <a:tblGrid>
                <a:gridCol w="2600325"/>
                <a:gridCol w="849313"/>
                <a:gridCol w="847725"/>
                <a:gridCol w="849312"/>
                <a:gridCol w="847725"/>
                <a:gridCol w="849313"/>
                <a:gridCol w="847725"/>
              </a:tblGrid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Indicators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Trips of Belarus citizens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7464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7236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6962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8339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9208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…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Tourism receipts, billion rubles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156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935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1129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136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165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202.2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Export and import by “trips”, million US $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17938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Export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440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867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728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710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789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…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17938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Import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621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1158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901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806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992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…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Tourism industries, number of establishment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17938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accommodation services for visitors (hotel and similar establishments)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693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996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1014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1052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1072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107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Table 1 - Tourism in </a:t>
            </a:r>
            <a:r>
              <a:rPr lang="en-US" sz="2600" dirty="0" err="1" smtClean="0"/>
              <a:t>belarus</a:t>
            </a:r>
            <a:r>
              <a:rPr lang="en-US" sz="2600" dirty="0" smtClean="0"/>
              <a:t>: main indicators</a:t>
            </a:r>
            <a:endParaRPr lang="ru-RU" sz="2600" dirty="0"/>
          </a:p>
        </p:txBody>
      </p:sp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graphicFrame>
        <p:nvGraphicFramePr>
          <p:cNvPr id="25673" name="Group 73"/>
          <p:cNvGraphicFramePr>
            <a:graphicFrameLocks noGrp="1"/>
          </p:cNvGraphicFramePr>
          <p:nvPr/>
        </p:nvGraphicFramePr>
        <p:xfrm>
          <a:off x="571500" y="1357313"/>
          <a:ext cx="7715250" cy="3313112"/>
        </p:xfrm>
        <a:graphic>
          <a:graphicData uri="http://schemas.openxmlformats.org/drawingml/2006/table">
            <a:tbl>
              <a:tblPr/>
              <a:tblGrid>
                <a:gridCol w="2500313"/>
                <a:gridCol w="857250"/>
                <a:gridCol w="785812"/>
                <a:gridCol w="857250"/>
                <a:gridCol w="857250"/>
                <a:gridCol w="857250"/>
                <a:gridCol w="1000125"/>
              </a:tblGrid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Indicators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760" marR="447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Travel agencies and other reservation services industry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763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1254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1364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1376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1444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Main tourism resources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17938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museums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156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159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159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17938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theatres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29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29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17938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reservations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17938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national parks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17938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sports facilities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26173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22790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23278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23167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23291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…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Tourism in </a:t>
            </a:r>
            <a:r>
              <a:rPr lang="en-US" sz="2600" dirty="0" err="1" smtClean="0"/>
              <a:t>belarus</a:t>
            </a:r>
            <a:r>
              <a:rPr lang="en-US" sz="2600" dirty="0" smtClean="0"/>
              <a:t>:</a:t>
            </a:r>
            <a:r>
              <a:rPr lang="ru-RU" sz="2600" dirty="0" smtClean="0"/>
              <a:t> </a:t>
            </a:r>
            <a:r>
              <a:rPr lang="en-US" sz="2600" dirty="0" smtClean="0"/>
              <a:t>main indicators and trends</a:t>
            </a:r>
            <a:endParaRPr lang="ru-RU" sz="2600" dirty="0"/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285750" y="1428750"/>
            <a:ext cx="8686800" cy="5214938"/>
          </a:xfrm>
        </p:spPr>
        <p:txBody>
          <a:bodyPr/>
          <a:lstStyle/>
          <a:p>
            <a:pPr marL="0" indent="0" algn="just" eaLnBrk="1" hangingPunct="1">
              <a:lnSpc>
                <a:spcPct val="70000"/>
              </a:lnSpc>
              <a:spcAft>
                <a:spcPts val="600"/>
              </a:spcAft>
            </a:pPr>
            <a:r>
              <a:rPr lang="en-US" sz="2700" smtClean="0"/>
              <a:t>the tourism industry has been growing consistently;</a:t>
            </a:r>
          </a:p>
          <a:p>
            <a:pPr marL="0" indent="0" algn="just" eaLnBrk="1" hangingPunct="1">
              <a:lnSpc>
                <a:spcPct val="70000"/>
              </a:lnSpc>
              <a:spcAft>
                <a:spcPts val="600"/>
              </a:spcAft>
            </a:pPr>
            <a:r>
              <a:rPr lang="en-US" sz="2700" smtClean="0"/>
              <a:t>international tourist arrivals in 2018 grew  by 29 % to reach  a total of 365.5 thousand; it was the nine consecutive year of above-average growth in international tourism following the 2009 global economic crisis;</a:t>
            </a:r>
          </a:p>
          <a:p>
            <a:pPr marL="0" indent="0" algn="just" eaLnBrk="1" hangingPunct="1">
              <a:lnSpc>
                <a:spcPct val="70000"/>
              </a:lnSpc>
              <a:spcAft>
                <a:spcPts val="600"/>
              </a:spcAft>
            </a:pPr>
            <a:r>
              <a:rPr lang="en-US" sz="2700" smtClean="0"/>
              <a:t>travel for holidays, recreation and other forms of leisure accounted for just over half of all international tourist arrivals and departures; some 10 % of all international tourist reported travelling for business and professional purposes;</a:t>
            </a:r>
          </a:p>
          <a:p>
            <a:pPr marL="0" indent="0" algn="just" eaLnBrk="1" hangingPunct="1">
              <a:lnSpc>
                <a:spcPct val="70000"/>
              </a:lnSpc>
              <a:spcAft>
                <a:spcPts val="600"/>
              </a:spcAft>
            </a:pPr>
            <a:r>
              <a:rPr lang="en-US" sz="2700" smtClean="0"/>
              <a:t>one of the major tourism spheres is supporting international conferences, cultural and sport events.</a:t>
            </a:r>
          </a:p>
          <a:p>
            <a:pPr marL="0" indent="0" algn="just" eaLnBrk="1" hangingPunct="1">
              <a:lnSpc>
                <a:spcPct val="70000"/>
              </a:lnSpc>
              <a:spcAft>
                <a:spcPts val="600"/>
              </a:spcAft>
            </a:pPr>
            <a:endParaRPr lang="en-US" sz="2700" smtClean="0"/>
          </a:p>
          <a:p>
            <a:pPr marL="0" indent="0" algn="just" eaLnBrk="1" hangingPunct="1">
              <a:lnSpc>
                <a:spcPct val="70000"/>
              </a:lnSpc>
              <a:spcAft>
                <a:spcPts val="600"/>
              </a:spcAft>
            </a:pPr>
            <a:endParaRPr lang="ru-RU" sz="2600" smtClean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Tourism in </a:t>
            </a:r>
            <a:r>
              <a:rPr lang="en-US" sz="2600" dirty="0" err="1" smtClean="0"/>
              <a:t>belarus</a:t>
            </a:r>
            <a:r>
              <a:rPr lang="en-US" sz="2600" dirty="0" smtClean="0"/>
              <a:t>:</a:t>
            </a:r>
            <a:r>
              <a:rPr lang="ru-RU" sz="2600" dirty="0" smtClean="0"/>
              <a:t> </a:t>
            </a:r>
            <a:r>
              <a:rPr lang="en-US" sz="2600" dirty="0" smtClean="0"/>
              <a:t>main indicators and trends</a:t>
            </a:r>
            <a:endParaRPr lang="ru-RU" sz="2600" dirty="0"/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754562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700" smtClean="0"/>
              <a:t>in 2017-2018 redirection of tourism flows was observed;</a:t>
            </a:r>
          </a:p>
          <a:p>
            <a:pPr marL="0" indent="0" algn="just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700" smtClean="0"/>
              <a:t>in 2010-2017 the negative export-import balance by “trips” was observed; values of import exceed those of  export;</a:t>
            </a:r>
          </a:p>
          <a:p>
            <a:pPr marL="0" indent="0" algn="just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700" smtClean="0"/>
              <a:t>low level of service, low quality of tourism industries; low development rates of alternative kinds of tourism, low tourism efficiency;</a:t>
            </a:r>
          </a:p>
          <a:p>
            <a:pPr marL="0" indent="0" algn="just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700" smtClean="0"/>
              <a:t>careless, partial and discordant set of information, connected with different aspects of tourism;</a:t>
            </a:r>
          </a:p>
          <a:p>
            <a:pPr marL="0" indent="0" algn="just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700" smtClean="0"/>
              <a:t>important direction of the tourism estimation is development of tourism satellite account and specialized surveys.</a:t>
            </a:r>
          </a:p>
          <a:p>
            <a:pPr marL="0" indent="0" algn="just" eaLnBrk="1" hangingPunct="1">
              <a:lnSpc>
                <a:spcPct val="80000"/>
              </a:lnSpc>
              <a:spcAft>
                <a:spcPts val="600"/>
              </a:spcAft>
            </a:pPr>
            <a:endParaRPr lang="en-US" sz="2700" smtClean="0"/>
          </a:p>
          <a:p>
            <a:pPr marL="0" indent="0" algn="just" eaLnBrk="1" hangingPunct="1">
              <a:lnSpc>
                <a:spcPct val="80000"/>
              </a:lnSpc>
              <a:spcAft>
                <a:spcPts val="600"/>
              </a:spcAft>
            </a:pPr>
            <a:endParaRPr lang="ru-RU" sz="2600" smtClean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1805</TotalTime>
  <Words>2434</Words>
  <Application>Microsoft Office PowerPoint</Application>
  <PresentationFormat>Экран (4:3)</PresentationFormat>
  <Paragraphs>540</Paragraphs>
  <Slides>34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8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34</vt:i4>
      </vt:variant>
    </vt:vector>
  </HeadingPairs>
  <TitlesOfParts>
    <vt:vector size="52" baseType="lpstr">
      <vt:lpstr>Arial</vt:lpstr>
      <vt:lpstr>Franklin Gothic Medium</vt:lpstr>
      <vt:lpstr>Franklin Gothic Book</vt:lpstr>
      <vt:lpstr>Wingdings 2</vt:lpstr>
      <vt:lpstr>Calibri</vt:lpstr>
      <vt:lpstr>Times New Roman</vt:lpstr>
      <vt:lpstr>Symbol</vt:lpstr>
      <vt:lpstr>Wingdings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Equation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SAMPLE SIZE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kstat</cp:lastModifiedBy>
  <cp:revision>277</cp:revision>
  <cp:lastPrinted>2015-08-21T12:42:23Z</cp:lastPrinted>
  <dcterms:created xsi:type="dcterms:W3CDTF">2014-08-06T17:13:58Z</dcterms:created>
  <dcterms:modified xsi:type="dcterms:W3CDTF">2019-06-11T16:34:19Z</dcterms:modified>
</cp:coreProperties>
</file>