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4" r:id="rId4"/>
  </p:sldMasterIdLst>
  <p:notesMasterIdLst>
    <p:notesMasterId r:id="rId32"/>
  </p:notesMasterIdLst>
  <p:handoutMasterIdLst>
    <p:handoutMasterId r:id="rId33"/>
  </p:handoutMasterIdLst>
  <p:sldIdLst>
    <p:sldId id="256" r:id="rId5"/>
    <p:sldId id="257" r:id="rId6"/>
    <p:sldId id="279" r:id="rId7"/>
    <p:sldId id="288" r:id="rId8"/>
    <p:sldId id="290" r:id="rId9"/>
    <p:sldId id="289" r:id="rId10"/>
    <p:sldId id="267" r:id="rId11"/>
    <p:sldId id="268" r:id="rId12"/>
    <p:sldId id="269" r:id="rId13"/>
    <p:sldId id="300" r:id="rId14"/>
    <p:sldId id="305" r:id="rId15"/>
    <p:sldId id="308" r:id="rId16"/>
    <p:sldId id="309" r:id="rId17"/>
    <p:sldId id="296" r:id="rId18"/>
    <p:sldId id="299" r:id="rId19"/>
    <p:sldId id="302" r:id="rId20"/>
    <p:sldId id="307" r:id="rId21"/>
    <p:sldId id="303" r:id="rId22"/>
    <p:sldId id="310" r:id="rId23"/>
    <p:sldId id="304" r:id="rId24"/>
    <p:sldId id="311" r:id="rId25"/>
    <p:sldId id="287" r:id="rId26"/>
    <p:sldId id="313" r:id="rId27"/>
    <p:sldId id="286" r:id="rId28"/>
    <p:sldId id="312" r:id="rId29"/>
    <p:sldId id="261" r:id="rId30"/>
    <p:sldId id="260" r:id="rId31"/>
  </p:sldIdLst>
  <p:sldSz cx="9144000" cy="5143500" type="screen16x9"/>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E4"/>
    <a:srgbClr val="CC3399"/>
    <a:srgbClr val="0065B0"/>
    <a:srgbClr val="FF0505"/>
    <a:srgbClr val="EA0000"/>
    <a:srgbClr val="444444"/>
    <a:srgbClr val="0FCED3"/>
    <a:srgbClr val="D6009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6364" autoAdjust="0"/>
  </p:normalViewPr>
  <p:slideViewPr>
    <p:cSldViewPr>
      <p:cViewPr varScale="1">
        <p:scale>
          <a:sx n="72" d="100"/>
          <a:sy n="72" d="100"/>
        </p:scale>
        <p:origin x="884" y="36"/>
      </p:cViewPr>
      <p:guideLst>
        <p:guide orient="horz" pos="1620"/>
        <p:guide pos="2880"/>
      </p:guideLst>
    </p:cSldViewPr>
  </p:slideViewPr>
  <p:outlineViewPr>
    <p:cViewPr>
      <p:scale>
        <a:sx n="33" d="100"/>
        <a:sy n="33" d="100"/>
      </p:scale>
      <p:origin x="0" y="-492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94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spainis\projekti\SP_17%20-%20Majsaimniecibu%20finansu%20un%20paterina%20apsekojums\APMAINA\Komandejumi\OREBRO\PERS_PENS_APDR_SALIDZINAJUM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HH_IEN_PG01!$H$19</c:f>
          <c:strCache>
            <c:ptCount val="1"/>
          </c:strCache>
        </c:strRef>
      </c:tx>
      <c:layout>
        <c:manualLayout>
          <c:xMode val="edge"/>
          <c:yMode val="edge"/>
          <c:x val="0.2733448873483536"/>
          <c:y val="1.836547291092745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33771840045123E-2"/>
          <c:y val="0.12104205982516647"/>
          <c:w val="0.82176353182712414"/>
          <c:h val="0.77419884370123837"/>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D35-4FBA-A3E6-1342C365D40C}"/>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D35-4FBA-A3E6-1342C365D40C}"/>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D35-4FBA-A3E6-1342C365D40C}"/>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D35-4FBA-A3E6-1342C365D40C}"/>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D35-4FBA-A3E6-1342C365D40C}"/>
              </c:ext>
            </c:extLst>
          </c:dPt>
          <c:dLbls>
            <c:dLbl>
              <c:idx val="0"/>
              <c:layout>
                <c:manualLayout>
                  <c:x val="-9.0532870085142051E-3"/>
                  <c:y val="-3.19397265424466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35-4FBA-A3E6-1342C365D40C}"/>
                </c:ext>
              </c:extLst>
            </c:dLbl>
            <c:dLbl>
              <c:idx val="4"/>
              <c:tx>
                <c:rich>
                  <a:bodyPr/>
                  <a:lstStyle/>
                  <a:p>
                    <a:fld id="{721CA80E-B1D5-4060-AD18-954F62AA30CA}" type="CELLREF">
                      <a:rPr lang="en-US"/>
                      <a:pPr/>
                      <a:t>[CELLREF]</a:t>
                    </a:fld>
                    <a:r>
                      <a:rPr lang="en-US" baseline="0"/>
                      <a:t>
</a:t>
                    </a:r>
                    <a:fld id="{23AA608E-6FE0-49B8-8F4D-BF43E99B1AC3}" type="CELLREF">
                      <a:rPr lang="en-US" baseline="0"/>
                      <a:pPr/>
                      <a:t>[CELLREF]</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{721CA80E-B1D5-4060-AD18-954F62AA30CA}</c15:txfldGUID>
                      <c15:f>HH_IEN_PG01!$I$24</c15:f>
                      <c15:dlblFieldTableCache>
                        <c:ptCount val="1"/>
                        <c:pt idx="0">
                          <c:v>Unknown</c:v>
                        </c:pt>
                      </c15:dlblFieldTableCache>
                    </c15:dlblFTEntry>
                    <c15:dlblFTEntry>
                      <c15:txfldGUID>{23AA608E-6FE0-49B8-8F4D-BF43E99B1AC3}</c15:txfldGUID>
                      <c15:f>HH_IEN_PG01!$J$24</c15:f>
                      <c15:dlblFieldTableCache>
                        <c:ptCount val="1"/>
                        <c:pt idx="0">
                          <c:v>6.5</c:v>
                        </c:pt>
                      </c15:dlblFieldTableCache>
                    </c15:dlblFTEntry>
                  </c15:dlblFieldTable>
                  <c15:showDataLabelsRange val="0"/>
                </c:ext>
                <c:ext xmlns:c16="http://schemas.microsoft.com/office/drawing/2014/chart" uri="{C3380CC4-5D6E-409C-BE32-E72D297353CC}">
                  <c16:uniqueId val="{00000009-8D35-4FBA-A3E6-1342C365D4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HH_IEN_PG01!$I$20:$I$23</c:f>
              <c:strCache>
                <c:ptCount val="4"/>
                <c:pt idx="0">
                  <c:v>Not asked</c:v>
                </c:pt>
                <c:pt idx="1">
                  <c:v>Gross</c:v>
                </c:pt>
                <c:pt idx="2">
                  <c:v>Net</c:v>
                </c:pt>
                <c:pt idx="3">
                  <c:v>Not reported</c:v>
                </c:pt>
              </c:strCache>
            </c:strRef>
          </c:cat>
          <c:val>
            <c:numRef>
              <c:f>HH_IEN_PG01!$J$20:$J$23</c:f>
              <c:numCache>
                <c:formatCode>0.0</c:formatCode>
                <c:ptCount val="4"/>
                <c:pt idx="0">
                  <c:v>0.69804365153816461</c:v>
                </c:pt>
                <c:pt idx="1">
                  <c:v>2.7448867148895388</c:v>
                </c:pt>
                <c:pt idx="2">
                  <c:v>5.0896971041181445</c:v>
                </c:pt>
                <c:pt idx="3">
                  <c:v>1.4064807608426775</c:v>
                </c:pt>
              </c:numCache>
            </c:numRef>
          </c:val>
          <c:extLst>
            <c:ext xmlns:c16="http://schemas.microsoft.com/office/drawing/2014/chart" uri="{C3380CC4-5D6E-409C-BE32-E72D297353CC}">
              <c16:uniqueId val="{0000000A-8D35-4FBA-A3E6-1342C365D40C}"/>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HH_IEN_PG02!$H$19</c:f>
          <c:strCache>
            <c:ptCount val="1"/>
          </c:strCache>
        </c:strRef>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823356797430982E-2"/>
          <c:y val="4.9947292678074517E-2"/>
          <c:w val="0.87926196417973346"/>
          <c:h val="0.8275198104603364"/>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564-451E-A113-8A7D86406DEB}"/>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564-451E-A113-8A7D86406DEB}"/>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564-451E-A113-8A7D86406DEB}"/>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564-451E-A113-8A7D86406DEB}"/>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0564-451E-A113-8A7D86406DEB}"/>
              </c:ext>
            </c:extLst>
          </c:dPt>
          <c:dLbls>
            <c:dLbl>
              <c:idx val="4"/>
              <c:tx>
                <c:rich>
                  <a:bodyPr/>
                  <a:lstStyle/>
                  <a:p>
                    <a:fld id="{721CA80E-B1D5-4060-AD18-954F62AA30CA}" type="CELLREF">
                      <a:rPr lang="en-US"/>
                      <a:pPr/>
                      <a:t>[CELLREF]</a:t>
                    </a:fld>
                    <a:r>
                      <a:rPr lang="en-US" baseline="0"/>
                      <a:t>
</a:t>
                    </a:r>
                    <a:fld id="{8C28FAD4-7148-4B8C-A11E-EC2D68C84F46}" type="CELLREF">
                      <a:rPr lang="en-US" baseline="0"/>
                      <a:pPr/>
                      <a:t>[CELLREF]</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{721CA80E-B1D5-4060-AD18-954F62AA30CA}</c15:txfldGUID>
                      <c15:f>HH_IEN_PG01!$I$24</c15:f>
                      <c15:dlblFieldTableCache>
                        <c:ptCount val="1"/>
                        <c:pt idx="0">
                          <c:v>Unknown</c:v>
                        </c:pt>
                      </c15:dlblFieldTableCache>
                    </c15:dlblFTEntry>
                    <c15:dlblFTEntry>
                      <c15:txfldGUID>{8C28FAD4-7148-4B8C-A11E-EC2D68C84F46}</c15:txfldGUID>
                      <c15:f>HH_IEN_PG02!$J$24</c15:f>
                      <c15:dlblFieldTableCache>
                        <c:ptCount val="1"/>
                        <c:pt idx="0">
                          <c:v>0.3</c:v>
                        </c:pt>
                      </c15:dlblFieldTableCache>
                    </c15:dlblFTEntry>
                  </c15:dlblFieldTable>
                  <c15:showDataLabelsRange val="0"/>
                </c:ext>
                <c:ext xmlns:c16="http://schemas.microsoft.com/office/drawing/2014/chart" uri="{C3380CC4-5D6E-409C-BE32-E72D297353CC}">
                  <c16:uniqueId val="{00000009-0564-451E-A113-8A7D86406D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HH_IEN_PG02!$I$20:$I$23</c:f>
              <c:strCache>
                <c:ptCount val="4"/>
                <c:pt idx="0">
                  <c:v>Not asked</c:v>
                </c:pt>
                <c:pt idx="1">
                  <c:v>Gross</c:v>
                </c:pt>
                <c:pt idx="2">
                  <c:v>Net</c:v>
                </c:pt>
                <c:pt idx="3">
                  <c:v>Not reported</c:v>
                </c:pt>
              </c:strCache>
            </c:strRef>
          </c:cat>
          <c:val>
            <c:numRef>
              <c:f>HH_IEN_PG02!$J$20:$J$23</c:f>
              <c:numCache>
                <c:formatCode>0.0</c:formatCode>
                <c:ptCount val="4"/>
                <c:pt idx="0">
                  <c:v>0.29438960981538204</c:v>
                </c:pt>
                <c:pt idx="1">
                  <c:v>0.20124591752717766</c:v>
                </c:pt>
                <c:pt idx="2">
                  <c:v>0.29360047394327737</c:v>
                </c:pt>
                <c:pt idx="3">
                  <c:v>4.6247404126867654E-2</c:v>
                </c:pt>
              </c:numCache>
            </c:numRef>
          </c:val>
          <c:extLst>
            <c:ext xmlns:c16="http://schemas.microsoft.com/office/drawing/2014/chart" uri="{C3380CC4-5D6E-409C-BE32-E72D297353CC}">
              <c16:uniqueId val="{0000000A-0564-451E-A113-8A7D86406DEB}"/>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HH_IEN_PG03!$H$19</c:f>
          <c:strCache>
            <c:ptCount val="1"/>
          </c:strCache>
        </c:strRef>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775988565373079E-2"/>
          <c:y val="6.9352389029945186E-2"/>
          <c:w val="0.86641067659148996"/>
          <c:h val="0.81599469977590566"/>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25A-401E-AAC3-34E19FF79FFC}"/>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25A-401E-AAC3-34E19FF79FFC}"/>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25A-401E-AAC3-34E19FF79FFC}"/>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25A-401E-AAC3-34E19FF79FFC}"/>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25A-401E-AAC3-34E19FF79FFC}"/>
              </c:ext>
            </c:extLst>
          </c:dPt>
          <c:dLbls>
            <c:dLbl>
              <c:idx val="4"/>
              <c:tx>
                <c:rich>
                  <a:bodyPr/>
                  <a:lstStyle/>
                  <a:p>
                    <a:fld id="{721CA80E-B1D5-4060-AD18-954F62AA30CA}" type="CELLREF">
                      <a:rPr lang="en-US"/>
                      <a:pPr/>
                      <a:t>[CELLREF]</a:t>
                    </a:fld>
                    <a:r>
                      <a:rPr lang="en-US" baseline="0"/>
                      <a:t>
</a:t>
                    </a:r>
                    <a:fld id="{CBD8F379-6403-4D51-8CE7-B4FF8C9D696C}" type="CELLREF">
                      <a:rPr lang="en-US" baseline="0"/>
                      <a:pPr/>
                      <a:t>[CELLREF]</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{721CA80E-B1D5-4060-AD18-954F62AA30CA}</c15:txfldGUID>
                      <c15:f>HH_IEN_PG01!$I$24</c15:f>
                      <c15:dlblFieldTableCache>
                        <c:ptCount val="1"/>
                        <c:pt idx="0">
                          <c:v>Unknown</c:v>
                        </c:pt>
                      </c15:dlblFieldTableCache>
                    </c15:dlblFTEntry>
                    <c15:dlblFTEntry>
                      <c15:txfldGUID>{CBD8F379-6403-4D51-8CE7-B4FF8C9D696C}</c15:txfldGUID>
                      <c15:f>HH_IEN_PG03!$J$24</c15:f>
                      <c15:dlblFieldTableCache>
                        <c:ptCount val="1"/>
                        <c:pt idx="0">
                          <c:v>1.6</c:v>
                        </c:pt>
                      </c15:dlblFieldTableCache>
                    </c15:dlblFTEntry>
                  </c15:dlblFieldTable>
                  <c15:showDataLabelsRange val="0"/>
                </c:ext>
                <c:ext xmlns:c16="http://schemas.microsoft.com/office/drawing/2014/chart" uri="{C3380CC4-5D6E-409C-BE32-E72D297353CC}">
                  <c16:uniqueId val="{00000009-E25A-401E-AAC3-34E19FF79F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HH_IEN_PG03!$I$20:$I$23</c:f>
              <c:strCache>
                <c:ptCount val="4"/>
                <c:pt idx="0">
                  <c:v>Not asked</c:v>
                </c:pt>
                <c:pt idx="1">
                  <c:v>Gross</c:v>
                </c:pt>
                <c:pt idx="2">
                  <c:v>Net</c:v>
                </c:pt>
                <c:pt idx="3">
                  <c:v>Not reported</c:v>
                </c:pt>
              </c:strCache>
            </c:strRef>
          </c:cat>
          <c:val>
            <c:numRef>
              <c:f>HH_IEN_PG03!$J$20:$J$23</c:f>
              <c:numCache>
                <c:formatCode>0.0</c:formatCode>
                <c:ptCount val="4"/>
                <c:pt idx="0">
                  <c:v>7.8204675140922247E-2</c:v>
                </c:pt>
                <c:pt idx="1">
                  <c:v>0.49135974875987232</c:v>
                </c:pt>
                <c:pt idx="2">
                  <c:v>1.348273794856413</c:v>
                </c:pt>
                <c:pt idx="3">
                  <c:v>0.24077838431470025</c:v>
                </c:pt>
              </c:numCache>
            </c:numRef>
          </c:val>
          <c:extLst>
            <c:ext xmlns:c16="http://schemas.microsoft.com/office/drawing/2014/chart" uri="{C3380CC4-5D6E-409C-BE32-E72D297353CC}">
              <c16:uniqueId val="{0000000A-E25A-401E-AAC3-34E19FF79FFC}"/>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SUMMARY_IPASUMI_5!$G$18</c:f>
          <c:strCache>
            <c:ptCount val="1"/>
          </c:strCache>
        </c:strRef>
      </c:tx>
      <c:layout>
        <c:manualLayout>
          <c:xMode val="edge"/>
          <c:yMode val="edge"/>
          <c:x val="0.35576592698639942"/>
          <c:y val="3.366648574244210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305025371213115E-2"/>
          <c:y val="6.0184001014092464E-2"/>
          <c:w val="0.88882484012325391"/>
          <c:h val="0.83799518048039723"/>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C15-4AC8-BB8D-360E2B5AF57E}"/>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C15-4AC8-BB8D-360E2B5AF57E}"/>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C15-4AC8-BB8D-360E2B5AF57E}"/>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C15-4AC8-BB8D-360E2B5AF57E}"/>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C15-4AC8-BB8D-360E2B5AF57E}"/>
              </c:ext>
            </c:extLst>
          </c:dPt>
          <c:dLbls>
            <c:dLbl>
              <c:idx val="0"/>
              <c:layout>
                <c:manualLayout>
                  <c:x val="-2.4765834194968053E-2"/>
                  <c:y val="0.1030916835164776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15-4AC8-BB8D-360E2B5AF57E}"/>
                </c:ext>
              </c:extLst>
            </c:dLbl>
            <c:dLbl>
              <c:idx val="4"/>
              <c:tx>
                <c:rich>
                  <a:bodyPr/>
                  <a:lstStyle/>
                  <a:p>
                    <a:fld id="{6B2B1F78-B6D3-45DE-8672-E205ABBD3501}" type="CELLREF">
                      <a:rPr lang="en-US" smtClean="0"/>
                      <a:pPr/>
                      <a:t>[CELLREF]</a:t>
                    </a:fld>
                    <a:r>
                      <a:rPr lang="en-US" baseline="0" dirty="0"/>
                      <a:t>
</a:t>
                    </a:r>
                    <a:fld id="{EF5B4EB3-818F-44BD-8379-899A9FF7D81D}" type="CELLREF">
                      <a:rPr lang="en-US" baseline="0"/>
                      <a:pPr/>
                      <a:t>[CELLREF]</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{6B2B1F78-B6D3-45DE-8672-E205ABBD3501}</c15:txfldGUID>
                      <c15:f>SUMMARY_IPASUMI_5!$H$23</c15:f>
                      <c15:dlblFieldTableCache>
                        <c:ptCount val="1"/>
                        <c:pt idx="0">
                          <c:v>Unknown</c:v>
                        </c:pt>
                      </c15:dlblFieldTableCache>
                    </c15:dlblFTEntry>
                    <c15:dlblFTEntry>
                      <c15:txfldGUID>{EF5B4EB3-818F-44BD-8379-899A9FF7D81D}</c15:txfldGUID>
                      <c15:f>SUMMARY_IPASUMI_5!$I$23</c15:f>
                      <c15:dlblFieldTableCache>
                        <c:ptCount val="1"/>
                        <c:pt idx="0">
                          <c:v>4.6</c:v>
                        </c:pt>
                      </c15:dlblFieldTableCache>
                    </c15:dlblFTEntry>
                  </c15:dlblFieldTable>
                  <c15:showDataLabelsRange val="0"/>
                </c:ext>
                <c:ext xmlns:c16="http://schemas.microsoft.com/office/drawing/2014/chart" uri="{C3380CC4-5D6E-409C-BE32-E72D297353CC}">
                  <c16:uniqueId val="{00000009-4C15-4AC8-BB8D-360E2B5AF5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SUMMARY_IPASUMI_5!$H$19:$H$22</c:f>
              <c:strCache>
                <c:ptCount val="4"/>
                <c:pt idx="0">
                  <c:v>Not asked</c:v>
                </c:pt>
                <c:pt idx="1">
                  <c:v>Gross</c:v>
                </c:pt>
                <c:pt idx="2">
                  <c:v>Net</c:v>
                </c:pt>
                <c:pt idx="3">
                  <c:v>Not reported</c:v>
                </c:pt>
              </c:strCache>
            </c:strRef>
          </c:cat>
          <c:val>
            <c:numRef>
              <c:f>SUMMARY_IPASUMI_5!$I$19:$I$22</c:f>
              <c:numCache>
                <c:formatCode>0.0</c:formatCode>
                <c:ptCount val="4"/>
                <c:pt idx="0">
                  <c:v>2.1543248256173153</c:v>
                </c:pt>
                <c:pt idx="1">
                  <c:v>34.506298511368783</c:v>
                </c:pt>
                <c:pt idx="2">
                  <c:v>1.9981187570879377</c:v>
                </c:pt>
                <c:pt idx="3">
                  <c:v>2.5666101392312939</c:v>
                </c:pt>
              </c:numCache>
            </c:numRef>
          </c:val>
          <c:extLst>
            <c:ext xmlns:c16="http://schemas.microsoft.com/office/drawing/2014/chart" uri="{C3380CC4-5D6E-409C-BE32-E72D297353CC}">
              <c16:uniqueId val="{0000000A-4C15-4AC8-BB8D-360E2B5AF57E}"/>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SUMMARY_HB_KRED_5!$G$17</c:f>
          <c:strCache>
            <c:ptCount val="1"/>
          </c:strCache>
        </c:strRef>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80724517786389E-2"/>
          <c:y val="0.11976181483184607"/>
          <c:w val="0.82176349577924379"/>
          <c:h val="0.7741989978525412"/>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BE-4D0D-97F1-91E1ACA3AAD3}"/>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1BE-4D0D-97F1-91E1ACA3AAD3}"/>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1BE-4D0D-97F1-91E1ACA3AAD3}"/>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1BE-4D0D-97F1-91E1ACA3AAD3}"/>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1BE-4D0D-97F1-91E1ACA3AAD3}"/>
              </c:ext>
            </c:extLst>
          </c:dPt>
          <c:dLbls>
            <c:dLbl>
              <c:idx val="4"/>
              <c:tx>
                <c:rich>
                  <a:bodyPr/>
                  <a:lstStyle/>
                  <a:p>
                    <a:fld id="{721CA80E-B1D5-4060-AD18-954F62AA30CA}" type="CELLREF">
                      <a:rPr lang="en-US"/>
                      <a:pPr/>
                      <a:t>[CELLREF]</a:t>
                    </a:fld>
                    <a:r>
                      <a:rPr lang="en-US" baseline="0"/>
                      <a:t>
</a:t>
                    </a:r>
                    <a:fld id="{B5CF5843-4B7F-4279-92CC-C00188774262}" type="CELLREF">
                      <a:rPr lang="en-US" baseline="0"/>
                      <a:pPr/>
                      <a:t>[CELLREF]</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{721CA80E-B1D5-4060-AD18-954F62AA30CA}</c15:txfldGUID>
                      <c15:f>[1]HH_IEN_PG01!$I$24</c15:f>
                      <c15:dlblFieldTableCache>
                        <c:ptCount val="1"/>
                        <c:pt idx="0">
                          <c:v>Unknown</c:v>
                        </c:pt>
                      </c15:dlblFieldTableCache>
                    </c15:dlblFTEntry>
                    <c15:dlblFTEntry>
                      <c15:txfldGUID>{B5CF5843-4B7F-4279-92CC-C00188774262}</c15:txfldGUID>
                      <c15:f>SUMMARY_HB_KRED_5!$I$22</c15:f>
                      <c15:dlblFieldTableCache>
                        <c:ptCount val="1"/>
                        <c:pt idx="0">
                          <c:v>0.9</c:v>
                        </c:pt>
                      </c15:dlblFieldTableCache>
                    </c15:dlblFTEntry>
                  </c15:dlblFieldTable>
                  <c15:showDataLabelsRange val="0"/>
                </c:ext>
                <c:ext xmlns:c16="http://schemas.microsoft.com/office/drawing/2014/chart" uri="{C3380CC4-5D6E-409C-BE32-E72D297353CC}">
                  <c16:uniqueId val="{00000009-21BE-4D0D-97F1-91E1ACA3AA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SUMMARY_HB_KRED_5!$H$18:$H$21</c:f>
              <c:strCache>
                <c:ptCount val="4"/>
                <c:pt idx="0">
                  <c:v>Not asked</c:v>
                </c:pt>
                <c:pt idx="1">
                  <c:v>Gross</c:v>
                </c:pt>
                <c:pt idx="2">
                  <c:v>Net</c:v>
                </c:pt>
                <c:pt idx="3">
                  <c:v>Not reported</c:v>
                </c:pt>
              </c:strCache>
            </c:strRef>
          </c:cat>
          <c:val>
            <c:numRef>
              <c:f>SUMMARY_HB_KRED_5!$I$18:$I$21</c:f>
              <c:numCache>
                <c:formatCode>0.0</c:formatCode>
                <c:ptCount val="4"/>
                <c:pt idx="0">
                  <c:v>0.716324265154892</c:v>
                </c:pt>
                <c:pt idx="1">
                  <c:v>2.7104147816287827</c:v>
                </c:pt>
                <c:pt idx="2">
                  <c:v>0.40280252841448883</c:v>
                </c:pt>
                <c:pt idx="3">
                  <c:v>0.50624067977280363</c:v>
                </c:pt>
              </c:numCache>
            </c:numRef>
          </c:val>
          <c:extLst>
            <c:ext xmlns:c16="http://schemas.microsoft.com/office/drawing/2014/chart" uri="{C3380CC4-5D6E-409C-BE32-E72D297353CC}">
              <c16:uniqueId val="{0000000A-21BE-4D0D-97F1-91E1ACA3AAD3}"/>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SUMMARY_HC_KRED_5!$G$17</c:f>
          <c:strCache>
            <c:ptCount val="1"/>
          </c:strCache>
        </c:strRef>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537566900193164E-2"/>
          <c:y val="9.6367782576581046E-2"/>
          <c:w val="0.82494258044530178"/>
          <c:h val="0.77573629733800809"/>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243-4B89-9B74-9DFE251BE643}"/>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243-4B89-9B74-9DFE251BE643}"/>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243-4B89-9B74-9DFE251BE643}"/>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243-4B89-9B74-9DFE251BE643}"/>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243-4B89-9B74-9DFE251BE643}"/>
              </c:ext>
            </c:extLst>
          </c:dPt>
          <c:dLbls>
            <c:dLbl>
              <c:idx val="4"/>
              <c:tx>
                <c:rich>
                  <a:bodyPr/>
                  <a:lstStyle/>
                  <a:p>
                    <a:fld id="{721CA80E-B1D5-4060-AD18-954F62AA30CA}" type="CELLREF">
                      <a:rPr lang="en-US"/>
                      <a:pPr/>
                      <a:t>[CELLREF]</a:t>
                    </a:fld>
                    <a:r>
                      <a:rPr lang="en-US" baseline="0"/>
                      <a:t>
</a:t>
                    </a:r>
                    <a:fld id="{953CC6AF-4868-4B8A-A963-DF09F17FDFBF}" type="CELLREF">
                      <a:rPr lang="en-US" baseline="0"/>
                      <a:pPr/>
                      <a:t>[CELLREF]</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dlblFTEntry>
                      <c15:txfldGUID>{721CA80E-B1D5-4060-AD18-954F62AA30CA}</c15:txfldGUID>
                      <c15:f>[1]HH_IEN_PG01!$I$24</c15:f>
                      <c15:dlblFieldTableCache>
                        <c:ptCount val="1"/>
                        <c:pt idx="0">
                          <c:v>Unknown</c:v>
                        </c:pt>
                      </c15:dlblFieldTableCache>
                    </c15:dlblFTEntry>
                    <c15:dlblFTEntry>
                      <c15:txfldGUID>{953CC6AF-4868-4B8A-A963-DF09F17FDFBF}</c15:txfldGUID>
                      <c15:f>SUMMARY_HC_KRED_5!$I$22</c15:f>
                      <c15:dlblFieldTableCache>
                        <c:ptCount val="1"/>
                        <c:pt idx="0">
                          <c:v>0.1</c:v>
                        </c:pt>
                      </c15:dlblFieldTableCache>
                    </c15:dlblFTEntry>
                  </c15:dlblFieldTable>
                  <c15:showDataLabelsRange val="0"/>
                </c:ext>
                <c:ext xmlns:c16="http://schemas.microsoft.com/office/drawing/2014/chart" uri="{C3380CC4-5D6E-409C-BE32-E72D297353CC}">
                  <c16:uniqueId val="{00000009-3243-4B89-9B74-9DFE251BE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SUMMARY_HC_KRED_5!$H$18:$H$21</c:f>
              <c:strCache>
                <c:ptCount val="4"/>
                <c:pt idx="0">
                  <c:v>Not asked</c:v>
                </c:pt>
                <c:pt idx="1">
                  <c:v>Gross</c:v>
                </c:pt>
                <c:pt idx="2">
                  <c:v>Net</c:v>
                </c:pt>
                <c:pt idx="3">
                  <c:v>Not reported</c:v>
                </c:pt>
              </c:strCache>
            </c:strRef>
          </c:cat>
          <c:val>
            <c:numRef>
              <c:f>SUMMARY_HC_KRED_5!$I$18:$I$21</c:f>
              <c:numCache>
                <c:formatCode>0.0</c:formatCode>
                <c:ptCount val="4"/>
                <c:pt idx="0">
                  <c:v>0.52342588332582463</c:v>
                </c:pt>
                <c:pt idx="1">
                  <c:v>0.29000008843117125</c:v>
                </c:pt>
                <c:pt idx="2">
                  <c:v>2.8261287820757189E-4</c:v>
                </c:pt>
                <c:pt idx="3">
                  <c:v>0.13813819043533232</c:v>
                </c:pt>
              </c:numCache>
            </c:numRef>
          </c:val>
          <c:extLst>
            <c:ext xmlns:c16="http://schemas.microsoft.com/office/drawing/2014/chart" uri="{C3380CC4-5D6E-409C-BE32-E72D297353CC}">
              <c16:uniqueId val="{0000000A-3243-4B89-9B74-9DFE251BE643}"/>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'Q:\SP_17 - Majsaimniecibu finansu un paterina apsekojums\APMAINA\Komandejumi\OREBRO\[APT_REG_BRUTO_IENAKUMI.xlsx]HH_IEN_PG01'!$H$19</c:f>
          <c:strCache>
            <c:ptCount val="1"/>
          </c:strCache>
        </c:strRef>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33771840045123E-2"/>
          <c:y val="0.12104205982516647"/>
          <c:w val="0.82176353182712414"/>
          <c:h val="0.77419884370123837"/>
        </c:manualLayout>
      </c:layout>
      <c:ofPieChart>
        <c:ofPieType val="bar"/>
        <c:varyColors val="1"/>
        <c:ser>
          <c:idx val="0"/>
          <c:order val="0"/>
          <c:dPt>
            <c:idx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4C2-44CA-9598-7AC7B3D3E7A1}"/>
              </c:ext>
            </c:extLst>
          </c:dPt>
          <c:dPt>
            <c:idx val="1"/>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4C2-44CA-9598-7AC7B3D3E7A1}"/>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4C2-44CA-9598-7AC7B3D3E7A1}"/>
              </c:ext>
            </c:extLst>
          </c:dPt>
          <c:dPt>
            <c:idx val="3"/>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4C2-44CA-9598-7AC7B3D3E7A1}"/>
              </c:ext>
            </c:extLst>
          </c:dPt>
          <c:dPt>
            <c:idx val="4"/>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14C2-44CA-9598-7AC7B3D3E7A1}"/>
              </c:ext>
            </c:extLst>
          </c:dPt>
          <c:dLbls>
            <c:dLbl>
              <c:idx val="0"/>
              <c:layout>
                <c:manualLayout>
                  <c:x val="4.2824820207699343E-2"/>
                  <c:y val="4.152216510126317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C2-44CA-9598-7AC7B3D3E7A1}"/>
                </c:ext>
              </c:extLst>
            </c:dLbl>
            <c:dLbl>
              <c:idx val="1"/>
              <c:layout>
                <c:manualLayout>
                  <c:x val="2.0982330983665563E-2"/>
                  <c:y val="-1.66885750851391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2-44CA-9598-7AC7B3D3E7A1}"/>
                </c:ext>
              </c:extLst>
            </c:dLbl>
            <c:dLbl>
              <c:idx val="4"/>
              <c:layout>
                <c:manualLayout>
                  <c:x val="-0.15859095602651052"/>
                  <c:y val="-8.6554883118949086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912B747-712A-4DD3-84DA-77AD9D172A82}" type="CELLREF">
                      <a:rPr lang="en-US"/>
                      <a:pPr>
                        <a:defRPr/>
                      </a:pPr>
                      <a:t>[CELLREF]</a:t>
                    </a:fld>
                    <a:r>
                      <a:rPr lang="en-US" baseline="0"/>
                      <a:t>
</a:t>
                    </a:r>
                    <a:fld id="{3BA8C575-ADEC-49C0-A7D2-35F7A5D53D50}" type="CELLREF">
                      <a:rPr lang="en-US" baseline="0"/>
                      <a:pPr>
                        <a:defRPr/>
                      </a:pPr>
                      <a:t>[CELLREF]</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1839390093569327"/>
                      <c:h val="0.13946740128558308"/>
                    </c:manualLayout>
                  </c15:layout>
                  <c15:dlblFieldTable>
                    <c15:dlblFTEntry>
                      <c15:txfldGUID>{C912B747-712A-4DD3-84DA-77AD9D172A82}</c15:txfldGUID>
                      <c15:f>'PERS_PENS_APDR_6 (2)'!$O$27</c15:f>
                      <c15:dlblFieldTableCache>
                        <c:ptCount val="1"/>
                        <c:pt idx="0">
                          <c:v>Unknown</c:v>
                        </c:pt>
                      </c15:dlblFieldTableCache>
                    </c15:dlblFTEntry>
                    <c15:dlblFTEntry>
                      <c15:txfldGUID>{3BA8C575-ADEC-49C0-A7D2-35F7A5D53D50}</c15:txfldGUID>
                      <c15:f>'PERS_PENS_APDR_6 (2)'!$P$27</c15:f>
                      <c15:dlblFieldTableCache>
                        <c:ptCount val="1"/>
                        <c:pt idx="0">
                          <c:v>212.7</c:v>
                        </c:pt>
                      </c15:dlblFieldTableCache>
                    </c15:dlblFTEntry>
                  </c15:dlblFieldTable>
                  <c15:showDataLabelsRange val="0"/>
                </c:ext>
                <c:ext xmlns:c16="http://schemas.microsoft.com/office/drawing/2014/chart" uri="{C3380CC4-5D6E-409C-BE32-E72D297353CC}">
                  <c16:uniqueId val="{00000009-14C2-44CA-9598-7AC7B3D3E7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'PERS_PENS_APDR_6 (2)'!$O$23:$O$26</c:f>
              <c:strCache>
                <c:ptCount val="4"/>
                <c:pt idx="0">
                  <c:v>Not asked</c:v>
                </c:pt>
                <c:pt idx="1">
                  <c:v>Survey</c:v>
                </c:pt>
                <c:pt idx="2">
                  <c:v>Imputed</c:v>
                </c:pt>
                <c:pt idx="3">
                  <c:v>Administrative</c:v>
                </c:pt>
              </c:strCache>
            </c:strRef>
          </c:cat>
          <c:val>
            <c:numRef>
              <c:f>'PERS_PENS_APDR_6 (2)'!$P$23:$P$26</c:f>
              <c:numCache>
                <c:formatCode>#,##0.0</c:formatCode>
                <c:ptCount val="4"/>
                <c:pt idx="0">
                  <c:v>261</c:v>
                </c:pt>
                <c:pt idx="1">
                  <c:v>155.5</c:v>
                </c:pt>
                <c:pt idx="2">
                  <c:v>141.9</c:v>
                </c:pt>
                <c:pt idx="3">
                  <c:v>70.8</c:v>
                </c:pt>
              </c:numCache>
            </c:numRef>
          </c:val>
          <c:extLst>
            <c:ext xmlns:c16="http://schemas.microsoft.com/office/drawing/2014/chart" uri="{C3380CC4-5D6E-409C-BE32-E72D297353CC}">
              <c16:uniqueId val="{0000000A-14C2-44CA-9598-7AC7B3D3E7A1}"/>
            </c:ext>
          </c:extLst>
        </c:ser>
        <c:dLbls>
          <c:dLblPos val="bestFit"/>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0.58752</cdr:x>
      <cdr:y>0.89256</cdr:y>
    </cdr:from>
    <cdr:to>
      <cdr:x>0.98094</cdr:x>
      <cdr:y>0.98347</cdr:y>
    </cdr:to>
    <cdr:sp macro="" textlink="">
      <cdr:nvSpPr>
        <cdr:cNvPr id="2" name="TextBox 1">
          <a:extLst xmlns:a="http://schemas.openxmlformats.org/drawingml/2006/main">
            <a:ext uri="{FF2B5EF4-FFF2-40B4-BE49-F238E27FC236}">
              <a16:creationId xmlns:a16="http://schemas.microsoft.com/office/drawing/2014/main" id="{299D1089-ABEF-42E2-88BE-D17C5A35194D}"/>
            </a:ext>
          </a:extLst>
        </cdr:cNvPr>
        <cdr:cNvSpPr txBox="1"/>
      </cdr:nvSpPr>
      <cdr:spPr>
        <a:xfrm xmlns:a="http://schemas.openxmlformats.org/drawingml/2006/main">
          <a:off x="3228975" y="3086100"/>
          <a:ext cx="21621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0.53899</cdr:x>
      <cdr:y>0.83471</cdr:y>
    </cdr:from>
    <cdr:to>
      <cdr:x>0.98267</cdr:x>
      <cdr:y>0.93939</cdr:y>
    </cdr:to>
    <cdr:sp macro="" textlink="">
      <cdr:nvSpPr>
        <cdr:cNvPr id="3" name="TextBox 2">
          <a:extLst xmlns:a="http://schemas.openxmlformats.org/drawingml/2006/main">
            <a:ext uri="{FF2B5EF4-FFF2-40B4-BE49-F238E27FC236}">
              <a16:creationId xmlns:a16="http://schemas.microsoft.com/office/drawing/2014/main" id="{24E346C8-BA45-48F3-9B37-A87400A1E650}"/>
            </a:ext>
          </a:extLst>
        </cdr:cNvPr>
        <cdr:cNvSpPr txBox="1"/>
      </cdr:nvSpPr>
      <cdr:spPr>
        <a:xfrm xmlns:a="http://schemas.openxmlformats.org/drawingml/2006/main">
          <a:off x="2962275" y="2886075"/>
          <a:ext cx="24384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dirty="0" err="1"/>
            <a:t>Total</a:t>
          </a:r>
          <a:r>
            <a:rPr lang="lv-LV" sz="1600" b="1" dirty="0"/>
            <a:t> per HH -  9.9</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0.53788</cdr:x>
      <cdr:y>0.8427</cdr:y>
    </cdr:from>
    <cdr:to>
      <cdr:x>1</cdr:x>
      <cdr:y>0.92978</cdr:y>
    </cdr:to>
    <cdr:sp macro="" textlink="">
      <cdr:nvSpPr>
        <cdr:cNvPr id="2" name="TextBox 1">
          <a:extLst xmlns:a="http://schemas.openxmlformats.org/drawingml/2006/main">
            <a:ext uri="{FF2B5EF4-FFF2-40B4-BE49-F238E27FC236}">
              <a16:creationId xmlns:a16="http://schemas.microsoft.com/office/drawing/2014/main" id="{EF6748C2-2CA7-4A92-B92C-2CB3F9D6FDB9}"/>
            </a:ext>
          </a:extLst>
        </cdr:cNvPr>
        <cdr:cNvSpPr txBox="1"/>
      </cdr:nvSpPr>
      <cdr:spPr>
        <a:xfrm xmlns:a="http://schemas.openxmlformats.org/drawingml/2006/main">
          <a:off x="2705100" y="2857500"/>
          <a:ext cx="23241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a:t>Total per HH - 0.8 </a:t>
          </a:r>
          <a:endParaRPr lang="en-GB" sz="1600" b="1"/>
        </a:p>
      </cdr:txBody>
    </cdr:sp>
  </cdr:relSizeAnchor>
</c:userShapes>
</file>

<file path=ppt/drawings/drawing3.xml><?xml version="1.0" encoding="utf-8"?>
<c:userShapes xmlns:c="http://schemas.openxmlformats.org/drawingml/2006/chart">
  <cdr:relSizeAnchor xmlns:cdr="http://schemas.openxmlformats.org/drawingml/2006/chartDrawing">
    <cdr:from>
      <cdr:x>0.52995</cdr:x>
      <cdr:y>0.82</cdr:y>
    </cdr:from>
    <cdr:to>
      <cdr:x>0.96189</cdr:x>
      <cdr:y>0.92286</cdr:y>
    </cdr:to>
    <cdr:sp macro="" textlink="">
      <cdr:nvSpPr>
        <cdr:cNvPr id="2" name="TextBox 1">
          <a:extLst xmlns:a="http://schemas.openxmlformats.org/drawingml/2006/main">
            <a:ext uri="{FF2B5EF4-FFF2-40B4-BE49-F238E27FC236}">
              <a16:creationId xmlns:a16="http://schemas.microsoft.com/office/drawing/2014/main" id="{BF335CB3-CBF5-4BE2-8E51-188FA0A85B9A}"/>
            </a:ext>
          </a:extLst>
        </cdr:cNvPr>
        <cdr:cNvSpPr txBox="1"/>
      </cdr:nvSpPr>
      <cdr:spPr>
        <a:xfrm xmlns:a="http://schemas.openxmlformats.org/drawingml/2006/main">
          <a:off x="2781300" y="2733675"/>
          <a:ext cx="226695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a:t>Total per HH - 2.2 </a:t>
          </a:r>
          <a:endParaRPr lang="en-GB" sz="1600" b="1"/>
        </a:p>
      </cdr:txBody>
    </cdr:sp>
  </cdr:relSizeAnchor>
</c:userShapes>
</file>

<file path=ppt/drawings/drawing4.xml><?xml version="1.0" encoding="utf-8"?>
<c:userShapes xmlns:c="http://schemas.openxmlformats.org/drawingml/2006/chart">
  <cdr:relSizeAnchor xmlns:cdr="http://schemas.openxmlformats.org/drawingml/2006/chartDrawing">
    <cdr:from>
      <cdr:x>0.50676</cdr:x>
      <cdr:y>0.85152</cdr:y>
    </cdr:from>
    <cdr:to>
      <cdr:x>0.98987</cdr:x>
      <cdr:y>0.95758</cdr:y>
    </cdr:to>
    <cdr:sp macro="" textlink="">
      <cdr:nvSpPr>
        <cdr:cNvPr id="2" name="TextBox 1">
          <a:extLst xmlns:a="http://schemas.openxmlformats.org/drawingml/2006/main">
            <a:ext uri="{FF2B5EF4-FFF2-40B4-BE49-F238E27FC236}">
              <a16:creationId xmlns:a16="http://schemas.microsoft.com/office/drawing/2014/main" id="{77C4FA94-269F-44B8-B107-7E9F4B3D648F}"/>
            </a:ext>
          </a:extLst>
        </cdr:cNvPr>
        <cdr:cNvSpPr txBox="1"/>
      </cdr:nvSpPr>
      <cdr:spPr>
        <a:xfrm xmlns:a="http://schemas.openxmlformats.org/drawingml/2006/main">
          <a:off x="2857501" y="2676525"/>
          <a:ext cx="27241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dirty="0" err="1"/>
            <a:t>Total</a:t>
          </a:r>
          <a:r>
            <a:rPr lang="lv-LV" sz="1600" b="1" dirty="0"/>
            <a:t> per HH – 41.2 </a:t>
          </a:r>
          <a:endParaRPr lang="en-GB"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0.50169</cdr:x>
      <cdr:y>0.85758</cdr:y>
    </cdr:from>
    <cdr:to>
      <cdr:x>0.9223</cdr:x>
      <cdr:y>0.97576</cdr:y>
    </cdr:to>
    <cdr:sp macro="" textlink="">
      <cdr:nvSpPr>
        <cdr:cNvPr id="3" name="TextBox 2">
          <a:extLst xmlns:a="http://schemas.openxmlformats.org/drawingml/2006/main">
            <a:ext uri="{FF2B5EF4-FFF2-40B4-BE49-F238E27FC236}">
              <a16:creationId xmlns:a16="http://schemas.microsoft.com/office/drawing/2014/main" id="{DF8DC8DB-38D2-470F-9DA8-3B8A4BB74A0C}"/>
            </a:ext>
          </a:extLst>
        </cdr:cNvPr>
        <cdr:cNvSpPr txBox="1"/>
      </cdr:nvSpPr>
      <cdr:spPr>
        <a:xfrm xmlns:a="http://schemas.openxmlformats.org/drawingml/2006/main">
          <a:off x="2828925" y="2695575"/>
          <a:ext cx="23717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a:t>Total per</a:t>
          </a:r>
          <a:r>
            <a:rPr lang="lv-LV" sz="1600" b="1" baseline="0"/>
            <a:t> HH - 4.3</a:t>
          </a:r>
          <a:endParaRPr lang="en-GB" sz="1600" b="1"/>
        </a:p>
      </cdr:txBody>
    </cdr:sp>
  </cdr:relSizeAnchor>
</c:userShapes>
</file>

<file path=ppt/drawings/drawing6.xml><?xml version="1.0" encoding="utf-8"?>
<c:userShapes xmlns:c="http://schemas.openxmlformats.org/drawingml/2006/chart">
  <cdr:relSizeAnchor xmlns:cdr="http://schemas.openxmlformats.org/drawingml/2006/chartDrawing">
    <cdr:from>
      <cdr:x>0.53885</cdr:x>
      <cdr:y>0.87912</cdr:y>
    </cdr:from>
    <cdr:to>
      <cdr:x>0.9375</cdr:x>
      <cdr:y>1</cdr:y>
    </cdr:to>
    <cdr:sp macro="" textlink="">
      <cdr:nvSpPr>
        <cdr:cNvPr id="2" name="TextBox 1">
          <a:extLst xmlns:a="http://schemas.openxmlformats.org/drawingml/2006/main">
            <a:ext uri="{FF2B5EF4-FFF2-40B4-BE49-F238E27FC236}">
              <a16:creationId xmlns:a16="http://schemas.microsoft.com/office/drawing/2014/main" id="{93B6EA06-0968-44B3-BF28-07AFAC124319}"/>
            </a:ext>
          </a:extLst>
        </cdr:cNvPr>
        <cdr:cNvSpPr txBox="1"/>
      </cdr:nvSpPr>
      <cdr:spPr>
        <a:xfrm xmlns:a="http://schemas.openxmlformats.org/drawingml/2006/main">
          <a:off x="3038475" y="3048000"/>
          <a:ext cx="22479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a:t>Total per HH</a:t>
          </a:r>
          <a:r>
            <a:rPr lang="lv-LV" sz="1600" b="1" baseline="0"/>
            <a:t> - 0.9</a:t>
          </a:r>
          <a:endParaRPr lang="lv-LV" sz="1600" b="1"/>
        </a:p>
        <a:p xmlns:a="http://schemas.openxmlformats.org/drawingml/2006/main">
          <a:endParaRPr lang="en-GB" sz="1100"/>
        </a:p>
      </cdr:txBody>
    </cdr:sp>
  </cdr:relSizeAnchor>
</c:userShapes>
</file>

<file path=ppt/drawings/drawing7.xml><?xml version="1.0" encoding="utf-8"?>
<c:userShapes xmlns:c="http://schemas.openxmlformats.org/drawingml/2006/chart">
  <cdr:relSizeAnchor xmlns:cdr="http://schemas.openxmlformats.org/drawingml/2006/chartDrawing">
    <cdr:from>
      <cdr:x>0.58752</cdr:x>
      <cdr:y>0.89256</cdr:y>
    </cdr:from>
    <cdr:to>
      <cdr:x>0.98094</cdr:x>
      <cdr:y>0.98347</cdr:y>
    </cdr:to>
    <cdr:sp macro="" textlink="">
      <cdr:nvSpPr>
        <cdr:cNvPr id="2" name="TextBox 1">
          <a:extLst xmlns:a="http://schemas.openxmlformats.org/drawingml/2006/main">
            <a:ext uri="{FF2B5EF4-FFF2-40B4-BE49-F238E27FC236}">
              <a16:creationId xmlns:a16="http://schemas.microsoft.com/office/drawing/2014/main" id="{299D1089-ABEF-42E2-88BE-D17C5A35194D}"/>
            </a:ext>
          </a:extLst>
        </cdr:cNvPr>
        <cdr:cNvSpPr txBox="1"/>
      </cdr:nvSpPr>
      <cdr:spPr>
        <a:xfrm xmlns:a="http://schemas.openxmlformats.org/drawingml/2006/main">
          <a:off x="3228975" y="3086100"/>
          <a:ext cx="21621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0.53899</cdr:x>
      <cdr:y>0.83471</cdr:y>
    </cdr:from>
    <cdr:to>
      <cdr:x>0.98267</cdr:x>
      <cdr:y>0.93939</cdr:y>
    </cdr:to>
    <cdr:sp macro="" textlink="">
      <cdr:nvSpPr>
        <cdr:cNvPr id="3" name="TextBox 2">
          <a:extLst xmlns:a="http://schemas.openxmlformats.org/drawingml/2006/main">
            <a:ext uri="{FF2B5EF4-FFF2-40B4-BE49-F238E27FC236}">
              <a16:creationId xmlns:a16="http://schemas.microsoft.com/office/drawing/2014/main" id="{24E346C8-BA45-48F3-9B37-A87400A1E650}"/>
            </a:ext>
          </a:extLst>
        </cdr:cNvPr>
        <cdr:cNvSpPr txBox="1"/>
      </cdr:nvSpPr>
      <cdr:spPr>
        <a:xfrm xmlns:a="http://schemas.openxmlformats.org/drawingml/2006/main">
          <a:off x="2962275" y="2886075"/>
          <a:ext cx="24384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6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52BABB2A-1528-4AAF-9A21-F4370666C7B2}" type="datetimeFigureOut">
              <a:rPr lang="en-JM" smtClean="0"/>
              <a:pPr/>
              <a:t>17/6/2019</a:t>
            </a:fld>
            <a:endParaRPr lang="en-JM"/>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0338927C-AB49-450F-8967-4AD52E2DC3DA}" type="slidenum">
              <a:rPr lang="en-JM" smtClean="0"/>
              <a:pPr/>
              <a:t>‹#›</a:t>
            </a:fld>
            <a:endParaRPr lang="en-JM"/>
          </a:p>
        </p:txBody>
      </p:sp>
    </p:spTree>
    <p:extLst>
      <p:ext uri="{BB962C8B-B14F-4D97-AF65-F5344CB8AC3E}">
        <p14:creationId xmlns:p14="http://schemas.microsoft.com/office/powerpoint/2010/main" val="352751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D6190015-6979-4CAF-87BC-D33F74A1F261}" type="datetimeFigureOut">
              <a:rPr lang="en-JM" smtClean="0"/>
              <a:pPr/>
              <a:t>17/6/2019</a:t>
            </a:fld>
            <a:endParaRPr lang="en-JM"/>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379CA0D8-6577-48B2-BA77-88519BAFBFDA}" type="slidenum">
              <a:rPr lang="en-JM" smtClean="0"/>
              <a:pPr/>
              <a:t>‹#›</a:t>
            </a:fld>
            <a:endParaRPr lang="en-JM"/>
          </a:p>
        </p:txBody>
      </p:sp>
    </p:spTree>
    <p:extLst>
      <p:ext uri="{BB962C8B-B14F-4D97-AF65-F5344CB8AC3E}">
        <p14:creationId xmlns:p14="http://schemas.microsoft.com/office/powerpoint/2010/main" val="15912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cb.europa.eu/pub/pdf/scpsps/ecbsp18.en.pdf?d2911394a25c444cd8d3db4b77e8891a"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ecb.europa.eu/pub/pdf/scpsps/ecbsp17.en.pdf?1ec7c85bc7ace1c59117f664bdafeb08"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err="1"/>
              <a:t>Hello</a:t>
            </a:r>
            <a:r>
              <a:rPr lang="lv-LV" dirty="0"/>
              <a:t>!</a:t>
            </a:r>
            <a:endParaRPr lang="en-US" dirty="0"/>
          </a:p>
          <a:p>
            <a:r>
              <a:rPr lang="lv-LV" baseline="0" dirty="0"/>
              <a:t> </a:t>
            </a:r>
            <a:endParaRPr lang="lv-LV"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a:t>
            </a:fld>
            <a:endParaRPr lang="en-JM"/>
          </a:p>
        </p:txBody>
      </p:sp>
    </p:spTree>
    <p:extLst>
      <p:ext uri="{BB962C8B-B14F-4D97-AF65-F5344CB8AC3E}">
        <p14:creationId xmlns:p14="http://schemas.microsoft.com/office/powerpoint/2010/main" val="152782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can see that based on the State Revenue Service (SRS) data, the reported amount of the gross employee income was increased by 4.6 percent points.</a:t>
            </a:r>
          </a:p>
          <a:p>
            <a:r>
              <a:rPr lang="en-GB" sz="1200" kern="1200" dirty="0">
                <a:solidFill>
                  <a:schemeClr val="tx1"/>
                </a:solidFill>
                <a:effectLst/>
                <a:latin typeface="+mn-lt"/>
                <a:ea typeface="+mn-ea"/>
                <a:cs typeface="+mn-cs"/>
              </a:rPr>
              <a:t>For HHs reporting net income, the gross employee income is bigger than the reported net employee income by 13.1 percent points.</a:t>
            </a:r>
          </a:p>
          <a:p>
            <a:r>
              <a:rPr lang="en-GB" sz="1200" kern="1200" noProof="0" dirty="0">
                <a:solidFill>
                  <a:schemeClr val="tx1"/>
                </a:solidFill>
                <a:effectLst/>
                <a:latin typeface="+mn-lt"/>
                <a:ea typeface="+mn-ea"/>
                <a:cs typeface="+mn-cs"/>
              </a:rPr>
              <a:t>Finally, 2.5% of gross </a:t>
            </a:r>
            <a:r>
              <a:rPr lang="en-GB" sz="1200" kern="1200" dirty="0">
                <a:solidFill>
                  <a:schemeClr val="tx1"/>
                </a:solidFill>
                <a:effectLst/>
                <a:latin typeface="+mn-lt"/>
                <a:ea typeface="+mn-ea"/>
                <a:cs typeface="+mn-cs"/>
              </a:rPr>
              <a:t>employee income would be loused without access to SRS data.</a:t>
            </a:r>
          </a:p>
          <a:p>
            <a:r>
              <a:rPr lang="en-GB" sz="1200" kern="1200" noProof="0" dirty="0">
                <a:solidFill>
                  <a:schemeClr val="tx1"/>
                </a:solidFill>
                <a:effectLst/>
                <a:latin typeface="+mn-lt"/>
                <a:ea typeface="+mn-ea"/>
                <a:cs typeface="+mn-cs"/>
              </a:rPr>
              <a:t>Similar situation can be found with respect to other types of income.</a:t>
            </a:r>
          </a:p>
          <a:p>
            <a:r>
              <a:rPr lang="en-GB" sz="1200" kern="1200" noProof="0" dirty="0">
                <a:solidFill>
                  <a:schemeClr val="tx1"/>
                </a:solidFill>
                <a:effectLst/>
                <a:latin typeface="+mn-lt"/>
                <a:ea typeface="+mn-ea"/>
                <a:cs typeface="+mn-cs"/>
              </a:rPr>
              <a:t>In the next slide we compare the mean value of the total gross income per household calculated from collected data with the respective value produced from the final HFCS data.</a:t>
            </a:r>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10</a:t>
            </a:fld>
            <a:endParaRPr lang="en-JM"/>
          </a:p>
        </p:txBody>
      </p:sp>
    </p:spTree>
    <p:extLst>
      <p:ext uri="{BB962C8B-B14F-4D97-AF65-F5344CB8AC3E}">
        <p14:creationId xmlns:p14="http://schemas.microsoft.com/office/powerpoint/2010/main" val="206031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CA0D8-6577-48B2-BA77-88519BAFBFDA}" type="slidenum">
              <a:rPr lang="en-JM" smtClean="0"/>
              <a:pPr/>
              <a:t>11</a:t>
            </a:fld>
            <a:endParaRPr lang="en-JM"/>
          </a:p>
        </p:txBody>
      </p:sp>
    </p:spTree>
    <p:extLst>
      <p:ext uri="{BB962C8B-B14F-4D97-AF65-F5344CB8AC3E}">
        <p14:creationId xmlns:p14="http://schemas.microsoft.com/office/powerpoint/2010/main" val="124126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CA0D8-6577-48B2-BA77-88519BAFBFDA}" type="slidenum">
              <a:rPr lang="en-JM" smtClean="0"/>
              <a:pPr/>
              <a:t>12</a:t>
            </a:fld>
            <a:endParaRPr lang="en-JM"/>
          </a:p>
        </p:txBody>
      </p:sp>
    </p:spTree>
    <p:extLst>
      <p:ext uri="{BB962C8B-B14F-4D97-AF65-F5344CB8AC3E}">
        <p14:creationId xmlns:p14="http://schemas.microsoft.com/office/powerpoint/2010/main" val="347813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9CA0D8-6577-48B2-BA77-88519BAFBFDA}" type="slidenum">
              <a:rPr lang="en-JM" smtClean="0"/>
              <a:pPr/>
              <a:t>13</a:t>
            </a:fld>
            <a:endParaRPr lang="en-JM"/>
          </a:p>
        </p:txBody>
      </p:sp>
    </p:spTree>
    <p:extLst>
      <p:ext uri="{BB962C8B-B14F-4D97-AF65-F5344CB8AC3E}">
        <p14:creationId xmlns:p14="http://schemas.microsoft.com/office/powerpoint/2010/main" val="279367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In this table we summarise the aggregated data on mean households’ gross income from all income sources before and after the data editing. Households</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income</a:t>
            </a:r>
            <a:r>
              <a:rPr lang="en-GB"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is</a:t>
            </a:r>
            <a:r>
              <a:rPr lang="en-GB" sz="1200" kern="1200" noProof="0" dirty="0">
                <a:solidFill>
                  <a:schemeClr val="tx1"/>
                </a:solidFill>
                <a:effectLst/>
                <a:latin typeface="+mn-lt"/>
                <a:ea typeface="+mn-ea"/>
                <a:cs typeface="+mn-cs"/>
              </a:rPr>
              <a:t> subdivided in several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Cells </a:t>
            </a:r>
            <a:r>
              <a:rPr lang="lv-LV" sz="1200" kern="1200" noProof="0" dirty="0" err="1">
                <a:solidFill>
                  <a:schemeClr val="tx1"/>
                </a:solidFill>
                <a:effectLst/>
                <a:latin typeface="+mn-lt"/>
                <a:ea typeface="+mn-ea"/>
                <a:cs typeface="+mn-cs"/>
              </a:rPr>
              <a:t>marked</a:t>
            </a:r>
            <a:r>
              <a:rPr lang="lv-LV"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in brown colour correspond to </a:t>
            </a:r>
            <a:r>
              <a:rPr lang="lv-LV" sz="1200" kern="1200" noProof="0" dirty="0" err="1">
                <a:solidFill>
                  <a:schemeClr val="tx1"/>
                </a:solidFill>
                <a:effectLst/>
                <a:latin typeface="+mn-lt"/>
                <a:ea typeface="+mn-ea"/>
                <a:cs typeface="+mn-cs"/>
              </a:rPr>
              <a:t>the</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unknown</a:t>
            </a:r>
            <a:r>
              <a:rPr lang="lv-LV"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households</a:t>
            </a:r>
            <a:r>
              <a:rPr lang="lv-LV" sz="1200" kern="1200" noProof="0" dirty="0">
                <a:solidFill>
                  <a:schemeClr val="tx1"/>
                </a:solidFill>
                <a:effectLst/>
                <a:latin typeface="+mn-lt"/>
                <a:ea typeface="+mn-ea"/>
                <a:cs typeface="+mn-cs"/>
              </a:rPr>
              <a:t>' gross </a:t>
            </a:r>
            <a:r>
              <a:rPr lang="lv-LV" sz="1200" kern="1200" noProof="0" dirty="0" err="1">
                <a:solidFill>
                  <a:schemeClr val="tx1"/>
                </a:solidFill>
                <a:effectLst/>
                <a:latin typeface="+mn-lt"/>
                <a:ea typeface="+mn-ea"/>
                <a:cs typeface="+mn-cs"/>
              </a:rPr>
              <a:t>income</a:t>
            </a:r>
            <a:r>
              <a:rPr lang="lv-LV" sz="1200" kern="1200" noProof="0" dirty="0">
                <a:solidFill>
                  <a:schemeClr val="tx1"/>
                </a:solidFill>
                <a:effectLst/>
                <a:latin typeface="+mn-lt"/>
                <a:ea typeface="+mn-ea"/>
                <a:cs typeface="+mn-cs"/>
              </a:rPr>
              <a:t>.</a:t>
            </a:r>
            <a:r>
              <a:rPr lang="en-GB" sz="1200" kern="1200" noProof="0" dirty="0">
                <a:solidFill>
                  <a:schemeClr val="tx1"/>
                </a:solidFill>
                <a:effectLst/>
                <a:latin typeface="+mn-lt"/>
                <a:ea typeface="+mn-ea"/>
                <a:cs typeface="+mn-cs"/>
              </a:rPr>
              <a:t> </a:t>
            </a:r>
            <a:r>
              <a:rPr lang="lv-LV" sz="1200" kern="1200" noProof="0" dirty="0">
                <a:solidFill>
                  <a:schemeClr val="tx1"/>
                </a:solidFill>
                <a:effectLst/>
                <a:latin typeface="+mn-lt"/>
                <a:ea typeface="+mn-ea"/>
                <a:cs typeface="+mn-cs"/>
              </a:rPr>
              <a:t>It </a:t>
            </a:r>
            <a:r>
              <a:rPr lang="lv-LV" sz="1200" kern="1200" noProof="0" dirty="0" err="1">
                <a:solidFill>
                  <a:schemeClr val="tx1"/>
                </a:solidFill>
                <a:effectLst/>
                <a:latin typeface="+mn-lt"/>
                <a:ea typeface="+mn-ea"/>
                <a:cs typeface="+mn-cs"/>
              </a:rPr>
              <a:t>means</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that</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the</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respective</a:t>
            </a:r>
            <a:r>
              <a:rPr lang="lv-LV"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gross income </a:t>
            </a:r>
            <a:r>
              <a:rPr lang="lv-LV" sz="1200" kern="1200" noProof="0" dirty="0" err="1">
                <a:solidFill>
                  <a:schemeClr val="tx1"/>
                </a:solidFill>
                <a:effectLst/>
                <a:latin typeface="+mn-lt"/>
                <a:ea typeface="+mn-ea"/>
                <a:cs typeface="+mn-cs"/>
              </a:rPr>
              <a:t>household</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did</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not</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know</a:t>
            </a:r>
            <a:r>
              <a:rPr lang="lv-LV"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or refused to </a:t>
            </a:r>
            <a:r>
              <a:rPr lang="lv-LV" sz="1200" kern="1200" noProof="0" dirty="0" err="1">
                <a:solidFill>
                  <a:schemeClr val="tx1"/>
                </a:solidFill>
                <a:effectLst/>
                <a:latin typeface="+mn-lt"/>
                <a:ea typeface="+mn-ea"/>
                <a:cs typeface="+mn-cs"/>
              </a:rPr>
              <a:t>give</a:t>
            </a:r>
            <a:r>
              <a:rPr lang="lv-LV" sz="1200" kern="1200" noProof="0" dirty="0">
                <a:solidFill>
                  <a:schemeClr val="tx1"/>
                </a:solidFill>
                <a:effectLst/>
                <a:latin typeface="+mn-lt"/>
                <a:ea typeface="+mn-ea"/>
                <a:cs typeface="+mn-cs"/>
              </a:rPr>
              <a:t> </a:t>
            </a:r>
            <a:r>
              <a:rPr lang="lv-LV" sz="1200" kern="1200" noProof="0" dirty="0" err="1">
                <a:solidFill>
                  <a:schemeClr val="tx1"/>
                </a:solidFill>
                <a:effectLst/>
                <a:latin typeface="+mn-lt"/>
                <a:ea typeface="+mn-ea"/>
                <a:cs typeface="+mn-cs"/>
              </a:rPr>
              <a:t>an</a:t>
            </a:r>
            <a:r>
              <a:rPr lang="lv-LV"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answer</a:t>
            </a:r>
            <a:r>
              <a:rPr lang="lv-LV" sz="1200" kern="1200" noProof="0" dirty="0">
                <a:solidFill>
                  <a:schemeClr val="tx1"/>
                </a:solidFill>
                <a:effectLst/>
                <a:latin typeface="+mn-lt"/>
                <a:ea typeface="+mn-ea"/>
                <a:cs typeface="+mn-cs"/>
              </a:rPr>
              <a:t>)</a:t>
            </a:r>
            <a:r>
              <a:rPr lang="en-GB" sz="1200" kern="1200" noProof="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Cells in red colour correspond to cases, where according to the State Revenue Service data household had received the respective type of income, although during the interview HH reported that this type of income was not received. </a:t>
            </a:r>
            <a:endParaRPr lang="lv-LV"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Cases, where households reported certain type of gross income during the interview, however, during editing that income was deleted (considered incorrect), are marked with the blue colour.</a:t>
            </a:r>
            <a:endParaRPr lang="lv-LV"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The green cells correspond to household</a:t>
            </a:r>
            <a:r>
              <a:rPr lang="lv-LV" sz="1200" kern="1200" noProof="0" dirty="0">
                <a:solidFill>
                  <a:schemeClr val="tx1"/>
                </a:solidFill>
                <a:effectLst/>
                <a:latin typeface="+mn-lt"/>
                <a:ea typeface="+mn-ea"/>
                <a:cs typeface="+mn-cs"/>
              </a:rPr>
              <a:t>s'</a:t>
            </a:r>
            <a:r>
              <a:rPr lang="en-GB" sz="1200" kern="1200" noProof="0" dirty="0">
                <a:solidFill>
                  <a:schemeClr val="tx1"/>
                </a:solidFill>
                <a:effectLst/>
                <a:latin typeface="+mn-lt"/>
                <a:ea typeface="+mn-ea"/>
                <a:cs typeface="+mn-cs"/>
              </a:rPr>
              <a:t> income that was reported during the interview and may have been edited based on the SRS data.</a:t>
            </a:r>
          </a:p>
        </p:txBody>
      </p:sp>
      <p:sp>
        <p:nvSpPr>
          <p:cNvPr id="4" name="Slide Number Placeholder 3"/>
          <p:cNvSpPr>
            <a:spLocks noGrp="1"/>
          </p:cNvSpPr>
          <p:nvPr>
            <p:ph type="sldNum" sz="quarter" idx="10"/>
          </p:nvPr>
        </p:nvSpPr>
        <p:spPr/>
        <p:txBody>
          <a:bodyPr/>
          <a:lstStyle/>
          <a:p>
            <a:fld id="{379CA0D8-6577-48B2-BA77-88519BAFBFDA}" type="slidenum">
              <a:rPr lang="en-JM" smtClean="0"/>
              <a:pPr/>
              <a:t>14</a:t>
            </a:fld>
            <a:endParaRPr lang="en-JM"/>
          </a:p>
        </p:txBody>
      </p:sp>
    </p:spTree>
    <p:extLst>
      <p:ext uri="{BB962C8B-B14F-4D97-AF65-F5344CB8AC3E}">
        <p14:creationId xmlns:p14="http://schemas.microsoft.com/office/powerpoint/2010/main" val="315834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Situation significantly improves if we take into account both - the reported gross and net income. </a:t>
            </a:r>
          </a:p>
        </p:txBody>
      </p:sp>
      <p:sp>
        <p:nvSpPr>
          <p:cNvPr id="4" name="Slide Number Placeholder 3"/>
          <p:cNvSpPr>
            <a:spLocks noGrp="1"/>
          </p:cNvSpPr>
          <p:nvPr>
            <p:ph type="sldNum" sz="quarter" idx="10"/>
          </p:nvPr>
        </p:nvSpPr>
        <p:spPr/>
        <p:txBody>
          <a:bodyPr/>
          <a:lstStyle/>
          <a:p>
            <a:fld id="{379CA0D8-6577-48B2-BA77-88519BAFBFDA}" type="slidenum">
              <a:rPr lang="en-JM" smtClean="0"/>
              <a:pPr/>
              <a:t>15</a:t>
            </a:fld>
            <a:endParaRPr lang="en-JM"/>
          </a:p>
        </p:txBody>
      </p:sp>
    </p:spTree>
    <p:extLst>
      <p:ext uri="{BB962C8B-B14F-4D97-AF65-F5344CB8AC3E}">
        <p14:creationId xmlns:p14="http://schemas.microsoft.com/office/powerpoint/2010/main" val="286368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16</a:t>
            </a:fld>
            <a:endParaRPr lang="en-JM"/>
          </a:p>
        </p:txBody>
      </p:sp>
    </p:spTree>
    <p:extLst>
      <p:ext uri="{BB962C8B-B14F-4D97-AF65-F5344CB8AC3E}">
        <p14:creationId xmlns:p14="http://schemas.microsoft.com/office/powerpoint/2010/main" val="68414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18</a:t>
            </a:fld>
            <a:endParaRPr lang="en-JM"/>
          </a:p>
        </p:txBody>
      </p:sp>
    </p:spTree>
    <p:extLst>
      <p:ext uri="{BB962C8B-B14F-4D97-AF65-F5344CB8AC3E}">
        <p14:creationId xmlns:p14="http://schemas.microsoft.com/office/powerpoint/2010/main" val="2799771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20</a:t>
            </a:fld>
            <a:endParaRPr lang="en-JM"/>
          </a:p>
        </p:txBody>
      </p:sp>
    </p:spTree>
    <p:extLst>
      <p:ext uri="{BB962C8B-B14F-4D97-AF65-F5344CB8AC3E}">
        <p14:creationId xmlns:p14="http://schemas.microsoft.com/office/powerpoint/2010/main" val="358866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22</a:t>
            </a:fld>
            <a:endParaRPr lang="en-JM"/>
          </a:p>
        </p:txBody>
      </p:sp>
    </p:spTree>
    <p:extLst>
      <p:ext uri="{BB962C8B-B14F-4D97-AF65-F5344CB8AC3E}">
        <p14:creationId xmlns:p14="http://schemas.microsoft.com/office/powerpoint/2010/main" val="28361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This is the outline of our presentation. It covers an introduction to Household Finance and Consumption Survey, short description of administrative data sources used and some results illustrating effectiveness of usage </a:t>
            </a:r>
            <a:r>
              <a:rPr lang="lv-LV" noProof="0" dirty="0" err="1"/>
              <a:t>of</a:t>
            </a:r>
            <a:r>
              <a:rPr lang="lv-LV" noProof="0" dirty="0"/>
              <a:t> </a:t>
            </a:r>
            <a:r>
              <a:rPr lang="en-GB" noProof="0" dirty="0"/>
              <a:t>administrative data for editing purposes.</a:t>
            </a:r>
          </a:p>
        </p:txBody>
      </p:sp>
      <p:sp>
        <p:nvSpPr>
          <p:cNvPr id="4" name="Slide Number Placeholder 3"/>
          <p:cNvSpPr>
            <a:spLocks noGrp="1"/>
          </p:cNvSpPr>
          <p:nvPr>
            <p:ph type="sldNum" sz="quarter" idx="10"/>
          </p:nvPr>
        </p:nvSpPr>
        <p:spPr/>
        <p:txBody>
          <a:bodyPr/>
          <a:lstStyle/>
          <a:p>
            <a:fld id="{379CA0D8-6577-48B2-BA77-88519BAFBFDA}" type="slidenum">
              <a:rPr lang="en-JM" smtClean="0"/>
              <a:pPr/>
              <a:t>2</a:t>
            </a:fld>
            <a:endParaRPr lang="en-JM"/>
          </a:p>
        </p:txBody>
      </p:sp>
    </p:spTree>
    <p:extLst>
      <p:ext uri="{BB962C8B-B14F-4D97-AF65-F5344CB8AC3E}">
        <p14:creationId xmlns:p14="http://schemas.microsoft.com/office/powerpoint/2010/main" val="337180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Already in HFCS_2014 we found out that:</a:t>
            </a:r>
          </a:p>
          <a:p>
            <a:r>
              <a:rPr lang="en-GB" sz="1200" kern="1200" noProof="0" dirty="0">
                <a:solidFill>
                  <a:schemeClr val="tx1"/>
                </a:solidFill>
                <a:effectLst/>
                <a:latin typeface="+mn-lt"/>
                <a:ea typeface="+mn-ea"/>
                <a:cs typeface="+mn-cs"/>
              </a:rPr>
              <a:t>Many respondents don't know if they are participants of the pension scheme, and only few respondents know current balance of their pension plan account(s). </a:t>
            </a:r>
          </a:p>
          <a:p>
            <a:r>
              <a:rPr lang="en-GB" sz="1200" kern="1200" noProof="0" dirty="0">
                <a:solidFill>
                  <a:schemeClr val="tx1"/>
                </a:solidFill>
                <a:effectLst/>
                <a:latin typeface="+mn-lt"/>
                <a:ea typeface="+mn-ea"/>
                <a:cs typeface="+mn-cs"/>
              </a:rPr>
              <a:t>Therefore, in the questionnaire of HFCS_2017 we did not include questions related to participation of household members in the 1st and 2nd pension plan. </a:t>
            </a:r>
          </a:p>
          <a:p>
            <a:r>
              <a:rPr lang="en-GB" sz="1200" kern="1200" noProof="0" dirty="0">
                <a:solidFill>
                  <a:schemeClr val="tx1"/>
                </a:solidFill>
                <a:effectLst/>
                <a:latin typeface="+mn-lt"/>
                <a:ea typeface="+mn-ea"/>
                <a:cs typeface="+mn-cs"/>
              </a:rPr>
              <a:t>We obtained from the State Social Insurance Agency data: if person does participate in the pension plan, what is the amount of annual contribution to pension plan, and what is the value of pension plan at the reference date December 31, 2016.</a:t>
            </a:r>
          </a:p>
          <a:p>
            <a:r>
              <a:rPr lang="en-GB" sz="1200" kern="1200" noProof="0" dirty="0">
                <a:solidFill>
                  <a:schemeClr val="tx1"/>
                </a:solidFill>
                <a:effectLst/>
                <a:latin typeface="+mn-lt"/>
                <a:ea typeface="+mn-ea"/>
                <a:cs typeface="+mn-cs"/>
              </a:rPr>
              <a:t>Since State Social Insurance Agency data were obtained for all persons there was no need to make any imputation.</a:t>
            </a:r>
          </a:p>
        </p:txBody>
      </p:sp>
      <p:sp>
        <p:nvSpPr>
          <p:cNvPr id="4" name="Slide Number Placeholder 3"/>
          <p:cNvSpPr>
            <a:spLocks noGrp="1"/>
          </p:cNvSpPr>
          <p:nvPr>
            <p:ph type="sldNum" sz="quarter" idx="10"/>
          </p:nvPr>
        </p:nvSpPr>
        <p:spPr/>
        <p:txBody>
          <a:bodyPr/>
          <a:lstStyle/>
          <a:p>
            <a:fld id="{379CA0D8-6577-48B2-BA77-88519BAFBFDA}" type="slidenum">
              <a:rPr lang="en-JM" smtClean="0"/>
              <a:pPr/>
              <a:t>24</a:t>
            </a:fld>
            <a:endParaRPr lang="en-JM"/>
          </a:p>
        </p:txBody>
      </p:sp>
    </p:spTree>
    <p:extLst>
      <p:ext uri="{BB962C8B-B14F-4D97-AF65-F5344CB8AC3E}">
        <p14:creationId xmlns:p14="http://schemas.microsoft.com/office/powerpoint/2010/main" val="199056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25</a:t>
            </a:fld>
            <a:endParaRPr lang="en-JM"/>
          </a:p>
        </p:txBody>
      </p:sp>
    </p:spTree>
    <p:extLst>
      <p:ext uri="{BB962C8B-B14F-4D97-AF65-F5344CB8AC3E}">
        <p14:creationId xmlns:p14="http://schemas.microsoft.com/office/powerpoint/2010/main" val="269098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 </a:t>
            </a:r>
            <a:r>
              <a:rPr lang="lv-LV" dirty="0" err="1"/>
              <a:t>this</a:t>
            </a:r>
            <a:r>
              <a:rPr lang="lv-LV" dirty="0"/>
              <a:t> ECB </a:t>
            </a:r>
            <a:r>
              <a:rPr lang="lv-LV" dirty="0" err="1"/>
              <a:t>web</a:t>
            </a:r>
            <a:r>
              <a:rPr lang="lv-LV" dirty="0"/>
              <a:t> </a:t>
            </a:r>
            <a:r>
              <a:rPr lang="lv-LV" dirty="0" err="1"/>
              <a:t>site</a:t>
            </a:r>
            <a:r>
              <a:rPr lang="lv-LV" dirty="0"/>
              <a:t> </a:t>
            </a:r>
            <a:r>
              <a:rPr lang="lv-LV" dirty="0" err="1"/>
              <a:t>you</a:t>
            </a:r>
            <a:r>
              <a:rPr lang="lv-LV" dirty="0"/>
              <a:t> </a:t>
            </a:r>
            <a:r>
              <a:rPr lang="lv-LV" dirty="0" err="1"/>
              <a:t>can</a:t>
            </a:r>
            <a:r>
              <a:rPr lang="lv-LV" dirty="0"/>
              <a:t> </a:t>
            </a:r>
            <a:r>
              <a:rPr lang="lv-LV" dirty="0" err="1"/>
              <a:t>find</a:t>
            </a:r>
            <a:r>
              <a:rPr lang="lv-LV" dirty="0"/>
              <a:t> </a:t>
            </a:r>
            <a:r>
              <a:rPr lang="lv-LV" dirty="0" err="1"/>
              <a:t>all</a:t>
            </a:r>
            <a:r>
              <a:rPr lang="lv-LV" dirty="0"/>
              <a:t> </a:t>
            </a:r>
            <a:r>
              <a:rPr lang="lv-LV" dirty="0" err="1"/>
              <a:t>information</a:t>
            </a:r>
            <a:r>
              <a:rPr lang="lv-LV" dirty="0"/>
              <a:t> </a:t>
            </a:r>
            <a:r>
              <a:rPr lang="lv-LV" dirty="0" err="1"/>
              <a:t>about</a:t>
            </a:r>
            <a:r>
              <a:rPr lang="lv-LV" dirty="0"/>
              <a:t> </a:t>
            </a:r>
            <a:r>
              <a:rPr lang="lv-LV" dirty="0" err="1"/>
              <a:t>survey</a:t>
            </a:r>
            <a:r>
              <a:rPr lang="lv-LV" dirty="0"/>
              <a:t> </a:t>
            </a:r>
            <a:r>
              <a:rPr lang="lv-LV" dirty="0" err="1"/>
              <a:t>also</a:t>
            </a:r>
            <a:br>
              <a:rPr lang="lv-LV" dirty="0"/>
            </a:br>
            <a:r>
              <a:rPr lang="en-GB"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HFCS report on the results from the second wave</a:t>
            </a:r>
            <a:r>
              <a:rPr lang="en-GB" sz="1200" u="none" kern="1200" dirty="0">
                <a:solidFill>
                  <a:schemeClr val="tx1"/>
                </a:solidFill>
                <a:latin typeface="+mn-lt"/>
                <a:ea typeface="+mn-ea"/>
                <a:cs typeface="+mn-cs"/>
              </a:rPr>
              <a:t> </a:t>
            </a:r>
            <a:r>
              <a:rPr lang="lv-LV" sz="1200" u="none" kern="1200" dirty="0">
                <a:solidFill>
                  <a:schemeClr val="tx1"/>
                </a:solidFill>
                <a:latin typeface="+mn-lt"/>
                <a:ea typeface="+mn-ea"/>
                <a:cs typeface="+mn-cs"/>
              </a:rPr>
              <a:t> </a:t>
            </a:r>
            <a:r>
              <a:rPr lang="lv-LV" sz="1200" u="none" kern="1200" dirty="0" err="1">
                <a:solidFill>
                  <a:schemeClr val="tx1"/>
                </a:solidFill>
                <a:latin typeface="+mn-lt"/>
                <a:ea typeface="+mn-ea"/>
                <a:cs typeface="+mn-cs"/>
              </a:rPr>
              <a:t>and</a:t>
            </a:r>
            <a:r>
              <a:rPr lang="lv-LV" sz="1200" u="none" kern="1200" dirty="0">
                <a:solidFill>
                  <a:schemeClr val="tx1"/>
                </a:solidFill>
                <a:latin typeface="+mn-lt"/>
                <a:ea typeface="+mn-ea"/>
                <a:cs typeface="+mn-cs"/>
              </a:rPr>
              <a:t>  </a:t>
            </a:r>
            <a:r>
              <a:rPr lang="en-GB"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HFCS methodological report for the second wave</a:t>
            </a:r>
            <a:endParaRPr lang="en-GB" sz="1200" u="none" kern="1200" dirty="0">
              <a:solidFill>
                <a:schemeClr val="tx1"/>
              </a:solidFill>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26</a:t>
            </a:fld>
            <a:endParaRPr lang="en-JM"/>
          </a:p>
        </p:txBody>
      </p:sp>
    </p:spTree>
    <p:extLst>
      <p:ext uri="{BB962C8B-B14F-4D97-AF65-F5344CB8AC3E}">
        <p14:creationId xmlns:p14="http://schemas.microsoft.com/office/powerpoint/2010/main" val="4043411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9CA0D8-6577-48B2-BA77-88519BAFBFDA}" type="slidenum">
              <a:rPr lang="en-JM" smtClean="0"/>
              <a:pPr/>
              <a:t>27</a:t>
            </a:fld>
            <a:endParaRPr lang="en-JM"/>
          </a:p>
        </p:txBody>
      </p:sp>
    </p:spTree>
    <p:extLst>
      <p:ext uri="{BB962C8B-B14F-4D97-AF65-F5344CB8AC3E}">
        <p14:creationId xmlns:p14="http://schemas.microsoft.com/office/powerpoint/2010/main" val="368637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a:t>
            </a:fld>
            <a:endParaRPr lang="en-JM"/>
          </a:p>
        </p:txBody>
      </p:sp>
    </p:spTree>
    <p:extLst>
      <p:ext uri="{BB962C8B-B14F-4D97-AF65-F5344CB8AC3E}">
        <p14:creationId xmlns:p14="http://schemas.microsoft.com/office/powerpoint/2010/main" val="236939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4</a:t>
            </a:fld>
            <a:endParaRPr lang="en-JM"/>
          </a:p>
        </p:txBody>
      </p:sp>
    </p:spTree>
    <p:extLst>
      <p:ext uri="{BB962C8B-B14F-4D97-AF65-F5344CB8AC3E}">
        <p14:creationId xmlns:p14="http://schemas.microsoft.com/office/powerpoint/2010/main" val="358360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a:t>
            </a:fld>
            <a:endParaRPr lang="en-JM"/>
          </a:p>
        </p:txBody>
      </p:sp>
    </p:spTree>
    <p:extLst>
      <p:ext uri="{BB962C8B-B14F-4D97-AF65-F5344CB8AC3E}">
        <p14:creationId xmlns:p14="http://schemas.microsoft.com/office/powerpoint/2010/main" val="198495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Item non-response rate for the gross employee income is 69%. Additional questions related to net income were included in the national HFCS 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In case HH could not report gross income, interviewer asked what was the respective net income received.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Still 15% of respondents reporting that they had employee income could not report neither amount of gross, nor net income received.</a:t>
            </a:r>
          </a:p>
        </p:txBody>
      </p:sp>
      <p:sp>
        <p:nvSpPr>
          <p:cNvPr id="4" name="Slide Number Placeholder 3"/>
          <p:cNvSpPr>
            <a:spLocks noGrp="1"/>
          </p:cNvSpPr>
          <p:nvPr>
            <p:ph type="sldNum" sz="quarter" idx="10"/>
          </p:nvPr>
        </p:nvSpPr>
        <p:spPr/>
        <p:txBody>
          <a:bodyPr/>
          <a:lstStyle/>
          <a:p>
            <a:fld id="{379CA0D8-6577-48B2-BA77-88519BAFBFDA}" type="slidenum">
              <a:rPr lang="en-JM" smtClean="0"/>
              <a:pPr/>
              <a:t>6</a:t>
            </a:fld>
            <a:endParaRPr lang="en-JM"/>
          </a:p>
        </p:txBody>
      </p:sp>
    </p:spTree>
    <p:extLst>
      <p:ext uri="{BB962C8B-B14F-4D97-AF65-F5344CB8AC3E}">
        <p14:creationId xmlns:p14="http://schemas.microsoft.com/office/powerpoint/2010/main" val="164781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From the Land Cadastre we have data on real estate properties that belong to household members including cadastre value of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From the Credit Register we have data on household members' mortgages, loans and/or leasing contracts. </a:t>
            </a:r>
          </a:p>
          <a:p>
            <a:r>
              <a:rPr lang="en-GB" sz="1200" kern="1200" noProof="0" dirty="0">
                <a:solidFill>
                  <a:schemeClr val="tx1"/>
                </a:solidFill>
                <a:effectLst/>
                <a:latin typeface="+mn-lt"/>
                <a:ea typeface="+mn-ea"/>
                <a:cs typeface="+mn-cs"/>
              </a:rPr>
              <a:t>From the State revenue service we obtained person level data on income in 2016 by the type of income, as well as, data on persons' participation in the voluntary (third level) pension schemes'.</a:t>
            </a:r>
          </a:p>
          <a:p>
            <a:r>
              <a:rPr lang="en-GB" sz="1200" kern="1200" noProof="0" dirty="0">
                <a:solidFill>
                  <a:schemeClr val="tx1"/>
                </a:solidFill>
                <a:effectLst/>
                <a:latin typeface="+mn-lt"/>
                <a:ea typeface="+mn-ea"/>
                <a:cs typeface="+mn-cs"/>
              </a:rPr>
              <a:t>From the State Social Insurance we have data on the household member</a:t>
            </a:r>
            <a:r>
              <a:rPr lang="lv-LV" sz="1200" kern="1200" noProof="0" dirty="0">
                <a:solidFill>
                  <a:schemeClr val="tx1"/>
                </a:solidFill>
                <a:effectLst/>
                <a:latin typeface="+mn-lt"/>
                <a:ea typeface="+mn-ea"/>
                <a:cs typeface="+mn-cs"/>
              </a:rPr>
              <a:t>s'</a:t>
            </a:r>
            <a:r>
              <a:rPr lang="en-GB" sz="1200" kern="1200" noProof="0" dirty="0">
                <a:solidFill>
                  <a:schemeClr val="tx1"/>
                </a:solidFill>
                <a:effectLst/>
                <a:latin typeface="+mn-lt"/>
                <a:ea typeface="+mn-ea"/>
                <a:cs typeface="+mn-cs"/>
              </a:rPr>
              <a:t> participation in the first and the second level pension scheme.</a:t>
            </a:r>
          </a:p>
          <a:p>
            <a:r>
              <a:rPr lang="en-GB" sz="1200" kern="1200" noProof="0" dirty="0">
                <a:solidFill>
                  <a:schemeClr val="tx1"/>
                </a:solidFill>
                <a:effectLst/>
                <a:latin typeface="+mn-lt"/>
                <a:ea typeface="+mn-ea"/>
                <a:cs typeface="+mn-cs"/>
              </a:rPr>
              <a:t>In the next slides we present some results of usage of administrative data for editing of HFCS data.</a:t>
            </a:r>
          </a:p>
        </p:txBody>
      </p:sp>
      <p:sp>
        <p:nvSpPr>
          <p:cNvPr id="4" name="Slide Number Placeholder 3"/>
          <p:cNvSpPr>
            <a:spLocks noGrp="1"/>
          </p:cNvSpPr>
          <p:nvPr>
            <p:ph type="sldNum" sz="quarter" idx="10"/>
          </p:nvPr>
        </p:nvSpPr>
        <p:spPr/>
        <p:txBody>
          <a:bodyPr/>
          <a:lstStyle/>
          <a:p>
            <a:fld id="{379CA0D8-6577-48B2-BA77-88519BAFBFDA}" type="slidenum">
              <a:rPr lang="en-JM" smtClean="0"/>
              <a:pPr/>
              <a:t>7</a:t>
            </a:fld>
            <a:endParaRPr lang="en-JM"/>
          </a:p>
        </p:txBody>
      </p:sp>
    </p:spTree>
    <p:extLst>
      <p:ext uri="{BB962C8B-B14F-4D97-AF65-F5344CB8AC3E}">
        <p14:creationId xmlns:p14="http://schemas.microsoft.com/office/powerpoint/2010/main" val="127227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table we summarise respondents answers on the type of the person level income that household members have received in 2016.</a:t>
            </a:r>
          </a:p>
          <a:p>
            <a:r>
              <a:rPr lang="en-GB" sz="1200" kern="1200" dirty="0">
                <a:solidFill>
                  <a:schemeClr val="tx1"/>
                </a:solidFill>
                <a:effectLst/>
                <a:latin typeface="+mn-lt"/>
                <a:ea typeface="+mn-ea"/>
                <a:cs typeface="+mn-cs"/>
              </a:rPr>
              <a:t>About each type of income respondent can use one of four answers: Yes, No, Don't know , No answer ( I don't like to answer).  </a:t>
            </a:r>
          </a:p>
          <a:p>
            <a:r>
              <a:rPr lang="en-GB" sz="1200" kern="1200" dirty="0">
                <a:solidFill>
                  <a:schemeClr val="tx1"/>
                </a:solidFill>
                <a:effectLst/>
                <a:latin typeface="+mn-lt"/>
                <a:ea typeface="+mn-ea"/>
                <a:cs typeface="+mn-cs"/>
              </a:rPr>
              <a:t>From the table we can see that only in a very few cases respondents used answer “Don't know” or “No answer”.</a:t>
            </a:r>
          </a:p>
          <a:p>
            <a:r>
              <a:rPr lang="en-GB" sz="1200" kern="1200" noProof="0" dirty="0">
                <a:solidFill>
                  <a:schemeClr val="tx1"/>
                </a:solidFill>
                <a:effectLst/>
                <a:latin typeface="+mn-lt"/>
                <a:ea typeface="+mn-ea"/>
                <a:cs typeface="+mn-cs"/>
              </a:rPr>
              <a:t>One tenth of percent is the highest item non-response rate for these indicator type questions.</a:t>
            </a:r>
          </a:p>
          <a:p>
            <a:r>
              <a:rPr lang="en-GB" sz="1200" kern="1200" noProof="0" dirty="0">
                <a:solidFill>
                  <a:schemeClr val="tx1"/>
                </a:solidFill>
                <a:effectLst/>
                <a:latin typeface="+mn-lt"/>
                <a:ea typeface="+mn-ea"/>
                <a:cs typeface="+mn-cs"/>
              </a:rPr>
              <a:t>From the next slide we will see that the situation is completely different when we consider what are the respondents’ answers about the amount of employee income received in 2016.</a:t>
            </a:r>
          </a:p>
        </p:txBody>
      </p:sp>
      <p:sp>
        <p:nvSpPr>
          <p:cNvPr id="4" name="Slide Number Placeholder 3"/>
          <p:cNvSpPr>
            <a:spLocks noGrp="1"/>
          </p:cNvSpPr>
          <p:nvPr>
            <p:ph type="sldNum" sz="quarter" idx="10"/>
          </p:nvPr>
        </p:nvSpPr>
        <p:spPr/>
        <p:txBody>
          <a:bodyPr/>
          <a:lstStyle/>
          <a:p>
            <a:fld id="{379CA0D8-6577-48B2-BA77-88519BAFBFDA}" type="slidenum">
              <a:rPr lang="en-JM" smtClean="0"/>
              <a:pPr/>
              <a:t>8</a:t>
            </a:fld>
            <a:endParaRPr lang="en-JM"/>
          </a:p>
        </p:txBody>
      </p:sp>
    </p:spTree>
    <p:extLst>
      <p:ext uri="{BB962C8B-B14F-4D97-AF65-F5344CB8AC3E}">
        <p14:creationId xmlns:p14="http://schemas.microsoft.com/office/powerpoint/2010/main" val="7650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From this table we can see that only 422 persons (17.9% of cases) reported amount of the gross employee income received in 2016.</a:t>
            </a:r>
          </a:p>
          <a:p>
            <a:r>
              <a:rPr lang="en-GB" sz="1200" kern="1200" noProof="0" dirty="0">
                <a:solidFill>
                  <a:schemeClr val="tx1"/>
                </a:solidFill>
                <a:effectLst/>
                <a:latin typeface="+mn-lt"/>
                <a:ea typeface="+mn-ea"/>
                <a:cs typeface="+mn-cs"/>
              </a:rPr>
              <a:t>As we already mentioned, in the national questionnaire an additional question was included about the amount of net income received. If HH did not know the gross income, interviewer asked what amount of the net income was received.</a:t>
            </a:r>
          </a:p>
          <a:p>
            <a:r>
              <a:rPr lang="en-GB" sz="1200" kern="1200" noProof="0" dirty="0">
                <a:solidFill>
                  <a:schemeClr val="tx1"/>
                </a:solidFill>
                <a:effectLst/>
                <a:latin typeface="+mn-lt"/>
                <a:ea typeface="+mn-ea"/>
                <a:cs typeface="+mn-cs"/>
              </a:rPr>
              <a:t>For employee income, in 734 cases (31%) respondent reported the amount of the net income received in 2016.</a:t>
            </a:r>
          </a:p>
          <a:p>
            <a:r>
              <a:rPr lang="en-GB" sz="1200" kern="1200" noProof="0" dirty="0">
                <a:solidFill>
                  <a:schemeClr val="tx1"/>
                </a:solidFill>
                <a:effectLst/>
                <a:latin typeface="+mn-lt"/>
                <a:ea typeface="+mn-ea"/>
                <a:cs typeface="+mn-cs"/>
              </a:rPr>
              <a:t>In 205 cases (8.7%) amount of employee income was not reported (respondent answered “Don't know” or "No answer").</a:t>
            </a:r>
          </a:p>
          <a:p>
            <a:r>
              <a:rPr lang="en-GB" sz="1200" kern="1200" noProof="0" dirty="0">
                <a:solidFill>
                  <a:schemeClr val="tx1"/>
                </a:solidFill>
                <a:effectLst/>
                <a:latin typeface="+mn-lt"/>
                <a:ea typeface="+mn-ea"/>
                <a:cs typeface="+mn-cs"/>
              </a:rPr>
              <a:t>And finally, in 1003 cases (42.4%) the question about the amount of the employee income in 2016 was not asked at all because respondent already answered that he/she didn’t have employee income in 2016 or respondent chose one of answers “Don't know” or “No answer”.</a:t>
            </a:r>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9</a:t>
            </a:fld>
            <a:endParaRPr lang="en-JM"/>
          </a:p>
        </p:txBody>
      </p:sp>
    </p:spTree>
    <p:extLst>
      <p:ext uri="{BB962C8B-B14F-4D97-AF65-F5344CB8AC3E}">
        <p14:creationId xmlns:p14="http://schemas.microsoft.com/office/powerpoint/2010/main" val="152197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674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2852757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2705657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rsraksts + teks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F5134D-7C6B-4A7B-B28B-A8C75F870448}" type="slidenum">
              <a:rPr lang="en-JM" smtClean="0"/>
              <a:pPr/>
              <a:t>‹#›</a:t>
            </a:fld>
            <a:endParaRPr lang="en-JM" dirty="0"/>
          </a:p>
        </p:txBody>
      </p:sp>
      <p:sp>
        <p:nvSpPr>
          <p:cNvPr id="4"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10" name="Text Placeholder 9"/>
          <p:cNvSpPr>
            <a:spLocks noGrp="1"/>
          </p:cNvSpPr>
          <p:nvPr>
            <p:ph type="body" sz="quarter" idx="11" hasCustomPrompt="1"/>
          </p:nvPr>
        </p:nvSpPr>
        <p:spPr>
          <a:xfrm>
            <a:off x="468313" y="987425"/>
            <a:ext cx="8207375" cy="3529013"/>
          </a:xfrm>
          <a:prstGeom prst="rect">
            <a:avLst/>
          </a:prstGeom>
        </p:spPr>
        <p:txBody>
          <a:bodyPr/>
          <a:lstStyle>
            <a:lvl1pPr>
              <a:buFontTx/>
              <a:buNone/>
              <a:defRPr/>
            </a:lvl1pPr>
          </a:lstStyle>
          <a:p>
            <a:pPr lvl="0"/>
            <a:r>
              <a:rPr lang="lv-LV" dirty="0"/>
              <a:t>Teksts</a:t>
            </a:r>
          </a:p>
        </p:txBody>
      </p:sp>
    </p:spTree>
    <p:extLst>
      <p:ext uri="{BB962C8B-B14F-4D97-AF65-F5344CB8AC3E}">
        <p14:creationId xmlns:p14="http://schemas.microsoft.com/office/powerpoint/2010/main" val="241155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rsraksts + objekts + atsau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virsraksts</a:t>
            </a:r>
          </a:p>
        </p:txBody>
      </p:sp>
      <p:sp>
        <p:nvSpPr>
          <p:cNvPr id="3" name="Slide Number Placeholder 2"/>
          <p:cNvSpPr>
            <a:spLocks noGrp="1"/>
          </p:cNvSpPr>
          <p:nvPr>
            <p:ph type="sldNum" sz="quarter" idx="10"/>
          </p:nvPr>
        </p:nvSpPr>
        <p:spPr/>
        <p:txBody>
          <a:bodyPr/>
          <a:lstStyle/>
          <a:p>
            <a:fld id="{8DF5134D-7C6B-4A7B-B28B-A8C75F870448}" type="slidenum">
              <a:rPr lang="en-JM" smtClean="0"/>
              <a:pPr/>
              <a:t>‹#›</a:t>
            </a:fld>
            <a:endParaRPr lang="en-JM" dirty="0"/>
          </a:p>
        </p:txBody>
      </p:sp>
      <p:sp>
        <p:nvSpPr>
          <p:cNvPr id="5" name="Content Placeholder 4"/>
          <p:cNvSpPr>
            <a:spLocks noGrp="1"/>
          </p:cNvSpPr>
          <p:nvPr>
            <p:ph sz="quarter" idx="11" hasCustomPrompt="1"/>
          </p:nvPr>
        </p:nvSpPr>
        <p:spPr>
          <a:xfrm>
            <a:off x="468313" y="987425"/>
            <a:ext cx="8424862" cy="3240088"/>
          </a:xfrm>
          <a:prstGeom prst="rect">
            <a:avLst/>
          </a:prstGeom>
        </p:spPr>
        <p:txBody>
          <a:bodyPr/>
          <a:lstStyle>
            <a:lvl1pPr>
              <a:buFontTx/>
              <a:buNone/>
              <a:defRPr/>
            </a:lvl1pPr>
          </a:lstStyle>
          <a:p>
            <a:pPr lvl="0"/>
            <a:r>
              <a:rPr lang="lv-LV" dirty="0" err="1"/>
              <a:t>Uzklišķiniet</a:t>
            </a:r>
            <a:r>
              <a:rPr lang="lv-LV" dirty="0"/>
              <a:t> uz atbilstošā sīktēla un ievietojiet objektu</a:t>
            </a:r>
          </a:p>
        </p:txBody>
      </p:sp>
      <p:sp>
        <p:nvSpPr>
          <p:cNvPr id="7" name="Text Placeholder 6"/>
          <p:cNvSpPr>
            <a:spLocks noGrp="1"/>
          </p:cNvSpPr>
          <p:nvPr>
            <p:ph type="body" sz="quarter" idx="12" hasCustomPrompt="1"/>
          </p:nvPr>
        </p:nvSpPr>
        <p:spPr>
          <a:xfrm>
            <a:off x="468313" y="4300538"/>
            <a:ext cx="8424862" cy="287337"/>
          </a:xfrm>
          <a:prstGeom prst="rect">
            <a:avLst/>
          </a:prstGeom>
        </p:spPr>
        <p:txBody>
          <a:bodyPr/>
          <a:lstStyle>
            <a:lvl1pPr>
              <a:buFontTx/>
              <a:buNone/>
              <a:defRPr/>
            </a:lvl1pPr>
          </a:lstStyle>
          <a:p>
            <a:pPr lvl="0"/>
            <a:r>
              <a:rPr lang="lv-LV" dirty="0"/>
              <a:t>Atsauce</a:t>
            </a:r>
          </a:p>
        </p:txBody>
      </p:sp>
    </p:spTree>
    <p:extLst>
      <p:ext uri="{BB962C8B-B14F-4D97-AF65-F5344CB8AC3E}">
        <p14:creationId xmlns:p14="http://schemas.microsoft.com/office/powerpoint/2010/main" val="3120578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eksta paragrāf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18"/>
          <p:cNvSpPr>
            <a:spLocks noGrp="1"/>
          </p:cNvSpPr>
          <p:nvPr>
            <p:ph type="body" sz="quarter" idx="15" hasCustomPrompt="1"/>
          </p:nvPr>
        </p:nvSpPr>
        <p:spPr>
          <a:xfrm>
            <a:off x="533400" y="1296987"/>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Apakšvirsraksts</a:t>
            </a:r>
            <a:endParaRPr lang="en-JM" dirty="0"/>
          </a:p>
        </p:txBody>
      </p:sp>
      <p:sp>
        <p:nvSpPr>
          <p:cNvPr id="13" name="Text Placeholder 20"/>
          <p:cNvSpPr>
            <a:spLocks noGrp="1"/>
          </p:cNvSpPr>
          <p:nvPr>
            <p:ph type="body" sz="quarter" idx="16" hasCustomPrompt="1"/>
          </p:nvPr>
        </p:nvSpPr>
        <p:spPr>
          <a:xfrm>
            <a:off x="533400" y="15811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4" name="Text Placeholder 18"/>
          <p:cNvSpPr>
            <a:spLocks noGrp="1"/>
          </p:cNvSpPr>
          <p:nvPr>
            <p:ph type="body" sz="quarter" idx="17" hasCustomPrompt="1"/>
          </p:nvPr>
        </p:nvSpPr>
        <p:spPr>
          <a:xfrm>
            <a:off x="533400" y="2363787"/>
            <a:ext cx="2217906" cy="284163"/>
          </a:xfrm>
          <a:prstGeom prst="rect">
            <a:avLst/>
          </a:prstGeom>
        </p:spPr>
        <p:txBody>
          <a:bodyPr>
            <a:noAutofit/>
          </a:bodyPr>
          <a:lstStyle>
            <a:lvl1pPr marL="0" marR="0" indent="0" algn="l" defTabSz="914400" rtl="0" eaLnBrk="1" fontAlgn="auto" latinLnBrk="0" hangingPunct="1">
              <a:lnSpc>
                <a:spcPct val="110000"/>
              </a:lnSpc>
              <a:spcBef>
                <a:spcPts val="0"/>
              </a:spcBef>
              <a:spcAft>
                <a:spcPts val="0"/>
              </a:spcAft>
              <a:buClrTx/>
              <a:buSzTx/>
              <a:buFontTx/>
              <a:buNone/>
              <a:tabLst/>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marL="0" marR="0" lvl="0" indent="0" algn="l" defTabSz="914400" rtl="0" eaLnBrk="1" fontAlgn="auto" latinLnBrk="0" hangingPunct="1">
              <a:lnSpc>
                <a:spcPct val="110000"/>
              </a:lnSpc>
              <a:spcBef>
                <a:spcPts val="0"/>
              </a:spcBef>
              <a:spcAft>
                <a:spcPts val="0"/>
              </a:spcAft>
              <a:buClrTx/>
              <a:buSzTx/>
              <a:buFontTx/>
              <a:buNone/>
              <a:tabLst/>
              <a:defRPr/>
            </a:pPr>
            <a:r>
              <a:rPr lang="lv-LV" dirty="0"/>
              <a:t>Apakšvirsraksts</a:t>
            </a:r>
            <a:endParaRPr lang="en-JM" dirty="0"/>
          </a:p>
          <a:p>
            <a:pPr lvl="0"/>
            <a:endParaRPr lang="en-JM" dirty="0"/>
          </a:p>
        </p:txBody>
      </p:sp>
      <p:sp>
        <p:nvSpPr>
          <p:cNvPr id="15" name="Text Placeholder 20"/>
          <p:cNvSpPr>
            <a:spLocks noGrp="1"/>
          </p:cNvSpPr>
          <p:nvPr>
            <p:ph type="body" sz="quarter" idx="18" hasCustomPrompt="1"/>
          </p:nvPr>
        </p:nvSpPr>
        <p:spPr>
          <a:xfrm>
            <a:off x="533400" y="26479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6" name="Text Placeholder 18"/>
          <p:cNvSpPr>
            <a:spLocks noGrp="1"/>
          </p:cNvSpPr>
          <p:nvPr>
            <p:ph type="body" sz="quarter" idx="19" hasCustomPrompt="1"/>
          </p:nvPr>
        </p:nvSpPr>
        <p:spPr>
          <a:xfrm>
            <a:off x="533400" y="3430587"/>
            <a:ext cx="2217906" cy="284163"/>
          </a:xfrm>
          <a:prstGeom prst="rect">
            <a:avLst/>
          </a:prstGeom>
        </p:spPr>
        <p:txBody>
          <a:bodyPr>
            <a:noAutofit/>
          </a:bodyPr>
          <a:lstStyle>
            <a:lvl1pPr marL="0" marR="0" indent="0" algn="l" defTabSz="914400" rtl="0" eaLnBrk="1" fontAlgn="auto" latinLnBrk="0" hangingPunct="1">
              <a:lnSpc>
                <a:spcPct val="110000"/>
              </a:lnSpc>
              <a:spcBef>
                <a:spcPts val="0"/>
              </a:spcBef>
              <a:spcAft>
                <a:spcPts val="0"/>
              </a:spcAft>
              <a:buClrTx/>
              <a:buSzTx/>
              <a:buFontTx/>
              <a:buNone/>
              <a:tabLst/>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marL="0" marR="0" lvl="0" indent="0" algn="l" defTabSz="914400" rtl="0" eaLnBrk="1" fontAlgn="auto" latinLnBrk="0" hangingPunct="1">
              <a:lnSpc>
                <a:spcPct val="110000"/>
              </a:lnSpc>
              <a:spcBef>
                <a:spcPts val="0"/>
              </a:spcBef>
              <a:spcAft>
                <a:spcPts val="0"/>
              </a:spcAft>
              <a:buClrTx/>
              <a:buSzTx/>
              <a:buFontTx/>
              <a:buNone/>
              <a:tabLst/>
              <a:defRPr/>
            </a:pPr>
            <a:r>
              <a:rPr lang="lv-LV" dirty="0"/>
              <a:t>Apakšvirsraksts</a:t>
            </a:r>
            <a:endParaRPr lang="en-JM" dirty="0"/>
          </a:p>
          <a:p>
            <a:pPr lvl="0"/>
            <a:endParaRPr lang="en-JM" dirty="0"/>
          </a:p>
        </p:txBody>
      </p:sp>
      <p:sp>
        <p:nvSpPr>
          <p:cNvPr id="17" name="Text Placeholder 20"/>
          <p:cNvSpPr>
            <a:spLocks noGrp="1"/>
          </p:cNvSpPr>
          <p:nvPr>
            <p:ph type="body" sz="quarter" idx="20" hasCustomPrompt="1"/>
          </p:nvPr>
        </p:nvSpPr>
        <p:spPr>
          <a:xfrm>
            <a:off x="533400" y="37147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Tree>
    <p:extLst>
      <p:ext uri="{BB962C8B-B14F-4D97-AF65-F5344CB8AC3E}">
        <p14:creationId xmlns:p14="http://schemas.microsoft.com/office/powerpoint/2010/main" val="1544604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kts / 3 komponen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2"/>
          <p:cNvSpPr>
            <a:spLocks noGrp="1"/>
          </p:cNvSpPr>
          <p:nvPr>
            <p:ph type="body" sz="quarter" idx="16" hasCustomPrompt="1"/>
          </p:nvPr>
        </p:nvSpPr>
        <p:spPr>
          <a:xfrm>
            <a:off x="1009650" y="1882588"/>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7" name="Text Placeholder 12"/>
          <p:cNvSpPr>
            <a:spLocks noGrp="1"/>
          </p:cNvSpPr>
          <p:nvPr>
            <p:ph type="body" sz="quarter" idx="17" hasCustomPrompt="1"/>
          </p:nvPr>
        </p:nvSpPr>
        <p:spPr>
          <a:xfrm>
            <a:off x="39052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8" name="Text Placeholder 12"/>
          <p:cNvSpPr>
            <a:spLocks noGrp="1"/>
          </p:cNvSpPr>
          <p:nvPr>
            <p:ph type="body" sz="quarter" idx="18" hasCustomPrompt="1"/>
          </p:nvPr>
        </p:nvSpPr>
        <p:spPr>
          <a:xfrm>
            <a:off x="68008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9" name="Text Placeholder 27"/>
          <p:cNvSpPr>
            <a:spLocks noGrp="1"/>
          </p:cNvSpPr>
          <p:nvPr>
            <p:ph type="body" sz="quarter" idx="19" hasCustomPrompt="1"/>
          </p:nvPr>
        </p:nvSpPr>
        <p:spPr>
          <a:xfrm>
            <a:off x="5842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0" name="Text Placeholder 27"/>
          <p:cNvSpPr>
            <a:spLocks noGrp="1"/>
          </p:cNvSpPr>
          <p:nvPr>
            <p:ph type="body" sz="quarter" idx="20" hasCustomPrompt="1"/>
          </p:nvPr>
        </p:nvSpPr>
        <p:spPr>
          <a:xfrm>
            <a:off x="35052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1" name="Text Placeholder 27"/>
          <p:cNvSpPr>
            <a:spLocks noGrp="1"/>
          </p:cNvSpPr>
          <p:nvPr>
            <p:ph type="body" sz="quarter" idx="21" hasCustomPrompt="1"/>
          </p:nvPr>
        </p:nvSpPr>
        <p:spPr>
          <a:xfrm>
            <a:off x="63754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2" name="Content Placeholder 21"/>
          <p:cNvSpPr>
            <a:spLocks noGrp="1"/>
          </p:cNvSpPr>
          <p:nvPr>
            <p:ph sz="quarter" idx="13" hasCustomPrompt="1"/>
          </p:nvPr>
        </p:nvSpPr>
        <p:spPr>
          <a:xfrm>
            <a:off x="457200" y="990600"/>
            <a:ext cx="8229600" cy="742950"/>
          </a:xfrm>
          <a:prstGeom prst="rect">
            <a:avLst/>
          </a:prstGeom>
        </p:spPr>
        <p:txBody>
          <a:bodyPr>
            <a:normAutofit/>
          </a:bodyPr>
          <a:lstStyle>
            <a:lvl1pPr>
              <a:buNone/>
              <a:defRPr sz="1200">
                <a:solidFill>
                  <a:schemeClr val="tx1">
                    <a:lumMod val="65000"/>
                    <a:lumOff val="35000"/>
                  </a:schemeClr>
                </a:solidFill>
              </a:defRPr>
            </a:lvl1pPr>
          </a:lstStyle>
          <a:p>
            <a:pPr lvl="0"/>
            <a:r>
              <a:rPr lang="lv-LV" dirty="0"/>
              <a:t>Objekts</a:t>
            </a:r>
            <a:endParaRPr lang="en-JM" dirty="0"/>
          </a:p>
        </p:txBody>
      </p:sp>
    </p:spTree>
    <p:extLst>
      <p:ext uri="{BB962C8B-B14F-4D97-AF65-F5344CB8AC3E}">
        <p14:creationId xmlns:p14="http://schemas.microsoft.com/office/powerpoint/2010/main" val="250670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attēli ar parakst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Picture Placeholder 12"/>
          <p:cNvSpPr>
            <a:spLocks noGrp="1"/>
          </p:cNvSpPr>
          <p:nvPr>
            <p:ph type="pic" sz="quarter" idx="16" hasCustomPrompt="1"/>
          </p:nvPr>
        </p:nvSpPr>
        <p:spPr>
          <a:xfrm>
            <a:off x="1066800" y="1123950"/>
            <a:ext cx="1481328" cy="2420811"/>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9" name="Picture Placeholder 12"/>
          <p:cNvSpPr>
            <a:spLocks noGrp="1"/>
          </p:cNvSpPr>
          <p:nvPr>
            <p:ph type="pic" sz="quarter" idx="17" hasCustomPrompt="1"/>
          </p:nvPr>
        </p:nvSpPr>
        <p:spPr>
          <a:xfrm>
            <a:off x="3829079" y="1123950"/>
            <a:ext cx="1481328" cy="2397897"/>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11" name="Picture Placeholder 12"/>
          <p:cNvSpPr>
            <a:spLocks noGrp="1"/>
          </p:cNvSpPr>
          <p:nvPr>
            <p:ph type="pic" sz="quarter" idx="18" hasCustomPrompt="1"/>
          </p:nvPr>
        </p:nvSpPr>
        <p:spPr>
          <a:xfrm>
            <a:off x="6648479" y="1123950"/>
            <a:ext cx="1481328" cy="2397897"/>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12" name="Text Placeholder 11"/>
          <p:cNvSpPr>
            <a:spLocks noGrp="1"/>
          </p:cNvSpPr>
          <p:nvPr>
            <p:ph type="body" sz="quarter" idx="19" hasCustomPrompt="1"/>
          </p:nvPr>
        </p:nvSpPr>
        <p:spPr>
          <a:xfrm>
            <a:off x="7620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
        <p:nvSpPr>
          <p:cNvPr id="13" name="Text Placeholder 11"/>
          <p:cNvSpPr>
            <a:spLocks noGrp="1"/>
          </p:cNvSpPr>
          <p:nvPr>
            <p:ph type="body" sz="quarter" idx="20" hasCustomPrompt="1"/>
          </p:nvPr>
        </p:nvSpPr>
        <p:spPr>
          <a:xfrm>
            <a:off x="35814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
        <p:nvSpPr>
          <p:cNvPr id="14" name="Text Placeholder 11"/>
          <p:cNvSpPr>
            <a:spLocks noGrp="1"/>
          </p:cNvSpPr>
          <p:nvPr>
            <p:ph type="body" sz="quarter" idx="21" hasCustomPrompt="1"/>
          </p:nvPr>
        </p:nvSpPr>
        <p:spPr>
          <a:xfrm>
            <a:off x="64008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Tree>
    <p:extLst>
      <p:ext uri="{BB962C8B-B14F-4D97-AF65-F5344CB8AC3E}">
        <p14:creationId xmlns:p14="http://schemas.microsoft.com/office/powerpoint/2010/main" val="121861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attēls / 3 komponen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Text Placeholder 18"/>
          <p:cNvSpPr>
            <a:spLocks noGrp="1"/>
          </p:cNvSpPr>
          <p:nvPr>
            <p:ph type="body" sz="quarter" idx="15" hasCustomPrompt="1"/>
          </p:nvPr>
        </p:nvSpPr>
        <p:spPr>
          <a:xfrm>
            <a:off x="1295400" y="11239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8" name="Text Placeholder 20"/>
          <p:cNvSpPr>
            <a:spLocks noGrp="1"/>
          </p:cNvSpPr>
          <p:nvPr>
            <p:ph type="body" sz="quarter" idx="16" hasCustomPrompt="1"/>
          </p:nvPr>
        </p:nvSpPr>
        <p:spPr>
          <a:xfrm>
            <a:off x="1295400" y="14287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9" name="Text Placeholder 18"/>
          <p:cNvSpPr>
            <a:spLocks noGrp="1"/>
          </p:cNvSpPr>
          <p:nvPr>
            <p:ph type="body" sz="quarter" idx="17" hasCustomPrompt="1"/>
          </p:nvPr>
        </p:nvSpPr>
        <p:spPr>
          <a:xfrm>
            <a:off x="1295400" y="21907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0" name="Text Placeholder 20"/>
          <p:cNvSpPr>
            <a:spLocks noGrp="1"/>
          </p:cNvSpPr>
          <p:nvPr>
            <p:ph type="body" sz="quarter" idx="18" hasCustomPrompt="1"/>
          </p:nvPr>
        </p:nvSpPr>
        <p:spPr>
          <a:xfrm>
            <a:off x="1295400" y="24955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1" name="Text Placeholder 18"/>
          <p:cNvSpPr>
            <a:spLocks noGrp="1"/>
          </p:cNvSpPr>
          <p:nvPr>
            <p:ph type="body" sz="quarter" idx="19" hasCustomPrompt="1"/>
          </p:nvPr>
        </p:nvSpPr>
        <p:spPr>
          <a:xfrm>
            <a:off x="1295400" y="32575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2" name="Text Placeholder 20"/>
          <p:cNvSpPr>
            <a:spLocks noGrp="1"/>
          </p:cNvSpPr>
          <p:nvPr>
            <p:ph type="body" sz="quarter" idx="20" hasCustomPrompt="1"/>
          </p:nvPr>
        </p:nvSpPr>
        <p:spPr>
          <a:xfrm>
            <a:off x="1295400" y="35623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3" name="Picture Placeholder 24"/>
          <p:cNvSpPr>
            <a:spLocks noGrp="1"/>
          </p:cNvSpPr>
          <p:nvPr>
            <p:ph type="pic" sz="quarter" idx="28" hasCustomPrompt="1"/>
          </p:nvPr>
        </p:nvSpPr>
        <p:spPr>
          <a:xfrm>
            <a:off x="4419600" y="1200150"/>
            <a:ext cx="3718541" cy="2971800"/>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Tree>
    <p:extLst>
      <p:ext uri="{BB962C8B-B14F-4D97-AF65-F5344CB8AC3E}">
        <p14:creationId xmlns:p14="http://schemas.microsoft.com/office/powerpoint/2010/main" val="373891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attēls monitora ekrānā">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8"/>
          <p:cNvSpPr>
            <a:spLocks noGrp="1"/>
          </p:cNvSpPr>
          <p:nvPr>
            <p:ph type="body" sz="quarter" idx="15" hasCustomPrompt="1"/>
          </p:nvPr>
        </p:nvSpPr>
        <p:spPr>
          <a:xfrm>
            <a:off x="5791200" y="1373187"/>
            <a:ext cx="2667000" cy="665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8" name="Text Placeholder 18"/>
          <p:cNvSpPr>
            <a:spLocks noGrp="1"/>
          </p:cNvSpPr>
          <p:nvPr>
            <p:ph type="body" sz="quarter" idx="17" hasCustomPrompt="1"/>
          </p:nvPr>
        </p:nvSpPr>
        <p:spPr>
          <a:xfrm>
            <a:off x="5791200" y="2266950"/>
            <a:ext cx="253365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9" name="Text Placeholder 20"/>
          <p:cNvSpPr>
            <a:spLocks noGrp="1"/>
          </p:cNvSpPr>
          <p:nvPr>
            <p:ph type="body" sz="quarter" idx="18" hasCustomPrompt="1"/>
          </p:nvPr>
        </p:nvSpPr>
        <p:spPr>
          <a:xfrm>
            <a:off x="5791200" y="2551113"/>
            <a:ext cx="28194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0" name="Text Placeholder 18"/>
          <p:cNvSpPr>
            <a:spLocks noGrp="1"/>
          </p:cNvSpPr>
          <p:nvPr>
            <p:ph type="body" sz="quarter" idx="19" hasCustomPrompt="1"/>
          </p:nvPr>
        </p:nvSpPr>
        <p:spPr>
          <a:xfrm>
            <a:off x="5791200" y="3354387"/>
            <a:ext cx="251460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1" name="Text Placeholder 20"/>
          <p:cNvSpPr>
            <a:spLocks noGrp="1"/>
          </p:cNvSpPr>
          <p:nvPr>
            <p:ph type="body" sz="quarter" idx="20" hasCustomPrompt="1"/>
          </p:nvPr>
        </p:nvSpPr>
        <p:spPr>
          <a:xfrm>
            <a:off x="5791200" y="3638550"/>
            <a:ext cx="29718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323975"/>
            <a:ext cx="4917608" cy="2935663"/>
          </a:xfrm>
          <a:prstGeom prst="rect">
            <a:avLst/>
          </a:prstGeom>
        </p:spPr>
      </p:pic>
      <p:sp>
        <p:nvSpPr>
          <p:cNvPr id="13" name="Picture Placeholder 16"/>
          <p:cNvSpPr>
            <a:spLocks noGrp="1"/>
          </p:cNvSpPr>
          <p:nvPr>
            <p:ph type="pic" sz="quarter" idx="21"/>
          </p:nvPr>
        </p:nvSpPr>
        <p:spPr>
          <a:xfrm>
            <a:off x="1125304" y="1700784"/>
            <a:ext cx="3429000" cy="2065944"/>
          </a:xfrm>
          <a:prstGeom prst="rect">
            <a:avLst/>
          </a:prstGeom>
        </p:spPr>
        <p:txBody>
          <a:bodyPr/>
          <a:lstStyle>
            <a:lvl1pPr>
              <a:defRPr/>
            </a:lvl1pPr>
          </a:lstStyle>
          <a:p>
            <a:r>
              <a:rPr lang="en-US"/>
              <a:t>Click icon to add picture</a:t>
            </a:r>
            <a:endParaRPr lang="en-JM" dirty="0"/>
          </a:p>
        </p:txBody>
      </p:sp>
      <p:sp>
        <p:nvSpPr>
          <p:cNvPr id="14" name="Text Placeholder 18"/>
          <p:cNvSpPr>
            <a:spLocks noGrp="1"/>
          </p:cNvSpPr>
          <p:nvPr>
            <p:ph type="body" sz="quarter" idx="22" hasCustomPrompt="1"/>
          </p:nvPr>
        </p:nvSpPr>
        <p:spPr>
          <a:xfrm>
            <a:off x="5800725" y="1085850"/>
            <a:ext cx="253365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Tree>
    <p:extLst>
      <p:ext uri="{BB962C8B-B14F-4D97-AF65-F5344CB8AC3E}">
        <p14:creationId xmlns:p14="http://schemas.microsoft.com/office/powerpoint/2010/main" val="209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kolonnas tek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cxnSp>
        <p:nvCxnSpPr>
          <p:cNvPr id="7" name="Straight Connector 6"/>
          <p:cNvCxnSpPr/>
          <p:nvPr userDrawn="1"/>
        </p:nvCxnSpPr>
        <p:spPr>
          <a:xfrm>
            <a:off x="32004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4572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6" name="Text Placeholder 14"/>
          <p:cNvSpPr>
            <a:spLocks noGrp="1"/>
          </p:cNvSpPr>
          <p:nvPr>
            <p:ph type="body" sz="quarter" idx="14" hasCustomPrompt="1"/>
          </p:nvPr>
        </p:nvSpPr>
        <p:spPr>
          <a:xfrm>
            <a:off x="33528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7" name="Text Placeholder 14"/>
          <p:cNvSpPr>
            <a:spLocks noGrp="1"/>
          </p:cNvSpPr>
          <p:nvPr>
            <p:ph type="body" sz="quarter" idx="15" hasCustomPrompt="1"/>
          </p:nvPr>
        </p:nvSpPr>
        <p:spPr>
          <a:xfrm>
            <a:off x="62484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8" name="Content Placeholder 38"/>
          <p:cNvSpPr>
            <a:spLocks noGrp="1"/>
          </p:cNvSpPr>
          <p:nvPr>
            <p:ph sz="quarter" idx="37" hasCustomPrompt="1"/>
          </p:nvPr>
        </p:nvSpPr>
        <p:spPr>
          <a:xfrm>
            <a:off x="4572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
        <p:nvSpPr>
          <p:cNvPr id="21" name="Content Placeholder 38"/>
          <p:cNvSpPr>
            <a:spLocks noGrp="1"/>
          </p:cNvSpPr>
          <p:nvPr>
            <p:ph sz="quarter" idx="38" hasCustomPrompt="1"/>
          </p:nvPr>
        </p:nvSpPr>
        <p:spPr>
          <a:xfrm>
            <a:off x="33528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
        <p:nvSpPr>
          <p:cNvPr id="23" name="Content Placeholder 38"/>
          <p:cNvSpPr>
            <a:spLocks noGrp="1"/>
          </p:cNvSpPr>
          <p:nvPr>
            <p:ph sz="quarter" idx="39" hasCustomPrompt="1"/>
          </p:nvPr>
        </p:nvSpPr>
        <p:spPr>
          <a:xfrm>
            <a:off x="62484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98520052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attēl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a:p>
        </p:txBody>
      </p:sp>
      <p:sp>
        <p:nvSpPr>
          <p:cNvPr id="5" name="Picture Placeholder 4"/>
          <p:cNvSpPr>
            <a:spLocks noGrp="1"/>
          </p:cNvSpPr>
          <p:nvPr>
            <p:ph type="pic" sz="quarter" idx="13" hasCustomPrompt="1"/>
          </p:nvPr>
        </p:nvSpPr>
        <p:spPr>
          <a:xfrm>
            <a:off x="457200" y="1123950"/>
            <a:ext cx="7696200" cy="3505200"/>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6"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Tree>
    <p:extLst>
      <p:ext uri="{BB962C8B-B14F-4D97-AF65-F5344CB8AC3E}">
        <p14:creationId xmlns:p14="http://schemas.microsoft.com/office/powerpoint/2010/main" val="666670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attēli 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30" name="Picture Placeholder 29"/>
          <p:cNvSpPr>
            <a:spLocks noGrp="1"/>
          </p:cNvSpPr>
          <p:nvPr>
            <p:ph type="pic" sz="quarter" idx="13" hasCustomPrompt="1"/>
          </p:nvPr>
        </p:nvSpPr>
        <p:spPr>
          <a:xfrm>
            <a:off x="533400" y="1200150"/>
            <a:ext cx="1828800" cy="1518666"/>
          </a:xfrm>
          <a:prstGeom prst="rect">
            <a:avLst/>
          </a:prstGeom>
        </p:spPr>
        <p:txBody>
          <a:bodyPr>
            <a:normAutofit/>
          </a:bodyPr>
          <a:lstStyle>
            <a:lvl1pPr marL="0" marR="0" indent="0" algn="ctr" defTabSz="914400" rtl="0" eaLnBrk="1" fontAlgn="auto" latinLnBrk="0" hangingPunct="1">
              <a:lnSpc>
                <a:spcPct val="110000"/>
              </a:lnSpc>
              <a:spcBef>
                <a:spcPts val="0"/>
              </a:spcBef>
              <a:spcAft>
                <a:spcPts val="0"/>
              </a:spcAft>
              <a:buClrTx/>
              <a:buSzTx/>
              <a:buFontTx/>
              <a:buNone/>
              <a:tabLst/>
              <a:defRPr sz="1400"/>
            </a:lvl1pPr>
          </a:lstStyle>
          <a:p>
            <a:r>
              <a:rPr lang="lv-LV" dirty="0"/>
              <a:t>Uzklikšķini uz ikonas, lai ievietotu attēlu</a:t>
            </a:r>
            <a:endParaRPr lang="en-JM" dirty="0"/>
          </a:p>
        </p:txBody>
      </p:sp>
      <p:sp>
        <p:nvSpPr>
          <p:cNvPr id="32" name="Picture Placeholder 29"/>
          <p:cNvSpPr>
            <a:spLocks noGrp="1"/>
          </p:cNvSpPr>
          <p:nvPr>
            <p:ph type="pic" sz="quarter" idx="14" hasCustomPrompt="1"/>
          </p:nvPr>
        </p:nvSpPr>
        <p:spPr>
          <a:xfrm>
            <a:off x="2590800" y="1200150"/>
            <a:ext cx="1828800" cy="1518666"/>
          </a:xfrm>
          <a:prstGeom prst="rect">
            <a:avLst/>
          </a:prstGeom>
        </p:spPr>
        <p:txBody>
          <a:bodyPr>
            <a:normAutofit/>
          </a:bodyPr>
          <a:lstStyle>
            <a:lvl1pPr marL="0" marR="0" indent="0" algn="ctr" defTabSz="914400" rtl="0" eaLnBrk="1" fontAlgn="auto" latinLnBrk="0" hangingPunct="1">
              <a:lnSpc>
                <a:spcPct val="110000"/>
              </a:lnSpc>
              <a:spcBef>
                <a:spcPts val="0"/>
              </a:spcBef>
              <a:spcAft>
                <a:spcPts val="0"/>
              </a:spcAft>
              <a:buClrTx/>
              <a:buSzTx/>
              <a:buFontTx/>
              <a:buNone/>
              <a:tabLst/>
              <a:defRPr sz="1400"/>
            </a:lvl1pPr>
          </a:lstStyle>
          <a:p>
            <a:r>
              <a:rPr lang="lv-LV" dirty="0"/>
              <a:t>Uzklikšķini uz ikonas, lai ievietotu attēlu</a:t>
            </a:r>
            <a:endParaRPr lang="en-JM" dirty="0"/>
          </a:p>
        </p:txBody>
      </p:sp>
      <p:sp>
        <p:nvSpPr>
          <p:cNvPr id="34" name="Picture Placeholder 29"/>
          <p:cNvSpPr>
            <a:spLocks noGrp="1"/>
          </p:cNvSpPr>
          <p:nvPr>
            <p:ph type="pic" sz="quarter" idx="15" hasCustomPrompt="1"/>
          </p:nvPr>
        </p:nvSpPr>
        <p:spPr>
          <a:xfrm>
            <a:off x="4648200" y="1200150"/>
            <a:ext cx="1828800" cy="1518666"/>
          </a:xfrm>
          <a:prstGeom prst="rect">
            <a:avLst/>
          </a:prstGeom>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36" name="Picture Placeholder 29"/>
          <p:cNvSpPr>
            <a:spLocks noGrp="1"/>
          </p:cNvSpPr>
          <p:nvPr>
            <p:ph type="pic" sz="quarter" idx="16" hasCustomPrompt="1"/>
          </p:nvPr>
        </p:nvSpPr>
        <p:spPr>
          <a:xfrm>
            <a:off x="6705600" y="1200150"/>
            <a:ext cx="1828800" cy="1518666"/>
          </a:xfrm>
          <a:prstGeom prst="rect">
            <a:avLst/>
          </a:prstGeom>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39" name="Content Placeholder 37"/>
          <p:cNvSpPr>
            <a:spLocks noGrp="1"/>
          </p:cNvSpPr>
          <p:nvPr>
            <p:ph sz="quarter" idx="18" hasCustomPrompt="1"/>
          </p:nvPr>
        </p:nvSpPr>
        <p:spPr>
          <a:xfrm>
            <a:off x="25146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40" name="Content Placeholder 37"/>
          <p:cNvSpPr>
            <a:spLocks noGrp="1"/>
          </p:cNvSpPr>
          <p:nvPr>
            <p:ph sz="quarter" idx="19" hasCustomPrompt="1"/>
          </p:nvPr>
        </p:nvSpPr>
        <p:spPr>
          <a:xfrm>
            <a:off x="45720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41" name="Content Placeholder 37"/>
          <p:cNvSpPr>
            <a:spLocks noGrp="1"/>
          </p:cNvSpPr>
          <p:nvPr>
            <p:ph sz="quarter" idx="20" hasCustomPrompt="1"/>
          </p:nvPr>
        </p:nvSpPr>
        <p:spPr>
          <a:xfrm>
            <a:off x="66294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37" name="Content Placeholder 37"/>
          <p:cNvSpPr>
            <a:spLocks noGrp="1"/>
          </p:cNvSpPr>
          <p:nvPr>
            <p:ph sz="quarter" idx="21" hasCustomPrompt="1"/>
          </p:nvPr>
        </p:nvSpPr>
        <p:spPr>
          <a:xfrm>
            <a:off x="4572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25" name="Content Placeholder 37"/>
          <p:cNvSpPr>
            <a:spLocks noGrp="1"/>
          </p:cNvSpPr>
          <p:nvPr>
            <p:ph sz="quarter" idx="26" hasCustomPrompt="1"/>
          </p:nvPr>
        </p:nvSpPr>
        <p:spPr>
          <a:xfrm>
            <a:off x="25146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28" name="Content Placeholder 37"/>
          <p:cNvSpPr>
            <a:spLocks noGrp="1"/>
          </p:cNvSpPr>
          <p:nvPr>
            <p:ph sz="quarter" idx="27" hasCustomPrompt="1"/>
          </p:nvPr>
        </p:nvSpPr>
        <p:spPr>
          <a:xfrm>
            <a:off x="45720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29" name="Content Placeholder 37"/>
          <p:cNvSpPr>
            <a:spLocks noGrp="1"/>
          </p:cNvSpPr>
          <p:nvPr>
            <p:ph sz="quarter" idx="28" hasCustomPrompt="1"/>
          </p:nvPr>
        </p:nvSpPr>
        <p:spPr>
          <a:xfrm>
            <a:off x="66294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31" name="Content Placeholder 37"/>
          <p:cNvSpPr>
            <a:spLocks noGrp="1"/>
          </p:cNvSpPr>
          <p:nvPr>
            <p:ph sz="quarter" idx="29" hasCustomPrompt="1"/>
          </p:nvPr>
        </p:nvSpPr>
        <p:spPr>
          <a:xfrm>
            <a:off x="4572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46" name="Text Placeholder 42"/>
          <p:cNvSpPr>
            <a:spLocks noGrp="1"/>
          </p:cNvSpPr>
          <p:nvPr>
            <p:ph type="body" sz="quarter" idx="25" hasCustomPrompt="1"/>
          </p:nvPr>
        </p:nvSpPr>
        <p:spPr>
          <a:xfrm>
            <a:off x="5334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2" name="Text Placeholder 42"/>
          <p:cNvSpPr>
            <a:spLocks noGrp="1"/>
          </p:cNvSpPr>
          <p:nvPr>
            <p:ph type="body" sz="quarter" idx="30" hasCustomPrompt="1"/>
          </p:nvPr>
        </p:nvSpPr>
        <p:spPr>
          <a:xfrm>
            <a:off x="25908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7" name="Text Placeholder 42"/>
          <p:cNvSpPr>
            <a:spLocks noGrp="1"/>
          </p:cNvSpPr>
          <p:nvPr>
            <p:ph type="body" sz="quarter" idx="31" hasCustomPrompt="1"/>
          </p:nvPr>
        </p:nvSpPr>
        <p:spPr>
          <a:xfrm>
            <a:off x="46482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8" name="Text Placeholder 42"/>
          <p:cNvSpPr>
            <a:spLocks noGrp="1"/>
          </p:cNvSpPr>
          <p:nvPr>
            <p:ph type="body" sz="quarter" idx="32" hasCustomPrompt="1"/>
          </p:nvPr>
        </p:nvSpPr>
        <p:spPr>
          <a:xfrm>
            <a:off x="67056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ks 1.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22" name="Content Placeholder 21"/>
          <p:cNvSpPr>
            <a:spLocks noGrp="1"/>
          </p:cNvSpPr>
          <p:nvPr>
            <p:ph sz="quarter" idx="13" hasCustomPrompt="1"/>
          </p:nvPr>
        </p:nvSpPr>
        <p:spPr>
          <a:xfrm>
            <a:off x="457200" y="990600"/>
            <a:ext cx="8229600" cy="514350"/>
          </a:xfrm>
          <a:prstGeom prst="rect">
            <a:avLst/>
          </a:prstGeom>
        </p:spPr>
        <p:txBody>
          <a:bodyPr>
            <a:normAutofit/>
          </a:bodyPr>
          <a:lstStyle>
            <a:lvl1pPr>
              <a:buNone/>
              <a:defRPr sz="1300"/>
            </a:lvl1pPr>
          </a:lstStyle>
          <a:p>
            <a:pPr lvl="0"/>
            <a:r>
              <a:rPr lang="lv-LV" dirty="0"/>
              <a:t>Objekts</a:t>
            </a:r>
            <a:endParaRPr lang="en-JM" dirty="0"/>
          </a:p>
        </p:txBody>
      </p:sp>
      <p:sp>
        <p:nvSpPr>
          <p:cNvPr id="26" name="Chart Placeholder 25"/>
          <p:cNvSpPr>
            <a:spLocks noGrp="1"/>
          </p:cNvSpPr>
          <p:nvPr>
            <p:ph type="chart" sz="quarter" idx="14" hasCustomPrompt="1"/>
          </p:nvPr>
        </p:nvSpPr>
        <p:spPr>
          <a:xfrm>
            <a:off x="304800" y="1657350"/>
            <a:ext cx="4572000" cy="2571750"/>
          </a:xfrm>
          <a:prstGeom prst="rect">
            <a:avLst/>
          </a:prstGeom>
        </p:spPr>
        <p:txBody>
          <a:bodyPr>
            <a:normAutofit/>
          </a:bodyPr>
          <a:lstStyle>
            <a:lvl1pPr>
              <a:defRPr sz="1400"/>
            </a:lvl1pPr>
          </a:lstStyle>
          <a:p>
            <a:r>
              <a:rPr lang="lv-LV" dirty="0"/>
              <a:t>Grafiks</a:t>
            </a:r>
            <a:endParaRPr lang="en-JM" dirty="0"/>
          </a:p>
        </p:txBody>
      </p:sp>
      <p:sp>
        <p:nvSpPr>
          <p:cNvPr id="10" name="Text Placeholder 9"/>
          <p:cNvSpPr>
            <a:spLocks noGrp="1"/>
          </p:cNvSpPr>
          <p:nvPr>
            <p:ph type="body" sz="quarter" idx="15" hasCustomPrompt="1"/>
          </p:nvPr>
        </p:nvSpPr>
        <p:spPr>
          <a:xfrm>
            <a:off x="5562600" y="2266950"/>
            <a:ext cx="2667000" cy="1752600"/>
          </a:xfrm>
          <a:prstGeom prst="rect">
            <a:avLst/>
          </a:prstGeom>
        </p:spPr>
        <p:txBody>
          <a:bodyPr>
            <a:normAutofit/>
          </a:bodyPr>
          <a:lstStyle>
            <a:lvl1pPr>
              <a:buNone/>
              <a:defRPr sz="1600"/>
            </a:lvl1pPr>
            <a:lvl2pPr>
              <a:defRPr sz="1300"/>
            </a:lvl2pPr>
            <a:lvl3pPr>
              <a:defRPr sz="1300"/>
            </a:lvl3pPr>
            <a:lvl4pPr>
              <a:defRPr sz="1300"/>
            </a:lvl4pPr>
            <a:lvl5pPr>
              <a:defRPr sz="1300"/>
            </a:lvl5pPr>
          </a:lstStyle>
          <a:p>
            <a:pPr lvl="0"/>
            <a:r>
              <a:rPr lang="lv-LV" dirty="0"/>
              <a:t>Teksts</a:t>
            </a:r>
            <a:endParaRPr lang="en-JM" dirty="0"/>
          </a:p>
        </p:txBody>
      </p:sp>
      <p:sp>
        <p:nvSpPr>
          <p:cNvPr id="11" name="Content Placeholder 38"/>
          <p:cNvSpPr>
            <a:spLocks noGrp="1"/>
          </p:cNvSpPr>
          <p:nvPr>
            <p:ph sz="quarter" idx="37" hasCustomPrompt="1"/>
          </p:nvPr>
        </p:nvSpPr>
        <p:spPr>
          <a:xfrm>
            <a:off x="5562600" y="1885950"/>
            <a:ext cx="2438400" cy="285750"/>
          </a:xfrm>
          <a:prstGeom prst="rect">
            <a:avLst/>
          </a:prstGeom>
          <a:solidFill>
            <a:srgbClr val="0070C0"/>
          </a:solidFill>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ks 3.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6" name="Chart Placeholder 25"/>
          <p:cNvSpPr>
            <a:spLocks noGrp="1"/>
          </p:cNvSpPr>
          <p:nvPr>
            <p:ph type="chart" sz="quarter" idx="14" hasCustomPrompt="1"/>
          </p:nvPr>
        </p:nvSpPr>
        <p:spPr>
          <a:xfrm>
            <a:off x="4343400" y="1123950"/>
            <a:ext cx="4343400" cy="3105150"/>
          </a:xfrm>
          <a:prstGeom prst="rect">
            <a:avLst/>
          </a:prstGeom>
        </p:spPr>
        <p:txBody>
          <a:bodyPr>
            <a:normAutofit/>
          </a:bodyPr>
          <a:lstStyle>
            <a:lvl1pPr>
              <a:defRPr sz="1400"/>
            </a:lvl1pPr>
          </a:lstStyle>
          <a:p>
            <a:r>
              <a:rPr lang="lv-LV" dirty="0"/>
              <a:t>Grafiks</a:t>
            </a:r>
            <a:endParaRPr lang="en-JM" dirty="0"/>
          </a:p>
        </p:txBody>
      </p:sp>
      <p:sp>
        <p:nvSpPr>
          <p:cNvPr id="10" name="Text Placeholder 18"/>
          <p:cNvSpPr>
            <a:spLocks noGrp="1"/>
          </p:cNvSpPr>
          <p:nvPr>
            <p:ph type="body" sz="quarter" idx="15" hasCustomPrompt="1"/>
          </p:nvPr>
        </p:nvSpPr>
        <p:spPr>
          <a:xfrm>
            <a:off x="533400" y="12763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1" name="Text Placeholder 20"/>
          <p:cNvSpPr>
            <a:spLocks noGrp="1"/>
          </p:cNvSpPr>
          <p:nvPr>
            <p:ph type="body" sz="quarter" idx="16" hasCustomPrompt="1"/>
          </p:nvPr>
        </p:nvSpPr>
        <p:spPr>
          <a:xfrm>
            <a:off x="533400" y="15811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2" name="Text Placeholder 18"/>
          <p:cNvSpPr>
            <a:spLocks noGrp="1"/>
          </p:cNvSpPr>
          <p:nvPr>
            <p:ph type="body" sz="quarter" idx="17" hasCustomPrompt="1"/>
          </p:nvPr>
        </p:nvSpPr>
        <p:spPr>
          <a:xfrm>
            <a:off x="533400" y="23431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3" name="Text Placeholder 20"/>
          <p:cNvSpPr>
            <a:spLocks noGrp="1"/>
          </p:cNvSpPr>
          <p:nvPr>
            <p:ph type="body" sz="quarter" idx="18" hasCustomPrompt="1"/>
          </p:nvPr>
        </p:nvSpPr>
        <p:spPr>
          <a:xfrm>
            <a:off x="533400" y="26479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4" name="Text Placeholder 18"/>
          <p:cNvSpPr>
            <a:spLocks noGrp="1"/>
          </p:cNvSpPr>
          <p:nvPr>
            <p:ph type="body" sz="quarter" idx="19" hasCustomPrompt="1"/>
          </p:nvPr>
        </p:nvSpPr>
        <p:spPr>
          <a:xfrm>
            <a:off x="533400" y="34099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5" name="Text Placeholder 20"/>
          <p:cNvSpPr>
            <a:spLocks noGrp="1"/>
          </p:cNvSpPr>
          <p:nvPr>
            <p:ph type="body" sz="quarter" idx="20" hasCustomPrompt="1"/>
          </p:nvPr>
        </p:nvSpPr>
        <p:spPr>
          <a:xfrm>
            <a:off x="533400" y="37147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ks 2.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hasCustomPrompt="1"/>
          </p:nvPr>
        </p:nvSpPr>
        <p:spPr>
          <a:xfrm>
            <a:off x="457200" y="914400"/>
            <a:ext cx="8229600" cy="514350"/>
          </a:xfrm>
          <a:prstGeom prst="rect">
            <a:avLst/>
          </a:prstGeom>
        </p:spPr>
        <p:txBody>
          <a:bodyPr>
            <a:normAutofit/>
          </a:bodyPr>
          <a:lstStyle>
            <a:lvl1pPr>
              <a:buNone/>
              <a:defRPr sz="1200"/>
            </a:lvl1pPr>
          </a:lstStyle>
          <a:p>
            <a:pPr lvl="0"/>
            <a:r>
              <a:rPr lang="lv-LV" dirty="0"/>
              <a:t>Objekts</a:t>
            </a:r>
            <a:endParaRPr lang="en-JM" dirty="0"/>
          </a:p>
        </p:txBody>
      </p:sp>
      <p:sp>
        <p:nvSpPr>
          <p:cNvPr id="26" name="Chart Placeholder 25"/>
          <p:cNvSpPr>
            <a:spLocks noGrp="1"/>
          </p:cNvSpPr>
          <p:nvPr>
            <p:ph type="chart" sz="quarter" idx="14" hasCustomPrompt="1"/>
          </p:nvPr>
        </p:nvSpPr>
        <p:spPr>
          <a:xfrm>
            <a:off x="304800" y="1657350"/>
            <a:ext cx="4572000" cy="2571750"/>
          </a:xfrm>
          <a:prstGeom prst="rect">
            <a:avLst/>
          </a:prstGeom>
        </p:spPr>
        <p:txBody>
          <a:bodyPr>
            <a:normAutofit/>
          </a:bodyPr>
          <a:lstStyle>
            <a:lvl1pPr>
              <a:defRPr sz="1400"/>
            </a:lvl1pPr>
          </a:lstStyle>
          <a:p>
            <a:r>
              <a:rPr lang="lv-LV" dirty="0"/>
              <a:t>Grafiks</a:t>
            </a:r>
            <a:endParaRPr lang="en-JM" dirty="0"/>
          </a:p>
        </p:txBody>
      </p:sp>
      <p:sp>
        <p:nvSpPr>
          <p:cNvPr id="23" name="Text Placeholder 22"/>
          <p:cNvSpPr>
            <a:spLocks noGrp="1"/>
          </p:cNvSpPr>
          <p:nvPr>
            <p:ph type="body" sz="quarter" idx="15" hasCustomPrompt="1"/>
          </p:nvPr>
        </p:nvSpPr>
        <p:spPr>
          <a:xfrm>
            <a:off x="5867400" y="18097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4" name="Text Placeholder 22"/>
          <p:cNvSpPr>
            <a:spLocks noGrp="1"/>
          </p:cNvSpPr>
          <p:nvPr>
            <p:ph type="body" sz="quarter" idx="16" hasCustomPrompt="1"/>
          </p:nvPr>
        </p:nvSpPr>
        <p:spPr>
          <a:xfrm>
            <a:off x="5867400" y="24193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5" name="Text Placeholder 22"/>
          <p:cNvSpPr>
            <a:spLocks noGrp="1"/>
          </p:cNvSpPr>
          <p:nvPr>
            <p:ph type="body" sz="quarter" idx="17" hasCustomPrompt="1"/>
          </p:nvPr>
        </p:nvSpPr>
        <p:spPr>
          <a:xfrm>
            <a:off x="5867400" y="30289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7" name="Text Placeholder 22"/>
          <p:cNvSpPr>
            <a:spLocks noGrp="1"/>
          </p:cNvSpPr>
          <p:nvPr>
            <p:ph type="body" sz="quarter" idx="18" hasCustomPrompt="1"/>
          </p:nvPr>
        </p:nvSpPr>
        <p:spPr>
          <a:xfrm>
            <a:off x="5867400" y="36385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8" name="Content Placeholder 38"/>
          <p:cNvSpPr>
            <a:spLocks noGrp="1"/>
          </p:cNvSpPr>
          <p:nvPr>
            <p:ph sz="quarter" idx="37" hasCustomPrompt="1"/>
          </p:nvPr>
        </p:nvSpPr>
        <p:spPr>
          <a:xfrm>
            <a:off x="5029200" y="193574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1.</a:t>
            </a:r>
            <a:endParaRPr lang="en-JM" dirty="0"/>
          </a:p>
        </p:txBody>
      </p:sp>
      <p:sp>
        <p:nvSpPr>
          <p:cNvPr id="29" name="Content Placeholder 38"/>
          <p:cNvSpPr>
            <a:spLocks noGrp="1"/>
          </p:cNvSpPr>
          <p:nvPr>
            <p:ph sz="quarter" idx="38" hasCustomPrompt="1"/>
          </p:nvPr>
        </p:nvSpPr>
        <p:spPr>
          <a:xfrm>
            <a:off x="5029200" y="25643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2.</a:t>
            </a:r>
            <a:endParaRPr lang="en-JM" dirty="0"/>
          </a:p>
        </p:txBody>
      </p:sp>
      <p:sp>
        <p:nvSpPr>
          <p:cNvPr id="30" name="Content Placeholder 38"/>
          <p:cNvSpPr>
            <a:spLocks noGrp="1"/>
          </p:cNvSpPr>
          <p:nvPr>
            <p:ph sz="quarter" idx="39" hasCustomPrompt="1"/>
          </p:nvPr>
        </p:nvSpPr>
        <p:spPr>
          <a:xfrm>
            <a:off x="5029200" y="31739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3. </a:t>
            </a:r>
            <a:endParaRPr lang="en-JM" dirty="0"/>
          </a:p>
        </p:txBody>
      </p:sp>
      <p:sp>
        <p:nvSpPr>
          <p:cNvPr id="31" name="Content Placeholder 38"/>
          <p:cNvSpPr>
            <a:spLocks noGrp="1"/>
          </p:cNvSpPr>
          <p:nvPr>
            <p:ph sz="quarter" idx="40" hasCustomPrompt="1"/>
          </p:nvPr>
        </p:nvSpPr>
        <p:spPr>
          <a:xfrm>
            <a:off x="5029200" y="37835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4.</a:t>
            </a:r>
            <a:endParaRPr lang="en-JM"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ka ar &quot;smart art&quot;. 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hasCustomPrompt="1"/>
          </p:nvPr>
        </p:nvSpPr>
        <p:spPr>
          <a:xfrm>
            <a:off x="457200" y="914400"/>
            <a:ext cx="8229600" cy="514350"/>
          </a:xfrm>
          <a:prstGeom prst="rect">
            <a:avLst/>
          </a:prstGeom>
        </p:spPr>
        <p:txBody>
          <a:bodyPr>
            <a:normAutofit/>
          </a:bodyPr>
          <a:lstStyle>
            <a:lvl1pPr>
              <a:buNone/>
              <a:defRPr sz="1200"/>
            </a:lvl1pPr>
          </a:lstStyle>
          <a:p>
            <a:pPr lvl="0"/>
            <a:r>
              <a:rPr lang="lv-LV" dirty="0"/>
              <a:t>Objekts</a:t>
            </a:r>
            <a:endParaRPr lang="en-JM" dirty="0"/>
          </a:p>
        </p:txBody>
      </p:sp>
      <p:sp>
        <p:nvSpPr>
          <p:cNvPr id="9" name="SmartArt Placeholder 8"/>
          <p:cNvSpPr>
            <a:spLocks noGrp="1"/>
          </p:cNvSpPr>
          <p:nvPr>
            <p:ph type="dgm" sz="quarter" idx="15" hasCustomPrompt="1"/>
          </p:nvPr>
        </p:nvSpPr>
        <p:spPr>
          <a:xfrm>
            <a:off x="381000" y="1600200"/>
            <a:ext cx="4419600" cy="2628900"/>
          </a:xfrm>
          <a:prstGeom prst="rect">
            <a:avLst/>
          </a:prstGeom>
        </p:spPr>
        <p:txBody>
          <a:bodyPr>
            <a:normAutofit/>
          </a:bodyPr>
          <a:lstStyle>
            <a:lvl1pPr>
              <a:defRPr sz="1400"/>
            </a:lvl1pPr>
          </a:lstStyle>
          <a:p>
            <a:r>
              <a:rPr lang="lv-LV" dirty="0"/>
              <a:t>Grafika (</a:t>
            </a:r>
            <a:r>
              <a:rPr lang="lv-LV" dirty="0" err="1"/>
              <a:t>smart</a:t>
            </a:r>
            <a:r>
              <a:rPr lang="lv-LV" dirty="0"/>
              <a:t> art)</a:t>
            </a:r>
            <a:endParaRPr lang="en-JM" dirty="0"/>
          </a:p>
        </p:txBody>
      </p:sp>
      <p:sp>
        <p:nvSpPr>
          <p:cNvPr id="8" name="Text Placeholder 22"/>
          <p:cNvSpPr>
            <a:spLocks noGrp="1"/>
          </p:cNvSpPr>
          <p:nvPr>
            <p:ph type="body" sz="quarter" idx="16" hasCustomPrompt="1"/>
          </p:nvPr>
        </p:nvSpPr>
        <p:spPr>
          <a:xfrm>
            <a:off x="5867400" y="18097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0" name="Text Placeholder 22"/>
          <p:cNvSpPr>
            <a:spLocks noGrp="1"/>
          </p:cNvSpPr>
          <p:nvPr>
            <p:ph type="body" sz="quarter" idx="17" hasCustomPrompt="1"/>
          </p:nvPr>
        </p:nvSpPr>
        <p:spPr>
          <a:xfrm>
            <a:off x="5867400" y="24193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1" name="Text Placeholder 22"/>
          <p:cNvSpPr>
            <a:spLocks noGrp="1"/>
          </p:cNvSpPr>
          <p:nvPr>
            <p:ph type="body" sz="quarter" idx="18" hasCustomPrompt="1"/>
          </p:nvPr>
        </p:nvSpPr>
        <p:spPr>
          <a:xfrm>
            <a:off x="5867400" y="30289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2" name="Text Placeholder 22"/>
          <p:cNvSpPr>
            <a:spLocks noGrp="1"/>
          </p:cNvSpPr>
          <p:nvPr>
            <p:ph type="body" sz="quarter" idx="19" hasCustomPrompt="1"/>
          </p:nvPr>
        </p:nvSpPr>
        <p:spPr>
          <a:xfrm>
            <a:off x="5867400" y="36385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3" name="Content Placeholder 38"/>
          <p:cNvSpPr>
            <a:spLocks noGrp="1"/>
          </p:cNvSpPr>
          <p:nvPr>
            <p:ph sz="quarter" idx="37" hasCustomPrompt="1"/>
          </p:nvPr>
        </p:nvSpPr>
        <p:spPr>
          <a:xfrm>
            <a:off x="5105400" y="193574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1.</a:t>
            </a:r>
            <a:endParaRPr lang="en-JM" dirty="0"/>
          </a:p>
        </p:txBody>
      </p:sp>
      <p:sp>
        <p:nvSpPr>
          <p:cNvPr id="14" name="Content Placeholder 38"/>
          <p:cNvSpPr>
            <a:spLocks noGrp="1"/>
          </p:cNvSpPr>
          <p:nvPr>
            <p:ph sz="quarter" idx="38" hasCustomPrompt="1"/>
          </p:nvPr>
        </p:nvSpPr>
        <p:spPr>
          <a:xfrm>
            <a:off x="5105400" y="25643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2.</a:t>
            </a:r>
            <a:endParaRPr lang="en-JM" dirty="0"/>
          </a:p>
        </p:txBody>
      </p:sp>
      <p:sp>
        <p:nvSpPr>
          <p:cNvPr id="15" name="Content Placeholder 38"/>
          <p:cNvSpPr>
            <a:spLocks noGrp="1"/>
          </p:cNvSpPr>
          <p:nvPr>
            <p:ph sz="quarter" idx="39" hasCustomPrompt="1"/>
          </p:nvPr>
        </p:nvSpPr>
        <p:spPr>
          <a:xfrm>
            <a:off x="5105400" y="31739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3.</a:t>
            </a:r>
            <a:endParaRPr lang="en-JM" dirty="0"/>
          </a:p>
        </p:txBody>
      </p:sp>
      <p:sp>
        <p:nvSpPr>
          <p:cNvPr id="16" name="Content Placeholder 38"/>
          <p:cNvSpPr>
            <a:spLocks noGrp="1"/>
          </p:cNvSpPr>
          <p:nvPr>
            <p:ph sz="quarter" idx="40" hasCustomPrompt="1"/>
          </p:nvPr>
        </p:nvSpPr>
        <p:spPr>
          <a:xfrm>
            <a:off x="5105400" y="37835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4.</a:t>
            </a:r>
            <a:endParaRPr lang="en-JM"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ttēls + informācija">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533400" y="990600"/>
            <a:ext cx="8001000" cy="2495550"/>
          </a:xfrm>
          <a:prstGeom prst="rect">
            <a:avLst/>
          </a:prstGeom>
          <a:ln w="38100">
            <a:solidFill>
              <a:schemeClr val="bg1">
                <a:lumMod val="95000"/>
              </a:schemeClr>
            </a:solidFill>
            <a:miter lim="800000"/>
          </a:ln>
          <a:effectLst/>
        </p:spPr>
        <p:txBody>
          <a:bodyPr>
            <a:normAutofit/>
          </a:bodyPr>
          <a:lstStyle>
            <a:lvl1pPr>
              <a:defRPr sz="1400"/>
            </a:lvl1pPr>
          </a:lstStyle>
          <a:p>
            <a:r>
              <a:rPr lang="lv-LV" dirty="0"/>
              <a:t>Attēls</a:t>
            </a:r>
            <a:endParaRPr lang="en-JM" dirty="0"/>
          </a:p>
        </p:txBody>
      </p:sp>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4800600" y="3714750"/>
            <a:ext cx="3810000" cy="685800"/>
          </a:xfrm>
          <a:prstGeom prst="rect">
            <a:avLst/>
          </a:prstGeom>
        </p:spPr>
        <p:txBody>
          <a:bodyPr>
            <a:noAutofit/>
          </a:bodyPr>
          <a:lstStyle>
            <a:lvl1pPr algn="r">
              <a:buNone/>
              <a:defRPr sz="1100"/>
            </a:lvl1pPr>
            <a:lvl2pPr>
              <a:defRPr sz="1600"/>
            </a:lvl2pPr>
            <a:lvl3pPr>
              <a:defRPr sz="1600"/>
            </a:lvl3pPr>
            <a:lvl4pPr>
              <a:defRPr sz="1600"/>
            </a:lvl4pPr>
            <a:lvl5pPr>
              <a:buNone/>
              <a:defRPr sz="1600"/>
            </a:lvl5pPr>
          </a:lstStyle>
          <a:p>
            <a:pPr lvl="0"/>
            <a:r>
              <a:rPr lang="lv-LV" dirty="0"/>
              <a:t>Objekts</a:t>
            </a:r>
            <a:endParaRPr lang="en-JM" dirty="0"/>
          </a:p>
        </p:txBody>
      </p:sp>
      <p:sp>
        <p:nvSpPr>
          <p:cNvPr id="14" name="Content Placeholder 38"/>
          <p:cNvSpPr>
            <a:spLocks noGrp="1"/>
          </p:cNvSpPr>
          <p:nvPr>
            <p:ph sz="quarter" idx="36" hasCustomPrompt="1"/>
          </p:nvPr>
        </p:nvSpPr>
        <p:spPr>
          <a:xfrm>
            <a:off x="533400" y="3733800"/>
            <a:ext cx="2438400" cy="285750"/>
          </a:xfrm>
          <a:prstGeom prst="rect">
            <a:avLst/>
          </a:prstGeom>
          <a:solidFill>
            <a:schemeClr val="tx1">
              <a:lumMod val="85000"/>
              <a:lumOff val="15000"/>
            </a:schemeClr>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5" name="Content Placeholder 38"/>
          <p:cNvSpPr>
            <a:spLocks noGrp="1"/>
          </p:cNvSpPr>
          <p:nvPr>
            <p:ph sz="quarter" idx="37" hasCustomPrompt="1"/>
          </p:nvPr>
        </p:nvSpPr>
        <p:spPr>
          <a:xfrm>
            <a:off x="533400" y="4019550"/>
            <a:ext cx="29718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rsraksts un 4 attēli">
    <p:spTree>
      <p:nvGrpSpPr>
        <p:cNvPr id="1" name=""/>
        <p:cNvGrpSpPr/>
        <p:nvPr/>
      </p:nvGrpSpPr>
      <p:grpSpPr>
        <a:xfrm>
          <a:off x="0" y="0"/>
          <a:ext cx="0" cy="0"/>
          <a:chOff x="0" y="0"/>
          <a:chExt cx="0" cy="0"/>
        </a:xfrm>
      </p:grpSpPr>
      <p:sp>
        <p:nvSpPr>
          <p:cNvPr id="20" name="Picture Placeholder 19"/>
          <p:cNvSpPr>
            <a:spLocks noGrp="1"/>
          </p:cNvSpPr>
          <p:nvPr>
            <p:ph type="pic" sz="quarter" idx="13" hasCustomPrompt="1"/>
          </p:nvPr>
        </p:nvSpPr>
        <p:spPr>
          <a:xfrm>
            <a:off x="533400" y="11239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4" name="Picture Placeholder 19"/>
          <p:cNvSpPr>
            <a:spLocks noGrp="1"/>
          </p:cNvSpPr>
          <p:nvPr>
            <p:ph type="pic" sz="quarter" idx="26" hasCustomPrompt="1"/>
          </p:nvPr>
        </p:nvSpPr>
        <p:spPr>
          <a:xfrm>
            <a:off x="3124200" y="1123950"/>
            <a:ext cx="2286000" cy="1143000"/>
          </a:xfrm>
          <a:prstGeom prst="rect">
            <a:avLst/>
          </a:prstGeom>
          <a:ln w="28575">
            <a:noFill/>
            <a:miter lim="800000"/>
          </a:ln>
          <a:effectLst/>
        </p:spPr>
        <p:txBody>
          <a:bodyPr>
            <a:normAutofit/>
          </a:bodyPr>
          <a:lstStyle>
            <a:lvl1pPr marL="0" indent="0" algn="ctr">
              <a:buFontTx/>
              <a:buNone/>
              <a:defRPr sz="1400" baseline="0"/>
            </a:lvl1pPr>
          </a:lstStyle>
          <a:p>
            <a:r>
              <a:rPr lang="lv-LV" dirty="0"/>
              <a:t>Uzklikšķini uz ikonas, lai ievietotu attēlu</a:t>
            </a:r>
            <a:endParaRPr lang="en-JM" dirty="0"/>
          </a:p>
        </p:txBody>
      </p:sp>
      <p:sp>
        <p:nvSpPr>
          <p:cNvPr id="15" name="Picture Placeholder 19"/>
          <p:cNvSpPr>
            <a:spLocks noGrp="1"/>
          </p:cNvSpPr>
          <p:nvPr>
            <p:ph type="pic" sz="quarter" idx="27" hasCustomPrompt="1"/>
          </p:nvPr>
        </p:nvSpPr>
        <p:spPr>
          <a:xfrm>
            <a:off x="5715000" y="11239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6" name="Picture Placeholder 19"/>
          <p:cNvSpPr>
            <a:spLocks noGrp="1"/>
          </p:cNvSpPr>
          <p:nvPr>
            <p:ph type="pic" sz="quarter" idx="28" hasCustomPrompt="1"/>
          </p:nvPr>
        </p:nvSpPr>
        <p:spPr>
          <a:xfrm>
            <a:off x="5334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7" name="Picture Placeholder 19"/>
          <p:cNvSpPr>
            <a:spLocks noGrp="1"/>
          </p:cNvSpPr>
          <p:nvPr>
            <p:ph type="pic" sz="quarter" idx="29" hasCustomPrompt="1"/>
          </p:nvPr>
        </p:nvSpPr>
        <p:spPr>
          <a:xfrm>
            <a:off x="31242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8" name="Picture Placeholder 19"/>
          <p:cNvSpPr>
            <a:spLocks noGrp="1"/>
          </p:cNvSpPr>
          <p:nvPr>
            <p:ph type="pic" sz="quarter" idx="30" hasCustomPrompt="1"/>
          </p:nvPr>
        </p:nvSpPr>
        <p:spPr>
          <a:xfrm>
            <a:off x="57150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9" name="Text Placeholder 28"/>
          <p:cNvSpPr>
            <a:spLocks noGrp="1"/>
          </p:cNvSpPr>
          <p:nvPr>
            <p:ph type="body" sz="quarter" idx="31" hasCustomPrompt="1"/>
          </p:nvPr>
        </p:nvSpPr>
        <p:spPr>
          <a:xfrm>
            <a:off x="5334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30" name="Text Placeholder 28"/>
          <p:cNvSpPr>
            <a:spLocks noGrp="1"/>
          </p:cNvSpPr>
          <p:nvPr>
            <p:ph type="body" sz="quarter" idx="37" hasCustomPrompt="1"/>
          </p:nvPr>
        </p:nvSpPr>
        <p:spPr>
          <a:xfrm>
            <a:off x="31242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31" name="Text Placeholder 28"/>
          <p:cNvSpPr>
            <a:spLocks noGrp="1"/>
          </p:cNvSpPr>
          <p:nvPr>
            <p:ph type="body" sz="quarter" idx="38" hasCustomPrompt="1"/>
          </p:nvPr>
        </p:nvSpPr>
        <p:spPr>
          <a:xfrm>
            <a:off x="57150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7" name="Text Placeholder 28"/>
          <p:cNvSpPr>
            <a:spLocks noGrp="1"/>
          </p:cNvSpPr>
          <p:nvPr>
            <p:ph type="body" sz="quarter" idx="39" hasCustomPrompt="1"/>
          </p:nvPr>
        </p:nvSpPr>
        <p:spPr>
          <a:xfrm>
            <a:off x="5334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8" name="Text Placeholder 28"/>
          <p:cNvSpPr>
            <a:spLocks noGrp="1"/>
          </p:cNvSpPr>
          <p:nvPr>
            <p:ph type="body" sz="quarter" idx="40" hasCustomPrompt="1"/>
          </p:nvPr>
        </p:nvSpPr>
        <p:spPr>
          <a:xfrm>
            <a:off x="31242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9" name="Text Placeholder 28"/>
          <p:cNvSpPr>
            <a:spLocks noGrp="1"/>
          </p:cNvSpPr>
          <p:nvPr>
            <p:ph type="body" sz="quarter" idx="41" hasCustomPrompt="1"/>
          </p:nvPr>
        </p:nvSpPr>
        <p:spPr>
          <a:xfrm>
            <a:off x="57150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Rectangle 6"/>
          <p:cNvSpPr/>
          <p:nvPr/>
        </p:nvSpPr>
        <p:spPr>
          <a:xfrm>
            <a:off x="533400" y="1029611"/>
            <a:ext cx="7772400" cy="399140"/>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p>
        </p:txBody>
      </p:sp>
      <p:sp>
        <p:nvSpPr>
          <p:cNvPr id="28" name="Picture Placeholder 27"/>
          <p:cNvSpPr>
            <a:spLocks noGrp="1"/>
          </p:cNvSpPr>
          <p:nvPr userDrawn="1">
            <p:ph type="pic" sz="quarter" idx="13" hasCustomPrompt="1"/>
          </p:nvPr>
        </p:nvSpPr>
        <p:spPr>
          <a:xfrm>
            <a:off x="533400" y="18859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29" name="Picture Placeholder 27"/>
          <p:cNvSpPr>
            <a:spLocks noGrp="1"/>
          </p:cNvSpPr>
          <p:nvPr userDrawn="1">
            <p:ph type="pic" sz="quarter" idx="14" hasCustomPrompt="1"/>
          </p:nvPr>
        </p:nvSpPr>
        <p:spPr>
          <a:xfrm>
            <a:off x="533400" y="32575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0" name="Picture Placeholder 27"/>
          <p:cNvSpPr>
            <a:spLocks noGrp="1"/>
          </p:cNvSpPr>
          <p:nvPr userDrawn="1">
            <p:ph type="pic" sz="quarter" idx="15" hasCustomPrompt="1"/>
          </p:nvPr>
        </p:nvSpPr>
        <p:spPr>
          <a:xfrm>
            <a:off x="4724400" y="32575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1" name="Picture Placeholder 27"/>
          <p:cNvSpPr>
            <a:spLocks noGrp="1"/>
          </p:cNvSpPr>
          <p:nvPr userDrawn="1">
            <p:ph type="pic" sz="quarter" idx="16" hasCustomPrompt="1"/>
          </p:nvPr>
        </p:nvSpPr>
        <p:spPr>
          <a:xfrm>
            <a:off x="4724400" y="18859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3" name="Text Placeholder 32"/>
          <p:cNvSpPr>
            <a:spLocks noGrp="1"/>
          </p:cNvSpPr>
          <p:nvPr userDrawn="1">
            <p:ph type="body" sz="quarter" idx="17" hasCustomPrompt="1"/>
          </p:nvPr>
        </p:nvSpPr>
        <p:spPr>
          <a:xfrm>
            <a:off x="1371600" y="18097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5" name="Content Placeholder 34"/>
          <p:cNvSpPr>
            <a:spLocks noGrp="1"/>
          </p:cNvSpPr>
          <p:nvPr userDrawn="1">
            <p:ph sz="quarter" idx="18" hasCustomPrompt="1"/>
          </p:nvPr>
        </p:nvSpPr>
        <p:spPr>
          <a:xfrm>
            <a:off x="1371600" y="2076450"/>
            <a:ext cx="2971800" cy="800100"/>
          </a:xfrm>
          <a:prstGeom prst="rect">
            <a:avLst/>
          </a:prstGeom>
        </p:spPr>
        <p:txBody>
          <a:bodyPr>
            <a:noAutofit/>
          </a:bodyPr>
          <a:lst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36" name="Text Placeholder 32"/>
          <p:cNvSpPr>
            <a:spLocks noGrp="1"/>
          </p:cNvSpPr>
          <p:nvPr userDrawn="1">
            <p:ph type="body" sz="quarter" idx="19" hasCustomPrompt="1"/>
          </p:nvPr>
        </p:nvSpPr>
        <p:spPr>
          <a:xfrm>
            <a:off x="5562600" y="18097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7" name="Content Placeholder 34"/>
          <p:cNvSpPr>
            <a:spLocks noGrp="1"/>
          </p:cNvSpPr>
          <p:nvPr userDrawn="1">
            <p:ph sz="quarter" idx="20" hasCustomPrompt="1"/>
          </p:nvPr>
        </p:nvSpPr>
        <p:spPr>
          <a:xfrm>
            <a:off x="5562600" y="20764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38" name="Text Placeholder 32"/>
          <p:cNvSpPr>
            <a:spLocks noGrp="1"/>
          </p:cNvSpPr>
          <p:nvPr userDrawn="1">
            <p:ph type="body" sz="quarter" idx="21" hasCustomPrompt="1"/>
          </p:nvPr>
        </p:nvSpPr>
        <p:spPr>
          <a:xfrm>
            <a:off x="1371600" y="31813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9" name="Content Placeholder 34"/>
          <p:cNvSpPr>
            <a:spLocks noGrp="1"/>
          </p:cNvSpPr>
          <p:nvPr userDrawn="1">
            <p:ph sz="quarter" idx="22" hasCustomPrompt="1"/>
          </p:nvPr>
        </p:nvSpPr>
        <p:spPr>
          <a:xfrm>
            <a:off x="1371600" y="34480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40" name="Text Placeholder 32"/>
          <p:cNvSpPr>
            <a:spLocks noGrp="1"/>
          </p:cNvSpPr>
          <p:nvPr userDrawn="1">
            <p:ph type="body" sz="quarter" idx="23" hasCustomPrompt="1"/>
          </p:nvPr>
        </p:nvSpPr>
        <p:spPr>
          <a:xfrm>
            <a:off x="5562600" y="31813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41" name="Content Placeholder 34"/>
          <p:cNvSpPr>
            <a:spLocks noGrp="1"/>
          </p:cNvSpPr>
          <p:nvPr userDrawn="1">
            <p:ph sz="quarter" idx="24" hasCustomPrompt="1"/>
          </p:nvPr>
        </p:nvSpPr>
        <p:spPr>
          <a:xfrm>
            <a:off x="5562600" y="34480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26" name="Text Placeholder 25"/>
          <p:cNvSpPr>
            <a:spLocks noGrp="1"/>
          </p:cNvSpPr>
          <p:nvPr>
            <p:ph type="body" sz="quarter" idx="25" hasCustomPrompt="1"/>
          </p:nvPr>
        </p:nvSpPr>
        <p:spPr>
          <a:xfrm>
            <a:off x="533400" y="1047750"/>
            <a:ext cx="19050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27" name="Text Placeholder 25"/>
          <p:cNvSpPr>
            <a:spLocks noGrp="1"/>
          </p:cNvSpPr>
          <p:nvPr>
            <p:ph type="body" sz="quarter" idx="26" hasCustomPrompt="1"/>
          </p:nvPr>
        </p:nvSpPr>
        <p:spPr>
          <a:xfrm>
            <a:off x="2590800" y="1047750"/>
            <a:ext cx="20574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32" name="Text Placeholder 25"/>
          <p:cNvSpPr>
            <a:spLocks noGrp="1"/>
          </p:cNvSpPr>
          <p:nvPr>
            <p:ph type="body" sz="quarter" idx="27" hasCustomPrompt="1"/>
          </p:nvPr>
        </p:nvSpPr>
        <p:spPr>
          <a:xfrm>
            <a:off x="4724400" y="1047750"/>
            <a:ext cx="15240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34" name="Text Placeholder 25"/>
          <p:cNvSpPr>
            <a:spLocks noGrp="1"/>
          </p:cNvSpPr>
          <p:nvPr>
            <p:ph type="body" sz="quarter" idx="28" hasCustomPrompt="1"/>
          </p:nvPr>
        </p:nvSpPr>
        <p:spPr>
          <a:xfrm>
            <a:off x="6400800" y="1047750"/>
            <a:ext cx="18288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kolonnas 3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Teksts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4" name="Content Placeholder 13"/>
          <p:cNvSpPr>
            <a:spLocks noGrp="1"/>
          </p:cNvSpPr>
          <p:nvPr>
            <p:ph sz="quarter" idx="13" hasCustomPrompt="1"/>
          </p:nvPr>
        </p:nvSpPr>
        <p:spPr>
          <a:xfrm>
            <a:off x="5334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
        <p:nvSpPr>
          <p:cNvPr id="12" name="Content Placeholder 38"/>
          <p:cNvSpPr>
            <a:spLocks noGrp="1"/>
          </p:cNvSpPr>
          <p:nvPr>
            <p:ph sz="quarter" idx="39" hasCustomPrompt="1"/>
          </p:nvPr>
        </p:nvSpPr>
        <p:spPr>
          <a:xfrm>
            <a:off x="533400" y="1047750"/>
            <a:ext cx="210312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7" name="Content Placeholder 38"/>
          <p:cNvSpPr>
            <a:spLocks noGrp="1"/>
          </p:cNvSpPr>
          <p:nvPr>
            <p:ph sz="quarter" idx="40" hasCustomPrompt="1"/>
          </p:nvPr>
        </p:nvSpPr>
        <p:spPr>
          <a:xfrm>
            <a:off x="3352800" y="1047750"/>
            <a:ext cx="21336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8" name="Content Placeholder 38"/>
          <p:cNvSpPr>
            <a:spLocks noGrp="1"/>
          </p:cNvSpPr>
          <p:nvPr>
            <p:ph sz="quarter" idx="41" hasCustomPrompt="1"/>
          </p:nvPr>
        </p:nvSpPr>
        <p:spPr>
          <a:xfrm>
            <a:off x="6248400" y="1047750"/>
            <a:ext cx="21336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20" name="Content Placeholder 13"/>
          <p:cNvSpPr>
            <a:spLocks noGrp="1"/>
          </p:cNvSpPr>
          <p:nvPr>
            <p:ph sz="quarter" idx="42" hasCustomPrompt="1"/>
          </p:nvPr>
        </p:nvSpPr>
        <p:spPr>
          <a:xfrm>
            <a:off x="33528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
        <p:nvSpPr>
          <p:cNvPr id="21" name="Content Placeholder 13"/>
          <p:cNvSpPr>
            <a:spLocks noGrp="1"/>
          </p:cNvSpPr>
          <p:nvPr>
            <p:ph sz="quarter" idx="43" hasCustomPrompt="1"/>
          </p:nvPr>
        </p:nvSpPr>
        <p:spPr>
          <a:xfrm>
            <a:off x="62484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1325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kolonnas 2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609599" y="1504950"/>
            <a:ext cx="3654357" cy="2952750"/>
          </a:xfrm>
          <a:prstGeom prst="rect">
            <a:avLst/>
          </a:prstGeom>
        </p:spPr>
        <p:txBody>
          <a:bodyPr>
            <a:norm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12" name="Content Placeholder 10"/>
          <p:cNvSpPr>
            <a:spLocks noGrp="1"/>
          </p:cNvSpPr>
          <p:nvPr>
            <p:ph sz="quarter" idx="14" hasCustomPrompt="1"/>
          </p:nvPr>
        </p:nvSpPr>
        <p:spPr>
          <a:xfrm>
            <a:off x="4800600" y="1504950"/>
            <a:ext cx="3733800" cy="2971800"/>
          </a:xfrm>
          <a:prstGeom prst="rect">
            <a:avLst/>
          </a:prstGeom>
        </p:spPr>
        <p:txBody>
          <a:bodyPr>
            <a:norm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19" name="Content Placeholder 38"/>
          <p:cNvSpPr>
            <a:spLocks noGrp="1"/>
          </p:cNvSpPr>
          <p:nvPr>
            <p:ph sz="quarter" idx="39" hasCustomPrompt="1"/>
          </p:nvPr>
        </p:nvSpPr>
        <p:spPr>
          <a:xfrm>
            <a:off x="609600" y="1047750"/>
            <a:ext cx="2819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4" name="Content Placeholder 38"/>
          <p:cNvSpPr>
            <a:spLocks noGrp="1"/>
          </p:cNvSpPr>
          <p:nvPr>
            <p:ph sz="quarter" idx="40" hasCustomPrompt="1"/>
          </p:nvPr>
        </p:nvSpPr>
        <p:spPr>
          <a:xfrm>
            <a:off x="4800600" y="1047750"/>
            <a:ext cx="2819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attēls un teksts pa lab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ext Placeholder 9"/>
          <p:cNvSpPr>
            <a:spLocks noGrp="1"/>
          </p:cNvSpPr>
          <p:nvPr>
            <p:ph type="body" sz="quarter" idx="13" hasCustomPrompt="1"/>
          </p:nvPr>
        </p:nvSpPr>
        <p:spPr>
          <a:xfrm>
            <a:off x="457200" y="990600"/>
            <a:ext cx="8229600" cy="51435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12" name="Picture Placeholder 11"/>
          <p:cNvSpPr>
            <a:spLocks noGrp="1"/>
          </p:cNvSpPr>
          <p:nvPr>
            <p:ph type="pic" sz="quarter" idx="14" hasCustomPrompt="1"/>
          </p:nvPr>
        </p:nvSpPr>
        <p:spPr>
          <a:xfrm>
            <a:off x="533400" y="1790700"/>
            <a:ext cx="4419600" cy="2457450"/>
          </a:xfrm>
          <a:prstGeom prst="rect">
            <a:avLst/>
          </a:prstGeom>
          <a:ln w="38100">
            <a:solidFill>
              <a:schemeClr val="bg1"/>
            </a:solidFill>
            <a:miter lim="800000"/>
          </a:ln>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None/>
              <a:tabLst/>
              <a:defRPr sz="1400"/>
            </a:lvl1pPr>
          </a:lstStyle>
          <a:p>
            <a:r>
              <a:rPr lang="lv-LV" dirty="0"/>
              <a:t>Uzklikšķini uz ikonas, lai ievietotu attēlu</a:t>
            </a:r>
            <a:endParaRPr lang="en-JM" dirty="0"/>
          </a:p>
        </p:txBody>
      </p:sp>
      <p:sp>
        <p:nvSpPr>
          <p:cNvPr id="16" name="Text Placeholder 13"/>
          <p:cNvSpPr>
            <a:spLocks noGrp="1"/>
          </p:cNvSpPr>
          <p:nvPr>
            <p:ph type="body" sz="quarter" idx="17" hasCustomPrompt="1"/>
          </p:nvPr>
        </p:nvSpPr>
        <p:spPr>
          <a:xfrm>
            <a:off x="5257800" y="37909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
        <p:nvSpPr>
          <p:cNvPr id="17" name="Text Placeholder 13"/>
          <p:cNvSpPr>
            <a:spLocks noGrp="1"/>
          </p:cNvSpPr>
          <p:nvPr>
            <p:ph type="body" sz="quarter" idx="18" hasCustomPrompt="1"/>
          </p:nvPr>
        </p:nvSpPr>
        <p:spPr>
          <a:xfrm>
            <a:off x="5257800" y="2419350"/>
            <a:ext cx="3429000" cy="1219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
        <p:nvSpPr>
          <p:cNvPr id="18" name="Text Placeholder 13"/>
          <p:cNvSpPr>
            <a:spLocks noGrp="1"/>
          </p:cNvSpPr>
          <p:nvPr>
            <p:ph type="body" sz="quarter" idx="19" hasCustomPrompt="1"/>
          </p:nvPr>
        </p:nvSpPr>
        <p:spPr>
          <a:xfrm>
            <a:off x="5257800" y="1733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els attēls un uzskaitījums">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0" y="1047750"/>
            <a:ext cx="9144000" cy="2819400"/>
          </a:xfrm>
          <a:prstGeom prst="rect">
            <a:avLst/>
          </a:prstGeom>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304800" y="4019550"/>
            <a:ext cx="8534400" cy="533400"/>
          </a:xfrm>
          <a:prstGeom prst="rect">
            <a:avLst/>
          </a:prstGeom>
        </p:spPr>
        <p:txBody>
          <a:bodyPr>
            <a:normAutofit/>
          </a:bodyPr>
          <a:lstStyle>
            <a:lvl1pPr>
              <a:buClr>
                <a:srgbClr val="0FCED3"/>
              </a:buClr>
              <a:buFontTx/>
              <a:buNone/>
              <a:defRPr sz="1100"/>
            </a:lvl1pPr>
          </a:lstStyle>
          <a:p>
            <a:pPr lvl="0"/>
            <a:r>
              <a:rPr lang="lv-LV" dirty="0"/>
              <a:t>Objekts</a:t>
            </a:r>
            <a:endParaRPr lang="en-JM"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ttēls pa kreisi, objekts un tekts pa labi">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123950"/>
            <a:ext cx="5181600" cy="3276600"/>
          </a:xfrm>
          <a:prstGeom prst="rect">
            <a:avLst/>
          </a:prstGeom>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2" name="Title 1"/>
          <p:cNvSpPr>
            <a:spLocks noGrp="1"/>
          </p:cNvSpPr>
          <p:nvPr>
            <p:ph type="title" hasCustomPrompt="1"/>
          </p:nvPr>
        </p:nvSpPr>
        <p:spPr>
          <a:xfrm>
            <a:off x="457200" y="438150"/>
            <a:ext cx="7620000" cy="422672"/>
          </a:xfrm>
        </p:spPr>
        <p:txBody>
          <a:bodyPr/>
          <a:lstStyle>
            <a:lvl1pPr>
              <a:defRPr/>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38"/>
          <p:cNvSpPr>
            <a:spLocks noGrp="1"/>
          </p:cNvSpPr>
          <p:nvPr>
            <p:ph sz="quarter" idx="37" hasCustomPrompt="1"/>
          </p:nvPr>
        </p:nvSpPr>
        <p:spPr>
          <a:xfrm>
            <a:off x="5410200" y="1498854"/>
            <a:ext cx="2971800" cy="310896"/>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0" name="Content Placeholder 38"/>
          <p:cNvSpPr>
            <a:spLocks noGrp="1"/>
          </p:cNvSpPr>
          <p:nvPr>
            <p:ph sz="quarter" idx="36" hasCustomPrompt="1"/>
          </p:nvPr>
        </p:nvSpPr>
        <p:spPr>
          <a:xfrm>
            <a:off x="5410200" y="1143000"/>
            <a:ext cx="2438400" cy="361950"/>
          </a:xfrm>
          <a:prstGeom prst="rect">
            <a:avLst/>
          </a:prstGeom>
          <a:solidFill>
            <a:schemeClr val="tx1">
              <a:lumMod val="85000"/>
              <a:lumOff val="15000"/>
            </a:schemeClr>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a:t>
            </a:r>
            <a:endParaRPr lang="en-JM" dirty="0"/>
          </a:p>
        </p:txBody>
      </p:sp>
      <p:sp>
        <p:nvSpPr>
          <p:cNvPr id="17" name="Text Placeholder 13"/>
          <p:cNvSpPr>
            <a:spLocks noGrp="1"/>
          </p:cNvSpPr>
          <p:nvPr>
            <p:ph type="body" sz="quarter" idx="19" hasCustomPrompt="1"/>
          </p:nvPr>
        </p:nvSpPr>
        <p:spPr>
          <a:xfrm>
            <a:off x="5410200" y="2114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
        <p:nvSpPr>
          <p:cNvPr id="18" name="Text Placeholder 13"/>
          <p:cNvSpPr>
            <a:spLocks noGrp="1"/>
          </p:cNvSpPr>
          <p:nvPr>
            <p:ph type="body" sz="quarter" idx="41" hasCustomPrompt="1"/>
          </p:nvPr>
        </p:nvSpPr>
        <p:spPr>
          <a:xfrm>
            <a:off x="5410200" y="2724150"/>
            <a:ext cx="3429000" cy="11430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
        <p:nvSpPr>
          <p:cNvPr id="19" name="Text Placeholder 13"/>
          <p:cNvSpPr>
            <a:spLocks noGrp="1"/>
          </p:cNvSpPr>
          <p:nvPr>
            <p:ph type="body" sz="quarter" idx="42" hasCustomPrompt="1"/>
          </p:nvPr>
        </p:nvSpPr>
        <p:spPr>
          <a:xfrm>
            <a:off x="5410200" y="39433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ul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able Placeholder 9"/>
          <p:cNvSpPr>
            <a:spLocks noGrp="1"/>
          </p:cNvSpPr>
          <p:nvPr>
            <p:ph type="tbl" sz="quarter" idx="13" hasCustomPrompt="1"/>
          </p:nvPr>
        </p:nvSpPr>
        <p:spPr>
          <a:xfrm>
            <a:off x="533400" y="1619250"/>
            <a:ext cx="7848600" cy="2286000"/>
          </a:xfrm>
          <a:prstGeom prst="rect">
            <a:avLst/>
          </a:prstGeom>
        </p:spPr>
        <p:txBody>
          <a:bodyPr>
            <a:normAutofit/>
          </a:bodyPr>
          <a:lstStyle>
            <a:lvl1pPr>
              <a:defRPr sz="1400"/>
            </a:lvl1pPr>
          </a:lstStyle>
          <a:p>
            <a:r>
              <a:rPr lang="lv-LV" dirty="0"/>
              <a:t>Tabula</a:t>
            </a:r>
            <a:endParaRPr lang="en-JM" dirty="0"/>
          </a:p>
        </p:txBody>
      </p:sp>
      <p:sp>
        <p:nvSpPr>
          <p:cNvPr id="12" name="Text Placeholder 11"/>
          <p:cNvSpPr>
            <a:spLocks noGrp="1"/>
          </p:cNvSpPr>
          <p:nvPr>
            <p:ph type="body" sz="quarter" idx="14" hasCustomPrompt="1"/>
          </p:nvPr>
        </p:nvSpPr>
        <p:spPr>
          <a:xfrm>
            <a:off x="457200" y="1085850"/>
            <a:ext cx="8229600" cy="285750"/>
          </a:xfrm>
          <a:prstGeom prst="rect">
            <a:avLst/>
          </a:prstGeom>
        </p:spPr>
        <p:txBody>
          <a:bodyPr>
            <a:noAutofit/>
          </a:bodyPr>
          <a:lstStyle>
            <a:lvl1pPr algn="l">
              <a:buNone/>
              <a:defRPr sz="1600" b="0">
                <a:latin typeface="Calibri" pitchFamily="34" charset="0"/>
                <a:cs typeface="Calibri" pitchFamily="34" charset="0"/>
              </a:defRPr>
            </a:lvl1pPr>
            <a:lvl2pPr>
              <a:defRPr sz="1800" b="1"/>
            </a:lvl2pPr>
            <a:lvl3pPr>
              <a:defRPr sz="1800" b="1"/>
            </a:lvl3pPr>
            <a:lvl4pPr>
              <a:defRPr sz="1800" b="1"/>
            </a:lvl4pPr>
            <a:lvl5pPr>
              <a:defRPr sz="1800" b="1"/>
            </a:lvl5pPr>
          </a:lstStyle>
          <a:p>
            <a:pPr lvl="0"/>
            <a:r>
              <a:rPr lang="lv-LV" dirty="0"/>
              <a:t>Teksts</a:t>
            </a:r>
            <a:endParaRPr lang="en-JM" dirty="0"/>
          </a:p>
        </p:txBody>
      </p:sp>
      <p:sp>
        <p:nvSpPr>
          <p:cNvPr id="14" name="Text Placeholder 13"/>
          <p:cNvSpPr>
            <a:spLocks noGrp="1"/>
          </p:cNvSpPr>
          <p:nvPr>
            <p:ph type="body" sz="quarter" idx="15" hasCustomPrompt="1"/>
          </p:nvPr>
        </p:nvSpPr>
        <p:spPr>
          <a:xfrm>
            <a:off x="533400" y="4019550"/>
            <a:ext cx="7924800" cy="4572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rsraksts un 4 zona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1" name="Text Placeholder 20"/>
          <p:cNvSpPr>
            <a:spLocks noGrp="1"/>
          </p:cNvSpPr>
          <p:nvPr userDrawn="1">
            <p:ph type="body" sz="quarter" idx="13" hasCustomPrompt="1"/>
          </p:nvPr>
        </p:nvSpPr>
        <p:spPr>
          <a:xfrm>
            <a:off x="533400" y="15430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2" name="Text Placeholder 20"/>
          <p:cNvSpPr>
            <a:spLocks noGrp="1"/>
          </p:cNvSpPr>
          <p:nvPr userDrawn="1">
            <p:ph type="body" sz="quarter" idx="14" hasCustomPrompt="1"/>
          </p:nvPr>
        </p:nvSpPr>
        <p:spPr>
          <a:xfrm>
            <a:off x="4343400" y="15430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3" name="Text Placeholder 20"/>
          <p:cNvSpPr>
            <a:spLocks noGrp="1"/>
          </p:cNvSpPr>
          <p:nvPr userDrawn="1">
            <p:ph type="body" sz="quarter" idx="15" hasCustomPrompt="1"/>
          </p:nvPr>
        </p:nvSpPr>
        <p:spPr>
          <a:xfrm>
            <a:off x="533400" y="33718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4" name="Text Placeholder 20"/>
          <p:cNvSpPr>
            <a:spLocks noGrp="1"/>
          </p:cNvSpPr>
          <p:nvPr userDrawn="1">
            <p:ph type="body" sz="quarter" idx="16" hasCustomPrompt="1"/>
          </p:nvPr>
        </p:nvSpPr>
        <p:spPr>
          <a:xfrm>
            <a:off x="4343400" y="33718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6" name="Text Placeholder 25"/>
          <p:cNvSpPr>
            <a:spLocks noGrp="1"/>
          </p:cNvSpPr>
          <p:nvPr userDrawn="1">
            <p:ph type="body" sz="quarter" idx="17" hasCustomPrompt="1"/>
          </p:nvPr>
        </p:nvSpPr>
        <p:spPr>
          <a:xfrm>
            <a:off x="533400" y="1123950"/>
            <a:ext cx="24384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7" name="Text Placeholder 25"/>
          <p:cNvSpPr>
            <a:spLocks noGrp="1"/>
          </p:cNvSpPr>
          <p:nvPr userDrawn="1">
            <p:ph type="body" sz="quarter" idx="18" hasCustomPrompt="1"/>
          </p:nvPr>
        </p:nvSpPr>
        <p:spPr>
          <a:xfrm>
            <a:off x="4343400" y="1123950"/>
            <a:ext cx="25146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9" name="Text Placeholder 25"/>
          <p:cNvSpPr>
            <a:spLocks noGrp="1"/>
          </p:cNvSpPr>
          <p:nvPr userDrawn="1">
            <p:ph type="body" sz="quarter" idx="20" hasCustomPrompt="1"/>
          </p:nvPr>
        </p:nvSpPr>
        <p:spPr>
          <a:xfrm>
            <a:off x="533400" y="2971800"/>
            <a:ext cx="25908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8" name="Text Placeholder 25"/>
          <p:cNvSpPr>
            <a:spLocks noGrp="1"/>
          </p:cNvSpPr>
          <p:nvPr userDrawn="1">
            <p:ph type="body" sz="quarter" idx="19" hasCustomPrompt="1"/>
          </p:nvPr>
        </p:nvSpPr>
        <p:spPr>
          <a:xfrm>
            <a:off x="4343400" y="2971800"/>
            <a:ext cx="25146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ttēls un tek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Picture Placeholder 8"/>
          <p:cNvSpPr>
            <a:spLocks noGrp="1"/>
          </p:cNvSpPr>
          <p:nvPr>
            <p:ph type="pic" sz="quarter" idx="13" hasCustomPrompt="1"/>
          </p:nvPr>
        </p:nvSpPr>
        <p:spPr>
          <a:xfrm>
            <a:off x="533400" y="1619250"/>
            <a:ext cx="4343400" cy="2476500"/>
          </a:xfrm>
          <a:prstGeom prst="rect">
            <a:avLst/>
          </a:prstGeom>
          <a:ln w="38100">
            <a:solidFill>
              <a:schemeClr val="bg1"/>
            </a:solidFill>
            <a:miter lim="800000"/>
          </a:ln>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11" name="Text Placeholder 10"/>
          <p:cNvSpPr>
            <a:spLocks noGrp="1"/>
          </p:cNvSpPr>
          <p:nvPr>
            <p:ph type="body" sz="quarter" idx="14" hasCustomPrompt="1"/>
          </p:nvPr>
        </p:nvSpPr>
        <p:spPr>
          <a:xfrm>
            <a:off x="457200" y="1009650"/>
            <a:ext cx="8077200" cy="342900"/>
          </a:xfrm>
          <a:prstGeom prst="rect">
            <a:avLst/>
          </a:prstGeom>
        </p:spPr>
        <p:txBody>
          <a:bodyPr>
            <a:noAutofit/>
          </a:bodyPr>
          <a:lstStyle>
            <a:lvl1pPr>
              <a:buNone/>
              <a:defRPr sz="1600">
                <a:solidFill>
                  <a:schemeClr val="tx1">
                    <a:lumMod val="65000"/>
                    <a:lumOff val="35000"/>
                  </a:schemeClr>
                </a:solidFill>
              </a:defRPr>
            </a:lvl1pPr>
            <a:lvl2pPr>
              <a:defRPr sz="1600"/>
            </a:lvl2pPr>
            <a:lvl3pPr>
              <a:defRPr sz="1600"/>
            </a:lvl3pPr>
            <a:lvl4pPr>
              <a:defRPr sz="1600"/>
            </a:lvl4pPr>
            <a:lvl5pPr>
              <a:defRPr sz="1600"/>
            </a:lvl5pPr>
          </a:lstStyle>
          <a:p>
            <a:pPr lvl="0"/>
            <a:r>
              <a:rPr lang="lv-LV" dirty="0"/>
              <a:t>Teksts</a:t>
            </a:r>
            <a:endParaRPr lang="en-JM" dirty="0"/>
          </a:p>
        </p:txBody>
      </p:sp>
      <p:sp>
        <p:nvSpPr>
          <p:cNvPr id="20" name="Text Placeholder 10"/>
          <p:cNvSpPr>
            <a:spLocks noGrp="1"/>
          </p:cNvSpPr>
          <p:nvPr>
            <p:ph type="body" sz="quarter" idx="15" hasCustomPrompt="1"/>
          </p:nvPr>
        </p:nvSpPr>
        <p:spPr>
          <a:xfrm>
            <a:off x="5105400" y="1581150"/>
            <a:ext cx="3429000" cy="2514600"/>
          </a:xfrm>
          <a:prstGeom prst="rect">
            <a:avLst/>
          </a:prstGeom>
        </p:spPr>
        <p:txBody>
          <a:bodyPr>
            <a:noAutofit/>
          </a:bodyPr>
          <a:lstStyle>
            <a:lvl1pPr>
              <a:buNone/>
              <a:defRPr sz="1600">
                <a:solidFill>
                  <a:schemeClr val="tx1">
                    <a:lumMod val="65000"/>
                    <a:lumOff val="35000"/>
                  </a:schemeClr>
                </a:solidFill>
              </a:defRPr>
            </a:lvl1pPr>
            <a:lvl2pPr>
              <a:defRPr sz="1600"/>
            </a:lvl2pPr>
            <a:lvl3pPr>
              <a:defRPr sz="1600"/>
            </a:lvl3pPr>
            <a:lvl4pPr>
              <a:defRPr sz="1600"/>
            </a:lvl4pPr>
            <a:lvl5pPr>
              <a:defRPr sz="1600"/>
            </a:lvl5pPr>
          </a:lstStyle>
          <a:p>
            <a:pPr lvl="0"/>
            <a:r>
              <a:rPr lang="lv-LV" dirty="0"/>
              <a:t>Teksts</a:t>
            </a:r>
            <a:endParaRPr lang="en-JM"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auna sadaļa">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0" y="0"/>
            <a:ext cx="9144000" cy="5143500"/>
          </a:xfrm>
          <a:prstGeom prst="rect">
            <a:avLst/>
          </a:prstGeom>
        </p:spPr>
        <p:txBody>
          <a:bodyPr/>
          <a:lstStyle>
            <a:lvl1pPr>
              <a:buNone/>
              <a:defRPr/>
            </a:lvl1pPr>
          </a:lstStyle>
          <a:p>
            <a:r>
              <a:rPr lang="lv-LV" dirty="0"/>
              <a:t>Fona attēls</a:t>
            </a:r>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8"/>
          <p:cNvSpPr>
            <a:spLocks noGrp="1"/>
          </p:cNvSpPr>
          <p:nvPr>
            <p:ph type="body" sz="quarter" idx="13" hasCustomPrompt="1"/>
          </p:nvPr>
        </p:nvSpPr>
        <p:spPr>
          <a:xfrm>
            <a:off x="381000" y="1657350"/>
            <a:ext cx="8153400" cy="1219200"/>
          </a:xfrm>
          <a:prstGeom prst="rect">
            <a:avLst/>
          </a:prstGeom>
        </p:spPr>
        <p:txBody>
          <a:bodyPr>
            <a:normAutofit/>
          </a:bodyPr>
          <a:lstStyle>
            <a:lvl1pPr algn="l">
              <a:buNone/>
              <a:defRPr sz="3600">
                <a:latin typeface="Calibri" pitchFamily="34" charset="0"/>
              </a:defRPr>
            </a:lvl1pPr>
          </a:lstStyle>
          <a:p>
            <a:pPr lvl="0"/>
            <a:r>
              <a:rPr lang="lv-LV" dirty="0"/>
              <a:t>virsraksts</a:t>
            </a:r>
            <a:endParaRPr lang="en-JM" dirty="0"/>
          </a:p>
        </p:txBody>
      </p:sp>
      <p:sp>
        <p:nvSpPr>
          <p:cNvPr id="16" name="Text Placeholder 10"/>
          <p:cNvSpPr>
            <a:spLocks noGrp="1"/>
          </p:cNvSpPr>
          <p:nvPr>
            <p:ph type="body" sz="quarter" idx="14" hasCustomPrompt="1"/>
          </p:nvPr>
        </p:nvSpPr>
        <p:spPr>
          <a:xfrm>
            <a:off x="457200" y="2952750"/>
            <a:ext cx="6477000" cy="571500"/>
          </a:xfrm>
          <a:prstGeom prst="rect">
            <a:avLst/>
          </a:prstGeom>
        </p:spPr>
        <p:txBody>
          <a:bodyPr>
            <a:noAutofit/>
          </a:bodyPr>
          <a:lstStyle>
            <a:lvl1pPr algn="l">
              <a:buNone/>
              <a:defRPr sz="1600"/>
            </a:lvl1pPr>
            <a:lvl2pPr>
              <a:defRPr sz="1800"/>
            </a:lvl2pPr>
            <a:lvl3pPr>
              <a:defRPr sz="1800"/>
            </a:lvl3pPr>
            <a:lvl4pPr>
              <a:defRPr sz="1800"/>
            </a:lvl4pPr>
            <a:lvl5pPr>
              <a:defRPr sz="1800"/>
            </a:lvl5pPr>
          </a:lstStyle>
          <a:p>
            <a:pPr lvl="0"/>
            <a:r>
              <a:rPr lang="lv-LV" dirty="0"/>
              <a:t>Teksts</a:t>
            </a:r>
            <a:endParaRPr lang="en-JM" dirty="0"/>
          </a:p>
        </p:txBody>
      </p:sp>
      <p:sp>
        <p:nvSpPr>
          <p:cNvPr id="17" name="Rectangle 16"/>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Calibri" pitchFamily="34" charset="0"/>
            </a:endParaRPr>
          </a:p>
        </p:txBody>
      </p:sp>
      <p:cxnSp>
        <p:nvCxnSpPr>
          <p:cNvPr id="18" name="Straight Connector 17"/>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 / Jauna sadaļa / Jauns temat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Text Placeholder 8"/>
          <p:cNvSpPr>
            <a:spLocks noGrp="1"/>
          </p:cNvSpPr>
          <p:nvPr>
            <p:ph type="body" sz="quarter" idx="13" hasCustomPrompt="1"/>
          </p:nvPr>
        </p:nvSpPr>
        <p:spPr>
          <a:xfrm>
            <a:off x="381000" y="1657350"/>
            <a:ext cx="8153400" cy="1219200"/>
          </a:xfrm>
          <a:prstGeom prst="rect">
            <a:avLst/>
          </a:prstGeom>
        </p:spPr>
        <p:txBody>
          <a:bodyPr>
            <a:normAutofit/>
          </a:bodyPr>
          <a:lstStyle>
            <a:lvl1pPr algn="l">
              <a:buNone/>
              <a:defRPr sz="6000">
                <a:latin typeface="Calibri" pitchFamily="34" charset="0"/>
              </a:defRPr>
            </a:lvl1pPr>
          </a:lstStyle>
          <a:p>
            <a:pPr lvl="0"/>
            <a:r>
              <a:rPr lang="lv-LV" dirty="0"/>
              <a:t>Pauze</a:t>
            </a:r>
            <a:endParaRPr lang="en-JM" dirty="0"/>
          </a:p>
        </p:txBody>
      </p:sp>
      <p:sp>
        <p:nvSpPr>
          <p:cNvPr id="11" name="Text Placeholder 10"/>
          <p:cNvSpPr>
            <a:spLocks noGrp="1"/>
          </p:cNvSpPr>
          <p:nvPr>
            <p:ph type="body" sz="quarter" idx="14" hasCustomPrompt="1"/>
          </p:nvPr>
        </p:nvSpPr>
        <p:spPr>
          <a:xfrm>
            <a:off x="457200" y="2952750"/>
            <a:ext cx="6477000" cy="571500"/>
          </a:xfrm>
          <a:prstGeom prst="rect">
            <a:avLst/>
          </a:prstGeom>
        </p:spPr>
        <p:txBody>
          <a:bodyPr>
            <a:noAutofit/>
          </a:bodyPr>
          <a:lstStyle>
            <a:lvl1pPr algn="l">
              <a:buNone/>
              <a:defRPr sz="1600"/>
            </a:lvl1pPr>
            <a:lvl2pPr>
              <a:defRPr sz="1800"/>
            </a:lvl2pPr>
            <a:lvl3pPr>
              <a:defRPr sz="1800"/>
            </a:lvl3pPr>
            <a:lvl4pPr>
              <a:defRPr sz="1800"/>
            </a:lvl4pPr>
            <a:lvl5pPr>
              <a:defRPr sz="1800"/>
            </a:lvl5pPr>
          </a:lstStyle>
          <a:p>
            <a:pPr lvl="0"/>
            <a:r>
              <a:rPr lang="lv-LV" dirty="0"/>
              <a:t>Teksts</a:t>
            </a:r>
            <a:endParaRPr lang="en-JM" dirty="0"/>
          </a:p>
        </p:txBody>
      </p:sp>
      <p:sp>
        <p:nvSpPr>
          <p:cNvPr id="15" name="Rectangle 14"/>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Calibri" pitchFamily="34" charset="0"/>
            </a:endParaRPr>
          </a:p>
        </p:txBody>
      </p:sp>
      <p:cxnSp>
        <p:nvCxnSpPr>
          <p:cNvPr id="13" name="Straight Connector 12"/>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hlinkClick r:id="" action="ppaction://hlinkshowjump?jump=nextslide" highlightClick="1"/>
          </p:cNvPr>
          <p:cNvSpPr/>
          <p:nvPr userDrawn="1"/>
        </p:nvSpPr>
        <p:spPr>
          <a:xfrm>
            <a:off x="8382000"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7" name="Oval 16">
            <a:hlinkClick r:id="" action="ppaction://hlinkshowjump?jump=previousslide" highlightClick="1"/>
          </p:cNvPr>
          <p:cNvSpPr/>
          <p:nvPr userDrawn="1"/>
        </p:nvSpPr>
        <p:spPr>
          <a:xfrm>
            <a:off x="8036087"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8" name="Chevron 17"/>
          <p:cNvSpPr/>
          <p:nvPr userDrawn="1"/>
        </p:nvSpPr>
        <p:spPr>
          <a:xfrm flipH="1">
            <a:off x="8122955"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
        <p:nvSpPr>
          <p:cNvPr id="19" name="Chevron 18"/>
          <p:cNvSpPr/>
          <p:nvPr userDrawn="1"/>
        </p:nvSpPr>
        <p:spPr>
          <a:xfrm>
            <a:off x="8473440"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Tree>
    <p:extLst>
      <p:ext uri="{BB962C8B-B14F-4D97-AF65-F5344CB8AC3E}">
        <p14:creationId xmlns:p14="http://schemas.microsoft.com/office/powerpoint/2010/main" val="217771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92449805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79013759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62935575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2372654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2A54C80-263E-416B-A8E0-580EDEADCBDC}" type="datetimeFigureOut">
              <a:rPr lang="en-US" smtClean="0"/>
              <a:t>6/17/2019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206069986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41425876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6/17/2019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8DF5134D-7C6B-4A7B-B28B-A8C75F870448}" type="slidenum">
              <a:rPr lang="en-JM" smtClean="0"/>
              <a:pPr/>
              <a:t>‹#›</a:t>
            </a:fld>
            <a:endParaRPr lang="en-JM"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160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686" r:id="rId14"/>
    <p:sldLayoutId id="2147483685" r:id="rId15"/>
    <p:sldLayoutId id="2147483682" r:id="rId16"/>
    <p:sldLayoutId id="2147483681" r:id="rId17"/>
    <p:sldLayoutId id="2147483680" r:id="rId18"/>
    <p:sldLayoutId id="2147483677" r:id="rId19"/>
    <p:sldLayoutId id="2147483683" r:id="rId20"/>
    <p:sldLayoutId id="2147483661" r:id="rId21"/>
    <p:sldLayoutId id="2147483662" r:id="rId22"/>
    <p:sldLayoutId id="2147483679" r:id="rId23"/>
    <p:sldLayoutId id="2147483678" r:id="rId24"/>
    <p:sldLayoutId id="2147483670" r:id="rId25"/>
    <p:sldLayoutId id="2147483663" r:id="rId26"/>
    <p:sldLayoutId id="2147483664" r:id="rId27"/>
    <p:sldLayoutId id="2147483666" r:id="rId28"/>
    <p:sldLayoutId id="2147483667" r:id="rId29"/>
    <p:sldLayoutId id="2147483668" r:id="rId30"/>
    <p:sldLayoutId id="2147483669" r:id="rId31"/>
    <p:sldLayoutId id="2147483671" r:id="rId32"/>
    <p:sldLayoutId id="2147483672" r:id="rId33"/>
    <p:sldLayoutId id="2147483673" r:id="rId34"/>
    <p:sldLayoutId id="2147483674" r:id="rId35"/>
    <p:sldLayoutId id="2147483675" r:id="rId36"/>
    <p:sldLayoutId id="2147483676" r:id="rId37"/>
    <p:sldLayoutId id="2147483687" r:id="rId38"/>
  </p:sldLayoutIdLst>
  <p:hf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Excel_Worksheet3.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package" Target="../embeddings/Microsoft_Excel_Worksheet5.xlsx"/></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Excel_Worksheet6.xlsx"/></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package" Target="../embeddings/Microsoft_Excel_Worksheet7.xlsx"/></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b.europa.eu/pub/economic-research/research-networks/html/researcher_hfcn.en.html"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bank.lv/en/statistics/hfcs/tabl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638300"/>
            <a:ext cx="9144000" cy="1028700"/>
            <a:chOff x="2209800" y="1981200"/>
            <a:chExt cx="4876800" cy="1371600"/>
          </a:xfrm>
        </p:grpSpPr>
        <p:sp>
          <p:nvSpPr>
            <p:cNvPr id="12" name="Rectangle 11"/>
            <p:cNvSpPr/>
            <p:nvPr/>
          </p:nvSpPr>
          <p:spPr>
            <a:xfrm>
              <a:off x="2209800" y="1981200"/>
              <a:ext cx="4876800" cy="13716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3" name="Rectangle 12"/>
            <p:cNvSpPr/>
            <p:nvPr/>
          </p:nvSpPr>
          <p:spPr>
            <a:xfrm>
              <a:off x="22098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4" name="Rectangle 13"/>
            <p:cNvSpPr/>
            <p:nvPr/>
          </p:nvSpPr>
          <p:spPr>
            <a:xfrm>
              <a:off x="69342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grpSp>
      <p:sp>
        <p:nvSpPr>
          <p:cNvPr id="3" name="Subtitle 2"/>
          <p:cNvSpPr>
            <a:spLocks noGrp="1"/>
          </p:cNvSpPr>
          <p:nvPr>
            <p:ph type="subTitle" idx="1"/>
          </p:nvPr>
        </p:nvSpPr>
        <p:spPr>
          <a:xfrm>
            <a:off x="131535" y="2925763"/>
            <a:ext cx="9144000" cy="255587"/>
          </a:xfrm>
        </p:spPr>
        <p:txBody>
          <a:bodyPr>
            <a:noAutofit/>
          </a:bodyPr>
          <a:lstStyle/>
          <a:p>
            <a:pPr algn="ctr"/>
            <a:r>
              <a:rPr lang="en-US" sz="1400" b="1" dirty="0">
                <a:solidFill>
                  <a:schemeClr val="tx1">
                    <a:lumMod val="75000"/>
                    <a:lumOff val="25000"/>
                  </a:schemeClr>
                </a:solidFill>
                <a:latin typeface="+mj-lt"/>
                <a:cs typeface="Bebas Neue"/>
              </a:rPr>
              <a:t>Andris Fisenko and Jānis Lapiņš</a:t>
            </a:r>
            <a:r>
              <a:rPr lang="en-US" sz="1400" baseline="30000" dirty="0">
                <a:solidFill>
                  <a:schemeClr val="tx1">
                    <a:lumMod val="75000"/>
                    <a:lumOff val="25000"/>
                  </a:schemeClr>
                </a:solidFill>
                <a:latin typeface="+mj-lt"/>
                <a:cs typeface="Bebas Neue"/>
              </a:rPr>
              <a:t> #)</a:t>
            </a:r>
            <a:endParaRPr lang="en-JM" sz="1400" baseline="30000" dirty="0">
              <a:solidFill>
                <a:schemeClr val="tx1">
                  <a:lumMod val="75000"/>
                  <a:lumOff val="25000"/>
                </a:schemeClr>
              </a:solidFill>
              <a:latin typeface="+mj-lt"/>
              <a:cs typeface="Bebas Neue"/>
            </a:endParaRPr>
          </a:p>
        </p:txBody>
      </p:sp>
      <p:sp>
        <p:nvSpPr>
          <p:cNvPr id="15" name="Rectangle 14"/>
          <p:cNvSpPr/>
          <p:nvPr/>
        </p:nvSpPr>
        <p:spPr>
          <a:xfrm>
            <a:off x="0" y="3524250"/>
            <a:ext cx="9144000" cy="161925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The 5th Baltic-Nordic Conference on Survey Statistics</a:t>
            </a:r>
          </a:p>
          <a:p>
            <a:pPr algn="ctr"/>
            <a:r>
              <a:rPr lang="en-GB" sz="1600" dirty="0" err="1">
                <a:solidFill>
                  <a:schemeClr val="tx1"/>
                </a:solidFill>
              </a:rPr>
              <a:t>Örebro</a:t>
            </a:r>
            <a:r>
              <a:rPr lang="en-GB" sz="1600" dirty="0">
                <a:solidFill>
                  <a:schemeClr val="tx1"/>
                </a:solidFill>
              </a:rPr>
              <a:t>, 16-20 June 2019 </a:t>
            </a:r>
          </a:p>
          <a:p>
            <a:pPr algn="ctr"/>
            <a:endParaRPr lang="en-GB" sz="1600" dirty="0">
              <a:solidFill>
                <a:srgbClr val="0070C0"/>
              </a:solidFill>
            </a:endParaRPr>
          </a:p>
          <a:p>
            <a:r>
              <a:rPr lang="en-GB" sz="1200" baseline="30000" dirty="0">
                <a:solidFill>
                  <a:srgbClr val="0E0EE4"/>
                </a:solidFill>
              </a:rPr>
              <a:t>#)</a:t>
            </a:r>
            <a:r>
              <a:rPr lang="en-GB" sz="1200" dirty="0">
                <a:solidFill>
                  <a:srgbClr val="0E0EE4"/>
                </a:solidFill>
              </a:rPr>
              <a:t> </a:t>
            </a:r>
            <a:r>
              <a:rPr lang="en-GB" sz="1000" dirty="0">
                <a:solidFill>
                  <a:srgbClr val="0E0EE4"/>
                </a:solidFill>
              </a:rPr>
              <a:t>The views expressed in this presentation are those of the authors and</a:t>
            </a:r>
          </a:p>
          <a:p>
            <a:r>
              <a:rPr lang="en-GB" sz="1000" dirty="0">
                <a:solidFill>
                  <a:srgbClr val="0E0EE4"/>
                </a:solidFill>
              </a:rPr>
              <a:t>should not necessarily be interpreted as those of the Bank of Latvia.</a:t>
            </a:r>
          </a:p>
        </p:txBody>
      </p:sp>
      <p:cxnSp>
        <p:nvCxnSpPr>
          <p:cNvPr id="11" name="Straight Connector 10"/>
          <p:cNvCxnSpPr/>
          <p:nvPr/>
        </p:nvCxnSpPr>
        <p:spPr bwMode="auto">
          <a:xfrm>
            <a:off x="2032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2032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88392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88392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1275606"/>
            <a:ext cx="9143999" cy="1391394"/>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EDITING BASED ON ADMINISTRATIVE DATA:</a:t>
            </a:r>
            <a:br>
              <a:rPr lang="en-GB" sz="2800" dirty="0">
                <a:solidFill>
                  <a:schemeClr val="tx1"/>
                </a:solidFill>
              </a:rPr>
            </a:br>
            <a:r>
              <a:rPr lang="en-GB" sz="2800" dirty="0">
                <a:solidFill>
                  <a:schemeClr val="tx1"/>
                </a:solidFill>
              </a:rPr>
              <a:t> EXPERIENCE OF LATVIAN HFCS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655468" y="253295"/>
            <a:ext cx="6491064" cy="837456"/>
          </a:xfrm>
        </p:spPr>
        <p:txBody>
          <a:bodyPr>
            <a:normAutofit fontScale="90000"/>
          </a:bodyPr>
          <a:lstStyle/>
          <a:p>
            <a:r>
              <a:rPr lang="en-GB" dirty="0"/>
              <a:t>Amount of </a:t>
            </a:r>
            <a:r>
              <a:rPr lang="lv-LV" dirty="0"/>
              <a:t>gross </a:t>
            </a:r>
            <a:r>
              <a:rPr lang="en-GB" dirty="0"/>
              <a:t>employee income </a:t>
            </a:r>
            <a:br>
              <a:rPr lang="en-GB" dirty="0"/>
            </a:br>
            <a:r>
              <a:rPr lang="en-GB" sz="2400" dirty="0"/>
              <a:t>(collected vs. final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10</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468313" y="1635645"/>
            <a:ext cx="8424862" cy="2160241"/>
          </a:xfrm>
        </p:spPr>
        <p:txBody>
          <a:bodyPr/>
          <a:lstStyle/>
          <a:p>
            <a:r>
              <a:rPr lang="lv-LV" dirty="0"/>
              <a:t> </a:t>
            </a:r>
          </a:p>
        </p:txBody>
      </p:sp>
      <p:graphicFrame>
        <p:nvGraphicFramePr>
          <p:cNvPr id="5" name="Object 4">
            <a:extLst>
              <a:ext uri="{FF2B5EF4-FFF2-40B4-BE49-F238E27FC236}">
                <a16:creationId xmlns:a16="http://schemas.microsoft.com/office/drawing/2014/main" id="{5899C0AC-BF13-4B97-9082-C5BBF59D3179}"/>
              </a:ext>
            </a:extLst>
          </p:cNvPr>
          <p:cNvGraphicFramePr>
            <a:graphicFrameLocks noChangeAspect="1"/>
          </p:cNvGraphicFramePr>
          <p:nvPr>
            <p:extLst>
              <p:ext uri="{D42A27DB-BD31-4B8C-83A1-F6EECF244321}">
                <p14:modId xmlns:p14="http://schemas.microsoft.com/office/powerpoint/2010/main" val="1094734715"/>
              </p:ext>
            </p:extLst>
          </p:nvPr>
        </p:nvGraphicFramePr>
        <p:xfrm>
          <a:off x="655468" y="1491631"/>
          <a:ext cx="7587886" cy="2952328"/>
        </p:xfrm>
        <a:graphic>
          <a:graphicData uri="http://schemas.openxmlformats.org/presentationml/2006/ole">
            <mc:AlternateContent xmlns:mc="http://schemas.openxmlformats.org/markup-compatibility/2006">
              <mc:Choice xmlns:v="urn:schemas-microsoft-com:vml" Requires="v">
                <p:oleObj spid="_x0000_s30791" name="Worksheet" r:id="rId4" imgW="5410379" imgH="2105071" progId="Excel.Sheet.12">
                  <p:embed/>
                </p:oleObj>
              </mc:Choice>
              <mc:Fallback>
                <p:oleObj name="Worksheet" r:id="rId4" imgW="5410379" imgH="2105071" progId="Excel.Sheet.12">
                  <p:embed/>
                  <p:pic>
                    <p:nvPicPr>
                      <p:cNvPr id="0" name=""/>
                      <p:cNvPicPr/>
                      <p:nvPr/>
                    </p:nvPicPr>
                    <p:blipFill>
                      <a:blip r:embed="rId5"/>
                      <a:stretch>
                        <a:fillRect/>
                      </a:stretch>
                    </p:blipFill>
                    <p:spPr>
                      <a:xfrm>
                        <a:off x="655468" y="1491631"/>
                        <a:ext cx="7587886" cy="2952328"/>
                      </a:xfrm>
                      <a:prstGeom prst="rect">
                        <a:avLst/>
                      </a:prstGeom>
                    </p:spPr>
                  </p:pic>
                </p:oleObj>
              </mc:Fallback>
            </mc:AlternateContent>
          </a:graphicData>
        </a:graphic>
      </p:graphicFrame>
    </p:spTree>
    <p:extLst>
      <p:ext uri="{BB962C8B-B14F-4D97-AF65-F5344CB8AC3E}">
        <p14:creationId xmlns:p14="http://schemas.microsoft.com/office/powerpoint/2010/main" val="201261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5E50-2ACA-47AD-9CC0-402B795B9408}"/>
              </a:ext>
            </a:extLst>
          </p:cNvPr>
          <p:cNvSpPr>
            <a:spLocks noGrp="1"/>
          </p:cNvSpPr>
          <p:nvPr>
            <p:ph type="title"/>
          </p:nvPr>
        </p:nvSpPr>
        <p:spPr>
          <a:xfrm>
            <a:off x="395536" y="457200"/>
            <a:ext cx="8424935" cy="530374"/>
          </a:xfrm>
        </p:spPr>
        <p:txBody>
          <a:bodyPr>
            <a:normAutofit/>
          </a:bodyPr>
          <a:lstStyle/>
          <a:p>
            <a:pPr algn="ctr"/>
            <a:r>
              <a:rPr lang="en-GB" sz="3000" dirty="0"/>
              <a:t>Gross employee income per household </a:t>
            </a:r>
            <a:r>
              <a:rPr lang="en-GB" sz="2400" dirty="0"/>
              <a:t>(1,000 EUR)</a:t>
            </a:r>
          </a:p>
        </p:txBody>
      </p:sp>
      <p:sp>
        <p:nvSpPr>
          <p:cNvPr id="5" name="Slide Number Placeholder 4">
            <a:extLst>
              <a:ext uri="{FF2B5EF4-FFF2-40B4-BE49-F238E27FC236}">
                <a16:creationId xmlns:a16="http://schemas.microsoft.com/office/drawing/2014/main" id="{374F54CA-80F5-4E85-8FB6-D925907BD196}"/>
              </a:ext>
            </a:extLst>
          </p:cNvPr>
          <p:cNvSpPr>
            <a:spLocks noGrp="1"/>
          </p:cNvSpPr>
          <p:nvPr>
            <p:ph type="sldNum" sz="quarter" idx="12"/>
          </p:nvPr>
        </p:nvSpPr>
        <p:spPr/>
        <p:txBody>
          <a:bodyPr/>
          <a:lstStyle/>
          <a:p>
            <a:fld id="{8DF5134D-7C6B-4A7B-B28B-A8C75F870448}" type="slidenum">
              <a:rPr lang="en-JM" smtClean="0"/>
              <a:pPr/>
              <a:t>11</a:t>
            </a:fld>
            <a:endParaRPr lang="en-JM" dirty="0"/>
          </a:p>
        </p:txBody>
      </p:sp>
      <p:graphicFrame>
        <p:nvGraphicFramePr>
          <p:cNvPr id="7" name="Chart 6">
            <a:extLst>
              <a:ext uri="{FF2B5EF4-FFF2-40B4-BE49-F238E27FC236}">
                <a16:creationId xmlns:a16="http://schemas.microsoft.com/office/drawing/2014/main" id="{1C738AAF-F7D7-433A-92A0-DF532C400756}"/>
              </a:ext>
            </a:extLst>
          </p:cNvPr>
          <p:cNvGraphicFramePr>
            <a:graphicFrameLocks/>
          </p:cNvGraphicFramePr>
          <p:nvPr>
            <p:extLst>
              <p:ext uri="{D42A27DB-BD31-4B8C-83A1-F6EECF244321}">
                <p14:modId xmlns:p14="http://schemas.microsoft.com/office/powerpoint/2010/main" val="2509928081"/>
              </p:ext>
            </p:extLst>
          </p:nvPr>
        </p:nvGraphicFramePr>
        <p:xfrm>
          <a:off x="1403648" y="1228725"/>
          <a:ext cx="6336704" cy="345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433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5E50-2ACA-47AD-9CC0-402B795B9408}"/>
              </a:ext>
            </a:extLst>
          </p:cNvPr>
          <p:cNvSpPr>
            <a:spLocks noGrp="1"/>
          </p:cNvSpPr>
          <p:nvPr>
            <p:ph type="title"/>
          </p:nvPr>
        </p:nvSpPr>
        <p:spPr>
          <a:xfrm>
            <a:off x="395536" y="457200"/>
            <a:ext cx="8424935" cy="530374"/>
          </a:xfrm>
        </p:spPr>
        <p:txBody>
          <a:bodyPr>
            <a:normAutofit/>
          </a:bodyPr>
          <a:lstStyle/>
          <a:p>
            <a:pPr algn="ctr"/>
            <a:r>
              <a:rPr lang="en-GB" sz="3000" dirty="0"/>
              <a:t>Gross self-employee income per household </a:t>
            </a:r>
            <a:r>
              <a:rPr lang="en-GB" sz="2400" dirty="0"/>
              <a:t>(1,000 EUR)</a:t>
            </a:r>
          </a:p>
        </p:txBody>
      </p:sp>
      <p:sp>
        <p:nvSpPr>
          <p:cNvPr id="5" name="Slide Number Placeholder 4">
            <a:extLst>
              <a:ext uri="{FF2B5EF4-FFF2-40B4-BE49-F238E27FC236}">
                <a16:creationId xmlns:a16="http://schemas.microsoft.com/office/drawing/2014/main" id="{374F54CA-80F5-4E85-8FB6-D925907BD196}"/>
              </a:ext>
            </a:extLst>
          </p:cNvPr>
          <p:cNvSpPr>
            <a:spLocks noGrp="1"/>
          </p:cNvSpPr>
          <p:nvPr>
            <p:ph type="sldNum" sz="quarter" idx="12"/>
          </p:nvPr>
        </p:nvSpPr>
        <p:spPr/>
        <p:txBody>
          <a:bodyPr/>
          <a:lstStyle/>
          <a:p>
            <a:fld id="{8DF5134D-7C6B-4A7B-B28B-A8C75F870448}" type="slidenum">
              <a:rPr lang="en-JM" smtClean="0"/>
              <a:pPr/>
              <a:t>12</a:t>
            </a:fld>
            <a:endParaRPr lang="en-JM" dirty="0"/>
          </a:p>
        </p:txBody>
      </p:sp>
      <p:graphicFrame>
        <p:nvGraphicFramePr>
          <p:cNvPr id="6" name="Chart 5">
            <a:extLst>
              <a:ext uri="{FF2B5EF4-FFF2-40B4-BE49-F238E27FC236}">
                <a16:creationId xmlns:a16="http://schemas.microsoft.com/office/drawing/2014/main" id="{A0F431E1-40C4-4E3B-9434-EDB26528D2DE}"/>
              </a:ext>
            </a:extLst>
          </p:cNvPr>
          <p:cNvGraphicFramePr>
            <a:graphicFrameLocks/>
          </p:cNvGraphicFramePr>
          <p:nvPr>
            <p:extLst>
              <p:ext uri="{D42A27DB-BD31-4B8C-83A1-F6EECF244321}">
                <p14:modId xmlns:p14="http://schemas.microsoft.com/office/powerpoint/2010/main" val="906896074"/>
              </p:ext>
            </p:extLst>
          </p:nvPr>
        </p:nvGraphicFramePr>
        <p:xfrm>
          <a:off x="899591" y="1347614"/>
          <a:ext cx="7509771"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03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5E50-2ACA-47AD-9CC0-402B795B9408}"/>
              </a:ext>
            </a:extLst>
          </p:cNvPr>
          <p:cNvSpPr>
            <a:spLocks noGrp="1"/>
          </p:cNvSpPr>
          <p:nvPr>
            <p:ph type="title"/>
          </p:nvPr>
        </p:nvSpPr>
        <p:spPr>
          <a:xfrm>
            <a:off x="395536" y="457200"/>
            <a:ext cx="8424935" cy="530374"/>
          </a:xfrm>
        </p:spPr>
        <p:txBody>
          <a:bodyPr>
            <a:normAutofit/>
          </a:bodyPr>
          <a:lstStyle/>
          <a:p>
            <a:pPr algn="ctr"/>
            <a:r>
              <a:rPr lang="en-GB" sz="3000" dirty="0"/>
              <a:t>Income from public pensions per household </a:t>
            </a:r>
            <a:r>
              <a:rPr lang="en-GB" sz="2400" dirty="0"/>
              <a:t>(1,000 EUR)</a:t>
            </a:r>
          </a:p>
        </p:txBody>
      </p:sp>
      <p:sp>
        <p:nvSpPr>
          <p:cNvPr id="5" name="Slide Number Placeholder 4">
            <a:extLst>
              <a:ext uri="{FF2B5EF4-FFF2-40B4-BE49-F238E27FC236}">
                <a16:creationId xmlns:a16="http://schemas.microsoft.com/office/drawing/2014/main" id="{374F54CA-80F5-4E85-8FB6-D925907BD196}"/>
              </a:ext>
            </a:extLst>
          </p:cNvPr>
          <p:cNvSpPr>
            <a:spLocks noGrp="1"/>
          </p:cNvSpPr>
          <p:nvPr>
            <p:ph type="sldNum" sz="quarter" idx="12"/>
          </p:nvPr>
        </p:nvSpPr>
        <p:spPr/>
        <p:txBody>
          <a:bodyPr/>
          <a:lstStyle/>
          <a:p>
            <a:fld id="{8DF5134D-7C6B-4A7B-B28B-A8C75F870448}" type="slidenum">
              <a:rPr lang="en-JM" smtClean="0"/>
              <a:pPr/>
              <a:t>13</a:t>
            </a:fld>
            <a:endParaRPr lang="en-JM" dirty="0"/>
          </a:p>
        </p:txBody>
      </p:sp>
      <p:graphicFrame>
        <p:nvGraphicFramePr>
          <p:cNvPr id="6" name="Chart 5">
            <a:extLst>
              <a:ext uri="{FF2B5EF4-FFF2-40B4-BE49-F238E27FC236}">
                <a16:creationId xmlns:a16="http://schemas.microsoft.com/office/drawing/2014/main" id="{CE8D9C02-49E9-4E85-8010-4F23E79EA5A1}"/>
              </a:ext>
            </a:extLst>
          </p:cNvPr>
          <p:cNvGraphicFramePr>
            <a:graphicFrameLocks/>
          </p:cNvGraphicFramePr>
          <p:nvPr>
            <p:extLst>
              <p:ext uri="{D42A27DB-BD31-4B8C-83A1-F6EECF244321}">
                <p14:modId xmlns:p14="http://schemas.microsoft.com/office/powerpoint/2010/main" val="3484053849"/>
              </p:ext>
            </p:extLst>
          </p:nvPr>
        </p:nvGraphicFramePr>
        <p:xfrm>
          <a:off x="899592" y="1347614"/>
          <a:ext cx="7488832"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95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971600" y="425347"/>
            <a:ext cx="6624736" cy="714506"/>
          </a:xfrm>
        </p:spPr>
        <p:txBody>
          <a:bodyPr>
            <a:normAutofit fontScale="90000"/>
          </a:bodyPr>
          <a:lstStyle/>
          <a:p>
            <a:r>
              <a:rPr lang="en-GB" sz="4000" dirty="0"/>
              <a:t>Household total gross income: </a:t>
            </a:r>
            <a:br>
              <a:rPr lang="en-GB" sz="2200" dirty="0"/>
            </a:br>
            <a:r>
              <a:rPr lang="en-GB" sz="2200" dirty="0"/>
              <a:t>Reported gross income vs. Final data (Mean value, 1,000 EUR) </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14</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221139" y="1361014"/>
            <a:ext cx="8424862" cy="3240088"/>
          </a:xfrm>
        </p:spPr>
        <p:txBody>
          <a:bodyPr/>
          <a:lstStyle/>
          <a:p>
            <a:r>
              <a:rPr lang="lv-LV" dirty="0"/>
              <a:t> </a:t>
            </a:r>
          </a:p>
        </p:txBody>
      </p:sp>
      <p:graphicFrame>
        <p:nvGraphicFramePr>
          <p:cNvPr id="8" name="Object 7">
            <a:extLst>
              <a:ext uri="{FF2B5EF4-FFF2-40B4-BE49-F238E27FC236}">
                <a16:creationId xmlns:a16="http://schemas.microsoft.com/office/drawing/2014/main" id="{8FB0FE39-BA1B-4C4C-B28D-45DD5BBB67E5}"/>
              </a:ext>
            </a:extLst>
          </p:cNvPr>
          <p:cNvGraphicFramePr>
            <a:graphicFrameLocks noChangeAspect="1"/>
          </p:cNvGraphicFramePr>
          <p:nvPr>
            <p:extLst>
              <p:ext uri="{D42A27DB-BD31-4B8C-83A1-F6EECF244321}">
                <p14:modId xmlns:p14="http://schemas.microsoft.com/office/powerpoint/2010/main" val="141865626"/>
              </p:ext>
            </p:extLst>
          </p:nvPr>
        </p:nvGraphicFramePr>
        <p:xfrm>
          <a:off x="1871700" y="1322594"/>
          <a:ext cx="5400600" cy="3395559"/>
        </p:xfrm>
        <a:graphic>
          <a:graphicData uri="http://schemas.openxmlformats.org/presentationml/2006/ole">
            <mc:AlternateContent xmlns:mc="http://schemas.openxmlformats.org/markup-compatibility/2006">
              <mc:Choice xmlns:v="urn:schemas-microsoft-com:vml" Requires="v">
                <p:oleObj spid="_x0000_s26708" name="Worksheet" r:id="rId4" imgW="4467292" imgH="2867098" progId="Excel.Sheet.12">
                  <p:embed/>
                </p:oleObj>
              </mc:Choice>
              <mc:Fallback>
                <p:oleObj name="Worksheet" r:id="rId4" imgW="4467292" imgH="2867098" progId="Excel.Sheet.12">
                  <p:embed/>
                  <p:pic>
                    <p:nvPicPr>
                      <p:cNvPr id="0" name=""/>
                      <p:cNvPicPr/>
                      <p:nvPr/>
                    </p:nvPicPr>
                    <p:blipFill>
                      <a:blip r:embed="rId5"/>
                      <a:stretch>
                        <a:fillRect/>
                      </a:stretch>
                    </p:blipFill>
                    <p:spPr>
                      <a:xfrm>
                        <a:off x="1871700" y="1322594"/>
                        <a:ext cx="5400600" cy="3395559"/>
                      </a:xfrm>
                      <a:prstGeom prst="rect">
                        <a:avLst/>
                      </a:prstGeom>
                    </p:spPr>
                  </p:pic>
                </p:oleObj>
              </mc:Fallback>
            </mc:AlternateContent>
          </a:graphicData>
        </a:graphic>
      </p:graphicFrame>
    </p:spTree>
    <p:extLst>
      <p:ext uri="{BB962C8B-B14F-4D97-AF65-F5344CB8AC3E}">
        <p14:creationId xmlns:p14="http://schemas.microsoft.com/office/powerpoint/2010/main" val="247470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971600" y="309203"/>
            <a:ext cx="5855667" cy="918270"/>
          </a:xfrm>
        </p:spPr>
        <p:txBody>
          <a:bodyPr>
            <a:normAutofit/>
          </a:bodyPr>
          <a:lstStyle/>
          <a:p>
            <a:r>
              <a:rPr lang="en-GB" dirty="0"/>
              <a:t>Household total gross income:</a:t>
            </a:r>
            <a:br>
              <a:rPr lang="en-GB" sz="2400" dirty="0"/>
            </a:br>
            <a:r>
              <a:rPr lang="en-GB" sz="2400" dirty="0"/>
              <a:t>Reported (gross or net income) vs. Final data</a:t>
            </a:r>
            <a:endParaRPr lang="en-GB" sz="2000"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15</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221139" y="1361014"/>
            <a:ext cx="8424862" cy="3240088"/>
          </a:xfrm>
        </p:spPr>
        <p:txBody>
          <a:bodyPr/>
          <a:lstStyle/>
          <a:p>
            <a:r>
              <a:rPr lang="lv-LV" dirty="0"/>
              <a:t> </a:t>
            </a:r>
          </a:p>
        </p:txBody>
      </p:sp>
      <p:graphicFrame>
        <p:nvGraphicFramePr>
          <p:cNvPr id="8" name="Object 7">
            <a:extLst>
              <a:ext uri="{FF2B5EF4-FFF2-40B4-BE49-F238E27FC236}">
                <a16:creationId xmlns:a16="http://schemas.microsoft.com/office/drawing/2014/main" id="{8FB0FE39-BA1B-4C4C-B28D-45DD5BBB67E5}"/>
              </a:ext>
            </a:extLst>
          </p:cNvPr>
          <p:cNvGraphicFramePr>
            <a:graphicFrameLocks noChangeAspect="1"/>
          </p:cNvGraphicFramePr>
          <p:nvPr>
            <p:extLst>
              <p:ext uri="{D42A27DB-BD31-4B8C-83A1-F6EECF244321}">
                <p14:modId xmlns:p14="http://schemas.microsoft.com/office/powerpoint/2010/main" val="269159392"/>
              </p:ext>
            </p:extLst>
          </p:nvPr>
        </p:nvGraphicFramePr>
        <p:xfrm>
          <a:off x="1871700" y="1323534"/>
          <a:ext cx="5400600" cy="3373629"/>
        </p:xfrm>
        <a:graphic>
          <a:graphicData uri="http://schemas.openxmlformats.org/presentationml/2006/ole">
            <mc:AlternateContent xmlns:mc="http://schemas.openxmlformats.org/markup-compatibility/2006">
              <mc:Choice xmlns:v="urn:schemas-microsoft-com:vml" Requires="v">
                <p:oleObj spid="_x0000_s29771" name="Worksheet" r:id="rId4" imgW="4467292" imgH="2867098" progId="Excel.Sheet.12">
                  <p:embed/>
                </p:oleObj>
              </mc:Choice>
              <mc:Fallback>
                <p:oleObj name="Worksheet" r:id="rId4" imgW="4467292" imgH="2867098" progId="Excel.Sheet.12">
                  <p:embed/>
                  <p:pic>
                    <p:nvPicPr>
                      <p:cNvPr id="8" name="Object 7">
                        <a:extLst>
                          <a:ext uri="{FF2B5EF4-FFF2-40B4-BE49-F238E27FC236}">
                            <a16:creationId xmlns:a16="http://schemas.microsoft.com/office/drawing/2014/main" id="{8FB0FE39-BA1B-4C4C-B28D-45DD5BBB67E5}"/>
                          </a:ext>
                        </a:extLst>
                      </p:cNvPr>
                      <p:cNvPicPr/>
                      <p:nvPr/>
                    </p:nvPicPr>
                    <p:blipFill>
                      <a:blip r:embed="rId5"/>
                      <a:stretch>
                        <a:fillRect/>
                      </a:stretch>
                    </p:blipFill>
                    <p:spPr>
                      <a:xfrm>
                        <a:off x="1871700" y="1323534"/>
                        <a:ext cx="5400600" cy="3373629"/>
                      </a:xfrm>
                      <a:prstGeom prst="rect">
                        <a:avLst/>
                      </a:prstGeom>
                    </p:spPr>
                  </p:pic>
                </p:oleObj>
              </mc:Fallback>
            </mc:AlternateContent>
          </a:graphicData>
        </a:graphic>
      </p:graphicFrame>
    </p:spTree>
    <p:extLst>
      <p:ext uri="{BB962C8B-B14F-4D97-AF65-F5344CB8AC3E}">
        <p14:creationId xmlns:p14="http://schemas.microsoft.com/office/powerpoint/2010/main" val="223275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971600" y="521855"/>
            <a:ext cx="4968552" cy="653107"/>
          </a:xfrm>
        </p:spPr>
        <p:txBody>
          <a:bodyPr>
            <a:normAutofit fontScale="90000"/>
          </a:bodyPr>
          <a:lstStyle/>
          <a:p>
            <a:r>
              <a:rPr lang="en-GB" sz="4000" dirty="0"/>
              <a:t>Real estate properties</a:t>
            </a:r>
            <a:br>
              <a:rPr lang="en-GB" sz="2400" dirty="0"/>
            </a:br>
            <a:r>
              <a:rPr lang="en-GB" sz="2400" dirty="0"/>
              <a:t>(Reported values vs. Final data)</a:t>
            </a:r>
            <a:endParaRPr lang="en-GB" sz="2000"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GB" smtClean="0"/>
              <a:pPr/>
              <a:t>16</a:t>
            </a:fld>
            <a:endParaRPr lang="en-GB"/>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221139" y="1361014"/>
            <a:ext cx="8424862" cy="3240088"/>
          </a:xfrm>
        </p:spPr>
        <p:txBody>
          <a:bodyPr/>
          <a:lstStyle/>
          <a:p>
            <a:r>
              <a:rPr lang="en-GB" dirty="0"/>
              <a:t> </a:t>
            </a:r>
          </a:p>
        </p:txBody>
      </p:sp>
      <p:graphicFrame>
        <p:nvGraphicFramePr>
          <p:cNvPr id="9" name="Object 8">
            <a:extLst>
              <a:ext uri="{FF2B5EF4-FFF2-40B4-BE49-F238E27FC236}">
                <a16:creationId xmlns:a16="http://schemas.microsoft.com/office/drawing/2014/main" id="{9AED3A13-EE53-4672-8B24-06A3E3B3E5E2}"/>
              </a:ext>
            </a:extLst>
          </p:cNvPr>
          <p:cNvGraphicFramePr>
            <a:graphicFrameLocks noChangeAspect="1"/>
          </p:cNvGraphicFramePr>
          <p:nvPr>
            <p:extLst>
              <p:ext uri="{D42A27DB-BD31-4B8C-83A1-F6EECF244321}">
                <p14:modId xmlns:p14="http://schemas.microsoft.com/office/powerpoint/2010/main" val="180598301"/>
              </p:ext>
            </p:extLst>
          </p:nvPr>
        </p:nvGraphicFramePr>
        <p:xfrm>
          <a:off x="1476375" y="1360488"/>
          <a:ext cx="6100763" cy="3298825"/>
        </p:xfrm>
        <a:graphic>
          <a:graphicData uri="http://schemas.openxmlformats.org/presentationml/2006/ole">
            <mc:AlternateContent xmlns:mc="http://schemas.openxmlformats.org/markup-compatibility/2006">
              <mc:Choice xmlns:v="urn:schemas-microsoft-com:vml" Requires="v">
                <p:oleObj spid="_x0000_s31799" name="Worksheet" r:id="rId4" imgW="5972287" imgH="3229114" progId="Excel.Sheet.12">
                  <p:embed/>
                </p:oleObj>
              </mc:Choice>
              <mc:Fallback>
                <p:oleObj name="Worksheet" r:id="rId4" imgW="5972287" imgH="3229114" progId="Excel.Sheet.12">
                  <p:embed/>
                  <p:pic>
                    <p:nvPicPr>
                      <p:cNvPr id="0" name=""/>
                      <p:cNvPicPr/>
                      <p:nvPr/>
                    </p:nvPicPr>
                    <p:blipFill>
                      <a:blip r:embed="rId5"/>
                      <a:stretch>
                        <a:fillRect/>
                      </a:stretch>
                    </p:blipFill>
                    <p:spPr>
                      <a:xfrm>
                        <a:off x="1476375" y="1360488"/>
                        <a:ext cx="6100763" cy="3298825"/>
                      </a:xfrm>
                      <a:prstGeom prst="rect">
                        <a:avLst/>
                      </a:prstGeom>
                    </p:spPr>
                  </p:pic>
                </p:oleObj>
              </mc:Fallback>
            </mc:AlternateContent>
          </a:graphicData>
        </a:graphic>
      </p:graphicFrame>
    </p:spTree>
    <p:extLst>
      <p:ext uri="{BB962C8B-B14F-4D97-AF65-F5344CB8AC3E}">
        <p14:creationId xmlns:p14="http://schemas.microsoft.com/office/powerpoint/2010/main" val="325809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711D-21D4-4A32-8CC3-B31D864D8E22}"/>
              </a:ext>
            </a:extLst>
          </p:cNvPr>
          <p:cNvSpPr>
            <a:spLocks noGrp="1"/>
          </p:cNvSpPr>
          <p:nvPr>
            <p:ph type="title"/>
          </p:nvPr>
        </p:nvSpPr>
        <p:spPr>
          <a:xfrm>
            <a:off x="822960" y="214953"/>
            <a:ext cx="7543800" cy="844629"/>
          </a:xfrm>
        </p:spPr>
        <p:txBody>
          <a:bodyPr>
            <a:normAutofit fontScale="90000"/>
          </a:bodyPr>
          <a:lstStyle/>
          <a:p>
            <a:br>
              <a:rPr lang="lv-LV" dirty="0"/>
            </a:br>
            <a:endParaRPr lang="en-GB" dirty="0"/>
          </a:p>
        </p:txBody>
      </p:sp>
      <p:sp>
        <p:nvSpPr>
          <p:cNvPr id="4" name="Footer Placeholder 3">
            <a:extLst>
              <a:ext uri="{FF2B5EF4-FFF2-40B4-BE49-F238E27FC236}">
                <a16:creationId xmlns:a16="http://schemas.microsoft.com/office/drawing/2014/main" id="{69000241-9E08-4537-8DDB-0B1ED4C4AB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366B3E-610E-40FB-99BD-062BF9B2A4D5}"/>
              </a:ext>
            </a:extLst>
          </p:cNvPr>
          <p:cNvSpPr>
            <a:spLocks noGrp="1"/>
          </p:cNvSpPr>
          <p:nvPr>
            <p:ph type="sldNum" sz="quarter" idx="12"/>
          </p:nvPr>
        </p:nvSpPr>
        <p:spPr/>
        <p:txBody>
          <a:bodyPr/>
          <a:lstStyle/>
          <a:p>
            <a:fld id="{8DF5134D-7C6B-4A7B-B28B-A8C75F870448}" type="slidenum">
              <a:rPr lang="en-JM" smtClean="0"/>
              <a:pPr/>
              <a:t>17</a:t>
            </a:fld>
            <a:endParaRPr lang="en-JM" dirty="0"/>
          </a:p>
        </p:txBody>
      </p:sp>
      <p:graphicFrame>
        <p:nvGraphicFramePr>
          <p:cNvPr id="6" name="Content Placeholder 5">
            <a:extLst>
              <a:ext uri="{FF2B5EF4-FFF2-40B4-BE49-F238E27FC236}">
                <a16:creationId xmlns:a16="http://schemas.microsoft.com/office/drawing/2014/main" id="{5B91BC9B-060A-42B8-8FB3-EAF1C00DEA3C}"/>
              </a:ext>
            </a:extLst>
          </p:cNvPr>
          <p:cNvGraphicFramePr>
            <a:graphicFrameLocks noGrp="1"/>
          </p:cNvGraphicFramePr>
          <p:nvPr>
            <p:ph idx="1"/>
            <p:extLst>
              <p:ext uri="{D42A27DB-BD31-4B8C-83A1-F6EECF244321}">
                <p14:modId xmlns:p14="http://schemas.microsoft.com/office/powerpoint/2010/main" val="189154470"/>
              </p:ext>
            </p:extLst>
          </p:nvPr>
        </p:nvGraphicFramePr>
        <p:xfrm>
          <a:off x="899592" y="1301829"/>
          <a:ext cx="7466533" cy="310030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EFE8DF15-82E7-4C0B-B2FA-6DE617692455}"/>
              </a:ext>
            </a:extLst>
          </p:cNvPr>
          <p:cNvSpPr txBox="1">
            <a:spLocks/>
          </p:cNvSpPr>
          <p:nvPr/>
        </p:nvSpPr>
        <p:spPr>
          <a:xfrm>
            <a:off x="450820" y="476175"/>
            <a:ext cx="7466533" cy="530374"/>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GB" sz="3200" dirty="0"/>
              <a:t>Property value per household (1,000 EUR)</a:t>
            </a:r>
          </a:p>
        </p:txBody>
      </p:sp>
    </p:spTree>
    <p:extLst>
      <p:ext uri="{BB962C8B-B14F-4D97-AF65-F5344CB8AC3E}">
        <p14:creationId xmlns:p14="http://schemas.microsoft.com/office/powerpoint/2010/main" val="37887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1295636" y="267494"/>
            <a:ext cx="6552728" cy="907468"/>
          </a:xfrm>
        </p:spPr>
        <p:txBody>
          <a:bodyPr>
            <a:normAutofit fontScale="90000"/>
          </a:bodyPr>
          <a:lstStyle/>
          <a:p>
            <a:r>
              <a:rPr lang="en-GB" dirty="0"/>
              <a:t>Outstanding balance of mortgages or loans using property as collateral</a:t>
            </a:r>
            <a:endParaRPr lang="en-GB" sz="2000"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GB" smtClean="0"/>
              <a:pPr/>
              <a:t>18</a:t>
            </a:fld>
            <a:endParaRPr lang="en-GB"/>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221139" y="1361014"/>
            <a:ext cx="8424862" cy="3240088"/>
          </a:xfrm>
        </p:spPr>
        <p:txBody>
          <a:bodyPr/>
          <a:lstStyle/>
          <a:p>
            <a:r>
              <a:rPr lang="en-GB"/>
              <a:t> </a:t>
            </a:r>
          </a:p>
        </p:txBody>
      </p:sp>
      <p:graphicFrame>
        <p:nvGraphicFramePr>
          <p:cNvPr id="5" name="Object 4">
            <a:extLst>
              <a:ext uri="{FF2B5EF4-FFF2-40B4-BE49-F238E27FC236}">
                <a16:creationId xmlns:a16="http://schemas.microsoft.com/office/drawing/2014/main" id="{6E4D2F00-D0C9-4614-89F4-4E258DE50E4D}"/>
              </a:ext>
            </a:extLst>
          </p:cNvPr>
          <p:cNvGraphicFramePr>
            <a:graphicFrameLocks noChangeAspect="1"/>
          </p:cNvGraphicFramePr>
          <p:nvPr>
            <p:extLst>
              <p:ext uri="{D42A27DB-BD31-4B8C-83A1-F6EECF244321}">
                <p14:modId xmlns:p14="http://schemas.microsoft.com/office/powerpoint/2010/main" val="4002993510"/>
              </p:ext>
            </p:extLst>
          </p:nvPr>
        </p:nvGraphicFramePr>
        <p:xfrm>
          <a:off x="1403350" y="1355725"/>
          <a:ext cx="6057900" cy="3228975"/>
        </p:xfrm>
        <a:graphic>
          <a:graphicData uri="http://schemas.openxmlformats.org/presentationml/2006/ole">
            <mc:AlternateContent xmlns:mc="http://schemas.openxmlformats.org/markup-compatibility/2006">
              <mc:Choice xmlns:v="urn:schemas-microsoft-com:vml" Requires="v">
                <p:oleObj spid="_x0000_s32821" name="Worksheet" r:id="rId4" imgW="6057990" imgH="3229114" progId="Excel.Sheet.12">
                  <p:embed/>
                </p:oleObj>
              </mc:Choice>
              <mc:Fallback>
                <p:oleObj name="Worksheet" r:id="rId4" imgW="6057990" imgH="3229114" progId="Excel.Sheet.12">
                  <p:embed/>
                  <p:pic>
                    <p:nvPicPr>
                      <p:cNvPr id="0" name=""/>
                      <p:cNvPicPr/>
                      <p:nvPr/>
                    </p:nvPicPr>
                    <p:blipFill>
                      <a:blip r:embed="rId5"/>
                      <a:stretch>
                        <a:fillRect/>
                      </a:stretch>
                    </p:blipFill>
                    <p:spPr>
                      <a:xfrm>
                        <a:off x="1403350" y="1355725"/>
                        <a:ext cx="6057900" cy="3228975"/>
                      </a:xfrm>
                      <a:prstGeom prst="rect">
                        <a:avLst/>
                      </a:prstGeom>
                    </p:spPr>
                  </p:pic>
                </p:oleObj>
              </mc:Fallback>
            </mc:AlternateContent>
          </a:graphicData>
        </a:graphic>
      </p:graphicFrame>
    </p:spTree>
    <p:extLst>
      <p:ext uri="{BB962C8B-B14F-4D97-AF65-F5344CB8AC3E}">
        <p14:creationId xmlns:p14="http://schemas.microsoft.com/office/powerpoint/2010/main" val="100511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711D-21D4-4A32-8CC3-B31D864D8E22}"/>
              </a:ext>
            </a:extLst>
          </p:cNvPr>
          <p:cNvSpPr>
            <a:spLocks noGrp="1"/>
          </p:cNvSpPr>
          <p:nvPr>
            <p:ph type="title"/>
          </p:nvPr>
        </p:nvSpPr>
        <p:spPr>
          <a:xfrm>
            <a:off x="822960" y="214953"/>
            <a:ext cx="7543800" cy="844629"/>
          </a:xfrm>
        </p:spPr>
        <p:txBody>
          <a:bodyPr>
            <a:normAutofit fontScale="90000"/>
          </a:bodyPr>
          <a:lstStyle/>
          <a:p>
            <a:br>
              <a:rPr lang="lv-LV" dirty="0"/>
            </a:br>
            <a:endParaRPr lang="en-GB" dirty="0"/>
          </a:p>
        </p:txBody>
      </p:sp>
      <p:sp>
        <p:nvSpPr>
          <p:cNvPr id="4" name="Footer Placeholder 3">
            <a:extLst>
              <a:ext uri="{FF2B5EF4-FFF2-40B4-BE49-F238E27FC236}">
                <a16:creationId xmlns:a16="http://schemas.microsoft.com/office/drawing/2014/main" id="{69000241-9E08-4537-8DDB-0B1ED4C4AB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366B3E-610E-40FB-99BD-062BF9B2A4D5}"/>
              </a:ext>
            </a:extLst>
          </p:cNvPr>
          <p:cNvSpPr>
            <a:spLocks noGrp="1"/>
          </p:cNvSpPr>
          <p:nvPr>
            <p:ph type="sldNum" sz="quarter" idx="12"/>
          </p:nvPr>
        </p:nvSpPr>
        <p:spPr/>
        <p:txBody>
          <a:bodyPr/>
          <a:lstStyle/>
          <a:p>
            <a:fld id="{8DF5134D-7C6B-4A7B-B28B-A8C75F870448}" type="slidenum">
              <a:rPr lang="en-JM" smtClean="0"/>
              <a:pPr/>
              <a:t>19</a:t>
            </a:fld>
            <a:endParaRPr lang="en-JM" dirty="0"/>
          </a:p>
        </p:txBody>
      </p:sp>
      <p:sp>
        <p:nvSpPr>
          <p:cNvPr id="7" name="Title 1">
            <a:extLst>
              <a:ext uri="{FF2B5EF4-FFF2-40B4-BE49-F238E27FC236}">
                <a16:creationId xmlns:a16="http://schemas.microsoft.com/office/drawing/2014/main" id="{EFE8DF15-82E7-4C0B-B2FA-6DE617692455}"/>
              </a:ext>
            </a:extLst>
          </p:cNvPr>
          <p:cNvSpPr txBox="1">
            <a:spLocks/>
          </p:cNvSpPr>
          <p:nvPr/>
        </p:nvSpPr>
        <p:spPr>
          <a:xfrm>
            <a:off x="777239" y="457200"/>
            <a:ext cx="7543801" cy="746398"/>
          </a:xfrm>
          <a:prstGeom prst="rect">
            <a:avLst/>
          </a:prstGeom>
        </p:spPr>
        <p:txBody>
          <a:bodyPr vert="horz" lIns="91440" tIns="45720" rIns="91440" bIns="45720" rtlCol="0" anchor="b">
            <a:normAutofit fontScale="92500" lnSpcReduction="2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GB" sz="3200" dirty="0"/>
              <a:t>Mortgages or loans using property as collateral </a:t>
            </a:r>
            <a:r>
              <a:rPr lang="en-GB" sz="3000" dirty="0"/>
              <a:t>per household </a:t>
            </a:r>
            <a:r>
              <a:rPr lang="en-GB" sz="2400" dirty="0"/>
              <a:t>(1,000 EUR)</a:t>
            </a:r>
          </a:p>
        </p:txBody>
      </p:sp>
      <p:graphicFrame>
        <p:nvGraphicFramePr>
          <p:cNvPr id="8" name="Chart 7">
            <a:extLst>
              <a:ext uri="{FF2B5EF4-FFF2-40B4-BE49-F238E27FC236}">
                <a16:creationId xmlns:a16="http://schemas.microsoft.com/office/drawing/2014/main" id="{A552079B-2E8A-405A-81A8-9375FF687FC9}"/>
              </a:ext>
            </a:extLst>
          </p:cNvPr>
          <p:cNvGraphicFramePr>
            <a:graphicFrameLocks/>
          </p:cNvGraphicFramePr>
          <p:nvPr>
            <p:extLst>
              <p:ext uri="{D42A27DB-BD31-4B8C-83A1-F6EECF244321}">
                <p14:modId xmlns:p14="http://schemas.microsoft.com/office/powerpoint/2010/main" val="1570708126"/>
              </p:ext>
            </p:extLst>
          </p:nvPr>
        </p:nvGraphicFramePr>
        <p:xfrm>
          <a:off x="971600" y="1301829"/>
          <a:ext cx="7349440" cy="3214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608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74390"/>
          </a:xfrm>
        </p:spPr>
        <p:txBody>
          <a:bodyPr/>
          <a:lstStyle/>
          <a:p>
            <a:r>
              <a:rPr lang="en-GB" dirty="0"/>
              <a:t> Outline</a:t>
            </a:r>
          </a:p>
        </p:txBody>
      </p:sp>
      <p:sp>
        <p:nvSpPr>
          <p:cNvPr id="3" name="Content Placeholder 2">
            <a:extLst>
              <a:ext uri="{FF2B5EF4-FFF2-40B4-BE49-F238E27FC236}">
                <a16:creationId xmlns:a16="http://schemas.microsoft.com/office/drawing/2014/main" id="{C98D8144-B221-4931-BD1F-72F720270623}"/>
              </a:ext>
            </a:extLst>
          </p:cNvPr>
          <p:cNvSpPr>
            <a:spLocks noGrp="1"/>
          </p:cNvSpPr>
          <p:nvPr>
            <p:ph sz="half" idx="2"/>
          </p:nvPr>
        </p:nvSpPr>
        <p:spPr>
          <a:xfrm>
            <a:off x="755576" y="1717793"/>
            <a:ext cx="7056784" cy="2510141"/>
          </a:xfrm>
        </p:spPr>
        <p:txBody>
          <a:bodyPr>
            <a:normAutofit lnSpcReduction="10000"/>
          </a:bodyPr>
          <a:lstStyle/>
          <a:p>
            <a:pPr>
              <a:buFont typeface="+mj-lt"/>
              <a:buAutoNum type="arabicPeriod"/>
            </a:pPr>
            <a:r>
              <a:rPr lang="en-GB" sz="2800" dirty="0"/>
              <a:t>About the HFCS</a:t>
            </a:r>
          </a:p>
          <a:p>
            <a:pPr>
              <a:buFont typeface="+mj-lt"/>
              <a:buAutoNum type="arabicPeriod"/>
            </a:pPr>
            <a:r>
              <a:rPr lang="en-GB" sz="2800" dirty="0"/>
              <a:t>Additional data sources</a:t>
            </a:r>
          </a:p>
          <a:p>
            <a:pPr>
              <a:buFont typeface="+mj-lt"/>
              <a:buAutoNum type="arabicPeriod"/>
            </a:pPr>
            <a:r>
              <a:rPr lang="en-GB" sz="2800" dirty="0"/>
              <a:t>Comparison of collected and final HFCS data</a:t>
            </a:r>
          </a:p>
          <a:p>
            <a:pPr>
              <a:buFont typeface="+mj-lt"/>
              <a:buAutoNum type="arabicPeriod"/>
            </a:pPr>
            <a:r>
              <a:rPr lang="en-GB" sz="2800" dirty="0"/>
              <a:t>Comments</a:t>
            </a:r>
          </a:p>
          <a:p>
            <a:pPr>
              <a:buFont typeface="+mj-lt"/>
              <a:buAutoNum type="arabicPeriod"/>
            </a:pPr>
            <a:r>
              <a:rPr lang="en-GB" sz="2800" dirty="0"/>
              <a:t>References</a:t>
            </a:r>
          </a:p>
        </p:txBody>
      </p:sp>
      <p:sp>
        <p:nvSpPr>
          <p:cNvPr id="7" name="Slide Number Placeholder 6"/>
          <p:cNvSpPr>
            <a:spLocks noGrp="1"/>
          </p:cNvSpPr>
          <p:nvPr>
            <p:ph type="sldNum" sz="quarter" idx="12"/>
          </p:nvPr>
        </p:nvSpPr>
        <p:spPr/>
        <p:txBody>
          <a:bodyPr/>
          <a:lstStyle/>
          <a:p>
            <a:fld id="{8DF5134D-7C6B-4A7B-B28B-A8C75F870448}" type="slidenum">
              <a:rPr lang="en-JM" smtClean="0"/>
              <a:pPr/>
              <a:t>2</a:t>
            </a:fld>
            <a:endParaRPr lang="en-JM"/>
          </a:p>
        </p:txBody>
      </p:sp>
    </p:spTree>
    <p:extLst>
      <p:ext uri="{BB962C8B-B14F-4D97-AF65-F5344CB8AC3E}">
        <p14:creationId xmlns:p14="http://schemas.microsoft.com/office/powerpoint/2010/main" val="268709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1259632" y="195486"/>
            <a:ext cx="5976664" cy="921791"/>
          </a:xfrm>
        </p:spPr>
        <p:txBody>
          <a:bodyPr>
            <a:normAutofit fontScale="90000"/>
          </a:bodyPr>
          <a:lstStyle/>
          <a:p>
            <a:r>
              <a:rPr lang="en-GB" dirty="0"/>
              <a:t>Outstanding balance of loans not using property as collateral</a:t>
            </a:r>
            <a:endParaRPr lang="en-GB" sz="2000"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GB" smtClean="0"/>
              <a:pPr/>
              <a:t>20</a:t>
            </a:fld>
            <a:endParaRPr lang="en-GB"/>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221139" y="1361014"/>
            <a:ext cx="8424862" cy="3240088"/>
          </a:xfrm>
        </p:spPr>
        <p:txBody>
          <a:bodyPr/>
          <a:lstStyle/>
          <a:p>
            <a:r>
              <a:rPr lang="en-GB" dirty="0"/>
              <a:t> </a:t>
            </a:r>
          </a:p>
        </p:txBody>
      </p:sp>
      <p:graphicFrame>
        <p:nvGraphicFramePr>
          <p:cNvPr id="6" name="Object 5">
            <a:extLst>
              <a:ext uri="{FF2B5EF4-FFF2-40B4-BE49-F238E27FC236}">
                <a16:creationId xmlns:a16="http://schemas.microsoft.com/office/drawing/2014/main" id="{29D48965-35CB-4A3F-8CE1-6E761319173F}"/>
              </a:ext>
            </a:extLst>
          </p:cNvPr>
          <p:cNvGraphicFramePr>
            <a:graphicFrameLocks noChangeAspect="1"/>
          </p:cNvGraphicFramePr>
          <p:nvPr>
            <p:extLst>
              <p:ext uri="{D42A27DB-BD31-4B8C-83A1-F6EECF244321}">
                <p14:modId xmlns:p14="http://schemas.microsoft.com/office/powerpoint/2010/main" val="3135172911"/>
              </p:ext>
            </p:extLst>
          </p:nvPr>
        </p:nvGraphicFramePr>
        <p:xfrm>
          <a:off x="1538287" y="1419622"/>
          <a:ext cx="6067425" cy="3228975"/>
        </p:xfrm>
        <a:graphic>
          <a:graphicData uri="http://schemas.openxmlformats.org/presentationml/2006/ole">
            <mc:AlternateContent xmlns:mc="http://schemas.openxmlformats.org/markup-compatibility/2006">
              <mc:Choice xmlns:v="urn:schemas-microsoft-com:vml" Requires="v">
                <p:oleObj spid="_x0000_s33843" name="Worksheet" r:id="rId4" imgW="6067313" imgH="3229114" progId="Excel.Sheet.12">
                  <p:embed/>
                </p:oleObj>
              </mc:Choice>
              <mc:Fallback>
                <p:oleObj name="Worksheet" r:id="rId4" imgW="6067313" imgH="3229114" progId="Excel.Sheet.12">
                  <p:embed/>
                  <p:pic>
                    <p:nvPicPr>
                      <p:cNvPr id="0" name=""/>
                      <p:cNvPicPr/>
                      <p:nvPr/>
                    </p:nvPicPr>
                    <p:blipFill>
                      <a:blip r:embed="rId5"/>
                      <a:stretch>
                        <a:fillRect/>
                      </a:stretch>
                    </p:blipFill>
                    <p:spPr>
                      <a:xfrm>
                        <a:off x="1538287" y="1419622"/>
                        <a:ext cx="6067425" cy="3228975"/>
                      </a:xfrm>
                      <a:prstGeom prst="rect">
                        <a:avLst/>
                      </a:prstGeom>
                    </p:spPr>
                  </p:pic>
                </p:oleObj>
              </mc:Fallback>
            </mc:AlternateContent>
          </a:graphicData>
        </a:graphic>
      </p:graphicFrame>
    </p:spTree>
    <p:extLst>
      <p:ext uri="{BB962C8B-B14F-4D97-AF65-F5344CB8AC3E}">
        <p14:creationId xmlns:p14="http://schemas.microsoft.com/office/powerpoint/2010/main" val="114261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711D-21D4-4A32-8CC3-B31D864D8E22}"/>
              </a:ext>
            </a:extLst>
          </p:cNvPr>
          <p:cNvSpPr>
            <a:spLocks noGrp="1"/>
          </p:cNvSpPr>
          <p:nvPr>
            <p:ph type="title"/>
          </p:nvPr>
        </p:nvSpPr>
        <p:spPr>
          <a:xfrm>
            <a:off x="822960" y="214953"/>
            <a:ext cx="7543800" cy="844629"/>
          </a:xfrm>
        </p:spPr>
        <p:txBody>
          <a:bodyPr>
            <a:normAutofit fontScale="90000"/>
          </a:bodyPr>
          <a:lstStyle/>
          <a:p>
            <a:br>
              <a:rPr lang="lv-LV" dirty="0"/>
            </a:br>
            <a:endParaRPr lang="en-GB" dirty="0"/>
          </a:p>
        </p:txBody>
      </p:sp>
      <p:sp>
        <p:nvSpPr>
          <p:cNvPr id="4" name="Footer Placeholder 3">
            <a:extLst>
              <a:ext uri="{FF2B5EF4-FFF2-40B4-BE49-F238E27FC236}">
                <a16:creationId xmlns:a16="http://schemas.microsoft.com/office/drawing/2014/main" id="{69000241-9E08-4537-8DDB-0B1ED4C4AB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366B3E-610E-40FB-99BD-062BF9B2A4D5}"/>
              </a:ext>
            </a:extLst>
          </p:cNvPr>
          <p:cNvSpPr>
            <a:spLocks noGrp="1"/>
          </p:cNvSpPr>
          <p:nvPr>
            <p:ph type="sldNum" sz="quarter" idx="12"/>
          </p:nvPr>
        </p:nvSpPr>
        <p:spPr/>
        <p:txBody>
          <a:bodyPr/>
          <a:lstStyle/>
          <a:p>
            <a:fld id="{8DF5134D-7C6B-4A7B-B28B-A8C75F870448}" type="slidenum">
              <a:rPr lang="en-JM" smtClean="0"/>
              <a:pPr/>
              <a:t>21</a:t>
            </a:fld>
            <a:endParaRPr lang="en-JM" dirty="0"/>
          </a:p>
        </p:txBody>
      </p:sp>
      <p:sp>
        <p:nvSpPr>
          <p:cNvPr id="7" name="Title 1">
            <a:extLst>
              <a:ext uri="{FF2B5EF4-FFF2-40B4-BE49-F238E27FC236}">
                <a16:creationId xmlns:a16="http://schemas.microsoft.com/office/drawing/2014/main" id="{EFE8DF15-82E7-4C0B-B2FA-6DE617692455}"/>
              </a:ext>
            </a:extLst>
          </p:cNvPr>
          <p:cNvSpPr txBox="1">
            <a:spLocks/>
          </p:cNvSpPr>
          <p:nvPr/>
        </p:nvSpPr>
        <p:spPr>
          <a:xfrm>
            <a:off x="395536" y="457200"/>
            <a:ext cx="8424935" cy="844628"/>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US" sz="3200" dirty="0"/>
              <a:t>Loans not using property as collateral </a:t>
            </a:r>
            <a:r>
              <a:rPr lang="en-US" sz="3000" dirty="0"/>
              <a:t>per household </a:t>
            </a:r>
            <a:r>
              <a:rPr lang="en-US" sz="2400" dirty="0"/>
              <a:t>(1,000 EUR)</a:t>
            </a:r>
          </a:p>
        </p:txBody>
      </p:sp>
      <p:graphicFrame>
        <p:nvGraphicFramePr>
          <p:cNvPr id="8" name="Content Placeholder 7">
            <a:extLst>
              <a:ext uri="{FF2B5EF4-FFF2-40B4-BE49-F238E27FC236}">
                <a16:creationId xmlns:a16="http://schemas.microsoft.com/office/drawing/2014/main" id="{649A7AA4-99EA-485D-8D3D-C7D10BE90499}"/>
              </a:ext>
            </a:extLst>
          </p:cNvPr>
          <p:cNvGraphicFramePr>
            <a:graphicFrameLocks noGrp="1"/>
          </p:cNvGraphicFramePr>
          <p:nvPr>
            <p:ph idx="1"/>
            <p:extLst>
              <p:ext uri="{D42A27DB-BD31-4B8C-83A1-F6EECF244321}">
                <p14:modId xmlns:p14="http://schemas.microsoft.com/office/powerpoint/2010/main" val="1699554301"/>
              </p:ext>
            </p:extLst>
          </p:nvPr>
        </p:nvGraphicFramePr>
        <p:xfrm>
          <a:off x="899592" y="1301828"/>
          <a:ext cx="7466533" cy="3100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9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038-DEFF-4AF8-BC93-ABE6EF93CEA2}"/>
              </a:ext>
            </a:extLst>
          </p:cNvPr>
          <p:cNvSpPr>
            <a:spLocks noGrp="1"/>
          </p:cNvSpPr>
          <p:nvPr>
            <p:ph type="title"/>
          </p:nvPr>
        </p:nvSpPr>
        <p:spPr>
          <a:xfrm>
            <a:off x="827584" y="339502"/>
            <a:ext cx="7272808" cy="792088"/>
          </a:xfrm>
        </p:spPr>
        <p:txBody>
          <a:bodyPr>
            <a:noAutofit/>
          </a:bodyPr>
          <a:lstStyle/>
          <a:p>
            <a:r>
              <a:rPr lang="en-GB" sz="2600" dirty="0"/>
              <a:t>Participation in the 3</a:t>
            </a:r>
            <a:r>
              <a:rPr lang="en-GB" sz="2600" baseline="30000" dirty="0"/>
              <a:t>-rd</a:t>
            </a:r>
            <a:r>
              <a:rPr lang="en-GB" sz="2600" dirty="0"/>
              <a:t> level pension plans and private accumulation contracts together with insurance</a:t>
            </a:r>
          </a:p>
        </p:txBody>
      </p:sp>
      <p:sp>
        <p:nvSpPr>
          <p:cNvPr id="5" name="Slide Number Placeholder 4">
            <a:extLst>
              <a:ext uri="{FF2B5EF4-FFF2-40B4-BE49-F238E27FC236}">
                <a16:creationId xmlns:a16="http://schemas.microsoft.com/office/drawing/2014/main" id="{60A6C531-409A-4F58-A1CF-A3AFB411D385}"/>
              </a:ext>
            </a:extLst>
          </p:cNvPr>
          <p:cNvSpPr>
            <a:spLocks noGrp="1"/>
          </p:cNvSpPr>
          <p:nvPr>
            <p:ph type="sldNum" sz="quarter" idx="12"/>
          </p:nvPr>
        </p:nvSpPr>
        <p:spPr/>
        <p:txBody>
          <a:bodyPr/>
          <a:lstStyle/>
          <a:p>
            <a:fld id="{8DF5134D-7C6B-4A7B-B28B-A8C75F870448}" type="slidenum">
              <a:rPr lang="en-JM" smtClean="0"/>
              <a:pPr/>
              <a:t>22</a:t>
            </a:fld>
            <a:endParaRPr lang="en-JM" dirty="0"/>
          </a:p>
        </p:txBody>
      </p:sp>
      <p:graphicFrame>
        <p:nvGraphicFramePr>
          <p:cNvPr id="4" name="Table 3">
            <a:extLst>
              <a:ext uri="{FF2B5EF4-FFF2-40B4-BE49-F238E27FC236}">
                <a16:creationId xmlns:a16="http://schemas.microsoft.com/office/drawing/2014/main" id="{FA45F7E6-7C19-479E-9DE4-E5303F242EF8}"/>
              </a:ext>
            </a:extLst>
          </p:cNvPr>
          <p:cNvGraphicFramePr>
            <a:graphicFrameLocks noGrp="1"/>
          </p:cNvGraphicFramePr>
          <p:nvPr>
            <p:extLst>
              <p:ext uri="{D42A27DB-BD31-4B8C-83A1-F6EECF244321}">
                <p14:modId xmlns:p14="http://schemas.microsoft.com/office/powerpoint/2010/main" val="2913235789"/>
              </p:ext>
            </p:extLst>
          </p:nvPr>
        </p:nvGraphicFramePr>
        <p:xfrm>
          <a:off x="971600" y="1707654"/>
          <a:ext cx="7128791" cy="1944216"/>
        </p:xfrm>
        <a:graphic>
          <a:graphicData uri="http://schemas.openxmlformats.org/drawingml/2006/table">
            <a:tbl>
              <a:tblPr/>
              <a:tblGrid>
                <a:gridCol w="777686">
                  <a:extLst>
                    <a:ext uri="{9D8B030D-6E8A-4147-A177-3AD203B41FA5}">
                      <a16:colId xmlns:a16="http://schemas.microsoft.com/office/drawing/2014/main" val="673054590"/>
                    </a:ext>
                  </a:extLst>
                </a:gridCol>
                <a:gridCol w="712879">
                  <a:extLst>
                    <a:ext uri="{9D8B030D-6E8A-4147-A177-3AD203B41FA5}">
                      <a16:colId xmlns:a16="http://schemas.microsoft.com/office/drawing/2014/main" val="2039639451"/>
                    </a:ext>
                  </a:extLst>
                </a:gridCol>
                <a:gridCol w="1252938">
                  <a:extLst>
                    <a:ext uri="{9D8B030D-6E8A-4147-A177-3AD203B41FA5}">
                      <a16:colId xmlns:a16="http://schemas.microsoft.com/office/drawing/2014/main" val="1971589474"/>
                    </a:ext>
                  </a:extLst>
                </a:gridCol>
                <a:gridCol w="1058518">
                  <a:extLst>
                    <a:ext uri="{9D8B030D-6E8A-4147-A177-3AD203B41FA5}">
                      <a16:colId xmlns:a16="http://schemas.microsoft.com/office/drawing/2014/main" val="3489863667"/>
                    </a:ext>
                  </a:extLst>
                </a:gridCol>
                <a:gridCol w="1134126">
                  <a:extLst>
                    <a:ext uri="{9D8B030D-6E8A-4147-A177-3AD203B41FA5}">
                      <a16:colId xmlns:a16="http://schemas.microsoft.com/office/drawing/2014/main" val="1120043497"/>
                    </a:ext>
                  </a:extLst>
                </a:gridCol>
                <a:gridCol w="1058518">
                  <a:extLst>
                    <a:ext uri="{9D8B030D-6E8A-4147-A177-3AD203B41FA5}">
                      <a16:colId xmlns:a16="http://schemas.microsoft.com/office/drawing/2014/main" val="2349016082"/>
                    </a:ext>
                  </a:extLst>
                </a:gridCol>
                <a:gridCol w="1134126">
                  <a:extLst>
                    <a:ext uri="{9D8B030D-6E8A-4147-A177-3AD203B41FA5}">
                      <a16:colId xmlns:a16="http://schemas.microsoft.com/office/drawing/2014/main" val="993052453"/>
                    </a:ext>
                  </a:extLst>
                </a:gridCol>
              </a:tblGrid>
              <a:tr h="324036">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1200" b="0" i="0" u="none" strike="noStrike" dirty="0">
                          <a:solidFill>
                            <a:srgbClr val="000000"/>
                          </a:solidFill>
                          <a:effectLst/>
                          <a:latin typeface="Calibri" panose="020F0502020204030204" pitchFamily="34" charset="0"/>
                        </a:rPr>
                        <a:t>Persons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1200" b="0" i="0" u="none" strike="noStrike">
                          <a:solidFill>
                            <a:srgbClr val="000000"/>
                          </a:solidFill>
                          <a:effectLst/>
                          <a:latin typeface="Calibri" panose="020F0502020204030204" pitchFamily="34" charset="0"/>
                        </a:rPr>
                        <a:t>Value, 1,000 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1200" b="0" i="0" u="none" strike="noStrike">
                          <a:solidFill>
                            <a:srgbClr val="000000"/>
                          </a:solidFill>
                          <a:effectLst/>
                          <a:latin typeface="Calibri" panose="020F0502020204030204" pitchFamily="34" charset="0"/>
                        </a:rPr>
                        <a:t>Weighted value, 1,000,000 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16359953"/>
                  </a:ext>
                </a:extLst>
              </a:tr>
              <a:tr h="324036">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HFCS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Population,*1000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Reported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Final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Reported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Final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967328"/>
                  </a:ext>
                </a:extLst>
              </a:tr>
              <a:tr h="324036">
                <a:tc>
                  <a:txBody>
                    <a:bodyPr/>
                    <a:lstStyle/>
                    <a:p>
                      <a:pPr algn="l" fontAlgn="b"/>
                      <a:r>
                        <a:rPr lang="en-GB" sz="1200" b="0" i="0" u="none" strike="noStrike">
                          <a:solidFill>
                            <a:srgbClr val="000000"/>
                          </a:solidFill>
                          <a:effectLst/>
                          <a:latin typeface="Calibri" panose="020F0502020204030204" pitchFamily="34" charset="0"/>
                        </a:rPr>
                        <a:t>Unknown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442.8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53629"/>
                  </a:ext>
                </a:extLst>
              </a:tr>
              <a:tr h="324036">
                <a:tc>
                  <a:txBody>
                    <a:bodyPr/>
                    <a:lstStyle/>
                    <a:p>
                      <a:pPr algn="l" fontAlgn="b"/>
                      <a:r>
                        <a:rPr lang="en-GB" sz="12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2 015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1 430.9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654.2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918409"/>
                  </a:ext>
                </a:extLst>
              </a:tr>
              <a:tr h="324036">
                <a:tc>
                  <a:txBody>
                    <a:bodyPr/>
                    <a:lstStyle/>
                    <a:p>
                      <a:pPr algn="l" fontAlgn="b"/>
                      <a:r>
                        <a:rPr lang="en-GB" sz="12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563.8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639.3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155.5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600062"/>
                  </a:ext>
                </a:extLst>
              </a:tr>
              <a:tr h="324036">
                <a:tc>
                  <a:txBody>
                    <a:bodyPr/>
                    <a:lstStyle/>
                    <a:p>
                      <a:pPr algn="l" fontAlgn="b"/>
                      <a:r>
                        <a:rPr lang="en-GB" sz="12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2 364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1 601.2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570.3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1 736.3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156.7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629.2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497634"/>
                  </a:ext>
                </a:extLst>
              </a:tr>
            </a:tbl>
          </a:graphicData>
        </a:graphic>
      </p:graphicFrame>
    </p:spTree>
    <p:extLst>
      <p:ext uri="{BB962C8B-B14F-4D97-AF65-F5344CB8AC3E}">
        <p14:creationId xmlns:p14="http://schemas.microsoft.com/office/powerpoint/2010/main" val="179391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371A-722B-47C5-A7AF-16A4D32D70C3}"/>
              </a:ext>
            </a:extLst>
          </p:cNvPr>
          <p:cNvSpPr>
            <a:spLocks noGrp="1"/>
          </p:cNvSpPr>
          <p:nvPr>
            <p:ph type="title"/>
          </p:nvPr>
        </p:nvSpPr>
        <p:spPr/>
        <p:txBody>
          <a:bodyPr>
            <a:noAutofit/>
          </a:bodyPr>
          <a:lstStyle/>
          <a:p>
            <a:r>
              <a:rPr lang="en-GB" sz="2800" dirty="0"/>
              <a:t>The 3</a:t>
            </a:r>
            <a:r>
              <a:rPr lang="en-GB" sz="2800" baseline="30000" dirty="0"/>
              <a:t>-rd</a:t>
            </a:r>
            <a:r>
              <a:rPr lang="en-GB" sz="2800" dirty="0"/>
              <a:t> level pension plans and private accumulation contracts together with insurance</a:t>
            </a:r>
            <a:r>
              <a:rPr lang="lv-LV" sz="2800" dirty="0"/>
              <a:t> </a:t>
            </a:r>
            <a:r>
              <a:rPr lang="en-GB" sz="2800" dirty="0"/>
              <a:t>(1,000</a:t>
            </a:r>
            <a:r>
              <a:rPr lang="lv-LV" sz="2800" dirty="0"/>
              <a:t>,000</a:t>
            </a:r>
            <a:r>
              <a:rPr lang="en-GB" sz="2800" dirty="0"/>
              <a:t> EUR)</a:t>
            </a:r>
          </a:p>
        </p:txBody>
      </p:sp>
      <p:sp>
        <p:nvSpPr>
          <p:cNvPr id="5" name="Slide Number Placeholder 4">
            <a:extLst>
              <a:ext uri="{FF2B5EF4-FFF2-40B4-BE49-F238E27FC236}">
                <a16:creationId xmlns:a16="http://schemas.microsoft.com/office/drawing/2014/main" id="{E16E500E-311B-480A-A5A5-4814C4FCF139}"/>
              </a:ext>
            </a:extLst>
          </p:cNvPr>
          <p:cNvSpPr>
            <a:spLocks noGrp="1"/>
          </p:cNvSpPr>
          <p:nvPr>
            <p:ph type="sldNum" sz="quarter" idx="12"/>
          </p:nvPr>
        </p:nvSpPr>
        <p:spPr/>
        <p:txBody>
          <a:bodyPr/>
          <a:lstStyle/>
          <a:p>
            <a:fld id="{8DF5134D-7C6B-4A7B-B28B-A8C75F870448}" type="slidenum">
              <a:rPr lang="en-JM" smtClean="0"/>
              <a:pPr/>
              <a:t>23</a:t>
            </a:fld>
            <a:endParaRPr lang="en-JM" dirty="0"/>
          </a:p>
        </p:txBody>
      </p:sp>
      <p:graphicFrame>
        <p:nvGraphicFramePr>
          <p:cNvPr id="6" name="Content Placeholder 5">
            <a:extLst>
              <a:ext uri="{FF2B5EF4-FFF2-40B4-BE49-F238E27FC236}">
                <a16:creationId xmlns:a16="http://schemas.microsoft.com/office/drawing/2014/main" id="{43429F72-857D-4F74-83FD-B80AE9FBB27A}"/>
              </a:ext>
            </a:extLst>
          </p:cNvPr>
          <p:cNvGraphicFramePr>
            <a:graphicFrameLocks noGrp="1"/>
          </p:cNvGraphicFramePr>
          <p:nvPr>
            <p:ph idx="1"/>
            <p:extLst>
              <p:ext uri="{D42A27DB-BD31-4B8C-83A1-F6EECF244321}">
                <p14:modId xmlns:p14="http://schemas.microsoft.com/office/powerpoint/2010/main" val="4146367756"/>
              </p:ext>
            </p:extLst>
          </p:nvPr>
        </p:nvGraphicFramePr>
        <p:xfrm>
          <a:off x="822325" y="1384300"/>
          <a:ext cx="7543800" cy="301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013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038-DEFF-4AF8-BC93-ABE6EF93CEA2}"/>
              </a:ext>
            </a:extLst>
          </p:cNvPr>
          <p:cNvSpPr>
            <a:spLocks noGrp="1"/>
          </p:cNvSpPr>
          <p:nvPr>
            <p:ph type="title"/>
          </p:nvPr>
        </p:nvSpPr>
        <p:spPr>
          <a:xfrm>
            <a:off x="611560" y="555526"/>
            <a:ext cx="6447501" cy="602382"/>
          </a:xfrm>
        </p:spPr>
        <p:txBody>
          <a:bodyPr>
            <a:normAutofit/>
          </a:bodyPr>
          <a:lstStyle/>
          <a:p>
            <a:r>
              <a:rPr lang="en-GB" sz="2800" dirty="0"/>
              <a:t>First and second level pension plans</a:t>
            </a:r>
            <a:endParaRPr lang="en-GB" dirty="0"/>
          </a:p>
        </p:txBody>
      </p:sp>
      <p:sp>
        <p:nvSpPr>
          <p:cNvPr id="3" name="Content Placeholder 2">
            <a:extLst>
              <a:ext uri="{FF2B5EF4-FFF2-40B4-BE49-F238E27FC236}">
                <a16:creationId xmlns:a16="http://schemas.microsoft.com/office/drawing/2014/main" id="{FFAD0384-CA57-471B-9775-74D63D29D9BC}"/>
              </a:ext>
            </a:extLst>
          </p:cNvPr>
          <p:cNvSpPr>
            <a:spLocks noGrp="1"/>
          </p:cNvSpPr>
          <p:nvPr>
            <p:ph idx="1"/>
          </p:nvPr>
        </p:nvSpPr>
        <p:spPr>
          <a:xfrm>
            <a:off x="899592" y="1419622"/>
            <a:ext cx="6447501" cy="2808312"/>
          </a:xfrm>
        </p:spPr>
        <p:txBody>
          <a:bodyPr>
            <a:normAutofit/>
          </a:bodyPr>
          <a:lstStyle/>
          <a:p>
            <a:pPr>
              <a:buFont typeface="Arial" panose="020B0604020202020204" pitchFamily="34" charset="0"/>
              <a:buChar char="•"/>
            </a:pPr>
            <a:r>
              <a:rPr lang="en-GB" sz="2000" dirty="0"/>
              <a:t>Experience from the second wave:</a:t>
            </a:r>
          </a:p>
          <a:p>
            <a:pPr lvl="1">
              <a:buFont typeface="Arial" panose="020B0604020202020204" pitchFamily="34" charset="0"/>
              <a:buChar char="•"/>
            </a:pPr>
            <a:r>
              <a:rPr lang="en-GB" sz="1850" dirty="0"/>
              <a:t>Many respondents don't know if they are participants of the pension scheme</a:t>
            </a:r>
          </a:p>
          <a:p>
            <a:pPr lvl="1">
              <a:buFont typeface="Arial" panose="020B0604020202020204" pitchFamily="34" charset="0"/>
              <a:buChar char="•"/>
            </a:pPr>
            <a:r>
              <a:rPr lang="en-GB" sz="1850" dirty="0"/>
              <a:t>Only few respondents know current balance of their pension plan account(s) </a:t>
            </a:r>
          </a:p>
          <a:p>
            <a:pPr>
              <a:buFont typeface="Arial" panose="020B0604020202020204" pitchFamily="34" charset="0"/>
              <a:buChar char="•"/>
            </a:pPr>
            <a:r>
              <a:rPr lang="en-GB" sz="2000" dirty="0"/>
              <a:t>Data obtained from SSIA (participation, annual contribution, current value of pension plan)</a:t>
            </a:r>
          </a:p>
          <a:p>
            <a:pPr>
              <a:buFont typeface="Arial" panose="020B0604020202020204" pitchFamily="34" charset="0"/>
              <a:buChar char="•"/>
            </a:pPr>
            <a:r>
              <a:rPr lang="en-GB" sz="2000" dirty="0"/>
              <a:t>No imputation needed</a:t>
            </a:r>
          </a:p>
        </p:txBody>
      </p:sp>
      <p:sp>
        <p:nvSpPr>
          <p:cNvPr id="5" name="Slide Number Placeholder 4">
            <a:extLst>
              <a:ext uri="{FF2B5EF4-FFF2-40B4-BE49-F238E27FC236}">
                <a16:creationId xmlns:a16="http://schemas.microsoft.com/office/drawing/2014/main" id="{60A6C531-409A-4F58-A1CF-A3AFB411D385}"/>
              </a:ext>
            </a:extLst>
          </p:cNvPr>
          <p:cNvSpPr>
            <a:spLocks noGrp="1"/>
          </p:cNvSpPr>
          <p:nvPr>
            <p:ph type="sldNum" sz="quarter" idx="12"/>
          </p:nvPr>
        </p:nvSpPr>
        <p:spPr/>
        <p:txBody>
          <a:bodyPr/>
          <a:lstStyle/>
          <a:p>
            <a:fld id="{8DF5134D-7C6B-4A7B-B28B-A8C75F870448}" type="slidenum">
              <a:rPr lang="en-JM" smtClean="0"/>
              <a:pPr/>
              <a:t>24</a:t>
            </a:fld>
            <a:endParaRPr lang="en-JM" dirty="0"/>
          </a:p>
        </p:txBody>
      </p:sp>
    </p:spTree>
    <p:extLst>
      <p:ext uri="{BB962C8B-B14F-4D97-AF65-F5344CB8AC3E}">
        <p14:creationId xmlns:p14="http://schemas.microsoft.com/office/powerpoint/2010/main" val="420654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038-DEFF-4AF8-BC93-ABE6EF93CEA2}"/>
              </a:ext>
            </a:extLst>
          </p:cNvPr>
          <p:cNvSpPr>
            <a:spLocks noGrp="1"/>
          </p:cNvSpPr>
          <p:nvPr>
            <p:ph type="title"/>
          </p:nvPr>
        </p:nvSpPr>
        <p:spPr>
          <a:xfrm>
            <a:off x="508001" y="457200"/>
            <a:ext cx="6447501" cy="602382"/>
          </a:xfrm>
        </p:spPr>
        <p:txBody>
          <a:bodyPr>
            <a:normAutofit/>
          </a:bodyPr>
          <a:lstStyle/>
          <a:p>
            <a:r>
              <a:rPr lang="en-GB" sz="2800" dirty="0"/>
              <a:t>Comments</a:t>
            </a:r>
            <a:endParaRPr lang="en-GB" dirty="0"/>
          </a:p>
        </p:txBody>
      </p:sp>
      <p:sp>
        <p:nvSpPr>
          <p:cNvPr id="3" name="Content Placeholder 2">
            <a:extLst>
              <a:ext uri="{FF2B5EF4-FFF2-40B4-BE49-F238E27FC236}">
                <a16:creationId xmlns:a16="http://schemas.microsoft.com/office/drawing/2014/main" id="{FFAD0384-CA57-471B-9775-74D63D29D9BC}"/>
              </a:ext>
            </a:extLst>
          </p:cNvPr>
          <p:cNvSpPr>
            <a:spLocks noGrp="1"/>
          </p:cNvSpPr>
          <p:nvPr>
            <p:ph idx="1"/>
          </p:nvPr>
        </p:nvSpPr>
        <p:spPr>
          <a:xfrm>
            <a:off x="899592" y="1347614"/>
            <a:ext cx="7056784" cy="3096344"/>
          </a:xfrm>
        </p:spPr>
        <p:txBody>
          <a:bodyPr>
            <a:normAutofit fontScale="92500" lnSpcReduction="20000"/>
          </a:bodyPr>
          <a:lstStyle/>
          <a:p>
            <a:pPr marL="0" indent="0">
              <a:buNone/>
            </a:pPr>
            <a:r>
              <a:rPr lang="en-US" sz="2000" dirty="0"/>
              <a:t>Usage of register/administrative data allows:</a:t>
            </a:r>
          </a:p>
          <a:p>
            <a:pPr lvl="1">
              <a:buFont typeface="Arial" panose="020B0604020202020204" pitchFamily="34" charset="0"/>
              <a:buChar char="•"/>
            </a:pPr>
            <a:r>
              <a:rPr lang="en-GB" sz="1850" dirty="0"/>
              <a:t>to reduce number of questions in the national HFCS questionnaire (e.g., by excluding from the national questionnaire questions related to participation of HH members in the 1-st and the 2-nd level pension plans),</a:t>
            </a:r>
          </a:p>
          <a:p>
            <a:pPr lvl="1">
              <a:buFont typeface="Arial" panose="020B0604020202020204" pitchFamily="34" charset="0"/>
              <a:buChar char="•"/>
            </a:pPr>
            <a:r>
              <a:rPr lang="en-GB" sz="1850" dirty="0"/>
              <a:t>to ensure completeness of data and to improve their quality for many HFCS core variables (income, real actives, mortgages and loans, etc.) having high item non-response rates</a:t>
            </a:r>
            <a:r>
              <a:rPr lang="en-US" sz="1850" dirty="0"/>
              <a:t>,</a:t>
            </a:r>
          </a:p>
          <a:p>
            <a:pPr lvl="1">
              <a:buFont typeface="Arial" panose="020B0604020202020204" pitchFamily="34" charset="0"/>
              <a:buChar char="•"/>
            </a:pPr>
            <a:r>
              <a:rPr lang="en-GB" sz="1850" dirty="0"/>
              <a:t>to eliminate errors in the respondents' incorrectly reported values</a:t>
            </a:r>
            <a:r>
              <a:rPr lang="en-US" sz="1850" dirty="0"/>
              <a:t>,</a:t>
            </a:r>
          </a:p>
          <a:p>
            <a:pPr lvl="1">
              <a:buFont typeface="Arial" panose="020B0604020202020204" pitchFamily="34" charset="0"/>
              <a:buChar char="•"/>
            </a:pPr>
            <a:r>
              <a:rPr lang="en-GB" sz="1850" dirty="0"/>
              <a:t>to reduce significantly the number of cases, where imputation is needed, at the same time, reaching the better quality of final data than it would be possible by applying the imputation procedures</a:t>
            </a:r>
            <a:r>
              <a:rPr lang="en-US" sz="1850" dirty="0"/>
              <a:t>,</a:t>
            </a:r>
          </a:p>
          <a:p>
            <a:pPr lvl="1">
              <a:buFont typeface="Arial" panose="020B0604020202020204" pitchFamily="34" charset="0"/>
              <a:buChar char="•"/>
            </a:pPr>
            <a:r>
              <a:rPr lang="en-GB" sz="1850" dirty="0"/>
              <a:t>avoid the need to build for income a net - gross transition model (to calculate gross income for persons, who reported only their net income)</a:t>
            </a:r>
            <a:r>
              <a:rPr lang="en-US" sz="1850" dirty="0"/>
              <a:t> </a:t>
            </a:r>
          </a:p>
        </p:txBody>
      </p:sp>
      <p:sp>
        <p:nvSpPr>
          <p:cNvPr id="5" name="Slide Number Placeholder 4">
            <a:extLst>
              <a:ext uri="{FF2B5EF4-FFF2-40B4-BE49-F238E27FC236}">
                <a16:creationId xmlns:a16="http://schemas.microsoft.com/office/drawing/2014/main" id="{60A6C531-409A-4F58-A1CF-A3AFB411D385}"/>
              </a:ext>
            </a:extLst>
          </p:cNvPr>
          <p:cNvSpPr>
            <a:spLocks noGrp="1"/>
          </p:cNvSpPr>
          <p:nvPr>
            <p:ph type="sldNum" sz="quarter" idx="12"/>
          </p:nvPr>
        </p:nvSpPr>
        <p:spPr/>
        <p:txBody>
          <a:bodyPr/>
          <a:lstStyle/>
          <a:p>
            <a:fld id="{8DF5134D-7C6B-4A7B-B28B-A8C75F870448}" type="slidenum">
              <a:rPr lang="en-JM" smtClean="0"/>
              <a:pPr/>
              <a:t>25</a:t>
            </a:fld>
            <a:endParaRPr lang="en-JM" dirty="0"/>
          </a:p>
        </p:txBody>
      </p:sp>
    </p:spTree>
    <p:extLst>
      <p:ext uri="{BB962C8B-B14F-4D97-AF65-F5344CB8AC3E}">
        <p14:creationId xmlns:p14="http://schemas.microsoft.com/office/powerpoint/2010/main" val="97425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CC62-D2A1-4B39-BEEC-462F80F8978D}"/>
              </a:ext>
            </a:extLst>
          </p:cNvPr>
          <p:cNvSpPr>
            <a:spLocks noGrp="1"/>
          </p:cNvSpPr>
          <p:nvPr>
            <p:ph type="title"/>
          </p:nvPr>
        </p:nvSpPr>
        <p:spPr/>
        <p:txBody>
          <a:bodyPr/>
          <a:lstStyle/>
          <a:p>
            <a:r>
              <a:rPr lang="lv-LV" dirty="0"/>
              <a:t>References</a:t>
            </a:r>
          </a:p>
        </p:txBody>
      </p:sp>
      <p:sp>
        <p:nvSpPr>
          <p:cNvPr id="3" name="Slide Number Placeholder 2">
            <a:extLst>
              <a:ext uri="{FF2B5EF4-FFF2-40B4-BE49-F238E27FC236}">
                <a16:creationId xmlns:a16="http://schemas.microsoft.com/office/drawing/2014/main" id="{496CF554-4584-44A8-8601-DF3E1570D573}"/>
              </a:ext>
            </a:extLst>
          </p:cNvPr>
          <p:cNvSpPr>
            <a:spLocks noGrp="1"/>
          </p:cNvSpPr>
          <p:nvPr>
            <p:ph type="sldNum" sz="quarter" idx="10"/>
          </p:nvPr>
        </p:nvSpPr>
        <p:spPr/>
        <p:txBody>
          <a:bodyPr/>
          <a:lstStyle/>
          <a:p>
            <a:fld id="{8DF5134D-7C6B-4A7B-B28B-A8C75F870448}" type="slidenum">
              <a:rPr lang="en-JM" smtClean="0"/>
              <a:pPr/>
              <a:t>26</a:t>
            </a:fld>
            <a:endParaRPr lang="en-JM" dirty="0"/>
          </a:p>
        </p:txBody>
      </p:sp>
      <p:sp>
        <p:nvSpPr>
          <p:cNvPr id="4" name="Content Placeholder 3">
            <a:extLst>
              <a:ext uri="{FF2B5EF4-FFF2-40B4-BE49-F238E27FC236}">
                <a16:creationId xmlns:a16="http://schemas.microsoft.com/office/drawing/2014/main" id="{EFF40929-FA9A-4F4B-A2C8-C12A098F2668}"/>
              </a:ext>
            </a:extLst>
          </p:cNvPr>
          <p:cNvSpPr>
            <a:spLocks noGrp="1"/>
          </p:cNvSpPr>
          <p:nvPr>
            <p:ph sz="quarter" idx="11"/>
          </p:nvPr>
        </p:nvSpPr>
        <p:spPr>
          <a:xfrm>
            <a:off x="683568" y="1491630"/>
            <a:ext cx="6840760" cy="2808461"/>
          </a:xfrm>
        </p:spPr>
        <p:txBody>
          <a:bodyPr>
            <a:normAutofit/>
          </a:bodyPr>
          <a:lstStyle/>
          <a:p>
            <a:pPr marL="285750" indent="-285750">
              <a:buFont typeface="Arial" panose="020B0604020202020204" pitchFamily="34" charset="0"/>
              <a:buChar char="•"/>
            </a:pPr>
            <a:r>
              <a:rPr lang="en-GB" sz="2000" dirty="0"/>
              <a:t>Household Finance and Consumption Network (2016) The Household Finance and Consumption Survey: methodological report for the second wave. ECB Statistical Paper Series, 17.</a:t>
            </a:r>
            <a:endParaRPr lang="lv-LV" sz="2000" dirty="0"/>
          </a:p>
          <a:p>
            <a:pPr marL="342900" indent="-342900">
              <a:buFont typeface="Arial" panose="020B0604020202020204" pitchFamily="34" charset="0"/>
              <a:buChar char="•"/>
            </a:pPr>
            <a:r>
              <a:rPr lang="lv-LV" sz="2000" dirty="0">
                <a:hlinkClick r:id="rId3"/>
              </a:rPr>
              <a:t>https://www.ecb.europa.eu/pub/economic-research/research-networks/html/researcher_hfcn.en.html</a:t>
            </a:r>
            <a:endParaRPr lang="lv-LV" sz="2000" dirty="0"/>
          </a:p>
          <a:p>
            <a:pPr marL="342900" indent="-342900">
              <a:buFont typeface="Arial" panose="020B0604020202020204" pitchFamily="34" charset="0"/>
              <a:buChar char="•"/>
            </a:pPr>
            <a:r>
              <a:rPr lang="lv-LV" sz="2000" dirty="0">
                <a:hlinkClick r:id="rId4"/>
              </a:rPr>
              <a:t>https://www.bank.lv/en/statistics/hfcs/tables</a:t>
            </a:r>
            <a:endParaRPr lang="lv-LV" sz="2000" dirty="0"/>
          </a:p>
          <a:p>
            <a:pPr marL="0" indent="0"/>
            <a:endParaRPr lang="lv-LV" sz="2000" dirty="0"/>
          </a:p>
          <a:p>
            <a:endParaRPr lang="lv-LV" dirty="0"/>
          </a:p>
        </p:txBody>
      </p:sp>
    </p:spTree>
    <p:extLst>
      <p:ext uri="{BB962C8B-B14F-4D97-AF65-F5344CB8AC3E}">
        <p14:creationId xmlns:p14="http://schemas.microsoft.com/office/powerpoint/2010/main" val="46761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134D-7C6B-4A7B-B28B-A8C75F870448}" type="slidenum">
              <a:rPr lang="en-JM" smtClean="0"/>
              <a:pPr/>
              <a:t>27</a:t>
            </a:fld>
            <a:endParaRPr lang="en-JM" dirty="0"/>
          </a:p>
        </p:txBody>
      </p:sp>
      <p:sp>
        <p:nvSpPr>
          <p:cNvPr id="3" name="Title 2"/>
          <p:cNvSpPr>
            <a:spLocks noGrp="1"/>
          </p:cNvSpPr>
          <p:nvPr>
            <p:ph type="title"/>
          </p:nvPr>
        </p:nvSpPr>
        <p:spPr>
          <a:xfrm>
            <a:off x="2987824" y="2067694"/>
            <a:ext cx="2016224" cy="422672"/>
          </a:xfrm>
        </p:spPr>
        <p:txBody>
          <a:bodyPr>
            <a:normAutofit fontScale="90000"/>
          </a:bodyPr>
          <a:lstStyle/>
          <a:p>
            <a:r>
              <a:rPr lang="lv-LV" dirty="0" err="1"/>
              <a:t>Thank</a:t>
            </a:r>
            <a:r>
              <a:rPr lang="lv-LV" dirty="0"/>
              <a:t> </a:t>
            </a:r>
            <a:r>
              <a:rPr lang="lv-LV" dirty="0" err="1"/>
              <a:t>you</a:t>
            </a:r>
            <a:r>
              <a:rPr lang="lv-LV" dirty="0"/>
              <a:t>!</a:t>
            </a:r>
          </a:p>
        </p:txBody>
      </p:sp>
    </p:spTree>
    <p:extLst>
      <p:ext uri="{BB962C8B-B14F-4D97-AF65-F5344CB8AC3E}">
        <p14:creationId xmlns:p14="http://schemas.microsoft.com/office/powerpoint/2010/main" val="254344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normAutofit fontScale="90000"/>
          </a:bodyPr>
          <a:lstStyle/>
          <a:p>
            <a:r>
              <a:rPr lang="en-GB" dirty="0"/>
              <a:t>About the HFCS</a:t>
            </a:r>
            <a:endParaRPr lang="lv-LV" dirty="0"/>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899522" y="1491630"/>
            <a:ext cx="7016327" cy="3100420"/>
          </a:xfrm>
        </p:spPr>
        <p:txBody>
          <a:bodyPr>
            <a:normAutofit/>
          </a:bodyPr>
          <a:lstStyle/>
          <a:p>
            <a:r>
              <a:rPr lang="en-GB" sz="2000" dirty="0"/>
              <a:t>The main aim of the HFCS is to gather micro-level structural information on euro area households' assets and liabilities</a:t>
            </a:r>
          </a:p>
          <a:p>
            <a:r>
              <a:rPr lang="en-GB" sz="2000" dirty="0"/>
              <a:t>The survey also collects other information in order to analyse the economic decisions taken by households</a:t>
            </a:r>
            <a:r>
              <a:rPr lang="lv-LV" sz="2000" dirty="0"/>
              <a:t>:</a:t>
            </a:r>
            <a:endParaRPr lang="en-GB" sz="2000" dirty="0"/>
          </a:p>
          <a:p>
            <a:pPr lvl="1"/>
            <a:r>
              <a:rPr lang="en-GB" sz="1800" dirty="0"/>
              <a:t>Person level data (demographics, employment, pensions and insurance policies, person level income)</a:t>
            </a:r>
          </a:p>
          <a:p>
            <a:pPr lvl="1"/>
            <a:r>
              <a:rPr lang="en-GB" sz="1800" dirty="0"/>
              <a:t>Household level data (real assets and their financing, other liabilities and credit constraints, private businesses and financial assets, household level income, gifts and inheritances received, consumption)</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3</a:t>
            </a:fld>
            <a:endParaRPr lang="en-JM" dirty="0"/>
          </a:p>
        </p:txBody>
      </p:sp>
    </p:spTree>
    <p:extLst>
      <p:ext uri="{BB962C8B-B14F-4D97-AF65-F5344CB8AC3E}">
        <p14:creationId xmlns:p14="http://schemas.microsoft.com/office/powerpoint/2010/main" val="392343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normAutofit fontScale="90000"/>
          </a:bodyPr>
          <a:lstStyle/>
          <a:p>
            <a:r>
              <a:rPr lang="en-GB" dirty="0"/>
              <a:t>About the HFCS</a:t>
            </a:r>
            <a:endParaRPr lang="lv-LV" dirty="0"/>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899592" y="1347614"/>
            <a:ext cx="7200800" cy="3384376"/>
          </a:xfrm>
        </p:spPr>
        <p:txBody>
          <a:bodyPr>
            <a:normAutofit fontScale="85000" lnSpcReduction="20000"/>
          </a:bodyPr>
          <a:lstStyle/>
          <a:p>
            <a:r>
              <a:rPr lang="en-GB" sz="1900" dirty="0"/>
              <a:t>Joint project of the EA countries and some EU countries </a:t>
            </a:r>
          </a:p>
          <a:p>
            <a:pPr lvl="1"/>
            <a:r>
              <a:rPr lang="en-GB" sz="1650" dirty="0"/>
              <a:t>1st wave – 15 EA countries; </a:t>
            </a:r>
          </a:p>
          <a:p>
            <a:pPr lvl="1"/>
            <a:r>
              <a:rPr lang="en-GB" sz="1650" dirty="0"/>
              <a:t>2nd wave – 1</a:t>
            </a:r>
            <a:r>
              <a:rPr lang="lv-LV" sz="1650" dirty="0"/>
              <a:t>8</a:t>
            </a:r>
            <a:r>
              <a:rPr lang="en-GB" sz="1650" dirty="0"/>
              <a:t> EA countries + HU, PL; </a:t>
            </a:r>
          </a:p>
          <a:p>
            <a:pPr lvl="1"/>
            <a:r>
              <a:rPr lang="en-GB" sz="1650" dirty="0"/>
              <a:t>3rd wave all EA countries + HU, PL, HR,</a:t>
            </a:r>
            <a:r>
              <a:rPr lang="lv-LV" sz="1650"/>
              <a:t> DK;</a:t>
            </a:r>
            <a:endParaRPr lang="en-GB" sz="1650" dirty="0"/>
          </a:p>
          <a:p>
            <a:pPr>
              <a:lnSpc>
                <a:spcPct val="110000"/>
              </a:lnSpc>
              <a:spcBef>
                <a:spcPts val="600"/>
              </a:spcBef>
            </a:pPr>
            <a:r>
              <a:rPr lang="en-GB" sz="1900" dirty="0"/>
              <a:t>Data collected every three years</a:t>
            </a:r>
          </a:p>
          <a:p>
            <a:pPr>
              <a:lnSpc>
                <a:spcPct val="110000"/>
              </a:lnSpc>
              <a:spcBef>
                <a:spcPts val="600"/>
              </a:spcBef>
            </a:pPr>
            <a:r>
              <a:rPr lang="en-GB" sz="1900" dirty="0"/>
              <a:t>Sampling, data collection, editing, imputation done at country level</a:t>
            </a:r>
          </a:p>
          <a:p>
            <a:pPr>
              <a:lnSpc>
                <a:spcPct val="110000"/>
              </a:lnSpc>
              <a:spcBef>
                <a:spcPts val="600"/>
              </a:spcBef>
            </a:pPr>
            <a:r>
              <a:rPr lang="en-GB" sz="1900" dirty="0"/>
              <a:t>Probability sample design</a:t>
            </a:r>
          </a:p>
          <a:p>
            <a:pPr>
              <a:lnSpc>
                <a:spcPct val="110000"/>
              </a:lnSpc>
              <a:spcBef>
                <a:spcPts val="600"/>
              </a:spcBef>
            </a:pPr>
            <a:r>
              <a:rPr lang="en-GB" sz="1900" dirty="0"/>
              <a:t>Oversampling of wealthy HHs</a:t>
            </a:r>
          </a:p>
          <a:p>
            <a:r>
              <a:rPr lang="en-GB" sz="1900" dirty="0"/>
              <a:t>Harmonized output (i.e., survey data), but not necessarily identical questionnaires</a:t>
            </a:r>
          </a:p>
          <a:p>
            <a:pPr lvl="1"/>
            <a:r>
              <a:rPr lang="en-GB" sz="1600" dirty="0"/>
              <a:t>commonly agreed set of standardised output variables</a:t>
            </a:r>
          </a:p>
          <a:p>
            <a:pPr lvl="1"/>
            <a:r>
              <a:rPr lang="en-GB" sz="1600" dirty="0"/>
              <a:t>harmonised methodology for coding the variables</a:t>
            </a:r>
          </a:p>
          <a:p>
            <a:pPr lvl="1"/>
            <a:r>
              <a:rPr lang="en-GB" sz="1600" dirty="0"/>
              <a:t>multiple imputation for item non-responses</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4</a:t>
            </a:fld>
            <a:endParaRPr lang="en-JM" dirty="0"/>
          </a:p>
        </p:txBody>
      </p:sp>
    </p:spTree>
    <p:extLst>
      <p:ext uri="{BB962C8B-B14F-4D97-AF65-F5344CB8AC3E}">
        <p14:creationId xmlns:p14="http://schemas.microsoft.com/office/powerpoint/2010/main" val="397002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normAutofit fontScale="90000"/>
          </a:bodyPr>
          <a:lstStyle/>
          <a:p>
            <a:r>
              <a:rPr lang="en-GB" dirty="0"/>
              <a:t>About the Latvian HFCS</a:t>
            </a:r>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899592" y="1347614"/>
            <a:ext cx="7200800" cy="3096344"/>
          </a:xfrm>
        </p:spPr>
        <p:txBody>
          <a:bodyPr>
            <a:normAutofit fontScale="77500" lnSpcReduction="20000"/>
          </a:bodyPr>
          <a:lstStyle/>
          <a:p>
            <a:r>
              <a:rPr lang="en-GB" sz="2400" dirty="0"/>
              <a:t>Latvia participated twice – in 2014, and in 2017</a:t>
            </a:r>
          </a:p>
          <a:p>
            <a:r>
              <a:rPr lang="en-GB" sz="2400" dirty="0"/>
              <a:t>Joint project of the Bank of Latvia and the Central Statistical Bureau of Latvia</a:t>
            </a:r>
          </a:p>
          <a:p>
            <a:r>
              <a:rPr lang="en-GB" sz="2400" dirty="0"/>
              <a:t>Number of responded households – 1202 (2014), 12</a:t>
            </a:r>
            <a:r>
              <a:rPr lang="lv-LV" sz="2400" dirty="0"/>
              <a:t>49</a:t>
            </a:r>
            <a:r>
              <a:rPr lang="en-GB" sz="2400" dirty="0"/>
              <a:t> (2017)</a:t>
            </a:r>
          </a:p>
          <a:p>
            <a:r>
              <a:rPr lang="en-GB" sz="2400" dirty="0"/>
              <a:t>Panel component (668 households participated in both survey waves)</a:t>
            </a:r>
          </a:p>
          <a:p>
            <a:r>
              <a:rPr lang="en-GB" sz="2400" dirty="0"/>
              <a:t>Questionnaire (in Latvian, Russian, English)</a:t>
            </a:r>
          </a:p>
          <a:p>
            <a:r>
              <a:rPr lang="en-GB" sz="2400" dirty="0"/>
              <a:t>Face-to-face interviews (CAPI – 95.5%, CATI – 4.5%)</a:t>
            </a:r>
          </a:p>
          <a:p>
            <a:r>
              <a:rPr lang="en-GB" sz="2400" dirty="0"/>
              <a:t>In 2017, ECB questions related to the 1-st and 2-nd pension scheme were not included in the Latvian HFCS questionnaire. Data have been obtained from the State Social Insurance Agency (SSIA)</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5</a:t>
            </a:fld>
            <a:endParaRPr lang="en-JM" dirty="0"/>
          </a:p>
        </p:txBody>
      </p:sp>
    </p:spTree>
    <p:extLst>
      <p:ext uri="{BB962C8B-B14F-4D97-AF65-F5344CB8AC3E}">
        <p14:creationId xmlns:p14="http://schemas.microsoft.com/office/powerpoint/2010/main" val="68553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492666" y="411510"/>
            <a:ext cx="6447501" cy="530374"/>
          </a:xfrm>
        </p:spPr>
        <p:txBody>
          <a:bodyPr>
            <a:normAutofit fontScale="90000"/>
          </a:bodyPr>
          <a:lstStyle/>
          <a:p>
            <a:r>
              <a:rPr lang="en-GB" dirty="0"/>
              <a:t>The Latvian HFCS, problems</a:t>
            </a:r>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755576" y="1347614"/>
            <a:ext cx="8064896" cy="3240360"/>
          </a:xfrm>
        </p:spPr>
        <p:txBody>
          <a:bodyPr>
            <a:normAutofit fontScale="92500" lnSpcReduction="10000"/>
          </a:bodyPr>
          <a:lstStyle/>
          <a:p>
            <a:r>
              <a:rPr lang="en-GB" sz="2400" dirty="0"/>
              <a:t>Low response rate: 45.3% in 2017 </a:t>
            </a:r>
            <a:r>
              <a:rPr lang="en-GB" sz="2400" dirty="0">
                <a:solidFill>
                  <a:schemeClr val="bg2">
                    <a:lumMod val="75000"/>
                  </a:schemeClr>
                </a:solidFill>
              </a:rPr>
              <a:t>(52.9% in 2014)</a:t>
            </a:r>
          </a:p>
          <a:p>
            <a:r>
              <a:rPr lang="en-GB" sz="2400" dirty="0"/>
              <a:t>High (for several variables) item non-response rate (e.g., amount of income for persons having respective type of income):</a:t>
            </a:r>
          </a:p>
          <a:p>
            <a:pPr lvl="1"/>
            <a:r>
              <a:rPr lang="en-GB" sz="1900" dirty="0"/>
              <a:t>employee income – (gross 69%; net 15%</a:t>
            </a:r>
            <a:r>
              <a:rPr lang="lv-LV" sz="1900" dirty="0"/>
              <a:t>)</a:t>
            </a:r>
            <a:r>
              <a:rPr lang="en-GB" sz="1900" dirty="0"/>
              <a:t>, self-employment income – 70%/21%, income from public pensions – 77%/10%, income from private/occupational pension plans – 83%30%, income from unemployment benefits – 81%/13%</a:t>
            </a:r>
          </a:p>
          <a:p>
            <a:r>
              <a:rPr lang="en-GB" sz="2400" dirty="0"/>
              <a:t>Large percent of wrong answers (ownership of assets, existence of mortgages/loans, insurance contracts, participation in pension plans, income data)</a:t>
            </a:r>
          </a:p>
          <a:p>
            <a:r>
              <a:rPr lang="en-GB" sz="2400" dirty="0"/>
              <a:t>Access to and use of administrative/register data</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6</a:t>
            </a:fld>
            <a:endParaRPr lang="en-JM" dirty="0"/>
          </a:p>
        </p:txBody>
      </p:sp>
    </p:spTree>
    <p:extLst>
      <p:ext uri="{BB962C8B-B14F-4D97-AF65-F5344CB8AC3E}">
        <p14:creationId xmlns:p14="http://schemas.microsoft.com/office/powerpoint/2010/main" val="128119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1A2A6-EB76-4435-80AF-1CB4A55DD902}"/>
              </a:ext>
            </a:extLst>
          </p:cNvPr>
          <p:cNvSpPr>
            <a:spLocks noGrp="1"/>
          </p:cNvSpPr>
          <p:nvPr>
            <p:ph type="sldNum" sz="quarter" idx="10"/>
          </p:nvPr>
        </p:nvSpPr>
        <p:spPr/>
        <p:txBody>
          <a:bodyPr/>
          <a:lstStyle/>
          <a:p>
            <a:fld id="{8DF5134D-7C6B-4A7B-B28B-A8C75F870448}" type="slidenum">
              <a:rPr lang="en-JM" smtClean="0"/>
              <a:pPr/>
              <a:t>7</a:t>
            </a:fld>
            <a:endParaRPr lang="en-JM" dirty="0"/>
          </a:p>
        </p:txBody>
      </p:sp>
      <p:sp>
        <p:nvSpPr>
          <p:cNvPr id="3" name="Title 2">
            <a:extLst>
              <a:ext uri="{FF2B5EF4-FFF2-40B4-BE49-F238E27FC236}">
                <a16:creationId xmlns:a16="http://schemas.microsoft.com/office/drawing/2014/main" id="{6E64657A-C729-4398-B141-0E019FFC70D6}"/>
              </a:ext>
            </a:extLst>
          </p:cNvPr>
          <p:cNvSpPr>
            <a:spLocks noGrp="1"/>
          </p:cNvSpPr>
          <p:nvPr>
            <p:ph type="title"/>
          </p:nvPr>
        </p:nvSpPr>
        <p:spPr>
          <a:xfrm>
            <a:off x="457200" y="267494"/>
            <a:ext cx="7620000" cy="720080"/>
          </a:xfrm>
        </p:spPr>
        <p:txBody>
          <a:bodyPr>
            <a:normAutofit fontScale="90000"/>
          </a:bodyPr>
          <a:lstStyle/>
          <a:p>
            <a:r>
              <a:rPr lang="en-GB" cap="none" dirty="0"/>
              <a:t>Administrative data sources used in 2017 wave</a:t>
            </a:r>
          </a:p>
        </p:txBody>
      </p:sp>
      <p:sp>
        <p:nvSpPr>
          <p:cNvPr id="4" name="Text Placeholder 3">
            <a:extLst>
              <a:ext uri="{FF2B5EF4-FFF2-40B4-BE49-F238E27FC236}">
                <a16:creationId xmlns:a16="http://schemas.microsoft.com/office/drawing/2014/main" id="{7A7E4396-3C97-4B44-916C-F404D6E74AD6}"/>
              </a:ext>
            </a:extLst>
          </p:cNvPr>
          <p:cNvSpPr>
            <a:spLocks noGrp="1"/>
          </p:cNvSpPr>
          <p:nvPr>
            <p:ph type="body" sz="quarter" idx="11"/>
          </p:nvPr>
        </p:nvSpPr>
        <p:spPr>
          <a:xfrm>
            <a:off x="395536" y="1332030"/>
            <a:ext cx="8532440" cy="3168352"/>
          </a:xfrm>
        </p:spPr>
        <p:txBody>
          <a:bodyPr>
            <a:normAutofit fontScale="92500"/>
          </a:bodyPr>
          <a:lstStyle/>
          <a:p>
            <a:pPr lvl="0">
              <a:buFont typeface="Arial" panose="020B0604020202020204" pitchFamily="34" charset="0"/>
              <a:buChar char="•"/>
            </a:pPr>
            <a:r>
              <a:rPr lang="en-GB" sz="2400" dirty="0"/>
              <a:t>Land Cadastre's data on real estate properties that belong to the household members</a:t>
            </a:r>
          </a:p>
          <a:p>
            <a:pPr lvl="0">
              <a:buFont typeface="Arial" panose="020B0604020202020204" pitchFamily="34" charset="0"/>
              <a:buChar char="•"/>
            </a:pPr>
            <a:r>
              <a:rPr lang="en-GB" sz="2400" dirty="0"/>
              <a:t>Credit Register data on persons' mortgages, loans and/or leasing contracts</a:t>
            </a:r>
          </a:p>
          <a:p>
            <a:pPr lvl="0">
              <a:buFont typeface="Arial" panose="020B0604020202020204" pitchFamily="34" charset="0"/>
              <a:buChar char="•"/>
            </a:pPr>
            <a:r>
              <a:rPr lang="en-GB" sz="2400" dirty="0"/>
              <a:t>State Revenue Service (SRS) data on all type of persons' income in 2016 and data on persons' participation in the voluntary (third level) pension schemes'</a:t>
            </a:r>
          </a:p>
          <a:p>
            <a:pPr lvl="0">
              <a:buFont typeface="Arial" panose="020B0604020202020204" pitchFamily="34" charset="0"/>
              <a:buChar char="•"/>
            </a:pPr>
            <a:r>
              <a:rPr lang="en-GB" sz="2400" dirty="0"/>
              <a:t>The State Social Insurance Agency data on persons' participation in the first and second level pension plans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92271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800100" y="123478"/>
            <a:ext cx="7543800" cy="1088068"/>
          </a:xfrm>
        </p:spPr>
        <p:txBody>
          <a:bodyPr>
            <a:normAutofit/>
          </a:bodyPr>
          <a:lstStyle/>
          <a:p>
            <a:r>
              <a:rPr lang="en-GB" dirty="0"/>
              <a:t>What type of person-level  income household did received?</a:t>
            </a:r>
            <a:r>
              <a:rPr lang="en-GB" sz="2400" dirty="0"/>
              <a:t> (HFCS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8</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p:txBody>
          <a:bodyPr>
            <a:normAutofit lnSpcReduction="10000"/>
          </a:bodyPr>
          <a:lstStyle/>
          <a:p>
            <a:r>
              <a:rPr lang="lv-LV" dirty="0"/>
              <a:t> </a:t>
            </a:r>
          </a:p>
        </p:txBody>
      </p:sp>
      <p:graphicFrame>
        <p:nvGraphicFramePr>
          <p:cNvPr id="6" name="Object 5">
            <a:extLst>
              <a:ext uri="{FF2B5EF4-FFF2-40B4-BE49-F238E27FC236}">
                <a16:creationId xmlns:a16="http://schemas.microsoft.com/office/drawing/2014/main" id="{A2F3E3E4-C687-448C-B1B0-A2E988CA9C36}"/>
              </a:ext>
            </a:extLst>
          </p:cNvPr>
          <p:cNvGraphicFramePr>
            <a:graphicFrameLocks noChangeAspect="1"/>
          </p:cNvGraphicFramePr>
          <p:nvPr>
            <p:extLst>
              <p:ext uri="{D42A27DB-BD31-4B8C-83A1-F6EECF244321}">
                <p14:modId xmlns:p14="http://schemas.microsoft.com/office/powerpoint/2010/main" val="3142191476"/>
              </p:ext>
            </p:extLst>
          </p:nvPr>
        </p:nvGraphicFramePr>
        <p:xfrm>
          <a:off x="1043608" y="1488970"/>
          <a:ext cx="6686550" cy="2867025"/>
        </p:xfrm>
        <a:graphic>
          <a:graphicData uri="http://schemas.openxmlformats.org/presentationml/2006/ole">
            <mc:AlternateContent xmlns:mc="http://schemas.openxmlformats.org/markup-compatibility/2006">
              <mc:Choice xmlns:v="urn:schemas-microsoft-com:vml" Requires="v">
                <p:oleObj spid="_x0000_s2197" name="Worksheet" r:id="rId4" imgW="6686595" imgH="2867098" progId="Excel.Sheet.12">
                  <p:embed/>
                </p:oleObj>
              </mc:Choice>
              <mc:Fallback>
                <p:oleObj name="Worksheet" r:id="rId4" imgW="6686595" imgH="2867098" progId="Excel.Sheet.12">
                  <p:embed/>
                  <p:pic>
                    <p:nvPicPr>
                      <p:cNvPr id="6" name="Object 5">
                        <a:extLst>
                          <a:ext uri="{FF2B5EF4-FFF2-40B4-BE49-F238E27FC236}">
                            <a16:creationId xmlns:a16="http://schemas.microsoft.com/office/drawing/2014/main" id="{A2F3E3E4-C687-448C-B1B0-A2E988CA9C36}"/>
                          </a:ext>
                        </a:extLst>
                      </p:cNvPr>
                      <p:cNvPicPr/>
                      <p:nvPr/>
                    </p:nvPicPr>
                    <p:blipFill>
                      <a:blip r:embed="rId5"/>
                      <a:stretch>
                        <a:fillRect/>
                      </a:stretch>
                    </p:blipFill>
                    <p:spPr>
                      <a:xfrm>
                        <a:off x="1043608" y="1488970"/>
                        <a:ext cx="6686550" cy="2867025"/>
                      </a:xfrm>
                      <a:prstGeom prst="rect">
                        <a:avLst/>
                      </a:prstGeom>
                    </p:spPr>
                  </p:pic>
                </p:oleObj>
              </mc:Fallback>
            </mc:AlternateContent>
          </a:graphicData>
        </a:graphic>
      </p:graphicFrame>
    </p:spTree>
    <p:extLst>
      <p:ext uri="{BB962C8B-B14F-4D97-AF65-F5344CB8AC3E}">
        <p14:creationId xmlns:p14="http://schemas.microsoft.com/office/powerpoint/2010/main" val="134853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685800" y="228742"/>
            <a:ext cx="6419057" cy="837456"/>
          </a:xfrm>
        </p:spPr>
        <p:txBody>
          <a:bodyPr>
            <a:normAutofit fontScale="90000"/>
          </a:bodyPr>
          <a:lstStyle/>
          <a:p>
            <a:r>
              <a:rPr lang="en-GB" dirty="0"/>
              <a:t>Amount of gross employee income </a:t>
            </a:r>
            <a:br>
              <a:rPr lang="en-GB" dirty="0"/>
            </a:br>
            <a:r>
              <a:rPr lang="en-GB" sz="2400" dirty="0"/>
              <a:t>(collected vs. final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9</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468313" y="1635645"/>
            <a:ext cx="8424862" cy="2160241"/>
          </a:xfrm>
        </p:spPr>
        <p:txBody>
          <a:bodyPr/>
          <a:lstStyle/>
          <a:p>
            <a:r>
              <a:rPr lang="lv-LV" dirty="0"/>
              <a:t> </a:t>
            </a:r>
          </a:p>
        </p:txBody>
      </p:sp>
      <p:graphicFrame>
        <p:nvGraphicFramePr>
          <p:cNvPr id="5" name="Object 4">
            <a:extLst>
              <a:ext uri="{FF2B5EF4-FFF2-40B4-BE49-F238E27FC236}">
                <a16:creationId xmlns:a16="http://schemas.microsoft.com/office/drawing/2014/main" id="{46FF0855-0A8C-4BC8-8CDF-B36B4F9F4142}"/>
              </a:ext>
            </a:extLst>
          </p:cNvPr>
          <p:cNvGraphicFramePr>
            <a:graphicFrameLocks noChangeAspect="1"/>
          </p:cNvGraphicFramePr>
          <p:nvPr>
            <p:extLst>
              <p:ext uri="{D42A27DB-BD31-4B8C-83A1-F6EECF244321}">
                <p14:modId xmlns:p14="http://schemas.microsoft.com/office/powerpoint/2010/main" val="2610707889"/>
              </p:ext>
            </p:extLst>
          </p:nvPr>
        </p:nvGraphicFramePr>
        <p:xfrm>
          <a:off x="821582" y="1491630"/>
          <a:ext cx="7587781" cy="2951783"/>
        </p:xfrm>
        <a:graphic>
          <a:graphicData uri="http://schemas.openxmlformats.org/presentationml/2006/ole">
            <mc:AlternateContent xmlns:mc="http://schemas.openxmlformats.org/markup-compatibility/2006">
              <mc:Choice xmlns:v="urn:schemas-microsoft-com:vml" Requires="v">
                <p:oleObj spid="_x0000_s3224" name="Worksheet" r:id="rId4" imgW="5410379" imgH="2105071" progId="Excel.Sheet.12">
                  <p:embed/>
                </p:oleObj>
              </mc:Choice>
              <mc:Fallback>
                <p:oleObj name="Worksheet" r:id="rId4" imgW="5410379" imgH="2105071" progId="Excel.Sheet.12">
                  <p:embed/>
                  <p:pic>
                    <p:nvPicPr>
                      <p:cNvPr id="0" name=""/>
                      <p:cNvPicPr/>
                      <p:nvPr/>
                    </p:nvPicPr>
                    <p:blipFill>
                      <a:blip r:embed="rId5"/>
                      <a:stretch>
                        <a:fillRect/>
                      </a:stretch>
                    </p:blipFill>
                    <p:spPr>
                      <a:xfrm>
                        <a:off x="821582" y="1491630"/>
                        <a:ext cx="7587781" cy="2951783"/>
                      </a:xfrm>
                      <a:prstGeom prst="rect">
                        <a:avLst/>
                      </a:prstGeom>
                    </p:spPr>
                  </p:pic>
                </p:oleObj>
              </mc:Fallback>
            </mc:AlternateContent>
          </a:graphicData>
        </a:graphic>
      </p:graphicFrame>
    </p:spTree>
    <p:extLst>
      <p:ext uri="{BB962C8B-B14F-4D97-AF65-F5344CB8AC3E}">
        <p14:creationId xmlns:p14="http://schemas.microsoft.com/office/powerpoint/2010/main" val="8421502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CE780D0B64144340BE7F913EF691249C" ma:contentTypeVersion="0" ma:contentTypeDescription="Izveidot jaunu dokumentu." ma:contentTypeScope="" ma:versionID="7cac99d518a0dcab91a0d05d8033ccd0">
  <xsd:schema xmlns:xsd="http://www.w3.org/2001/XMLSchema" xmlns:xs="http://www.w3.org/2001/XMLSchema" xmlns:p="http://schemas.microsoft.com/office/2006/metadata/properties" targetNamespace="http://schemas.microsoft.com/office/2006/metadata/properties" ma:root="true" ma:fieldsID="ef6bef76b1948cc14eb045bdecfa38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06F9C-F814-42C1-8B3F-99734BE8A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1536CA3-D91D-4F4E-9292-37DEE832D758}">
  <ds:schemaRefs>
    <ds:schemaRef ds:uri="http://schemas.microsoft.com/sharepoint/v3/contenttype/forms"/>
  </ds:schemaRefs>
</ds:datastoreItem>
</file>

<file path=customXml/itemProps3.xml><?xml version="1.0" encoding="utf-8"?>
<ds:datastoreItem xmlns:ds="http://schemas.openxmlformats.org/officeDocument/2006/customXml" ds:itemID="{D1356760-FC8E-4611-BC24-284D8056DE1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2145</Words>
  <Application>Microsoft Office PowerPoint</Application>
  <PresentationFormat>On-screen Show (16:9)</PresentationFormat>
  <Paragraphs>237</Paragraphs>
  <Slides>27</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Bebas Neue</vt:lpstr>
      <vt:lpstr>Calibri</vt:lpstr>
      <vt:lpstr>Calibri Light</vt:lpstr>
      <vt:lpstr>Courier New</vt:lpstr>
      <vt:lpstr>Retrospect</vt:lpstr>
      <vt:lpstr>Worksheet</vt:lpstr>
      <vt:lpstr>PowerPoint Presentation</vt:lpstr>
      <vt:lpstr> Outline</vt:lpstr>
      <vt:lpstr>About the HFCS</vt:lpstr>
      <vt:lpstr>About the HFCS</vt:lpstr>
      <vt:lpstr>About the Latvian HFCS</vt:lpstr>
      <vt:lpstr>The Latvian HFCS, problems</vt:lpstr>
      <vt:lpstr>Administrative data sources used in 2017 wave</vt:lpstr>
      <vt:lpstr>What type of person-level  income household did received? (HFCS data)</vt:lpstr>
      <vt:lpstr>Amount of gross employee income  (collected vs. final data)</vt:lpstr>
      <vt:lpstr>Amount of gross employee income  (collected vs. final data)</vt:lpstr>
      <vt:lpstr>Gross employee income per household (1,000 EUR)</vt:lpstr>
      <vt:lpstr>Gross self-employee income per household (1,000 EUR)</vt:lpstr>
      <vt:lpstr>Income from public pensions per household (1,000 EUR)</vt:lpstr>
      <vt:lpstr>Household total gross income:  Reported gross income vs. Final data (Mean value, 1,000 EUR) </vt:lpstr>
      <vt:lpstr>Household total gross income: Reported (gross or net income) vs. Final data</vt:lpstr>
      <vt:lpstr>Real estate properties (Reported values vs. Final data)</vt:lpstr>
      <vt:lpstr> </vt:lpstr>
      <vt:lpstr>Outstanding balance of mortgages or loans using property as collateral</vt:lpstr>
      <vt:lpstr> </vt:lpstr>
      <vt:lpstr>Outstanding balance of loans not using property as collateral</vt:lpstr>
      <vt:lpstr> </vt:lpstr>
      <vt:lpstr>Participation in the 3-rd level pension plans and private accumulation contracts together with insurance</vt:lpstr>
      <vt:lpstr>The 3-rd level pension plans and private accumulation contracts together with insurance (1,000,000 EUR)</vt:lpstr>
      <vt:lpstr>First and second level pension plans</vt:lpstr>
      <vt:lpstr>Comments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2017-06-12T06:57:48Z</dcterms:created>
  <dcterms:modified xsi:type="dcterms:W3CDTF">2019-06-17T20:41:24Z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0x010100CE780D0B64144340BE7F913EF691249C</vt:lpwstr>
  </property>
</Properties>
</file>