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74" r:id="rId9"/>
    <p:sldId id="265" r:id="rId10"/>
    <p:sldId id="266" r:id="rId11"/>
    <p:sldId id="262" r:id="rId12"/>
    <p:sldId id="267" r:id="rId13"/>
    <p:sldId id="264" r:id="rId14"/>
    <p:sldId id="268" r:id="rId15"/>
    <p:sldId id="269" r:id="rId16"/>
    <p:sldId id="270" r:id="rId17"/>
    <p:sldId id="271" r:id="rId18"/>
    <p:sldId id="272" r:id="rId19"/>
    <p:sldId id="273" r:id="rId20"/>
    <p:sldId id="275"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00" d="100"/>
          <a:sy n="100" d="100"/>
        </p:scale>
        <p:origin x="84"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BADB5784-BD0E-4FD1-8159-3FB46929F0FF}" type="datetimeFigureOut">
              <a:rPr lang="fi-FI" smtClean="0"/>
              <a:t>4.6.2019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317920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ADB5784-BD0E-4FD1-8159-3FB46929F0FF}" type="datetimeFigureOut">
              <a:rPr lang="fi-FI" smtClean="0"/>
              <a:t>4.6.2019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355626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ADB5784-BD0E-4FD1-8159-3FB46929F0FF}" type="datetimeFigureOut">
              <a:rPr lang="fi-FI" smtClean="0"/>
              <a:t>4.6.2019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137298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ADB5784-BD0E-4FD1-8159-3FB46929F0FF}" type="datetimeFigureOut">
              <a:rPr lang="fi-FI" smtClean="0"/>
              <a:t>4.6.2019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405584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B5784-BD0E-4FD1-8159-3FB46929F0FF}" type="datetimeFigureOut">
              <a:rPr lang="fi-FI" smtClean="0"/>
              <a:t>4.6.2019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421680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BADB5784-BD0E-4FD1-8159-3FB46929F0FF}" type="datetimeFigureOut">
              <a:rPr lang="fi-FI" smtClean="0"/>
              <a:t>4.6.2019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340803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BADB5784-BD0E-4FD1-8159-3FB46929F0FF}" type="datetimeFigureOut">
              <a:rPr lang="fi-FI" smtClean="0"/>
              <a:t>4.6.2019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215398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BADB5784-BD0E-4FD1-8159-3FB46929F0FF}" type="datetimeFigureOut">
              <a:rPr lang="fi-FI" smtClean="0"/>
              <a:t>4.6.2019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123971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B5784-BD0E-4FD1-8159-3FB46929F0FF}" type="datetimeFigureOut">
              <a:rPr lang="fi-FI" smtClean="0"/>
              <a:t>4.6.2019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47848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B5784-BD0E-4FD1-8159-3FB46929F0FF}" type="datetimeFigureOut">
              <a:rPr lang="fi-FI" smtClean="0"/>
              <a:t>4.6.2019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98855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B5784-BD0E-4FD1-8159-3FB46929F0FF}" type="datetimeFigureOut">
              <a:rPr lang="fi-FI" smtClean="0"/>
              <a:t>4.6.2019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244A37D-C114-45DC-822B-CA615C61A94B}" type="slidenum">
              <a:rPr lang="fi-FI" smtClean="0"/>
              <a:t>‹#›</a:t>
            </a:fld>
            <a:endParaRPr lang="fi-FI"/>
          </a:p>
        </p:txBody>
      </p:sp>
    </p:spTree>
    <p:extLst>
      <p:ext uri="{BB962C8B-B14F-4D97-AF65-F5344CB8AC3E}">
        <p14:creationId xmlns:p14="http://schemas.microsoft.com/office/powerpoint/2010/main" val="222731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B5784-BD0E-4FD1-8159-3FB46929F0FF}" type="datetimeFigureOut">
              <a:rPr lang="fi-FI" smtClean="0"/>
              <a:t>4.6.2019</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4A37D-C114-45DC-822B-CA615C61A94B}" type="slidenum">
              <a:rPr lang="fi-FI" smtClean="0"/>
              <a:t>‹#›</a:t>
            </a:fld>
            <a:endParaRPr lang="fi-FI"/>
          </a:p>
        </p:txBody>
      </p:sp>
    </p:spTree>
    <p:extLst>
      <p:ext uri="{BB962C8B-B14F-4D97-AF65-F5344CB8AC3E}">
        <p14:creationId xmlns:p14="http://schemas.microsoft.com/office/powerpoint/2010/main" val="3291623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955" y="232192"/>
            <a:ext cx="7067775" cy="1692771"/>
          </a:xfrm>
          <a:prstGeom prst="rect">
            <a:avLst/>
          </a:prstGeom>
        </p:spPr>
        <p:txBody>
          <a:bodyPr wrap="square">
            <a:spAutoFit/>
          </a:bodyPr>
          <a:lstStyle/>
          <a:p>
            <a:pPr algn="ctr"/>
            <a:r>
              <a:rPr lang="en-US" sz="2800" b="1" kern="1400" dirty="0" smtClean="0">
                <a:solidFill>
                  <a:schemeClr val="bg2">
                    <a:lumMod val="25000"/>
                  </a:schemeClr>
                </a:solidFill>
                <a:effectLst/>
                <a:latin typeface="Times New Roman" panose="02020603050405020304" pitchFamily="18" charset="0"/>
                <a:ea typeface="Times New Roman" panose="02020603050405020304" pitchFamily="18" charset="0"/>
              </a:rPr>
              <a:t>Calibration is best to apply as the ending weighting method</a:t>
            </a:r>
          </a:p>
          <a:p>
            <a:pPr algn="ctr"/>
            <a:r>
              <a:rPr lang="en-US" sz="2400" b="1" kern="1400" dirty="0" smtClean="0">
                <a:solidFill>
                  <a:schemeClr val="bg2">
                    <a:lumMod val="25000"/>
                  </a:schemeClr>
                </a:solidFill>
                <a:latin typeface="Times New Roman" panose="02020603050405020304" pitchFamily="18" charset="0"/>
              </a:rPr>
              <a:t>Seppo Laaksonen</a:t>
            </a:r>
            <a:endParaRPr lang="en-US" sz="2400" b="1" kern="1400" dirty="0">
              <a:solidFill>
                <a:schemeClr val="bg2">
                  <a:lumMod val="25000"/>
                </a:schemeClr>
              </a:solidFill>
              <a:latin typeface="Times New Roman" panose="02020603050405020304" pitchFamily="18" charset="0"/>
            </a:endParaRPr>
          </a:p>
          <a:p>
            <a:pPr algn="ctr"/>
            <a:r>
              <a:rPr lang="en-US" sz="2400" b="1" kern="1400" dirty="0" smtClean="0">
                <a:solidFill>
                  <a:schemeClr val="bg2">
                    <a:lumMod val="25000"/>
                  </a:schemeClr>
                </a:solidFill>
                <a:latin typeface="Times New Roman" panose="02020603050405020304" pitchFamily="18" charset="0"/>
              </a:rPr>
              <a:t>University of Helsinki</a:t>
            </a:r>
            <a:endParaRPr lang="fi-FI" sz="2400" b="1" dirty="0">
              <a:solidFill>
                <a:schemeClr val="bg2">
                  <a:lumMod val="25000"/>
                </a:schemeClr>
              </a:solidFill>
            </a:endParaRPr>
          </a:p>
        </p:txBody>
      </p:sp>
      <p:sp>
        <p:nvSpPr>
          <p:cNvPr id="6" name="TextBox 5"/>
          <p:cNvSpPr txBox="1"/>
          <p:nvPr/>
        </p:nvSpPr>
        <p:spPr>
          <a:xfrm>
            <a:off x="711800" y="1924963"/>
            <a:ext cx="10971005" cy="4893647"/>
          </a:xfrm>
          <a:prstGeom prst="rect">
            <a:avLst/>
          </a:prstGeom>
          <a:noFill/>
        </p:spPr>
        <p:txBody>
          <a:bodyPr wrap="square" rtlCol="0">
            <a:spAutoFit/>
          </a:bodyPr>
          <a:lstStyle/>
          <a:p>
            <a:r>
              <a:rPr lang="en-US" sz="2400" dirty="0" smtClean="0"/>
              <a:t>Calibration </a:t>
            </a:r>
            <a:r>
              <a:rPr lang="en-US" sz="2400" dirty="0"/>
              <a:t>is much used so that it is the only weighting adjustment method. Its good </a:t>
            </a:r>
            <a:r>
              <a:rPr lang="en-US" sz="2400" dirty="0" smtClean="0"/>
              <a:t>point </a:t>
            </a:r>
            <a:r>
              <a:rPr lang="en-US" sz="2400" dirty="0"/>
              <a:t>is that the </a:t>
            </a:r>
            <a:r>
              <a:rPr lang="en-US" sz="2400" dirty="0" smtClean="0"/>
              <a:t>calibration </a:t>
            </a:r>
            <a:r>
              <a:rPr lang="en-US" sz="2400" dirty="0"/>
              <a:t>margins are easy to create confidentially if these macro auxiliary variables are not concerning too small and sensitive items. This method does not exploit micro auxiliary variables that are available for individual units from registers, other administrative sources, even from social media and from interviewers. It means that the calibration only does not exploit micro auxiliary variables explicitly. Our recommendation thus is to use all existing auxiliary variables. </a:t>
            </a:r>
            <a:endParaRPr lang="en-US" sz="2400" dirty="0" smtClean="0"/>
          </a:p>
          <a:p>
            <a:endParaRPr lang="en-US" sz="2400" dirty="0" smtClean="0"/>
          </a:p>
          <a:p>
            <a:r>
              <a:rPr lang="en-US" sz="2400" dirty="0" smtClean="0"/>
              <a:t>I hope that you agree with me when you see my examples based on the European Social Survey. It is still good to keep in mind that the influence for estimates is not always dramatic for several reasons such as the weighting does not solve all missing data problems, auxiliary variables required for weighting are not ideal, non-ideal weights might give reasonable results with good luck. </a:t>
            </a:r>
            <a:endParaRPr lang="fi-FI" sz="2400" dirty="0"/>
          </a:p>
        </p:txBody>
      </p:sp>
    </p:spTree>
    <p:extLst>
      <p:ext uri="{BB962C8B-B14F-4D97-AF65-F5344CB8AC3E}">
        <p14:creationId xmlns:p14="http://schemas.microsoft.com/office/powerpoint/2010/main" val="111160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56" y="604300"/>
            <a:ext cx="10463917" cy="5262979"/>
          </a:xfrm>
          <a:prstGeom prst="rect">
            <a:avLst/>
          </a:prstGeom>
          <a:noFill/>
        </p:spPr>
        <p:txBody>
          <a:bodyPr wrap="square" rtlCol="0">
            <a:spAutoFit/>
          </a:bodyPr>
          <a:lstStyle/>
          <a:p>
            <a:r>
              <a:rPr lang="en-US" sz="2400" dirty="0" smtClean="0"/>
              <a:t>In my weighting adjustments, different types of auxiliary variables are tested, both macro (aggregate) </a:t>
            </a:r>
            <a:r>
              <a:rPr lang="en-US" sz="2400" dirty="0" smtClean="0"/>
              <a:t>and/or </a:t>
            </a:r>
            <a:r>
              <a:rPr lang="en-US" sz="2400" dirty="0" smtClean="0"/>
              <a:t>micro. The micro variables thus are for each individual. The macro ones can be formed in various ways. RHG’s at the previous page are without any specific variables even though have been exploiting various micro variables. RHG’s are easy to make confidential as in my example. These are also called Macro2 or Macro2_RHG.</a:t>
            </a:r>
          </a:p>
          <a:p>
            <a:r>
              <a:rPr lang="en-US" sz="2400" dirty="0" smtClean="0"/>
              <a:t>All macro variables can be made confidential:</a:t>
            </a:r>
          </a:p>
          <a:p>
            <a:pPr marL="342900" indent="-342900">
              <a:buFontTx/>
              <a:buChar char="-"/>
            </a:pPr>
            <a:r>
              <a:rPr lang="en-US" sz="2400" dirty="0" smtClean="0"/>
              <a:t>I call Macro1 those used as calibration margins.</a:t>
            </a:r>
          </a:p>
          <a:p>
            <a:pPr marL="342900" indent="-342900">
              <a:buFontTx/>
              <a:buChar char="-"/>
            </a:pPr>
            <a:r>
              <a:rPr lang="en-US" sz="2400" dirty="0" smtClean="0"/>
              <a:t>In addition I made two other macro’s, called Macro3A and Macro3B.</a:t>
            </a:r>
          </a:p>
          <a:p>
            <a:r>
              <a:rPr lang="en-US" sz="2400" dirty="0"/>
              <a:t> </a:t>
            </a:r>
            <a:r>
              <a:rPr lang="en-US" sz="2400" dirty="0" smtClean="0"/>
              <a:t>    </a:t>
            </a:r>
            <a:r>
              <a:rPr lang="en-US" sz="2400" dirty="0"/>
              <a:t>A </a:t>
            </a:r>
            <a:r>
              <a:rPr lang="en-US" sz="2400" dirty="0" smtClean="0"/>
              <a:t>(16) is </a:t>
            </a:r>
            <a:r>
              <a:rPr lang="en-US" sz="2400" dirty="0"/>
              <a:t>based on the two first stage aggregates (gender and stratum) whereas B </a:t>
            </a:r>
            <a:r>
              <a:rPr lang="en-US" sz="2400" dirty="0" smtClean="0"/>
              <a:t>(60) on </a:t>
            </a:r>
            <a:r>
              <a:rPr lang="en-US" sz="2400" dirty="0"/>
              <a:t>all the three first stage aggregates (age group as well); this is for testing how </a:t>
            </a:r>
            <a:r>
              <a:rPr lang="en-US" sz="2400" dirty="0" smtClean="0"/>
              <a:t>different </a:t>
            </a:r>
            <a:r>
              <a:rPr lang="en-US" sz="2400" dirty="0"/>
              <a:t>are the results</a:t>
            </a:r>
            <a:r>
              <a:rPr lang="en-US" sz="2400" dirty="0" smtClean="0"/>
              <a:t>. Within these aggregates, several other variables either as the means or the coefficients of variation have been computed. The next page gives some examples for education means and income means. </a:t>
            </a:r>
            <a:endParaRPr lang="en-US" sz="2400" dirty="0"/>
          </a:p>
        </p:txBody>
      </p:sp>
    </p:spTree>
    <p:extLst>
      <p:ext uri="{BB962C8B-B14F-4D97-AF65-F5344CB8AC3E}">
        <p14:creationId xmlns:p14="http://schemas.microsoft.com/office/powerpoint/2010/main" val="13075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7422" y="184752"/>
            <a:ext cx="10463917" cy="1200329"/>
          </a:xfrm>
          <a:prstGeom prst="rect">
            <a:avLst/>
          </a:prstGeom>
          <a:noFill/>
        </p:spPr>
        <p:txBody>
          <a:bodyPr wrap="square" rtlCol="0">
            <a:spAutoFit/>
          </a:bodyPr>
          <a:lstStyle/>
          <a:p>
            <a:r>
              <a:rPr lang="en-US" sz="2400" dirty="0" smtClean="0"/>
              <a:t>In my weighting adjustments, different types of auxiliary variables are tested, both macro (aggregate) and micro. The following list covers 20 randomly selected observations; </a:t>
            </a:r>
            <a:r>
              <a:rPr lang="en-US" sz="2400" dirty="0" smtClean="0"/>
              <a:t>variables focusing </a:t>
            </a:r>
            <a:r>
              <a:rPr lang="en-US" sz="2400" dirty="0" smtClean="0"/>
              <a:t>on education and income.</a:t>
            </a:r>
            <a:endParaRPr lang="en-US" sz="2400" dirty="0"/>
          </a:p>
        </p:txBody>
      </p:sp>
      <p:pic>
        <p:nvPicPr>
          <p:cNvPr id="4" name="Picture 3"/>
          <p:cNvPicPr>
            <a:picLocks noChangeAspect="1"/>
          </p:cNvPicPr>
          <p:nvPr/>
        </p:nvPicPr>
        <p:blipFill>
          <a:blip r:embed="rId2"/>
          <a:stretch>
            <a:fillRect/>
          </a:stretch>
        </p:blipFill>
        <p:spPr>
          <a:xfrm>
            <a:off x="337338" y="1466256"/>
            <a:ext cx="10874002" cy="5246516"/>
          </a:xfrm>
          <a:prstGeom prst="rect">
            <a:avLst/>
          </a:prstGeom>
        </p:spPr>
      </p:pic>
    </p:spTree>
    <p:extLst>
      <p:ext uri="{BB962C8B-B14F-4D97-AF65-F5344CB8AC3E}">
        <p14:creationId xmlns:p14="http://schemas.microsoft.com/office/powerpoint/2010/main" val="368177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57" y="699247"/>
            <a:ext cx="10746889" cy="5632311"/>
          </a:xfrm>
          <a:prstGeom prst="rect">
            <a:avLst/>
          </a:prstGeom>
          <a:noFill/>
        </p:spPr>
        <p:txBody>
          <a:bodyPr wrap="square" rtlCol="0">
            <a:spAutoFit/>
          </a:bodyPr>
          <a:lstStyle/>
          <a:p>
            <a:r>
              <a:rPr lang="en-US" sz="2400" dirty="0" smtClean="0"/>
              <a:t>I thus continue building the response propensity model with a </a:t>
            </a:r>
            <a:r>
              <a:rPr lang="en-US" sz="2400" noProof="1" smtClean="0"/>
              <a:t>probit</a:t>
            </a:r>
            <a:r>
              <a:rPr lang="en-US" sz="2400" dirty="0" smtClean="0"/>
              <a:t> link using four types of auxiliary variables, Macro2, Macro3A, Macro3B and Micro and later calibrate using these my Macro1 variables. As observed Macro3 does not well fit with the respective micro Education or Income but is better than a random selection.  </a:t>
            </a:r>
          </a:p>
          <a:p>
            <a:endParaRPr lang="en-US" sz="2400" dirty="0" smtClean="0"/>
          </a:p>
          <a:p>
            <a:r>
              <a:rPr lang="en-US" sz="2400" dirty="0" smtClean="0"/>
              <a:t>To illustrate the </a:t>
            </a:r>
            <a:r>
              <a:rPr lang="en-US" sz="2400" dirty="0" smtClean="0"/>
              <a:t>response probabilities or propensities </a:t>
            </a:r>
            <a:r>
              <a:rPr lang="en-US" sz="2400" dirty="0" smtClean="0"/>
              <a:t>that have </a:t>
            </a:r>
            <a:r>
              <a:rPr lang="en-US" sz="2400" dirty="0" smtClean="0"/>
              <a:t>a big role in these respective weights, I present an example on next page based on micro auxiliary variables. It illustrates the variation on these propensities in some domains, but we see that the highest are for Education 5, lowest for Education 2. Most highly educated (Education 7) are not best respondents.</a:t>
            </a:r>
          </a:p>
          <a:p>
            <a:endParaRPr lang="en-US" sz="2400" dirty="0"/>
          </a:p>
          <a:p>
            <a:r>
              <a:rPr lang="en-US" sz="2400" dirty="0" smtClean="0"/>
              <a:t>Next I present some basic results beginning from ‘Pure calibration’ but ending the method that takes advantage of both micro auxiliary variables and best calibration margins. These margins are selected  from the findings </a:t>
            </a:r>
            <a:r>
              <a:rPr lang="en-US" sz="2400" dirty="0" smtClean="0"/>
              <a:t>of </a:t>
            </a:r>
            <a:r>
              <a:rPr lang="en-US" sz="2400" dirty="0" smtClean="0"/>
              <a:t>‘Pure calibration</a:t>
            </a:r>
            <a:r>
              <a:rPr lang="en-US" sz="2400" dirty="0" smtClean="0"/>
              <a:t>’; see the table two pages forward.</a:t>
            </a:r>
            <a:endParaRPr lang="en-US" sz="2400" dirty="0"/>
          </a:p>
        </p:txBody>
      </p:sp>
    </p:spTree>
    <p:extLst>
      <p:ext uri="{BB962C8B-B14F-4D97-AF65-F5344CB8AC3E}">
        <p14:creationId xmlns:p14="http://schemas.microsoft.com/office/powerpoint/2010/main" val="23650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3709" y="962809"/>
            <a:ext cx="9100969" cy="5895191"/>
          </a:xfrm>
          <a:prstGeom prst="rect">
            <a:avLst/>
          </a:prstGeom>
          <a:noFill/>
          <a:ln>
            <a:noFill/>
          </a:ln>
        </p:spPr>
      </p:pic>
      <p:sp>
        <p:nvSpPr>
          <p:cNvPr id="3" name="TextBox 2"/>
          <p:cNvSpPr txBox="1"/>
          <p:nvPr/>
        </p:nvSpPr>
        <p:spPr>
          <a:xfrm>
            <a:off x="828338" y="96819"/>
            <a:ext cx="9922012" cy="830997"/>
          </a:xfrm>
          <a:prstGeom prst="rect">
            <a:avLst/>
          </a:prstGeom>
          <a:noFill/>
        </p:spPr>
        <p:txBody>
          <a:bodyPr wrap="none" rtlCol="0">
            <a:spAutoFit/>
          </a:bodyPr>
          <a:lstStyle/>
          <a:p>
            <a:r>
              <a:rPr lang="en-US" sz="2400" dirty="0" smtClean="0"/>
              <a:t>Cumulative response propensities for some domains based on the best </a:t>
            </a:r>
            <a:r>
              <a:rPr lang="en-US" sz="2400" noProof="1" smtClean="0"/>
              <a:t>Probit </a:t>
            </a:r>
          </a:p>
          <a:p>
            <a:r>
              <a:rPr lang="en-US" sz="2400" dirty="0" smtClean="0"/>
              <a:t>model of micro auxiliary variables</a:t>
            </a:r>
            <a:endParaRPr lang="en-US" sz="2400" dirty="0"/>
          </a:p>
        </p:txBody>
      </p:sp>
      <p:pic>
        <p:nvPicPr>
          <p:cNvPr id="4" name="Picture 3"/>
          <p:cNvPicPr>
            <a:picLocks noChangeAspect="1"/>
          </p:cNvPicPr>
          <p:nvPr/>
        </p:nvPicPr>
        <p:blipFill>
          <a:blip r:embed="rId3"/>
          <a:stretch>
            <a:fillRect/>
          </a:stretch>
        </p:blipFill>
        <p:spPr>
          <a:xfrm>
            <a:off x="9725922" y="2647782"/>
            <a:ext cx="1733550" cy="1476375"/>
          </a:xfrm>
          <a:prstGeom prst="rect">
            <a:avLst/>
          </a:prstGeom>
        </p:spPr>
      </p:pic>
    </p:spTree>
    <p:extLst>
      <p:ext uri="{BB962C8B-B14F-4D97-AF65-F5344CB8AC3E}">
        <p14:creationId xmlns:p14="http://schemas.microsoft.com/office/powerpoint/2010/main" val="304702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065" y="242297"/>
            <a:ext cx="9800217" cy="1200329"/>
          </a:xfrm>
          <a:prstGeom prst="rect">
            <a:avLst/>
          </a:prstGeom>
        </p:spPr>
        <p:txBody>
          <a:bodyPr wrap="square">
            <a:spAutoFit/>
          </a:bodyPr>
          <a:lstStyle/>
          <a:p>
            <a:pPr marL="306070" algn="just">
              <a:lnSpc>
                <a:spcPct val="150000"/>
              </a:lnSpc>
              <a:spcAft>
                <a:spcPts val="1200"/>
              </a:spcAft>
            </a:pPr>
            <a:r>
              <a:rPr lang="en-US" sz="2400" i="1" dirty="0" smtClean="0">
                <a:latin typeface="Times New Roman" panose="02020603050405020304" pitchFamily="18" charset="0"/>
                <a:ea typeface="Times New Roman" panose="02020603050405020304" pitchFamily="18" charset="0"/>
              </a:rPr>
              <a:t>Happiness </a:t>
            </a:r>
            <a:r>
              <a:rPr lang="en-US" sz="2400" i="1" dirty="0">
                <a:latin typeface="Times New Roman" panose="02020603050405020304" pitchFamily="18" charset="0"/>
                <a:ea typeface="Times New Roman" panose="02020603050405020304" pitchFamily="18" charset="0"/>
              </a:rPr>
              <a:t>using the basic weights and their calibration with five different calibration margins. (CV = Coefficient of variation)</a:t>
            </a:r>
            <a:endParaRPr lang="fi-FI" sz="24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26740" y="1764255"/>
            <a:ext cx="8272931" cy="4572000"/>
          </a:xfrm>
          <a:prstGeom prst="rect">
            <a:avLst/>
          </a:prstGeom>
        </p:spPr>
      </p:pic>
    </p:spTree>
    <p:extLst>
      <p:ext uri="{BB962C8B-B14F-4D97-AF65-F5344CB8AC3E}">
        <p14:creationId xmlns:p14="http://schemas.microsoft.com/office/powerpoint/2010/main" val="175806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096" y="285327"/>
            <a:ext cx="10693101" cy="1133965"/>
          </a:xfrm>
          <a:prstGeom prst="rect">
            <a:avLst/>
          </a:prstGeom>
        </p:spPr>
        <p:txBody>
          <a:bodyPr wrap="square">
            <a:spAutoFit/>
          </a:bodyPr>
          <a:lstStyle/>
          <a:p>
            <a:pPr>
              <a:lnSpc>
                <a:spcPct val="150000"/>
              </a:lnSpc>
              <a:spcAft>
                <a:spcPts val="600"/>
              </a:spcAft>
            </a:pPr>
            <a:r>
              <a:rPr lang="en-US" sz="2400" i="1" dirty="0" smtClean="0">
                <a:latin typeface="Times New Roman" panose="02020603050405020304" pitchFamily="18" charset="0"/>
                <a:ea typeface="Times New Roman" panose="02020603050405020304" pitchFamily="18" charset="0"/>
              </a:rPr>
              <a:t>Adjusted </a:t>
            </a:r>
            <a:r>
              <a:rPr lang="en-US" sz="2400" i="1" dirty="0">
                <a:latin typeface="Times New Roman" panose="02020603050405020304" pitchFamily="18" charset="0"/>
                <a:ea typeface="Times New Roman" panose="02020603050405020304" pitchFamily="18" charset="0"/>
              </a:rPr>
              <a:t>weights and happiness results based on the two response propensity </a:t>
            </a:r>
            <a:r>
              <a:rPr lang="en-US" sz="2400" i="1" dirty="0" smtClean="0">
                <a:latin typeface="Times New Roman" panose="02020603050405020304" pitchFamily="18" charset="0"/>
                <a:ea typeface="Times New Roman" panose="02020603050405020304" pitchFamily="18" charset="0"/>
              </a:rPr>
              <a:t>(RP) ‘macro </a:t>
            </a:r>
            <a:r>
              <a:rPr lang="en-US" sz="2400" i="1" dirty="0">
                <a:latin typeface="Times New Roman" panose="02020603050405020304" pitchFamily="18" charset="0"/>
                <a:ea typeface="Times New Roman" panose="02020603050405020304" pitchFamily="18" charset="0"/>
              </a:rPr>
              <a:t>3’ weights </a:t>
            </a:r>
            <a:r>
              <a:rPr lang="en-US" sz="2400" i="1" dirty="0" smtClean="0">
                <a:latin typeface="Times New Roman" panose="02020603050405020304" pitchFamily="18" charset="0"/>
                <a:ea typeface="Times New Roman" panose="02020603050405020304" pitchFamily="18" charset="0"/>
              </a:rPr>
              <a:t>and </a:t>
            </a:r>
            <a:r>
              <a:rPr lang="en-US" sz="2400" i="1" dirty="0">
                <a:latin typeface="Times New Roman" panose="02020603050405020304" pitchFamily="18" charset="0"/>
                <a:ea typeface="Times New Roman" panose="02020603050405020304" pitchFamily="18" charset="0"/>
              </a:rPr>
              <a:t>continued to calibration</a:t>
            </a:r>
            <a:endParaRPr lang="fi-FI"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39096" y="1946490"/>
            <a:ext cx="10531737" cy="3529154"/>
          </a:xfrm>
          <a:prstGeom prst="rect">
            <a:avLst/>
          </a:prstGeom>
        </p:spPr>
      </p:pic>
    </p:spTree>
    <p:extLst>
      <p:ext uri="{BB962C8B-B14F-4D97-AF65-F5344CB8AC3E}">
        <p14:creationId xmlns:p14="http://schemas.microsoft.com/office/powerpoint/2010/main" val="241891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008" y="202620"/>
            <a:ext cx="11126992" cy="1133965"/>
          </a:xfrm>
          <a:prstGeom prst="rect">
            <a:avLst/>
          </a:prstGeom>
        </p:spPr>
        <p:txBody>
          <a:bodyPr wrap="square">
            <a:spAutoFit/>
          </a:bodyPr>
          <a:lstStyle/>
          <a:p>
            <a:pPr algn="just">
              <a:lnSpc>
                <a:spcPct val="150000"/>
              </a:lnSpc>
              <a:spcAft>
                <a:spcPts val="1200"/>
              </a:spcAft>
            </a:pPr>
            <a:r>
              <a:rPr lang="en-US" sz="2400" i="1" dirty="0" smtClean="0">
                <a:latin typeface="Times New Roman" panose="02020603050405020304" pitchFamily="18" charset="0"/>
                <a:ea typeface="Times New Roman" panose="02020603050405020304" pitchFamily="18" charset="0"/>
              </a:rPr>
              <a:t>Weights </a:t>
            </a:r>
            <a:r>
              <a:rPr lang="en-US" sz="2400" i="1" dirty="0">
                <a:latin typeface="Times New Roman" panose="02020603050405020304" pitchFamily="18" charset="0"/>
                <a:ea typeface="Times New Roman" panose="02020603050405020304" pitchFamily="18" charset="0"/>
              </a:rPr>
              <a:t>and happiness estimates using response homogeneity groups based on the RP model and calibration</a:t>
            </a:r>
            <a:r>
              <a:rPr lang="en-US" sz="2400" i="1" dirty="0" smtClean="0">
                <a:latin typeface="Times New Roman" panose="02020603050405020304" pitchFamily="18" charset="0"/>
                <a:ea typeface="Times New Roman" panose="02020603050405020304" pitchFamily="18" charset="0"/>
              </a:rPr>
              <a:t>. ‘</a:t>
            </a:r>
            <a:r>
              <a:rPr lang="en-US" sz="2400" i="1" dirty="0" smtClean="0">
                <a:latin typeface="Times New Roman" panose="02020603050405020304" pitchFamily="18" charset="0"/>
                <a:ea typeface="Times New Roman" panose="02020603050405020304" pitchFamily="18" charset="0"/>
              </a:rPr>
              <a:t>plus’  that macro3B is included.</a:t>
            </a:r>
            <a:endParaRPr lang="fi-FI"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87138" y="1594241"/>
            <a:ext cx="8946566" cy="4247161"/>
          </a:xfrm>
          <a:prstGeom prst="rect">
            <a:avLst/>
          </a:prstGeom>
        </p:spPr>
      </p:pic>
    </p:spTree>
    <p:extLst>
      <p:ext uri="{BB962C8B-B14F-4D97-AF65-F5344CB8AC3E}">
        <p14:creationId xmlns:p14="http://schemas.microsoft.com/office/powerpoint/2010/main" val="162689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614" y="255059"/>
            <a:ext cx="9810975" cy="830997"/>
          </a:xfrm>
          <a:prstGeom prst="rect">
            <a:avLst/>
          </a:prstGeom>
        </p:spPr>
        <p:txBody>
          <a:bodyPr wrap="square">
            <a:spAutoFit/>
          </a:bodyPr>
          <a:lstStyle/>
          <a:p>
            <a:r>
              <a:rPr lang="en-US" sz="2400" i="1" dirty="0">
                <a:latin typeface="Times New Roman" panose="02020603050405020304" pitchFamily="18" charset="0"/>
                <a:ea typeface="Times New Roman" panose="02020603050405020304" pitchFamily="18" charset="0"/>
              </a:rPr>
              <a:t>The auxiliary variables of our </a:t>
            </a:r>
            <a:r>
              <a:rPr lang="en-US" sz="2400" i="1" dirty="0" smtClean="0">
                <a:latin typeface="Times New Roman" panose="02020603050405020304" pitchFamily="18" charset="0"/>
                <a:ea typeface="Times New Roman" panose="02020603050405020304" pitchFamily="18" charset="0"/>
              </a:rPr>
              <a:t>micro model </a:t>
            </a:r>
            <a:r>
              <a:rPr lang="en-US" sz="2400" i="1" dirty="0">
                <a:latin typeface="Times New Roman" panose="02020603050405020304" pitchFamily="18" charset="0"/>
                <a:ea typeface="Times New Roman" panose="02020603050405020304" pitchFamily="18" charset="0"/>
              </a:rPr>
              <a:t>and their significance in the response propensity </a:t>
            </a:r>
            <a:r>
              <a:rPr lang="en-US" sz="2400" i="1" noProof="1" smtClean="0">
                <a:latin typeface="Times New Roman" panose="02020603050405020304" pitchFamily="18" charset="0"/>
                <a:ea typeface="Times New Roman" panose="02020603050405020304" pitchFamily="18" charset="0"/>
              </a:rPr>
              <a:t>probit </a:t>
            </a:r>
            <a:r>
              <a:rPr lang="en-US" sz="2400" i="1" dirty="0" smtClean="0">
                <a:latin typeface="Times New Roman" panose="02020603050405020304" pitchFamily="18" charset="0"/>
                <a:ea typeface="Times New Roman" panose="02020603050405020304" pitchFamily="18" charset="0"/>
              </a:rPr>
              <a:t>model </a:t>
            </a:r>
            <a:r>
              <a:rPr lang="en-US" sz="2400" i="1" dirty="0">
                <a:latin typeface="Times New Roman" panose="02020603050405020304" pitchFamily="18" charset="0"/>
                <a:ea typeface="Times New Roman" panose="02020603050405020304" pitchFamily="18" charset="0"/>
              </a:rPr>
              <a:t>(* means the interaction</a:t>
            </a:r>
            <a:r>
              <a:rPr lang="en-US" i="1" dirty="0">
                <a:latin typeface="Times New Roman" panose="02020603050405020304" pitchFamily="18" charset="0"/>
                <a:ea typeface="Times New Roman" panose="02020603050405020304" pitchFamily="18" charset="0"/>
              </a:rPr>
              <a:t>)</a:t>
            </a:r>
            <a:endParaRPr lang="fi-FI" dirty="0"/>
          </a:p>
        </p:txBody>
      </p:sp>
      <p:pic>
        <p:nvPicPr>
          <p:cNvPr id="3" name="Picture 2"/>
          <p:cNvPicPr>
            <a:picLocks noChangeAspect="1"/>
          </p:cNvPicPr>
          <p:nvPr/>
        </p:nvPicPr>
        <p:blipFill>
          <a:blip r:embed="rId2"/>
          <a:stretch>
            <a:fillRect/>
          </a:stretch>
        </p:blipFill>
        <p:spPr>
          <a:xfrm>
            <a:off x="3158993" y="1086056"/>
            <a:ext cx="6490616" cy="5698576"/>
          </a:xfrm>
          <a:prstGeom prst="rect">
            <a:avLst/>
          </a:prstGeom>
        </p:spPr>
      </p:pic>
      <p:pic>
        <p:nvPicPr>
          <p:cNvPr id="4" name="Picture 3"/>
          <p:cNvPicPr>
            <a:picLocks noChangeAspect="1"/>
          </p:cNvPicPr>
          <p:nvPr/>
        </p:nvPicPr>
        <p:blipFill>
          <a:blip r:embed="rId3"/>
          <a:stretch>
            <a:fillRect/>
          </a:stretch>
        </p:blipFill>
        <p:spPr>
          <a:xfrm>
            <a:off x="433387" y="2524125"/>
            <a:ext cx="2466975" cy="1562100"/>
          </a:xfrm>
          <a:prstGeom prst="rect">
            <a:avLst/>
          </a:prstGeom>
        </p:spPr>
      </p:pic>
    </p:spTree>
    <p:extLst>
      <p:ext uri="{BB962C8B-B14F-4D97-AF65-F5344CB8AC3E}">
        <p14:creationId xmlns:p14="http://schemas.microsoft.com/office/powerpoint/2010/main" val="407433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0026" y="203056"/>
            <a:ext cx="11682429" cy="830997"/>
          </a:xfrm>
          <a:prstGeom prst="rect">
            <a:avLst/>
          </a:prstGeom>
        </p:spPr>
        <p:txBody>
          <a:bodyPr wrap="none">
            <a:spAutoFit/>
          </a:bodyPr>
          <a:lstStyle/>
          <a:p>
            <a:r>
              <a:rPr lang="en-US" sz="2400" i="1" dirty="0">
                <a:latin typeface="Times New Roman" panose="02020603050405020304" pitchFamily="18" charset="0"/>
                <a:ea typeface="Times New Roman" panose="02020603050405020304" pitchFamily="18" charset="0"/>
              </a:rPr>
              <a:t>Results by response propensity weighting and calibration based on micro auxiliary </a:t>
            </a:r>
            <a:r>
              <a:rPr lang="en-US" sz="2400" i="1" dirty="0" smtClean="0">
                <a:latin typeface="Times New Roman" panose="02020603050405020304" pitchFamily="18" charset="0"/>
                <a:ea typeface="Times New Roman" panose="02020603050405020304" pitchFamily="18" charset="0"/>
              </a:rPr>
              <a:t>variables.</a:t>
            </a:r>
          </a:p>
          <a:p>
            <a:r>
              <a:rPr lang="en-US" sz="2400" i="1" dirty="0" smtClean="0">
                <a:latin typeface="Times New Roman" panose="02020603050405020304" pitchFamily="18" charset="0"/>
                <a:ea typeface="Times New Roman" panose="02020603050405020304" pitchFamily="18" charset="0"/>
              </a:rPr>
              <a:t>Using the previous page model.</a:t>
            </a:r>
            <a:r>
              <a:rPr lang="en-US" sz="2400" i="1" dirty="0" smtClean="0">
                <a:latin typeface="Times New Roman" panose="02020603050405020304" pitchFamily="18" charset="0"/>
                <a:ea typeface="Times New Roman" panose="02020603050405020304" pitchFamily="18" charset="0"/>
              </a:rPr>
              <a:t> </a:t>
            </a:r>
            <a:endParaRPr lang="fi-FI" sz="2400" dirty="0"/>
          </a:p>
        </p:txBody>
      </p:sp>
      <p:pic>
        <p:nvPicPr>
          <p:cNvPr id="4" name="Picture 3"/>
          <p:cNvPicPr>
            <a:picLocks noChangeAspect="1"/>
          </p:cNvPicPr>
          <p:nvPr/>
        </p:nvPicPr>
        <p:blipFill>
          <a:blip r:embed="rId2"/>
          <a:stretch>
            <a:fillRect/>
          </a:stretch>
        </p:blipFill>
        <p:spPr>
          <a:xfrm>
            <a:off x="756139" y="1287163"/>
            <a:ext cx="9657263" cy="4790908"/>
          </a:xfrm>
          <a:prstGeom prst="rect">
            <a:avLst/>
          </a:prstGeom>
        </p:spPr>
      </p:pic>
    </p:spTree>
    <p:extLst>
      <p:ext uri="{BB962C8B-B14F-4D97-AF65-F5344CB8AC3E}">
        <p14:creationId xmlns:p14="http://schemas.microsoft.com/office/powerpoint/2010/main" val="341072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248" y="195912"/>
            <a:ext cx="11295528" cy="1754326"/>
          </a:xfrm>
          <a:prstGeom prst="rect">
            <a:avLst/>
          </a:prstGeom>
        </p:spPr>
        <p:txBody>
          <a:bodyPr wrap="square">
            <a:spAutoFit/>
          </a:bodyPr>
          <a:lstStyle/>
          <a:p>
            <a:pPr algn="just">
              <a:lnSpc>
                <a:spcPct val="150000"/>
              </a:lnSpc>
              <a:spcAft>
                <a:spcPts val="1200"/>
              </a:spcAft>
            </a:pPr>
            <a:r>
              <a:rPr lang="en-US" sz="2400" i="1" dirty="0" smtClean="0">
                <a:latin typeface="Times New Roman" panose="02020603050405020304" pitchFamily="18" charset="0"/>
                <a:ea typeface="Times New Roman" panose="02020603050405020304" pitchFamily="18" charset="0"/>
              </a:rPr>
              <a:t>Happiness </a:t>
            </a:r>
            <a:r>
              <a:rPr lang="en-US" sz="2400" i="1" dirty="0">
                <a:latin typeface="Times New Roman" panose="02020603050405020304" pitchFamily="18" charset="0"/>
                <a:ea typeface="Times New Roman" panose="02020603050405020304" pitchFamily="18" charset="0"/>
              </a:rPr>
              <a:t>averages in different methods. ‘Pure Basic or RP method’ is without calibration, either using basic weights or RP weights, ‘Pure calibrated’ is based on four best calibration margins after the ‘Pure Basic or RP method</a:t>
            </a:r>
            <a:r>
              <a:rPr lang="en-US" i="1" dirty="0">
                <a:latin typeface="Times New Roman" panose="02020603050405020304" pitchFamily="18" charset="0"/>
                <a:ea typeface="Times New Roman" panose="02020603050405020304" pitchFamily="18" charset="0"/>
              </a:rPr>
              <a:t>’</a:t>
            </a:r>
            <a:endParaRPr lang="fi-FI"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02964" y="1950238"/>
            <a:ext cx="6971952" cy="4679162"/>
          </a:xfrm>
          <a:prstGeom prst="rect">
            <a:avLst/>
          </a:prstGeom>
        </p:spPr>
      </p:pic>
      <p:sp>
        <p:nvSpPr>
          <p:cNvPr id="4" name="TextBox 3"/>
          <p:cNvSpPr txBox="1"/>
          <p:nvPr/>
        </p:nvSpPr>
        <p:spPr>
          <a:xfrm>
            <a:off x="322729" y="2915322"/>
            <a:ext cx="1595309" cy="830997"/>
          </a:xfrm>
          <a:prstGeom prst="rect">
            <a:avLst/>
          </a:prstGeom>
          <a:noFill/>
        </p:spPr>
        <p:txBody>
          <a:bodyPr wrap="none" rtlCol="0">
            <a:spAutoFit/>
          </a:bodyPr>
          <a:lstStyle/>
          <a:p>
            <a:r>
              <a:rPr lang="fi-FI" sz="2400" b="1" dirty="0" smtClean="0"/>
              <a:t>SUMMARY</a:t>
            </a:r>
          </a:p>
          <a:p>
            <a:r>
              <a:rPr lang="fi-FI" sz="2400" b="1" dirty="0" smtClean="0"/>
              <a:t>IN GRAPHS</a:t>
            </a:r>
            <a:endParaRPr lang="fi-FI" sz="2400" b="1" dirty="0"/>
          </a:p>
        </p:txBody>
      </p:sp>
      <p:sp>
        <p:nvSpPr>
          <p:cNvPr id="5" name="TextBox 4"/>
          <p:cNvSpPr txBox="1"/>
          <p:nvPr/>
        </p:nvSpPr>
        <p:spPr>
          <a:xfrm>
            <a:off x="9068697" y="2130491"/>
            <a:ext cx="2926079" cy="3416320"/>
          </a:xfrm>
          <a:prstGeom prst="rect">
            <a:avLst/>
          </a:prstGeom>
          <a:noFill/>
        </p:spPr>
        <p:txBody>
          <a:bodyPr wrap="square" rtlCol="0">
            <a:spAutoFit/>
          </a:bodyPr>
          <a:lstStyle/>
          <a:p>
            <a:r>
              <a:rPr lang="en-US" sz="2400" b="1" dirty="0" smtClean="0"/>
              <a:t>Best are response propensity weights with micro’s plus calibration. But unless micro’s available, start with RHG’s so that these are really homogeneous</a:t>
            </a:r>
            <a:endParaRPr lang="en-US" sz="2400" b="1" dirty="0"/>
          </a:p>
        </p:txBody>
      </p:sp>
    </p:spTree>
    <p:extLst>
      <p:ext uri="{BB962C8B-B14F-4D97-AF65-F5344CB8AC3E}">
        <p14:creationId xmlns:p14="http://schemas.microsoft.com/office/powerpoint/2010/main" val="344280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064" y="1828800"/>
            <a:ext cx="9445250" cy="4916244"/>
          </a:xfrm>
          <a:prstGeom prst="rect">
            <a:avLst/>
          </a:prstGeom>
        </p:spPr>
      </p:pic>
      <p:sp>
        <p:nvSpPr>
          <p:cNvPr id="3" name="TextBox 2"/>
          <p:cNvSpPr txBox="1"/>
          <p:nvPr/>
        </p:nvSpPr>
        <p:spPr>
          <a:xfrm>
            <a:off x="688489" y="247426"/>
            <a:ext cx="11198711" cy="1138773"/>
          </a:xfrm>
          <a:prstGeom prst="rect">
            <a:avLst/>
          </a:prstGeom>
          <a:noFill/>
        </p:spPr>
        <p:txBody>
          <a:bodyPr wrap="square" rtlCol="0">
            <a:spAutoFit/>
          </a:bodyPr>
          <a:lstStyle/>
          <a:p>
            <a:r>
              <a:rPr lang="en-US" sz="2000" dirty="0" smtClean="0">
                <a:solidFill>
                  <a:schemeClr val="bg2">
                    <a:lumMod val="25000"/>
                  </a:schemeClr>
                </a:solidFill>
              </a:rPr>
              <a:t>Summary from the Springer book</a:t>
            </a:r>
          </a:p>
          <a:p>
            <a:r>
              <a:rPr lang="en-US" sz="2400" dirty="0" smtClean="0">
                <a:solidFill>
                  <a:schemeClr val="accent2">
                    <a:lumMod val="75000"/>
                  </a:schemeClr>
                </a:solidFill>
              </a:rPr>
              <a:t>Laaksonen, Seppo (2018). Survey Methodology and Missing Data. Tools and Techniques for Practitioners. Springer </a:t>
            </a:r>
            <a:endParaRPr lang="en-US" sz="2400" dirty="0">
              <a:solidFill>
                <a:schemeClr val="accent2">
                  <a:lumMod val="75000"/>
                </a:schemeClr>
              </a:solidFill>
            </a:endParaRPr>
          </a:p>
        </p:txBody>
      </p:sp>
      <p:pic>
        <p:nvPicPr>
          <p:cNvPr id="4" name="Picture 3"/>
          <p:cNvPicPr>
            <a:picLocks noChangeAspect="1"/>
          </p:cNvPicPr>
          <p:nvPr/>
        </p:nvPicPr>
        <p:blipFill>
          <a:blip r:embed="rId3"/>
          <a:stretch>
            <a:fillRect/>
          </a:stretch>
        </p:blipFill>
        <p:spPr>
          <a:xfrm>
            <a:off x="10546416" y="2528048"/>
            <a:ext cx="1307438" cy="892884"/>
          </a:xfrm>
          <a:prstGeom prst="rect">
            <a:avLst/>
          </a:prstGeom>
        </p:spPr>
      </p:pic>
    </p:spTree>
    <p:extLst>
      <p:ext uri="{BB962C8B-B14F-4D97-AF65-F5344CB8AC3E}">
        <p14:creationId xmlns:p14="http://schemas.microsoft.com/office/powerpoint/2010/main" val="403450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501" y="632012"/>
            <a:ext cx="3148939" cy="738664"/>
          </a:xfrm>
          <a:prstGeom prst="rect">
            <a:avLst/>
          </a:prstGeom>
          <a:noFill/>
        </p:spPr>
        <p:txBody>
          <a:bodyPr wrap="none" rtlCol="0">
            <a:spAutoFit/>
          </a:bodyPr>
          <a:lstStyle/>
          <a:p>
            <a:r>
              <a:rPr lang="en-US" sz="2400" dirty="0" smtClean="0"/>
              <a:t>To repeat and continue:</a:t>
            </a:r>
          </a:p>
          <a:p>
            <a:endParaRPr lang="fi-FI" dirty="0"/>
          </a:p>
        </p:txBody>
      </p:sp>
      <p:sp>
        <p:nvSpPr>
          <p:cNvPr id="3" name="TextBox 2"/>
          <p:cNvSpPr txBox="1"/>
          <p:nvPr/>
        </p:nvSpPr>
        <p:spPr>
          <a:xfrm>
            <a:off x="1381124" y="1048045"/>
            <a:ext cx="6762751" cy="5632311"/>
          </a:xfrm>
          <a:prstGeom prst="rect">
            <a:avLst/>
          </a:prstGeom>
          <a:noFill/>
        </p:spPr>
        <p:txBody>
          <a:bodyPr wrap="square" rtlCol="0">
            <a:spAutoFit/>
          </a:bodyPr>
          <a:lstStyle/>
          <a:p>
            <a:r>
              <a:rPr lang="en-US" sz="2400" dirty="0" smtClean="0"/>
              <a:t>Best are </a:t>
            </a:r>
            <a:r>
              <a:rPr lang="en-US" sz="2400" b="1" dirty="0" smtClean="0"/>
              <a:t>response propensity weights with micro auxiliary variables plus calibration. </a:t>
            </a:r>
            <a:r>
              <a:rPr lang="en-US" sz="2400" dirty="0" smtClean="0"/>
              <a:t>But unless micro’s available, start with </a:t>
            </a:r>
            <a:r>
              <a:rPr lang="en-US" sz="2400" b="1" dirty="0" smtClean="0"/>
              <a:t>RHG’s so that these are really homogeneous. </a:t>
            </a:r>
            <a:r>
              <a:rPr lang="en-US" sz="2400" dirty="0" smtClean="0"/>
              <a:t>A good point is that Calibration helps always but not substantially</a:t>
            </a:r>
            <a:r>
              <a:rPr lang="en-US" sz="2400" b="1" dirty="0" smtClean="0"/>
              <a:t>. It gives opportunity to calibrate some important margins hopefully to correct ones. </a:t>
            </a:r>
            <a:r>
              <a:rPr lang="en-US" sz="2400" dirty="0" smtClean="0"/>
              <a:t>But if these margins are not based on more or less </a:t>
            </a:r>
            <a:r>
              <a:rPr lang="en-US" sz="2400" b="1" dirty="0" smtClean="0"/>
              <a:t>true values </a:t>
            </a:r>
            <a:r>
              <a:rPr lang="en-US" sz="2400" dirty="0" smtClean="0"/>
              <a:t>(e.g. based on a sample),</a:t>
            </a:r>
            <a:r>
              <a:rPr lang="en-US" sz="2400" b="1" dirty="0" smtClean="0"/>
              <a:t> </a:t>
            </a:r>
            <a:r>
              <a:rPr lang="en-US" sz="2400" dirty="0" smtClean="0"/>
              <a:t>it might be problematic</a:t>
            </a:r>
            <a:r>
              <a:rPr lang="en-US" sz="2400" b="1" dirty="0" smtClean="0"/>
              <a:t>. </a:t>
            </a:r>
            <a:r>
              <a:rPr lang="en-US" sz="2400" dirty="0" smtClean="0"/>
              <a:t>I want to remind also that</a:t>
            </a:r>
            <a:r>
              <a:rPr lang="en-US" sz="2400" b="1" dirty="0" smtClean="0"/>
              <a:t> too many calibration categories might also be problematic. I used raking-ratio </a:t>
            </a:r>
            <a:r>
              <a:rPr lang="en-US" sz="2400" b="1" dirty="0" smtClean="0"/>
              <a:t>calibration based on INSEE Calmar 2 </a:t>
            </a:r>
            <a:r>
              <a:rPr lang="en-US" sz="2400" b="1" dirty="0" smtClean="0"/>
              <a:t>that does lead to negative weights as linear calibration often does. In these examples, negative weights are not common but observed in 10-15% cases.</a:t>
            </a:r>
            <a:endParaRPr lang="en-US" sz="2400" b="1" dirty="0"/>
          </a:p>
        </p:txBody>
      </p:sp>
      <p:pic>
        <p:nvPicPr>
          <p:cNvPr id="4" name="Picture 3"/>
          <p:cNvPicPr>
            <a:picLocks noChangeAspect="1"/>
          </p:cNvPicPr>
          <p:nvPr/>
        </p:nvPicPr>
        <p:blipFill>
          <a:blip r:embed="rId2"/>
          <a:stretch>
            <a:fillRect/>
          </a:stretch>
        </p:blipFill>
        <p:spPr>
          <a:xfrm>
            <a:off x="8567737" y="1736749"/>
            <a:ext cx="3362325" cy="2962275"/>
          </a:xfrm>
          <a:prstGeom prst="rect">
            <a:avLst/>
          </a:prstGeom>
        </p:spPr>
      </p:pic>
    </p:spTree>
    <p:extLst>
      <p:ext uri="{BB962C8B-B14F-4D97-AF65-F5344CB8AC3E}">
        <p14:creationId xmlns:p14="http://schemas.microsoft.com/office/powerpoint/2010/main" val="326250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81" y="365761"/>
            <a:ext cx="10875981" cy="6001643"/>
          </a:xfrm>
          <a:prstGeom prst="rect">
            <a:avLst/>
          </a:prstGeom>
          <a:noFill/>
        </p:spPr>
        <p:txBody>
          <a:bodyPr wrap="square" rtlCol="0">
            <a:spAutoFit/>
          </a:bodyPr>
          <a:lstStyle/>
          <a:p>
            <a:r>
              <a:rPr lang="en-US" sz="2400" b="1" dirty="0" smtClean="0"/>
              <a:t>First Example with some auxiliary variables</a:t>
            </a:r>
          </a:p>
          <a:p>
            <a:endParaRPr lang="en-US" sz="2400" b="1" dirty="0"/>
          </a:p>
          <a:p>
            <a:r>
              <a:rPr lang="en-US" sz="2400" dirty="0" smtClean="0"/>
              <a:t>This is from the Finnish ESS data in Round 7. </a:t>
            </a:r>
          </a:p>
          <a:p>
            <a:r>
              <a:rPr lang="en-US" sz="2400" dirty="0" smtClean="0"/>
              <a:t>As everyone knows Finland, Sweden, Denmark, Estonia, Norway etc. have access to several registers and administrative data but any of these countries have not provided best possible auxiliary data for the ESS. One reason is that the ESS has not really required to include such data and secondly, the persons responsible are too lazy. Hopefully, this will be improving in future.</a:t>
            </a:r>
          </a:p>
          <a:p>
            <a:r>
              <a:rPr lang="en-US" sz="2400" dirty="0" smtClean="0"/>
              <a:t>Finland’s micro auxiliary variables </a:t>
            </a:r>
            <a:r>
              <a:rPr lang="en-US" sz="2400" dirty="0" smtClean="0"/>
              <a:t>are as </a:t>
            </a:r>
            <a:r>
              <a:rPr lang="en-US" sz="2400" dirty="0" smtClean="0"/>
              <a:t>follows:</a:t>
            </a:r>
          </a:p>
          <a:p>
            <a:r>
              <a:rPr lang="en-US" sz="2400" noProof="1" smtClean="0"/>
              <a:t>Urbanicity </a:t>
            </a:r>
            <a:r>
              <a:rPr lang="en-US" sz="2400" dirty="0" smtClean="0"/>
              <a:t>(3 categories)</a:t>
            </a:r>
          </a:p>
          <a:p>
            <a:r>
              <a:rPr lang="en-US" sz="2400" dirty="0" smtClean="0"/>
              <a:t>Gender*Age group (2*13=26)</a:t>
            </a:r>
          </a:p>
          <a:p>
            <a:r>
              <a:rPr lang="en-US" sz="2400" dirty="0" smtClean="0"/>
              <a:t>Marital status (4)</a:t>
            </a:r>
          </a:p>
          <a:p>
            <a:r>
              <a:rPr lang="en-US" sz="2400" dirty="0" smtClean="0"/>
              <a:t>Language (3)</a:t>
            </a:r>
          </a:p>
          <a:p>
            <a:r>
              <a:rPr lang="en-US" sz="2400" dirty="0" smtClean="0"/>
              <a:t>Region (6)</a:t>
            </a:r>
          </a:p>
          <a:p>
            <a:r>
              <a:rPr lang="en-US" sz="2400" dirty="0" smtClean="0"/>
              <a:t>We see that </a:t>
            </a:r>
            <a:r>
              <a:rPr lang="en-US" sz="2400" dirty="0" smtClean="0">
                <a:solidFill>
                  <a:srgbClr val="FF0000"/>
                </a:solidFill>
              </a:rPr>
              <a:t>anything about education, income, employment status</a:t>
            </a:r>
            <a:r>
              <a:rPr lang="en-US" sz="2400" dirty="0" smtClean="0"/>
              <a:t>, among others, is not there; they often are better auxiliary variables than those above.  </a:t>
            </a:r>
            <a:endParaRPr lang="en-US" sz="2400" dirty="0"/>
          </a:p>
        </p:txBody>
      </p:sp>
    </p:spTree>
    <p:extLst>
      <p:ext uri="{BB962C8B-B14F-4D97-AF65-F5344CB8AC3E}">
        <p14:creationId xmlns:p14="http://schemas.microsoft.com/office/powerpoint/2010/main" val="426703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431" y="484094"/>
            <a:ext cx="9778702" cy="4524315"/>
          </a:xfrm>
          <a:prstGeom prst="rect">
            <a:avLst/>
          </a:prstGeom>
          <a:noFill/>
        </p:spPr>
        <p:txBody>
          <a:bodyPr wrap="square" rtlCol="0">
            <a:spAutoFit/>
          </a:bodyPr>
          <a:lstStyle/>
          <a:p>
            <a:r>
              <a:rPr lang="en-US" sz="2400" dirty="0" smtClean="0"/>
              <a:t>The scheme above means to first calculate </a:t>
            </a:r>
            <a:r>
              <a:rPr lang="en-US" sz="2400" b="1" dirty="0" smtClean="0"/>
              <a:t>the gross sample design weights </a:t>
            </a:r>
            <a:r>
              <a:rPr lang="en-US" sz="2400" b="1" noProof="1" smtClean="0"/>
              <a:t>w_gross </a:t>
            </a:r>
            <a:r>
              <a:rPr lang="en-US" sz="2400" dirty="0" smtClean="0"/>
              <a:t>that are for the ESS Finland simplest possible since the they are the inverses of the inclusion probabilities that are equal.  </a:t>
            </a:r>
          </a:p>
          <a:p>
            <a:r>
              <a:rPr lang="en-US" sz="2400" dirty="0" smtClean="0"/>
              <a:t>The second weights take into account the response rates. The ESS makes these too simply since their response rates are equal = </a:t>
            </a:r>
            <a:r>
              <a:rPr lang="en-US" sz="2400" b="1" dirty="0" smtClean="0"/>
              <a:t>62.9%</a:t>
            </a:r>
            <a:r>
              <a:rPr lang="en-US" sz="2400" dirty="0" smtClean="0"/>
              <a:t>. I did not like to use as simple weights and hence I created </a:t>
            </a:r>
            <a:r>
              <a:rPr lang="en-US" sz="2400" b="1" dirty="0" smtClean="0"/>
              <a:t>8 explicit strata </a:t>
            </a:r>
            <a:r>
              <a:rPr lang="en-US" sz="2400" dirty="0" smtClean="0"/>
              <a:t>using the implicit strata of the sampling design file.  These are used in sample selection based on equidistance (systematic) sampling. Now the minimum response rate is </a:t>
            </a:r>
            <a:r>
              <a:rPr lang="en-US" sz="2400" b="1" dirty="0" smtClean="0"/>
              <a:t>57.0% </a:t>
            </a:r>
            <a:r>
              <a:rPr lang="en-US" sz="2400" dirty="0" smtClean="0"/>
              <a:t>and the maximum </a:t>
            </a:r>
            <a:r>
              <a:rPr lang="en-US" sz="2400" b="1" dirty="0" smtClean="0"/>
              <a:t>69.3%</a:t>
            </a:r>
            <a:r>
              <a:rPr lang="en-US" sz="2400" dirty="0" smtClean="0"/>
              <a:t> respectively.  </a:t>
            </a:r>
          </a:p>
          <a:p>
            <a:endParaRPr lang="en-US" sz="2400" dirty="0"/>
          </a:p>
          <a:p>
            <a:r>
              <a:rPr lang="en-US" sz="2400" dirty="0" smtClean="0"/>
              <a:t>It leads to the </a:t>
            </a:r>
            <a:r>
              <a:rPr lang="en-US" sz="2400" b="1" dirty="0" smtClean="0"/>
              <a:t>net sample design weights </a:t>
            </a:r>
            <a:r>
              <a:rPr lang="en-US" sz="2400" b="1" noProof="1" smtClean="0"/>
              <a:t>w_resp</a:t>
            </a:r>
            <a:r>
              <a:rPr lang="en-US" sz="2400" dirty="0" smtClean="0"/>
              <a:t>. The following simple SAS table shows the characteristics of both weights.</a:t>
            </a:r>
            <a:endParaRPr lang="en-US" sz="2400" dirty="0"/>
          </a:p>
        </p:txBody>
      </p:sp>
      <p:pic>
        <p:nvPicPr>
          <p:cNvPr id="4" name="Picture 3"/>
          <p:cNvPicPr>
            <a:picLocks noChangeAspect="1"/>
          </p:cNvPicPr>
          <p:nvPr/>
        </p:nvPicPr>
        <p:blipFill>
          <a:blip r:embed="rId2"/>
          <a:stretch>
            <a:fillRect/>
          </a:stretch>
        </p:blipFill>
        <p:spPr>
          <a:xfrm>
            <a:off x="2897719" y="5181600"/>
            <a:ext cx="6929526" cy="1240715"/>
          </a:xfrm>
          <a:prstGeom prst="rect">
            <a:avLst/>
          </a:prstGeom>
        </p:spPr>
      </p:pic>
    </p:spTree>
    <p:extLst>
      <p:ext uri="{BB962C8B-B14F-4D97-AF65-F5344CB8AC3E}">
        <p14:creationId xmlns:p14="http://schemas.microsoft.com/office/powerpoint/2010/main" val="423628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348" y="513341"/>
            <a:ext cx="10919012" cy="6001643"/>
          </a:xfrm>
          <a:prstGeom prst="rect">
            <a:avLst/>
          </a:prstGeom>
          <a:noFill/>
        </p:spPr>
        <p:txBody>
          <a:bodyPr wrap="square" rtlCol="0">
            <a:spAutoFit/>
          </a:bodyPr>
          <a:lstStyle/>
          <a:p>
            <a:r>
              <a:rPr lang="en-US" sz="2400" dirty="0" smtClean="0"/>
              <a:t>The net sample basic weights are the simplest weights. I estimated several parameters using these weights but I present one only, that is, the mean of happiness. It is</a:t>
            </a:r>
          </a:p>
          <a:p>
            <a:r>
              <a:rPr lang="en-US" sz="2400" b="1" dirty="0" smtClean="0"/>
              <a:t>8.046</a:t>
            </a:r>
            <a:r>
              <a:rPr lang="en-US" sz="2400" dirty="0" smtClean="0"/>
              <a:t>. The mean of the ESS design </a:t>
            </a:r>
            <a:r>
              <a:rPr lang="en-US" sz="2400" dirty="0"/>
              <a:t>weight </a:t>
            </a:r>
            <a:r>
              <a:rPr lang="en-US" sz="2400" b="1" dirty="0"/>
              <a:t>8.043</a:t>
            </a:r>
            <a:r>
              <a:rPr lang="en-US" sz="2400" dirty="0" smtClean="0"/>
              <a:t> </a:t>
            </a:r>
            <a:r>
              <a:rPr lang="en-US" sz="2400" dirty="0" smtClean="0"/>
              <a:t>is rather close to </a:t>
            </a:r>
            <a:r>
              <a:rPr lang="en-US" sz="2400" dirty="0" smtClean="0"/>
              <a:t>that.</a:t>
            </a:r>
            <a:endParaRPr lang="en-US" sz="2400" dirty="0" smtClean="0"/>
          </a:p>
          <a:p>
            <a:r>
              <a:rPr lang="en-US" sz="2400" dirty="0" smtClean="0"/>
              <a:t>The best ESS weights (based on post-stratification) give a bit smaller happiness = </a:t>
            </a:r>
            <a:r>
              <a:rPr lang="en-US" sz="2400" b="1" dirty="0" smtClean="0"/>
              <a:t>8.038</a:t>
            </a:r>
            <a:r>
              <a:rPr lang="en-US" sz="2400" dirty="0" smtClean="0"/>
              <a:t>. We see that a better weight leads to a smaller happiness but very little.</a:t>
            </a:r>
          </a:p>
          <a:p>
            <a:endParaRPr lang="en-US" sz="2400" dirty="0"/>
          </a:p>
          <a:p>
            <a:r>
              <a:rPr lang="en-US" sz="2400" dirty="0" smtClean="0"/>
              <a:t>We however continue for creating the calibrated weights after the basic weight.</a:t>
            </a:r>
          </a:p>
          <a:p>
            <a:r>
              <a:rPr lang="en-US" sz="2400" dirty="0" smtClean="0"/>
              <a:t>This gives the happiness mean = </a:t>
            </a:r>
            <a:r>
              <a:rPr lang="en-US" sz="2400" b="1" dirty="0" smtClean="0"/>
              <a:t>8.030</a:t>
            </a:r>
            <a:r>
              <a:rPr lang="en-US" sz="2400" dirty="0" smtClean="0"/>
              <a:t> that is even smaller. </a:t>
            </a:r>
          </a:p>
          <a:p>
            <a:r>
              <a:rPr lang="en-US" sz="2400" dirty="0" smtClean="0"/>
              <a:t> </a:t>
            </a:r>
          </a:p>
          <a:p>
            <a:r>
              <a:rPr lang="en-US" sz="2400" dirty="0" smtClean="0"/>
              <a:t>The calibration margins here and later are:</a:t>
            </a:r>
          </a:p>
          <a:p>
            <a:r>
              <a:rPr lang="it-IT" sz="2400" dirty="0" smtClean="0"/>
              <a:t>Stratum (9 subgroups)</a:t>
            </a:r>
          </a:p>
          <a:p>
            <a:r>
              <a:rPr lang="en-US" sz="2400" dirty="0" smtClean="0"/>
              <a:t>Gender (2)										</a:t>
            </a:r>
          </a:p>
          <a:p>
            <a:r>
              <a:rPr lang="en-US" sz="2400" dirty="0" smtClean="0"/>
              <a:t>Education (8 from the newest statistics, one is a missing category since everyone did not tell education)</a:t>
            </a:r>
          </a:p>
          <a:p>
            <a:r>
              <a:rPr lang="en-US" sz="2400" dirty="0" smtClean="0"/>
              <a:t>Age group (7 ) </a:t>
            </a:r>
          </a:p>
          <a:p>
            <a:r>
              <a:rPr lang="en-US" sz="2400" dirty="0" smtClean="0"/>
              <a:t>Region (6)</a:t>
            </a:r>
            <a:endParaRPr lang="en-US" sz="2400" dirty="0"/>
          </a:p>
        </p:txBody>
      </p:sp>
    </p:spTree>
    <p:extLst>
      <p:ext uri="{BB962C8B-B14F-4D97-AF65-F5344CB8AC3E}">
        <p14:creationId xmlns:p14="http://schemas.microsoft.com/office/powerpoint/2010/main" val="69356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4208" y="245632"/>
            <a:ext cx="11080376" cy="6740307"/>
          </a:xfrm>
          <a:prstGeom prst="rect">
            <a:avLst/>
          </a:prstGeom>
          <a:noFill/>
        </p:spPr>
        <p:txBody>
          <a:bodyPr wrap="square" rtlCol="0">
            <a:spAutoFit/>
          </a:bodyPr>
          <a:lstStyle/>
          <a:p>
            <a:r>
              <a:rPr lang="en-US" sz="2400" dirty="0" smtClean="0"/>
              <a:t>I thus do not recommend the calibration method only for sample data weighting but hope that it will be used in the end for really calibrating using best possible calibration margins in order to improve confidence in survey estimates. For example, if the gender shares are far from the truth, it is hard to trust in any estimates. The calibration does not mean that all the estimates will be good. What to do before calibration?</a:t>
            </a:r>
          </a:p>
          <a:p>
            <a:pPr marL="342900" indent="-342900">
              <a:buFontTx/>
              <a:buChar char="-"/>
            </a:pPr>
            <a:r>
              <a:rPr lang="en-US" sz="2400" dirty="0" smtClean="0"/>
              <a:t>Proper post-stratification is always good to apply if the correct post-strata (calibration margins) are available</a:t>
            </a:r>
          </a:p>
          <a:p>
            <a:pPr marL="342900" indent="-342900">
              <a:buFontTx/>
              <a:buChar char="-"/>
            </a:pPr>
            <a:r>
              <a:rPr lang="en-US" sz="2400" dirty="0" smtClean="0"/>
              <a:t>Response propensity weights are good to create after post-stratification or starting from the basic weights. In this example, we had not good micro auxiliary variables well available but I did my best </a:t>
            </a:r>
          </a:p>
          <a:p>
            <a:pPr marL="342900" indent="-342900">
              <a:buFontTx/>
              <a:buChar char="-"/>
            </a:pPr>
            <a:r>
              <a:rPr lang="en-US" sz="2400" dirty="0" smtClean="0"/>
              <a:t>For estimating </a:t>
            </a:r>
            <a:r>
              <a:rPr lang="en-US" sz="2400" noProof="1" smtClean="0">
                <a:solidFill>
                  <a:srgbClr val="FF0000"/>
                </a:solidFill>
              </a:rPr>
              <a:t>probit regression </a:t>
            </a:r>
            <a:r>
              <a:rPr lang="en-US" sz="2400" dirty="0" smtClean="0"/>
              <a:t>(logit is possible too) trying to take advantage of all  5 variables using also several interactions. The success was not excellent but the happiness declined to</a:t>
            </a:r>
            <a:r>
              <a:rPr lang="en-US" sz="2400" b="1" dirty="0" smtClean="0"/>
              <a:t> 8.024</a:t>
            </a:r>
            <a:r>
              <a:rPr lang="en-US" sz="2400" dirty="0" smtClean="0"/>
              <a:t>. This is the smallest without calibration. I got even a smaller estimate after the calibrating this </a:t>
            </a:r>
            <a:r>
              <a:rPr lang="en-US" sz="2400" noProof="1" smtClean="0"/>
              <a:t>probit </a:t>
            </a:r>
            <a:r>
              <a:rPr lang="en-US" sz="2400" dirty="0" smtClean="0"/>
              <a:t>based weight =</a:t>
            </a:r>
            <a:r>
              <a:rPr lang="en-US" sz="2400" b="1" dirty="0" smtClean="0"/>
              <a:t> 8.000</a:t>
            </a:r>
            <a:r>
              <a:rPr lang="en-US" sz="2400" dirty="0" smtClean="0"/>
              <a:t>.</a:t>
            </a:r>
          </a:p>
          <a:p>
            <a:r>
              <a:rPr lang="en-US" sz="2400" dirty="0" smtClean="0"/>
              <a:t>It is good to keep in mind that a smallest happiness in general is the best estimate. After many attempts </a:t>
            </a:r>
            <a:r>
              <a:rPr lang="en-US" sz="2400" b="1" dirty="0" smtClean="0"/>
              <a:t>I succeeded to some extent </a:t>
            </a:r>
            <a:r>
              <a:rPr lang="en-US" sz="2400" dirty="0" smtClean="0"/>
              <a:t>but if we had better micro auxiliary variables such as education with many categories, the results would be better.</a:t>
            </a:r>
          </a:p>
          <a:p>
            <a:endParaRPr lang="en-US" sz="2400" dirty="0"/>
          </a:p>
        </p:txBody>
      </p:sp>
    </p:spTree>
    <p:extLst>
      <p:ext uri="{BB962C8B-B14F-4D97-AF65-F5344CB8AC3E}">
        <p14:creationId xmlns:p14="http://schemas.microsoft.com/office/powerpoint/2010/main" val="14113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81" y="365761"/>
            <a:ext cx="10875981" cy="2308324"/>
          </a:xfrm>
          <a:prstGeom prst="rect">
            <a:avLst/>
          </a:prstGeom>
          <a:noFill/>
        </p:spPr>
        <p:txBody>
          <a:bodyPr wrap="square" rtlCol="0">
            <a:spAutoFit/>
          </a:bodyPr>
          <a:lstStyle/>
          <a:p>
            <a:r>
              <a:rPr lang="en-US" sz="2400" b="1" dirty="0" smtClean="0"/>
              <a:t>Second Example with micro and macro auxiliary variables</a:t>
            </a:r>
          </a:p>
          <a:p>
            <a:endParaRPr lang="en-US" sz="2400" b="1" dirty="0"/>
          </a:p>
          <a:p>
            <a:r>
              <a:rPr lang="en-US" sz="2400" dirty="0" smtClean="0"/>
              <a:t>This is created from the ESS data files of Round 6 so </a:t>
            </a:r>
            <a:r>
              <a:rPr lang="en-US" sz="2400" smtClean="0"/>
              <a:t>that it is </a:t>
            </a:r>
            <a:r>
              <a:rPr lang="en-US" sz="2400" dirty="0" smtClean="0"/>
              <a:t>confidential. Initial files are not confidential but I hade access in those: Hence I created a very good sampling design data file, better than in any country. The most important variable is education with 6 categories (no missing categories).  The full list of SDDF variables is here:</a:t>
            </a:r>
          </a:p>
        </p:txBody>
      </p:sp>
      <p:pic>
        <p:nvPicPr>
          <p:cNvPr id="4" name="Picture 3"/>
          <p:cNvPicPr>
            <a:picLocks noChangeAspect="1"/>
          </p:cNvPicPr>
          <p:nvPr/>
        </p:nvPicPr>
        <p:blipFill>
          <a:blip r:embed="rId2"/>
          <a:stretch>
            <a:fillRect/>
          </a:stretch>
        </p:blipFill>
        <p:spPr>
          <a:xfrm>
            <a:off x="2268245" y="2674085"/>
            <a:ext cx="7159807" cy="3916304"/>
          </a:xfrm>
          <a:prstGeom prst="rect">
            <a:avLst/>
          </a:prstGeom>
        </p:spPr>
      </p:pic>
      <p:pic>
        <p:nvPicPr>
          <p:cNvPr id="3" name="Picture 2"/>
          <p:cNvPicPr>
            <a:picLocks noChangeAspect="1"/>
          </p:cNvPicPr>
          <p:nvPr/>
        </p:nvPicPr>
        <p:blipFill>
          <a:blip r:embed="rId3"/>
          <a:stretch>
            <a:fillRect/>
          </a:stretch>
        </p:blipFill>
        <p:spPr>
          <a:xfrm>
            <a:off x="9097541" y="3038475"/>
            <a:ext cx="1781175" cy="1276350"/>
          </a:xfrm>
          <a:prstGeom prst="rect">
            <a:avLst/>
          </a:prstGeom>
        </p:spPr>
      </p:pic>
    </p:spTree>
    <p:extLst>
      <p:ext uri="{BB962C8B-B14F-4D97-AF65-F5344CB8AC3E}">
        <p14:creationId xmlns:p14="http://schemas.microsoft.com/office/powerpoint/2010/main" val="374717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308" y="753035"/>
            <a:ext cx="10521447" cy="2308324"/>
          </a:xfrm>
          <a:prstGeom prst="rect">
            <a:avLst/>
          </a:prstGeom>
          <a:noFill/>
        </p:spPr>
        <p:txBody>
          <a:bodyPr wrap="square" rtlCol="0">
            <a:spAutoFit/>
          </a:bodyPr>
          <a:lstStyle/>
          <a:p>
            <a:r>
              <a:rPr lang="en-US" sz="2400" dirty="0" smtClean="0"/>
              <a:t>The sampling of this file is a ‘two domain,’ that is, </a:t>
            </a:r>
            <a:r>
              <a:rPr lang="en-US" sz="2400" dirty="0" smtClean="0">
                <a:solidFill>
                  <a:srgbClr val="FF0000"/>
                </a:solidFill>
              </a:rPr>
              <a:t>urban areas </a:t>
            </a:r>
            <a:r>
              <a:rPr lang="en-US" sz="2400" dirty="0" smtClean="0"/>
              <a:t>are following simple random (SRS) approach whereas I applied </a:t>
            </a:r>
            <a:r>
              <a:rPr lang="en-US" sz="2400" dirty="0"/>
              <a:t>two-stage </a:t>
            </a:r>
            <a:r>
              <a:rPr lang="en-US" sz="2400" dirty="0" smtClean="0"/>
              <a:t>cluster sampling in </a:t>
            </a:r>
            <a:r>
              <a:rPr lang="en-US" sz="2400" dirty="0" smtClean="0">
                <a:solidFill>
                  <a:srgbClr val="FF0000"/>
                </a:solidFill>
              </a:rPr>
              <a:t>rural areas</a:t>
            </a:r>
            <a:r>
              <a:rPr lang="en-US" sz="2400" dirty="0" smtClean="0"/>
              <a:t>. This is an inexpensive strategy in face-to-face surveys. In addition, there are </a:t>
            </a:r>
            <a:r>
              <a:rPr lang="en-US" sz="2400" b="1" dirty="0" smtClean="0"/>
              <a:t>explicit strata </a:t>
            </a:r>
            <a:r>
              <a:rPr lang="en-US" sz="2400" dirty="0" smtClean="0"/>
              <a:t>in both domains (2 in cluster domain, 6 in SRS). Primary sampling unit (PSU) is an individual in the SRS domain whereas a real cluster in the cluster. This two-domain strategy is becoming more common in the </a:t>
            </a:r>
            <a:r>
              <a:rPr lang="en-US" sz="2400" dirty="0" smtClean="0"/>
              <a:t>ESS countries.</a:t>
            </a:r>
            <a:endParaRPr lang="en-US" sz="2400" dirty="0"/>
          </a:p>
        </p:txBody>
      </p:sp>
      <p:pic>
        <p:nvPicPr>
          <p:cNvPr id="3" name="Picture 2"/>
          <p:cNvPicPr>
            <a:picLocks noChangeAspect="1"/>
          </p:cNvPicPr>
          <p:nvPr/>
        </p:nvPicPr>
        <p:blipFill>
          <a:blip r:embed="rId2"/>
          <a:stretch>
            <a:fillRect/>
          </a:stretch>
        </p:blipFill>
        <p:spPr>
          <a:xfrm>
            <a:off x="5219378" y="3776436"/>
            <a:ext cx="2791147" cy="1587229"/>
          </a:xfrm>
          <a:prstGeom prst="rect">
            <a:avLst/>
          </a:prstGeom>
        </p:spPr>
      </p:pic>
    </p:spTree>
    <p:extLst>
      <p:ext uri="{BB962C8B-B14F-4D97-AF65-F5344CB8AC3E}">
        <p14:creationId xmlns:p14="http://schemas.microsoft.com/office/powerpoint/2010/main" val="8939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913271" y="326003"/>
            <a:ext cx="6220420" cy="5780599"/>
          </a:xfrm>
          <a:prstGeom prst="rect">
            <a:avLst/>
          </a:prstGeom>
          <a:noFill/>
          <a:ln>
            <a:noFill/>
          </a:ln>
        </p:spPr>
      </p:pic>
      <p:sp>
        <p:nvSpPr>
          <p:cNvPr id="3" name="TextBox 2"/>
          <p:cNvSpPr txBox="1"/>
          <p:nvPr/>
        </p:nvSpPr>
        <p:spPr>
          <a:xfrm>
            <a:off x="508883" y="222637"/>
            <a:ext cx="4993420" cy="6740307"/>
          </a:xfrm>
          <a:prstGeom prst="rect">
            <a:avLst/>
          </a:prstGeom>
          <a:noFill/>
        </p:spPr>
        <p:txBody>
          <a:bodyPr wrap="square" rtlCol="0">
            <a:spAutoFit/>
          </a:bodyPr>
          <a:lstStyle/>
          <a:p>
            <a:r>
              <a:rPr lang="en-US" sz="2400" dirty="0" smtClean="0"/>
              <a:t>There are various opportunities to adjust weights, starting from the basic weights. As said earlier, I use response propensity weights first, and then calibrate these to correspond to the important known margins. </a:t>
            </a:r>
          </a:p>
          <a:p>
            <a:r>
              <a:rPr lang="en-US" sz="2400" dirty="0" smtClean="0"/>
              <a:t>A rather good first method is </a:t>
            </a:r>
            <a:r>
              <a:rPr lang="en-US" sz="2400" b="1" dirty="0" smtClean="0"/>
              <a:t>response homogeneity group (RHG) weighting </a:t>
            </a:r>
            <a:r>
              <a:rPr lang="en-US" sz="2400" dirty="0" smtClean="0"/>
              <a:t>which example is here. I exploit the SAS procedure </a:t>
            </a:r>
            <a:r>
              <a:rPr lang="fi-FI" sz="2400" dirty="0" smtClean="0"/>
              <a:t>HPSPLIT</a:t>
            </a:r>
            <a:r>
              <a:rPr lang="en-US" sz="2400" dirty="0" smtClean="0"/>
              <a:t> with the explanatory variables Education, Income, Gender (1=male), Marriage (2=married) and 15 years and older members. I got </a:t>
            </a:r>
            <a:r>
              <a:rPr lang="en-US" sz="2400" b="1" dirty="0" smtClean="0"/>
              <a:t>7 RHG’s</a:t>
            </a:r>
            <a:r>
              <a:rPr lang="en-US" sz="2400" dirty="0" smtClean="0"/>
              <a:t>. This auxiliary variable is called Macro2_RHG. The minimum response rate </a:t>
            </a:r>
            <a:r>
              <a:rPr lang="en-US" sz="2400" b="1" dirty="0" smtClean="0"/>
              <a:t>0.28</a:t>
            </a:r>
            <a:r>
              <a:rPr lang="en-US" sz="2400" dirty="0" smtClean="0"/>
              <a:t> is in Node 7 whereas the maximum </a:t>
            </a:r>
            <a:r>
              <a:rPr lang="en-US" sz="2400" b="1" dirty="0" smtClean="0"/>
              <a:t>0.77</a:t>
            </a:r>
            <a:r>
              <a:rPr lang="en-US" sz="2400" dirty="0" smtClean="0"/>
              <a:t> in Node B.</a:t>
            </a:r>
            <a:endParaRPr lang="en-US" sz="2400" dirty="0"/>
          </a:p>
        </p:txBody>
      </p:sp>
      <p:sp>
        <p:nvSpPr>
          <p:cNvPr id="4" name="TextBox 3"/>
          <p:cNvSpPr txBox="1"/>
          <p:nvPr/>
        </p:nvSpPr>
        <p:spPr>
          <a:xfrm>
            <a:off x="6353092" y="5921936"/>
            <a:ext cx="5621571" cy="369332"/>
          </a:xfrm>
          <a:prstGeom prst="rect">
            <a:avLst/>
          </a:prstGeom>
          <a:noFill/>
        </p:spPr>
        <p:txBody>
          <a:bodyPr wrap="square" rtlCol="0">
            <a:spAutoFit/>
          </a:bodyPr>
          <a:lstStyle/>
          <a:p>
            <a:r>
              <a:rPr lang="fi-FI" dirty="0" smtClean="0"/>
              <a:t>RR = 0.28          </a:t>
            </a:r>
            <a:r>
              <a:rPr lang="fi-FI" dirty="0" smtClean="0"/>
              <a:t>0.69         0.39         </a:t>
            </a:r>
            <a:r>
              <a:rPr lang="fi-FI" dirty="0" smtClean="0"/>
              <a:t>0.49         </a:t>
            </a:r>
            <a:r>
              <a:rPr lang="fi-FI" dirty="0" smtClean="0"/>
              <a:t>0.77          </a:t>
            </a:r>
            <a:r>
              <a:rPr lang="fi-FI" dirty="0" smtClean="0"/>
              <a:t>0.65      </a:t>
            </a:r>
            <a:endParaRPr lang="fi-FI" dirty="0"/>
          </a:p>
        </p:txBody>
      </p:sp>
      <p:sp>
        <p:nvSpPr>
          <p:cNvPr id="5" name="TextBox 4"/>
          <p:cNvSpPr txBox="1"/>
          <p:nvPr/>
        </p:nvSpPr>
        <p:spPr>
          <a:xfrm>
            <a:off x="9883471" y="4723074"/>
            <a:ext cx="604300" cy="369332"/>
          </a:xfrm>
          <a:prstGeom prst="rect">
            <a:avLst/>
          </a:prstGeom>
          <a:noFill/>
        </p:spPr>
        <p:txBody>
          <a:bodyPr wrap="square" rtlCol="0">
            <a:spAutoFit/>
          </a:bodyPr>
          <a:lstStyle/>
          <a:p>
            <a:r>
              <a:rPr lang="fi-FI" dirty="0" smtClean="0"/>
              <a:t>0.51</a:t>
            </a:r>
            <a:endParaRPr lang="fi-FI" dirty="0"/>
          </a:p>
        </p:txBody>
      </p:sp>
    </p:spTree>
    <p:extLst>
      <p:ext uri="{BB962C8B-B14F-4D97-AF65-F5344CB8AC3E}">
        <p14:creationId xmlns:p14="http://schemas.microsoft.com/office/powerpoint/2010/main" val="3619220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1874</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Laaksonen, Seppo S</dc:creator>
  <cp:lastModifiedBy>Laaksonen, Seppo S</cp:lastModifiedBy>
  <cp:revision>189</cp:revision>
  <dcterms:created xsi:type="dcterms:W3CDTF">2019-05-09T10:02:59Z</dcterms:created>
  <dcterms:modified xsi:type="dcterms:W3CDTF">2019-06-04T14:54:10Z</dcterms:modified>
</cp:coreProperties>
</file>