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84"/>
  </p:notesMasterIdLst>
  <p:handoutMasterIdLst>
    <p:handoutMasterId r:id="rId85"/>
  </p:handoutMasterIdLst>
  <p:sldIdLst>
    <p:sldId id="257" r:id="rId2"/>
    <p:sldId id="309" r:id="rId3"/>
    <p:sldId id="310" r:id="rId4"/>
    <p:sldId id="264" r:id="rId5"/>
    <p:sldId id="265" r:id="rId6"/>
    <p:sldId id="274" r:id="rId7"/>
    <p:sldId id="275" r:id="rId8"/>
    <p:sldId id="277" r:id="rId9"/>
    <p:sldId id="278" r:id="rId10"/>
    <p:sldId id="342" r:id="rId11"/>
    <p:sldId id="333" r:id="rId12"/>
    <p:sldId id="334" r:id="rId13"/>
    <p:sldId id="335" r:id="rId14"/>
    <p:sldId id="336" r:id="rId15"/>
    <p:sldId id="341" r:id="rId16"/>
    <p:sldId id="343" r:id="rId17"/>
    <p:sldId id="271" r:id="rId18"/>
    <p:sldId id="325" r:id="rId19"/>
    <p:sldId id="337" r:id="rId20"/>
    <p:sldId id="338" r:id="rId21"/>
    <p:sldId id="339" r:id="rId22"/>
    <p:sldId id="340" r:id="rId23"/>
    <p:sldId id="351" r:id="rId24"/>
    <p:sldId id="354" r:id="rId25"/>
    <p:sldId id="353" r:id="rId26"/>
    <p:sldId id="352" r:id="rId27"/>
    <p:sldId id="355" r:id="rId28"/>
    <p:sldId id="356" r:id="rId29"/>
    <p:sldId id="312" r:id="rId30"/>
    <p:sldId id="280" r:id="rId31"/>
    <p:sldId id="281" r:id="rId32"/>
    <p:sldId id="282" r:id="rId33"/>
    <p:sldId id="283" r:id="rId34"/>
    <p:sldId id="316" r:id="rId35"/>
    <p:sldId id="345" r:id="rId36"/>
    <p:sldId id="346" r:id="rId37"/>
    <p:sldId id="313" r:id="rId38"/>
    <p:sldId id="331" r:id="rId39"/>
    <p:sldId id="317" r:id="rId40"/>
    <p:sldId id="294" r:id="rId41"/>
    <p:sldId id="318" r:id="rId42"/>
    <p:sldId id="319" r:id="rId43"/>
    <p:sldId id="320" r:id="rId44"/>
    <p:sldId id="285" r:id="rId45"/>
    <p:sldId id="287" r:id="rId46"/>
    <p:sldId id="288" r:id="rId47"/>
    <p:sldId id="289" r:id="rId48"/>
    <p:sldId id="322" r:id="rId49"/>
    <p:sldId id="323" r:id="rId50"/>
    <p:sldId id="324" r:id="rId51"/>
    <p:sldId id="321" r:id="rId52"/>
    <p:sldId id="329" r:id="rId53"/>
    <p:sldId id="292" r:id="rId54"/>
    <p:sldId id="349" r:id="rId55"/>
    <p:sldId id="350" r:id="rId56"/>
    <p:sldId id="326" r:id="rId57"/>
    <p:sldId id="330" r:id="rId58"/>
    <p:sldId id="348" r:id="rId59"/>
    <p:sldId id="347" r:id="rId60"/>
    <p:sldId id="314" r:id="rId61"/>
    <p:sldId id="296" r:id="rId62"/>
    <p:sldId id="332" r:id="rId63"/>
    <p:sldId id="298" r:id="rId64"/>
    <p:sldId id="299" r:id="rId65"/>
    <p:sldId id="308" r:id="rId66"/>
    <p:sldId id="300" r:id="rId67"/>
    <p:sldId id="301" r:id="rId68"/>
    <p:sldId id="302" r:id="rId69"/>
    <p:sldId id="303" r:id="rId70"/>
    <p:sldId id="359" r:id="rId71"/>
    <p:sldId id="360" r:id="rId72"/>
    <p:sldId id="361" r:id="rId73"/>
    <p:sldId id="362" r:id="rId74"/>
    <p:sldId id="363" r:id="rId75"/>
    <p:sldId id="364" r:id="rId76"/>
    <p:sldId id="365" r:id="rId77"/>
    <p:sldId id="366" r:id="rId78"/>
    <p:sldId id="315" r:id="rId79"/>
    <p:sldId id="304" r:id="rId80"/>
    <p:sldId id="357" r:id="rId81"/>
    <p:sldId id="262" r:id="rId82"/>
    <p:sldId id="358" r:id="rId83"/>
  </p:sldIdLst>
  <p:sldSz cx="9906000" cy="6858000" type="A4"/>
  <p:notesSz cx="6858000" cy="9774238"/>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our User Name" initials="YU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Stijl, donker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Stijl, gemiddeld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92" autoAdjust="0"/>
  </p:normalViewPr>
  <p:slideViewPr>
    <p:cSldViewPr>
      <p:cViewPr varScale="1">
        <p:scale>
          <a:sx n="82" d="100"/>
          <a:sy n="82" d="100"/>
        </p:scale>
        <p:origin x="1310" y="62"/>
      </p:cViewPr>
      <p:guideLst>
        <p:guide orient="horz" pos="2160"/>
        <p:guide pos="312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294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646613"/>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nl-NL"/>
              <a:t>Click to edit Master notes styles</a:t>
            </a:r>
          </a:p>
          <a:p>
            <a:pPr lvl="0"/>
            <a:r>
              <a:rPr lang="en-US" altLang="nl-NL"/>
              <a:t>Second Level</a:t>
            </a:r>
          </a:p>
          <a:p>
            <a:pPr lvl="0"/>
            <a:r>
              <a:rPr lang="en-US" altLang="nl-NL"/>
              <a:t>Third Level</a:t>
            </a:r>
          </a:p>
          <a:p>
            <a:pPr lvl="0"/>
            <a:r>
              <a:rPr lang="en-US" altLang="nl-NL"/>
              <a:t>Fourth Level</a:t>
            </a:r>
          </a:p>
          <a:p>
            <a:pPr lvl="0"/>
            <a:r>
              <a:rPr lang="en-US" altLang="nl-NL"/>
              <a:t>Fifth Level</a:t>
            </a:r>
          </a:p>
        </p:txBody>
      </p:sp>
      <p:sp>
        <p:nvSpPr>
          <p:cNvPr id="2051" name="Rectangle 3"/>
          <p:cNvSpPr>
            <a:spLocks noGrp="1" noRot="1" noChangeAspect="1" noChangeArrowheads="1" noTextEdit="1"/>
          </p:cNvSpPr>
          <p:nvPr>
            <p:ph type="sldImg" idx="2"/>
          </p:nvPr>
        </p:nvSpPr>
        <p:spPr bwMode="auto">
          <a:xfrm>
            <a:off x="954088" y="852488"/>
            <a:ext cx="4949825" cy="3425825"/>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2" name="Rectangle 4"/>
          <p:cNvSpPr>
            <a:spLocks noChangeArrowheads="1"/>
          </p:cNvSpPr>
          <p:nvPr/>
        </p:nvSpPr>
        <p:spPr bwMode="auto">
          <a:xfrm>
            <a:off x="6297613" y="9374188"/>
            <a:ext cx="490537"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algn="r"/>
            <a:fld id="{D287E17D-19B3-4B20-ADA8-DF4C5458CE6E}" type="slidenum">
              <a:rPr lang="en-US" altLang="nl-NL" sz="1400">
                <a:latin typeface="Times New Roman" pitchFamily="18" charset="0"/>
              </a:rPr>
              <a:pPr algn="r"/>
              <a:t>‹#›</a:t>
            </a:fld>
            <a:endParaRPr lang="en-US" altLang="nl-NL" sz="1400">
              <a:latin typeface="Times New Roman" pitchFamily="18" charset="0"/>
            </a:endParaRPr>
          </a:p>
        </p:txBody>
      </p:sp>
    </p:spTree>
    <p:extLst>
      <p:ext uri="{BB962C8B-B14F-4D97-AF65-F5344CB8AC3E}">
        <p14:creationId xmlns:p14="http://schemas.microsoft.com/office/powerpoint/2010/main" val="397398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268469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782638" y="733425"/>
            <a:ext cx="5292725" cy="3665538"/>
          </a:xfrm>
          <a:ln/>
        </p:spPr>
      </p:sp>
      <p:sp>
        <p:nvSpPr>
          <p:cNvPr id="89091" name="Rectangle 3"/>
          <p:cNvSpPr>
            <a:spLocks noGrp="1" noChangeArrowheads="1"/>
          </p:cNvSpPr>
          <p:nvPr>
            <p:ph type="body" idx="1"/>
          </p:nvPr>
        </p:nvSpPr>
        <p:spPr>
          <a:xfrm>
            <a:off x="914400" y="4643438"/>
            <a:ext cx="5029200" cy="4397375"/>
          </a:xfrm>
          <a:noFill/>
        </p:spPr>
        <p:txBody>
          <a:bodyPr/>
          <a:lstStyle/>
          <a:p>
            <a:endParaRPr lang="en-GB" altLang="nl-NL"/>
          </a:p>
        </p:txBody>
      </p:sp>
    </p:spTree>
    <p:extLst>
      <p:ext uri="{BB962C8B-B14F-4D97-AF65-F5344CB8AC3E}">
        <p14:creationId xmlns:p14="http://schemas.microsoft.com/office/powerpoint/2010/main" val="1122974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782638" y="733425"/>
            <a:ext cx="5292725" cy="3665538"/>
          </a:xfrm>
          <a:ln/>
        </p:spPr>
      </p:sp>
      <p:sp>
        <p:nvSpPr>
          <p:cNvPr id="90115" name="Rectangle 3"/>
          <p:cNvSpPr>
            <a:spLocks noGrp="1" noChangeArrowheads="1"/>
          </p:cNvSpPr>
          <p:nvPr>
            <p:ph type="body" idx="1"/>
          </p:nvPr>
        </p:nvSpPr>
        <p:spPr>
          <a:xfrm>
            <a:off x="914400" y="4643438"/>
            <a:ext cx="5029200" cy="4397375"/>
          </a:xfrm>
          <a:noFill/>
        </p:spPr>
        <p:txBody>
          <a:bodyPr/>
          <a:lstStyle/>
          <a:p>
            <a:endParaRPr lang="en-GB" altLang="nl-NL"/>
          </a:p>
        </p:txBody>
      </p:sp>
    </p:spTree>
    <p:extLst>
      <p:ext uri="{BB962C8B-B14F-4D97-AF65-F5344CB8AC3E}">
        <p14:creationId xmlns:p14="http://schemas.microsoft.com/office/powerpoint/2010/main" val="3404031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782638" y="733425"/>
            <a:ext cx="5292725" cy="3665538"/>
          </a:xfrm>
          <a:ln/>
        </p:spPr>
      </p:sp>
      <p:sp>
        <p:nvSpPr>
          <p:cNvPr id="144387" name="Rectangle 3"/>
          <p:cNvSpPr>
            <a:spLocks noGrp="1" noChangeArrowheads="1"/>
          </p:cNvSpPr>
          <p:nvPr>
            <p:ph type="body" idx="1"/>
          </p:nvPr>
        </p:nvSpPr>
        <p:spPr>
          <a:xfrm>
            <a:off x="914400" y="4643438"/>
            <a:ext cx="5029200" cy="4397375"/>
          </a:xfrm>
        </p:spPr>
        <p:txBody>
          <a:bodyPr/>
          <a:lstStyle/>
          <a:p>
            <a:endParaRPr lang="en-GB" altLang="nl-NL"/>
          </a:p>
        </p:txBody>
      </p:sp>
    </p:spTree>
    <p:extLst>
      <p:ext uri="{BB962C8B-B14F-4D97-AF65-F5344CB8AC3E}">
        <p14:creationId xmlns:p14="http://schemas.microsoft.com/office/powerpoint/2010/main" val="423015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782638" y="733425"/>
            <a:ext cx="5292725" cy="3665538"/>
          </a:xfrm>
          <a:ln/>
        </p:spPr>
      </p:sp>
      <p:sp>
        <p:nvSpPr>
          <p:cNvPr id="234499" name="Rectangle 3"/>
          <p:cNvSpPr>
            <a:spLocks noGrp="1" noChangeArrowheads="1"/>
          </p:cNvSpPr>
          <p:nvPr>
            <p:ph type="body" idx="1"/>
          </p:nvPr>
        </p:nvSpPr>
        <p:spPr>
          <a:xfrm>
            <a:off x="914400" y="4643438"/>
            <a:ext cx="5029200" cy="4397375"/>
          </a:xfrm>
        </p:spPr>
        <p:txBody>
          <a:bodyPr/>
          <a:lstStyle/>
          <a:p>
            <a:endParaRPr lang="en-GB" altLang="nl-NL"/>
          </a:p>
        </p:txBody>
      </p:sp>
    </p:spTree>
    <p:extLst>
      <p:ext uri="{BB962C8B-B14F-4D97-AF65-F5344CB8AC3E}">
        <p14:creationId xmlns:p14="http://schemas.microsoft.com/office/powerpoint/2010/main" val="3546320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782638" y="733425"/>
            <a:ext cx="5292725" cy="3665538"/>
          </a:xfrm>
          <a:ln/>
        </p:spPr>
      </p:sp>
      <p:sp>
        <p:nvSpPr>
          <p:cNvPr id="82947" name="Rectangle 3"/>
          <p:cNvSpPr>
            <a:spLocks noGrp="1" noChangeArrowheads="1"/>
          </p:cNvSpPr>
          <p:nvPr>
            <p:ph type="body" idx="1"/>
          </p:nvPr>
        </p:nvSpPr>
        <p:spPr>
          <a:xfrm>
            <a:off x="914400" y="4643438"/>
            <a:ext cx="5029200" cy="4397375"/>
          </a:xfrm>
          <a:noFill/>
        </p:spPr>
        <p:txBody>
          <a:bodyPr/>
          <a:lstStyle/>
          <a:p>
            <a:endParaRPr lang="en-GB" altLang="nl-NL"/>
          </a:p>
        </p:txBody>
      </p:sp>
    </p:spTree>
    <p:extLst>
      <p:ext uri="{BB962C8B-B14F-4D97-AF65-F5344CB8AC3E}">
        <p14:creationId xmlns:p14="http://schemas.microsoft.com/office/powerpoint/2010/main" val="140726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782638" y="733425"/>
            <a:ext cx="5292725" cy="3665538"/>
          </a:xfrm>
          <a:ln/>
        </p:spPr>
      </p:sp>
      <p:sp>
        <p:nvSpPr>
          <p:cNvPr id="83971" name="Rectangle 3"/>
          <p:cNvSpPr>
            <a:spLocks noGrp="1" noChangeArrowheads="1"/>
          </p:cNvSpPr>
          <p:nvPr>
            <p:ph type="body" idx="1"/>
          </p:nvPr>
        </p:nvSpPr>
        <p:spPr>
          <a:xfrm>
            <a:off x="914400" y="4643438"/>
            <a:ext cx="5029200" cy="4397375"/>
          </a:xfrm>
          <a:noFill/>
        </p:spPr>
        <p:txBody>
          <a:bodyPr/>
          <a:lstStyle/>
          <a:p>
            <a:endParaRPr lang="en-GB" altLang="nl-NL"/>
          </a:p>
        </p:txBody>
      </p:sp>
    </p:spTree>
    <p:extLst>
      <p:ext uri="{BB962C8B-B14F-4D97-AF65-F5344CB8AC3E}">
        <p14:creationId xmlns:p14="http://schemas.microsoft.com/office/powerpoint/2010/main" val="3813118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782638" y="733425"/>
            <a:ext cx="5292725" cy="3665538"/>
          </a:xfrm>
          <a:ln/>
        </p:spPr>
      </p:sp>
      <p:sp>
        <p:nvSpPr>
          <p:cNvPr id="84995" name="Rectangle 3"/>
          <p:cNvSpPr>
            <a:spLocks noGrp="1" noChangeArrowheads="1"/>
          </p:cNvSpPr>
          <p:nvPr>
            <p:ph type="body" idx="1"/>
          </p:nvPr>
        </p:nvSpPr>
        <p:spPr>
          <a:xfrm>
            <a:off x="914400" y="4643438"/>
            <a:ext cx="5029200" cy="4397375"/>
          </a:xfrm>
          <a:noFill/>
        </p:spPr>
        <p:txBody>
          <a:bodyPr/>
          <a:lstStyle/>
          <a:p>
            <a:endParaRPr lang="en-GB" altLang="nl-NL"/>
          </a:p>
        </p:txBody>
      </p:sp>
    </p:spTree>
    <p:extLst>
      <p:ext uri="{BB962C8B-B14F-4D97-AF65-F5344CB8AC3E}">
        <p14:creationId xmlns:p14="http://schemas.microsoft.com/office/powerpoint/2010/main" val="301569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782638" y="733425"/>
            <a:ext cx="5292725" cy="3665538"/>
          </a:xfrm>
          <a:ln/>
        </p:spPr>
      </p:sp>
      <p:sp>
        <p:nvSpPr>
          <p:cNvPr id="86019" name="Rectangle 3"/>
          <p:cNvSpPr>
            <a:spLocks noGrp="1" noChangeArrowheads="1"/>
          </p:cNvSpPr>
          <p:nvPr>
            <p:ph type="body" idx="1"/>
          </p:nvPr>
        </p:nvSpPr>
        <p:spPr>
          <a:xfrm>
            <a:off x="914400" y="4643438"/>
            <a:ext cx="5029200" cy="4397375"/>
          </a:xfrm>
          <a:noFill/>
        </p:spPr>
        <p:txBody>
          <a:bodyPr/>
          <a:lstStyle/>
          <a:p>
            <a:endParaRPr lang="en-GB" altLang="nl-NL"/>
          </a:p>
        </p:txBody>
      </p:sp>
    </p:spTree>
    <p:extLst>
      <p:ext uri="{BB962C8B-B14F-4D97-AF65-F5344CB8AC3E}">
        <p14:creationId xmlns:p14="http://schemas.microsoft.com/office/powerpoint/2010/main" val="3009154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782638" y="733425"/>
            <a:ext cx="5292725" cy="3665538"/>
          </a:xfrm>
          <a:ln/>
        </p:spPr>
      </p:sp>
      <p:sp>
        <p:nvSpPr>
          <p:cNvPr id="87043" name="Rectangle 3"/>
          <p:cNvSpPr>
            <a:spLocks noGrp="1" noChangeArrowheads="1"/>
          </p:cNvSpPr>
          <p:nvPr>
            <p:ph type="body" idx="1"/>
          </p:nvPr>
        </p:nvSpPr>
        <p:spPr>
          <a:xfrm>
            <a:off x="914400" y="4643438"/>
            <a:ext cx="5029200" cy="4397375"/>
          </a:xfrm>
          <a:noFill/>
        </p:spPr>
        <p:txBody>
          <a:bodyPr/>
          <a:lstStyle/>
          <a:p>
            <a:endParaRPr lang="en-GB" altLang="nl-NL"/>
          </a:p>
        </p:txBody>
      </p:sp>
    </p:spTree>
    <p:extLst>
      <p:ext uri="{BB962C8B-B14F-4D97-AF65-F5344CB8AC3E}">
        <p14:creationId xmlns:p14="http://schemas.microsoft.com/office/powerpoint/2010/main" val="460522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782638" y="733425"/>
            <a:ext cx="5292725" cy="3665538"/>
          </a:xfrm>
          <a:ln/>
        </p:spPr>
      </p:sp>
      <p:sp>
        <p:nvSpPr>
          <p:cNvPr id="88067" name="Rectangle 3"/>
          <p:cNvSpPr>
            <a:spLocks noGrp="1" noChangeArrowheads="1"/>
          </p:cNvSpPr>
          <p:nvPr>
            <p:ph type="body" idx="1"/>
          </p:nvPr>
        </p:nvSpPr>
        <p:spPr>
          <a:xfrm>
            <a:off x="914400" y="4643438"/>
            <a:ext cx="5029200" cy="4397375"/>
          </a:xfrm>
          <a:noFill/>
        </p:spPr>
        <p:txBody>
          <a:bodyPr/>
          <a:lstStyle/>
          <a:p>
            <a:endParaRPr lang="en-GB" altLang="nl-NL"/>
          </a:p>
        </p:txBody>
      </p:sp>
    </p:spTree>
    <p:extLst>
      <p:ext uri="{BB962C8B-B14F-4D97-AF65-F5344CB8AC3E}">
        <p14:creationId xmlns:p14="http://schemas.microsoft.com/office/powerpoint/2010/main" val="2864659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219" name="Rectangle 3"/>
          <p:cNvSpPr>
            <a:spLocks noGrp="1" noChangeArrowheads="1"/>
          </p:cNvSpPr>
          <p:nvPr>
            <p:ph type="ctrTitle"/>
          </p:nvPr>
        </p:nvSpPr>
        <p:spPr>
          <a:xfrm>
            <a:off x="762000" y="1295400"/>
            <a:ext cx="8382000" cy="1143000"/>
          </a:xfrm>
        </p:spPr>
        <p:txBody>
          <a:bodyPr/>
          <a:lstStyle>
            <a:lvl1pPr>
              <a:defRPr sz="4000"/>
            </a:lvl1pPr>
          </a:lstStyle>
          <a:p>
            <a:pPr lvl="0"/>
            <a:r>
              <a:rPr lang="nl-NL" altLang="nl-NL" noProof="0"/>
              <a:t>Klik om de stijl te bewerken</a:t>
            </a:r>
            <a:endParaRPr lang="en-US" altLang="nl-NL" noProof="0"/>
          </a:p>
        </p:txBody>
      </p:sp>
      <p:sp>
        <p:nvSpPr>
          <p:cNvPr id="9220" name="Rectangle 4"/>
          <p:cNvSpPr>
            <a:spLocks noGrp="1" noChangeArrowheads="1"/>
          </p:cNvSpPr>
          <p:nvPr>
            <p:ph type="subTitle" idx="1"/>
          </p:nvPr>
        </p:nvSpPr>
        <p:spPr>
          <a:xfrm>
            <a:off x="1524000" y="3657600"/>
            <a:ext cx="6934200" cy="1752600"/>
          </a:xfrm>
        </p:spPr>
        <p:txBody>
          <a:bodyPr/>
          <a:lstStyle>
            <a:lvl1pPr marL="0" indent="0" algn="ctr">
              <a:buFont typeface="Monotype Sorts" pitchFamily="2" charset="2"/>
              <a:buNone/>
              <a:defRPr sz="2800"/>
            </a:lvl1pPr>
          </a:lstStyle>
          <a:p>
            <a:pPr lvl="0"/>
            <a:r>
              <a:rPr lang="nl-NL" altLang="nl-NL" noProof="0"/>
              <a:t>Klik om de ondertitelstijl van het model te bewerken</a:t>
            </a:r>
            <a:endParaRPr lang="en-US" altLang="nl-NL" noProof="0"/>
          </a:p>
        </p:txBody>
      </p:sp>
      <p:sp>
        <p:nvSpPr>
          <p:cNvPr id="9221" name="Rectangle 5"/>
          <p:cNvSpPr>
            <a:spLocks noChangeArrowheads="1"/>
          </p:cNvSpPr>
          <p:nvPr/>
        </p:nvSpPr>
        <p:spPr bwMode="auto">
          <a:xfrm>
            <a:off x="9307513" y="6486525"/>
            <a:ext cx="490537"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algn="r"/>
            <a:fld id="{DCE32745-2267-4AF0-BB15-8EEF03F1C22E}" type="slidenum">
              <a:rPr lang="en-US" altLang="nl-NL" sz="1400">
                <a:latin typeface="Times New Roman" pitchFamily="18" charset="0"/>
              </a:rPr>
              <a:pPr algn="r"/>
              <a:t>‹#›</a:t>
            </a:fld>
            <a:endParaRPr lang="en-US" altLang="nl-NL" sz="1400">
              <a:latin typeface="Times New Roman" pitchFamily="18" charset="0"/>
            </a:endParaRPr>
          </a:p>
        </p:txBody>
      </p:sp>
      <p:pic>
        <p:nvPicPr>
          <p:cNvPr id="922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895600"/>
            <a:ext cx="8235950" cy="39052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228600"/>
            <a:ext cx="1295400"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42669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45288" y="304800"/>
            <a:ext cx="2108200" cy="55626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20688" y="304800"/>
            <a:ext cx="6172200" cy="55626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39951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20688" y="304800"/>
            <a:ext cx="7734300" cy="1066800"/>
          </a:xfrm>
        </p:spPr>
        <p:txBody>
          <a:bodyPr/>
          <a:lstStyle/>
          <a:p>
            <a:r>
              <a:rPr lang="nl-NL"/>
              <a:t>Klik om de stijl te bewerken</a:t>
            </a:r>
          </a:p>
        </p:txBody>
      </p:sp>
      <p:sp>
        <p:nvSpPr>
          <p:cNvPr id="3" name="Tijdelijke aanduiding voor inhoud 2"/>
          <p:cNvSpPr>
            <a:spLocks noGrp="1"/>
          </p:cNvSpPr>
          <p:nvPr>
            <p:ph sz="half" idx="1"/>
          </p:nvPr>
        </p:nvSpPr>
        <p:spPr>
          <a:xfrm>
            <a:off x="1081088" y="1676400"/>
            <a:ext cx="3810000" cy="4191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5043488" y="1676400"/>
            <a:ext cx="3810000" cy="20193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5043488" y="3848100"/>
            <a:ext cx="3810000" cy="20193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56691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20688" y="304800"/>
            <a:ext cx="7734300" cy="1066800"/>
          </a:xfrm>
        </p:spPr>
        <p:txBody>
          <a:bodyPr/>
          <a:lstStyle/>
          <a:p>
            <a:r>
              <a:rPr lang="nl-NL"/>
              <a:t>Klik om de stijl te bewerken</a:t>
            </a:r>
          </a:p>
        </p:txBody>
      </p:sp>
      <p:sp>
        <p:nvSpPr>
          <p:cNvPr id="3" name="Tijdelijke aanduiding voor tekst 2"/>
          <p:cNvSpPr>
            <a:spLocks noGrp="1"/>
          </p:cNvSpPr>
          <p:nvPr>
            <p:ph type="body" sz="half" idx="1"/>
          </p:nvPr>
        </p:nvSpPr>
        <p:spPr>
          <a:xfrm>
            <a:off x="1081088" y="1676400"/>
            <a:ext cx="3810000" cy="4191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5043488" y="1676400"/>
            <a:ext cx="3810000" cy="20193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5043488" y="3848100"/>
            <a:ext cx="3810000" cy="20193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08045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20688" y="304800"/>
            <a:ext cx="7734300" cy="1066800"/>
          </a:xfrm>
        </p:spPr>
        <p:txBody>
          <a:bodyPr/>
          <a:lstStyle/>
          <a:p>
            <a:r>
              <a:rPr lang="en-US"/>
              <a:t>Click to edit Master title style</a:t>
            </a:r>
            <a:endParaRPr lang="nl-NL"/>
          </a:p>
        </p:txBody>
      </p:sp>
      <p:sp>
        <p:nvSpPr>
          <p:cNvPr id="3" name="Table Placeholder 2"/>
          <p:cNvSpPr>
            <a:spLocks noGrp="1"/>
          </p:cNvSpPr>
          <p:nvPr>
            <p:ph type="tbl" idx="1"/>
          </p:nvPr>
        </p:nvSpPr>
        <p:spPr>
          <a:xfrm>
            <a:off x="1081088" y="1676400"/>
            <a:ext cx="7772400" cy="4191000"/>
          </a:xfrm>
        </p:spPr>
        <p:txBody>
          <a:bodyPr/>
          <a:lstStyle/>
          <a:p>
            <a:pPr lvl="0"/>
            <a:endParaRPr lang="nl-NL" noProof="0"/>
          </a:p>
        </p:txBody>
      </p:sp>
    </p:spTree>
    <p:extLst>
      <p:ext uri="{BB962C8B-B14F-4D97-AF65-F5344CB8AC3E}">
        <p14:creationId xmlns:p14="http://schemas.microsoft.com/office/powerpoint/2010/main" val="467493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0688" y="304800"/>
            <a:ext cx="7734300" cy="1066800"/>
          </a:xfrm>
        </p:spPr>
        <p:txBody>
          <a:bodyPr/>
          <a:lstStyle/>
          <a:p>
            <a:r>
              <a:rPr lang="en-US"/>
              <a:t>Click to edit Master title style</a:t>
            </a:r>
            <a:endParaRPr lang="nl-NL"/>
          </a:p>
        </p:txBody>
      </p:sp>
      <p:sp>
        <p:nvSpPr>
          <p:cNvPr id="3" name="Text Placeholder 2"/>
          <p:cNvSpPr>
            <a:spLocks noGrp="1"/>
          </p:cNvSpPr>
          <p:nvPr>
            <p:ph type="body" sz="half" idx="1"/>
          </p:nvPr>
        </p:nvSpPr>
        <p:spPr>
          <a:xfrm>
            <a:off x="1081088" y="16764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5043488" y="16764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1683039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4938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3198312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1081088" y="16764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043488" y="16764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77087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30005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502396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60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lstStyle>
            <a:lvl1pPr algn="l">
              <a:defRPr sz="2000" b="1"/>
            </a:lvl1pPr>
          </a:lstStyle>
          <a:p>
            <a:r>
              <a:rPr lang="nl-NL"/>
              <a:t>Klik om de stijl te bewerken</a:t>
            </a:r>
          </a:p>
        </p:txBody>
      </p:sp>
      <p:sp>
        <p:nvSpPr>
          <p:cNvPr id="3" name="Tijdelijke aanduiding voor inhoud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1445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416457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420688" y="304800"/>
            <a:ext cx="77343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altLang="nl-NL"/>
              <a:t>Klik om het opmaakprofiel te bewerken</a:t>
            </a:r>
          </a:p>
        </p:txBody>
      </p:sp>
      <p:sp>
        <p:nvSpPr>
          <p:cNvPr id="7172" name="Rectangle 4"/>
          <p:cNvSpPr>
            <a:spLocks noGrp="1" noChangeArrowheads="1"/>
          </p:cNvSpPr>
          <p:nvPr>
            <p:ph type="body" idx="1"/>
          </p:nvPr>
        </p:nvSpPr>
        <p:spPr bwMode="auto">
          <a:xfrm>
            <a:off x="1081088" y="16764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nl-NL"/>
              <a:t>Klik om de opmaakprofielen van de modeltekst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p>
        </p:txBody>
      </p:sp>
      <p:sp>
        <p:nvSpPr>
          <p:cNvPr id="7173" name="Rectangle 5"/>
          <p:cNvSpPr>
            <a:spLocks noChangeArrowheads="1"/>
          </p:cNvSpPr>
          <p:nvPr/>
        </p:nvSpPr>
        <p:spPr bwMode="auto">
          <a:xfrm>
            <a:off x="9307513" y="6486525"/>
            <a:ext cx="490537"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algn="r"/>
            <a:fld id="{6BCD234E-AE28-4119-8FC3-F0EBA3DCE71B}" type="slidenum">
              <a:rPr lang="en-US" altLang="nl-NL" sz="1400">
                <a:latin typeface="Times New Roman" pitchFamily="18" charset="0"/>
              </a:rPr>
              <a:pPr algn="r"/>
              <a:t>‹#›</a:t>
            </a:fld>
            <a:endParaRPr lang="en-US" altLang="nl-NL" sz="1400">
              <a:latin typeface="Times New Roman" pitchFamily="18" charset="0"/>
            </a:endParaRPr>
          </a:p>
        </p:txBody>
      </p:sp>
      <p:pic>
        <p:nvPicPr>
          <p:cNvPr id="7174"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10600" y="298450"/>
            <a:ext cx="996950" cy="920750"/>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5650" y="1362075"/>
            <a:ext cx="8235950" cy="39052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xStyles>
    <p:titleStyle>
      <a:lvl1pPr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2pPr>
      <a:lvl3pPr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3pPr>
      <a:lvl4pPr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4pPr>
      <a:lvl5pPr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5pPr>
      <a:lvl6pPr marL="457200"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6pPr>
      <a:lvl7pPr marL="914400"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7pPr>
      <a:lvl8pPr marL="1371600"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8pPr>
      <a:lvl9pPr marL="1828800"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9pPr>
    </p:titleStyle>
    <p:bodyStyle>
      <a:lvl1pPr marL="342900" indent="-342900" algn="l" rtl="0" eaLnBrk="1" fontAlgn="base" hangingPunct="1">
        <a:spcBef>
          <a:spcPct val="20000"/>
        </a:spcBef>
        <a:spcAft>
          <a:spcPct val="0"/>
        </a:spcAft>
        <a:buClr>
          <a:schemeClr val="tx1"/>
        </a:buClr>
        <a:buSzPct val="75000"/>
        <a:buFont typeface="Monotype Sorts" pitchFamily="2" charset="2"/>
        <a:buChar char="u"/>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100000"/>
        <a:buChar char="–"/>
        <a:defRPr sz="2000">
          <a:solidFill>
            <a:schemeClr val="tx1"/>
          </a:solidFill>
          <a:latin typeface="+mn-lt"/>
        </a:defRPr>
      </a:lvl2pPr>
      <a:lvl3pPr marL="1143000" indent="-228600" algn="l" rtl="0" eaLnBrk="1" fontAlgn="base" hangingPunct="1">
        <a:spcBef>
          <a:spcPct val="20000"/>
        </a:spcBef>
        <a:spcAft>
          <a:spcPct val="0"/>
        </a:spcAft>
        <a:buClr>
          <a:schemeClr val="tx1"/>
        </a:buClr>
        <a:buSzPct val="100000"/>
        <a:buChar char="»"/>
        <a:defRPr>
          <a:solidFill>
            <a:schemeClr val="tx1"/>
          </a:solidFill>
          <a:latin typeface="+mn-lt"/>
        </a:defRPr>
      </a:lvl3pPr>
      <a:lvl4pPr marL="1600200" indent="-228600" algn="l" rtl="0" eaLnBrk="1" fontAlgn="base" hangingPunct="1">
        <a:spcBef>
          <a:spcPct val="20000"/>
        </a:spcBef>
        <a:spcAft>
          <a:spcPct val="0"/>
        </a:spcAft>
        <a:buClr>
          <a:schemeClr val="tx1"/>
        </a:buClr>
        <a:buSzPct val="65000"/>
        <a:buFont typeface="Monotype Sorts" pitchFamily="2" charset="2"/>
        <a:buChar char="u"/>
        <a:defRPr sz="1600">
          <a:solidFill>
            <a:schemeClr val="tx1"/>
          </a:solidFill>
          <a:latin typeface="+mn-lt"/>
        </a:defRPr>
      </a:lvl4pPr>
      <a:lvl5pPr marL="2057400" indent="-228600" algn="l" rtl="0" eaLnBrk="1" fontAlgn="base" hangingPunct="1">
        <a:spcBef>
          <a:spcPct val="20000"/>
        </a:spcBef>
        <a:spcAft>
          <a:spcPct val="0"/>
        </a:spcAft>
        <a:buClr>
          <a:schemeClr val="tx1"/>
        </a:buClr>
        <a:buSzPct val="100000"/>
        <a:buChar char="–"/>
        <a:defRPr sz="1400">
          <a:solidFill>
            <a:schemeClr val="tx1"/>
          </a:solidFill>
          <a:latin typeface="+mn-lt"/>
        </a:defRPr>
      </a:lvl5pPr>
      <a:lvl6pPr marL="2514600" indent="-228600" algn="l" rtl="0" eaLnBrk="1" fontAlgn="base" hangingPunct="1">
        <a:spcBef>
          <a:spcPct val="20000"/>
        </a:spcBef>
        <a:spcAft>
          <a:spcPct val="0"/>
        </a:spcAft>
        <a:buClr>
          <a:schemeClr val="tx1"/>
        </a:buClr>
        <a:buSzPct val="100000"/>
        <a:buChar char="–"/>
        <a:defRPr sz="1400">
          <a:solidFill>
            <a:schemeClr val="tx1"/>
          </a:solidFill>
          <a:latin typeface="+mn-lt"/>
        </a:defRPr>
      </a:lvl6pPr>
      <a:lvl7pPr marL="2971800" indent="-228600" algn="l" rtl="0" eaLnBrk="1" fontAlgn="base" hangingPunct="1">
        <a:spcBef>
          <a:spcPct val="20000"/>
        </a:spcBef>
        <a:spcAft>
          <a:spcPct val="0"/>
        </a:spcAft>
        <a:buClr>
          <a:schemeClr val="tx1"/>
        </a:buClr>
        <a:buSzPct val="100000"/>
        <a:buChar char="–"/>
        <a:defRPr sz="1400">
          <a:solidFill>
            <a:schemeClr val="tx1"/>
          </a:solidFill>
          <a:latin typeface="+mn-lt"/>
        </a:defRPr>
      </a:lvl7pPr>
      <a:lvl8pPr marL="3429000" indent="-228600" algn="l" rtl="0" eaLnBrk="1" fontAlgn="base" hangingPunct="1">
        <a:spcBef>
          <a:spcPct val="20000"/>
        </a:spcBef>
        <a:spcAft>
          <a:spcPct val="0"/>
        </a:spcAft>
        <a:buClr>
          <a:schemeClr val="tx1"/>
        </a:buClr>
        <a:buSzPct val="100000"/>
        <a:buChar char="–"/>
        <a:defRPr sz="1400">
          <a:solidFill>
            <a:schemeClr val="tx1"/>
          </a:solidFill>
          <a:latin typeface="+mn-lt"/>
        </a:defRPr>
      </a:lvl8pPr>
      <a:lvl9pPr marL="3886200" indent="-228600" algn="l" rtl="0" eaLnBrk="1" fontAlgn="base" hangingPunct="1">
        <a:spcBef>
          <a:spcPct val="20000"/>
        </a:spcBef>
        <a:spcAft>
          <a:spcPct val="0"/>
        </a:spcAft>
        <a:buClr>
          <a:schemeClr val="tx1"/>
        </a:buClr>
        <a:buSzPct val="100000"/>
        <a:buChar char="–"/>
        <a:defRPr sz="14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5.xml"/><Relationship Id="rId7" Type="http://schemas.openxmlformats.org/officeDocument/2006/relationships/image" Target="../media/image10.w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9.wmf"/><Relationship Id="rId4" Type="http://schemas.openxmlformats.org/officeDocument/2006/relationships/oleObject" Target="../embeddings/oleObject5.bin"/><Relationship Id="rId9" Type="http://schemas.openxmlformats.org/officeDocument/2006/relationships/image" Target="../media/image11.w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13.wmf"/><Relationship Id="rId5" Type="http://schemas.openxmlformats.org/officeDocument/2006/relationships/oleObject" Target="../embeddings/oleObject9.bin"/><Relationship Id="rId4" Type="http://schemas.openxmlformats.org/officeDocument/2006/relationships/image" Target="../media/image12.wmf"/></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xml"/><Relationship Id="rId7" Type="http://schemas.openxmlformats.org/officeDocument/2006/relationships/image" Target="../media/image6.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wmf"/><Relationship Id="rId4" Type="http://schemas.openxmlformats.org/officeDocument/2006/relationships/oleObject" Target="../embeddings/oleObject2.bin"/><Relationship Id="rId9" Type="http://schemas.openxmlformats.org/officeDocument/2006/relationships/image" Target="../media/image7.wmf"/></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dx.doi.org/10.1515/JOS-2015-0022"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28625" y="908050"/>
            <a:ext cx="8915400" cy="2088902"/>
          </a:xfrm>
        </p:spPr>
        <p:txBody>
          <a:bodyPr/>
          <a:lstStyle/>
          <a:p>
            <a:r>
              <a:rPr lang="nl-NL" sz="3200" dirty="0">
                <a:effectLst/>
              </a:rPr>
              <a:t>An </a:t>
            </a:r>
            <a:r>
              <a:rPr lang="nl-NL" sz="3200" dirty="0" err="1">
                <a:effectLst/>
              </a:rPr>
              <a:t>overview</a:t>
            </a:r>
            <a:r>
              <a:rPr lang="nl-NL" sz="3200" dirty="0">
                <a:effectLst/>
              </a:rPr>
              <a:t> of </a:t>
            </a:r>
            <a:r>
              <a:rPr lang="nl-NL" sz="3200" dirty="0" err="1">
                <a:effectLst/>
              </a:rPr>
              <a:t>population</a:t>
            </a:r>
            <a:r>
              <a:rPr lang="nl-NL" sz="3200" dirty="0">
                <a:effectLst/>
              </a:rPr>
              <a:t> </a:t>
            </a:r>
            <a:r>
              <a:rPr lang="nl-NL" sz="3200" dirty="0" err="1">
                <a:effectLst/>
              </a:rPr>
              <a:t>size</a:t>
            </a:r>
            <a:r>
              <a:rPr lang="nl-NL" sz="3200" dirty="0">
                <a:effectLst/>
              </a:rPr>
              <a:t> </a:t>
            </a:r>
            <a:r>
              <a:rPr lang="nl-NL" sz="3200" dirty="0" err="1">
                <a:effectLst/>
              </a:rPr>
              <a:t>estimation</a:t>
            </a:r>
            <a:r>
              <a:rPr lang="nl-NL" sz="3200" dirty="0">
                <a:effectLst/>
              </a:rPr>
              <a:t> </a:t>
            </a:r>
            <a:r>
              <a:rPr lang="nl-NL" sz="3200" dirty="0" err="1">
                <a:effectLst/>
              </a:rPr>
              <a:t>where</a:t>
            </a:r>
            <a:r>
              <a:rPr lang="nl-NL" sz="3200" dirty="0">
                <a:effectLst/>
              </a:rPr>
              <a:t> </a:t>
            </a:r>
            <a:r>
              <a:rPr lang="nl-NL" sz="3200" dirty="0" err="1">
                <a:effectLst/>
              </a:rPr>
              <a:t>linking</a:t>
            </a:r>
            <a:r>
              <a:rPr lang="nl-NL" sz="3200" dirty="0">
                <a:effectLst/>
              </a:rPr>
              <a:t> registers </a:t>
            </a:r>
            <a:r>
              <a:rPr lang="nl-NL" sz="3200" dirty="0" err="1">
                <a:effectLst/>
              </a:rPr>
              <a:t>results</a:t>
            </a:r>
            <a:r>
              <a:rPr lang="nl-NL" sz="3200" dirty="0">
                <a:effectLst/>
              </a:rPr>
              <a:t> in incomplete </a:t>
            </a:r>
            <a:r>
              <a:rPr lang="nl-NL" sz="3200" dirty="0" err="1">
                <a:effectLst/>
              </a:rPr>
              <a:t>covariates</a:t>
            </a:r>
            <a:r>
              <a:rPr lang="nl-NL" sz="3200" dirty="0">
                <a:effectLst/>
              </a:rPr>
              <a:t>, </a:t>
            </a:r>
            <a:r>
              <a:rPr lang="nl-NL" sz="3200" dirty="0" err="1">
                <a:effectLst/>
              </a:rPr>
              <a:t>with</a:t>
            </a:r>
            <a:r>
              <a:rPr lang="nl-NL" sz="3200" dirty="0">
                <a:effectLst/>
              </a:rPr>
              <a:t> </a:t>
            </a:r>
            <a:r>
              <a:rPr lang="nl-NL" sz="3200" dirty="0" err="1">
                <a:effectLst/>
              </a:rPr>
              <a:t>applications</a:t>
            </a:r>
            <a:r>
              <a:rPr lang="nl-NL" sz="3200" dirty="0">
                <a:effectLst/>
              </a:rPr>
              <a:t> </a:t>
            </a:r>
            <a:r>
              <a:rPr lang="nl-NL" sz="3200" dirty="0" err="1">
                <a:effectLst/>
              </a:rPr>
              <a:t>to</a:t>
            </a:r>
            <a:r>
              <a:rPr lang="nl-NL" sz="3200" dirty="0">
                <a:effectLst/>
              </a:rPr>
              <a:t> mode of transport of </a:t>
            </a:r>
            <a:r>
              <a:rPr lang="nl-NL" sz="3200" dirty="0" err="1">
                <a:effectLst/>
              </a:rPr>
              <a:t>serious</a:t>
            </a:r>
            <a:r>
              <a:rPr lang="nl-NL" sz="3200" dirty="0">
                <a:effectLst/>
              </a:rPr>
              <a:t> </a:t>
            </a:r>
            <a:r>
              <a:rPr lang="nl-NL" sz="3200" dirty="0" err="1">
                <a:effectLst/>
              </a:rPr>
              <a:t>road</a:t>
            </a:r>
            <a:r>
              <a:rPr lang="nl-NL" sz="3200" dirty="0">
                <a:effectLst/>
              </a:rPr>
              <a:t> </a:t>
            </a:r>
            <a:r>
              <a:rPr lang="nl-NL" sz="3200" dirty="0" err="1">
                <a:effectLst/>
              </a:rPr>
              <a:t>casualties</a:t>
            </a:r>
            <a:r>
              <a:rPr lang="nl-NL" sz="3200" dirty="0">
                <a:effectLst/>
              </a:rPr>
              <a:t> and </a:t>
            </a:r>
            <a:r>
              <a:rPr lang="nl-NL" sz="3200" dirty="0" err="1">
                <a:effectLst/>
              </a:rPr>
              <a:t>size</a:t>
            </a:r>
            <a:r>
              <a:rPr lang="nl-NL" sz="3200" dirty="0">
                <a:effectLst/>
              </a:rPr>
              <a:t> of Maori </a:t>
            </a:r>
            <a:r>
              <a:rPr lang="nl-NL" sz="3200" dirty="0" err="1">
                <a:effectLst/>
              </a:rPr>
              <a:t>population</a:t>
            </a:r>
            <a:endParaRPr lang="nl-NL" altLang="nl-NL" sz="3200" dirty="0"/>
          </a:p>
        </p:txBody>
      </p:sp>
      <p:sp>
        <p:nvSpPr>
          <p:cNvPr id="129027" name="Rectangle 3"/>
          <p:cNvSpPr>
            <a:spLocks noGrp="1" noChangeArrowheads="1"/>
          </p:cNvSpPr>
          <p:nvPr>
            <p:ph type="body" idx="1"/>
          </p:nvPr>
        </p:nvSpPr>
        <p:spPr>
          <a:xfrm>
            <a:off x="428625" y="3573016"/>
            <a:ext cx="8915400" cy="4525962"/>
          </a:xfrm>
        </p:spPr>
        <p:txBody>
          <a:bodyPr/>
          <a:lstStyle/>
          <a:p>
            <a:pPr algn="ctr">
              <a:buFont typeface="Monotype Sorts" pitchFamily="2" charset="2"/>
              <a:buNone/>
            </a:pPr>
            <a:r>
              <a:rPr lang="nl-NL" altLang="nl-NL" sz="2000" dirty="0"/>
              <a:t>Peter G.M. van der Heijden</a:t>
            </a:r>
          </a:p>
          <a:p>
            <a:pPr algn="ctr">
              <a:buFont typeface="Monotype Sorts" pitchFamily="2" charset="2"/>
              <a:buNone/>
            </a:pPr>
            <a:r>
              <a:rPr lang="nl-NL" altLang="nl-NL" sz="2000" dirty="0" err="1"/>
              <a:t>Department</a:t>
            </a:r>
            <a:r>
              <a:rPr lang="nl-NL" altLang="nl-NL" sz="2000" dirty="0"/>
              <a:t> of </a:t>
            </a:r>
            <a:r>
              <a:rPr lang="nl-NL" altLang="nl-NL" sz="2000" dirty="0" err="1"/>
              <a:t>Methodology</a:t>
            </a:r>
            <a:r>
              <a:rPr lang="nl-NL" altLang="nl-NL" sz="2000" dirty="0"/>
              <a:t> </a:t>
            </a:r>
            <a:r>
              <a:rPr lang="nl-NL" altLang="nl-NL" sz="2000" dirty="0" err="1"/>
              <a:t>and</a:t>
            </a:r>
            <a:r>
              <a:rPr lang="nl-NL" altLang="nl-NL" sz="2000" dirty="0"/>
              <a:t> </a:t>
            </a:r>
            <a:r>
              <a:rPr lang="nl-NL" altLang="nl-NL" sz="2000" dirty="0" err="1"/>
              <a:t>Statistics</a:t>
            </a:r>
            <a:r>
              <a:rPr lang="nl-NL" altLang="nl-NL" sz="2000" dirty="0"/>
              <a:t>, Utrecht University </a:t>
            </a:r>
          </a:p>
          <a:p>
            <a:pPr algn="ctr">
              <a:buFont typeface="Monotype Sorts" pitchFamily="2" charset="2"/>
              <a:buNone/>
            </a:pPr>
            <a:r>
              <a:rPr lang="nl-NL" altLang="nl-NL" sz="2000" dirty="0"/>
              <a:t>and S3RI, University of Southampton</a:t>
            </a:r>
          </a:p>
          <a:p>
            <a:pPr algn="ctr">
              <a:buFont typeface="Monotype Sorts" pitchFamily="2" charset="2"/>
              <a:buNone/>
            </a:pPr>
            <a:endParaRPr lang="en-GB" altLang="nl-NL" dirty="0"/>
          </a:p>
          <a:p>
            <a:pPr algn="ctr">
              <a:buFont typeface="Monotype Sorts" pitchFamily="2" charset="2"/>
              <a:buNone/>
            </a:pPr>
            <a:r>
              <a:rPr lang="en-GB" altLang="nl-NL" sz="1800" dirty="0"/>
              <a:t>Work with Cruyff, </a:t>
            </a:r>
            <a:r>
              <a:rPr lang="en-GB" altLang="nl-NL" sz="1800" dirty="0" err="1"/>
              <a:t>Gerritse</a:t>
            </a:r>
            <a:r>
              <a:rPr lang="en-GB" altLang="nl-NL" sz="1800" dirty="0"/>
              <a:t> (UU), Bakker (SN), Whittaker (</a:t>
            </a:r>
            <a:r>
              <a:rPr lang="en-GB" altLang="nl-NL" sz="1800" dirty="0" err="1"/>
              <a:t>UoL</a:t>
            </a:r>
            <a:r>
              <a:rPr lang="en-GB" altLang="nl-NL" sz="1800" dirty="0"/>
              <a:t>), Paul Smith (</a:t>
            </a:r>
            <a:r>
              <a:rPr lang="en-GB" altLang="nl-NL" sz="1800" dirty="0" err="1"/>
              <a:t>Soton</a:t>
            </a:r>
            <a:r>
              <a:rPr lang="en-GB" altLang="nl-NL" sz="1800" dirty="0"/>
              <a:t>)</a:t>
            </a:r>
          </a:p>
          <a:p>
            <a:pPr algn="ctr">
              <a:buFont typeface="Monotype Sorts" pitchFamily="2" charset="2"/>
              <a:buNone/>
            </a:pPr>
            <a:r>
              <a:rPr lang="en-GB" altLang="nl-NL" sz="1800" dirty="0"/>
              <a:t>Zwane (PhD student, now University of </a:t>
            </a:r>
            <a:r>
              <a:rPr lang="en-GB" altLang="nl-NL" sz="1800" dirty="0" err="1"/>
              <a:t>Swasiland</a:t>
            </a:r>
            <a:r>
              <a:rPr lang="en-GB" altLang="nl-NL" sz="1800" dirty="0"/>
              <a:t>)</a:t>
            </a:r>
          </a:p>
          <a:p>
            <a:pPr algn="ctr">
              <a:buFont typeface="Monotype Sorts" pitchFamily="2" charset="2"/>
              <a:buNone/>
            </a:pPr>
            <a:endParaRPr lang="nl-NL" altLang="nl-NL" sz="1600" b="1" dirty="0"/>
          </a:p>
          <a:p>
            <a:pPr algn="ctr">
              <a:buFont typeface="Monotype Sorts" pitchFamily="2" charset="2"/>
              <a:buNone/>
            </a:pPr>
            <a:endParaRPr lang="nl-NL" altLang="nl-NL" sz="1600" b="1" dirty="0"/>
          </a:p>
          <a:p>
            <a:pPr algn="ctr">
              <a:buFont typeface="Monotype Sorts" pitchFamily="2" charset="2"/>
              <a:buNone/>
            </a:pPr>
            <a:endParaRPr lang="nl-NL" altLang="nl-NL" sz="1600" b="1" dirty="0"/>
          </a:p>
          <a:p>
            <a:pPr>
              <a:buNone/>
            </a:pPr>
            <a:br>
              <a:rPr lang="en-US" sz="1600" i="1" dirty="0"/>
            </a:br>
            <a:endParaRPr lang="en-US" sz="1600" i="1" dirty="0"/>
          </a:p>
          <a:p>
            <a:pPr>
              <a:buFont typeface="Monotype Sorts" pitchFamily="2" charset="2"/>
              <a:buNone/>
            </a:pPr>
            <a:endParaRPr lang="nl-NL" altLang="nl-NL" sz="16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Outline</a:t>
            </a:r>
            <a:endParaRPr lang="nl-NL" dirty="0"/>
          </a:p>
        </p:txBody>
      </p:sp>
      <p:sp>
        <p:nvSpPr>
          <p:cNvPr id="3" name="Tijdelijke aanduiding voor inhoud 2"/>
          <p:cNvSpPr>
            <a:spLocks noGrp="1"/>
          </p:cNvSpPr>
          <p:nvPr>
            <p:ph idx="1"/>
          </p:nvPr>
        </p:nvSpPr>
        <p:spPr/>
        <p:txBody>
          <a:bodyPr/>
          <a:lstStyle/>
          <a:p>
            <a:pPr marL="457200" indent="-457200">
              <a:buAutoNum type="arabicPeriod"/>
            </a:pPr>
            <a:r>
              <a:rPr lang="nl-NL" sz="2800" dirty="0" err="1"/>
              <a:t>Capture-recapture</a:t>
            </a:r>
            <a:r>
              <a:rPr lang="nl-NL" sz="2800" dirty="0"/>
              <a:t> </a:t>
            </a:r>
            <a:r>
              <a:rPr lang="nl-NL" sz="2800" dirty="0" err="1"/>
              <a:t>two</a:t>
            </a:r>
            <a:r>
              <a:rPr lang="nl-NL" sz="2800" dirty="0"/>
              <a:t>-list case</a:t>
            </a:r>
          </a:p>
          <a:p>
            <a:pPr marL="457200" indent="-457200">
              <a:buFont typeface="Monotype Sorts" pitchFamily="2" charset="2"/>
              <a:buAutoNum type="arabicPeriod"/>
            </a:pPr>
            <a:r>
              <a:rPr lang="en-GB" sz="2800" dirty="0">
                <a:solidFill>
                  <a:srgbClr val="0070C0"/>
                </a:solidFill>
              </a:rPr>
              <a:t>Capture-recapture three-list case</a:t>
            </a:r>
            <a:endParaRPr lang="nl-NL" sz="2800" dirty="0">
              <a:solidFill>
                <a:srgbClr val="0070C0"/>
              </a:solidFill>
            </a:endParaRPr>
          </a:p>
          <a:p>
            <a:pPr marL="457200" indent="-457200">
              <a:buAutoNum type="arabicPeriod"/>
            </a:pPr>
            <a:r>
              <a:rPr lang="nl-NL" sz="2800" dirty="0" err="1"/>
              <a:t>Including</a:t>
            </a:r>
            <a:r>
              <a:rPr lang="nl-NL" sz="2800" dirty="0"/>
              <a:t> </a:t>
            </a:r>
            <a:r>
              <a:rPr lang="nl-NL" sz="2800" dirty="0" err="1"/>
              <a:t>categorical</a:t>
            </a:r>
            <a:r>
              <a:rPr lang="nl-NL" sz="2800" dirty="0"/>
              <a:t> </a:t>
            </a:r>
            <a:r>
              <a:rPr lang="nl-NL" sz="2800" dirty="0" err="1"/>
              <a:t>covariates</a:t>
            </a:r>
            <a:endParaRPr lang="nl-NL" sz="2800" dirty="0"/>
          </a:p>
          <a:p>
            <a:pPr marL="457200" indent="-457200">
              <a:buAutoNum type="arabicPeriod"/>
            </a:pPr>
            <a:r>
              <a:rPr lang="nl-NL" sz="2800" dirty="0" err="1"/>
              <a:t>Graphical</a:t>
            </a:r>
            <a:r>
              <a:rPr lang="nl-NL" sz="2800" dirty="0"/>
              <a:t> </a:t>
            </a:r>
            <a:r>
              <a:rPr lang="nl-NL" sz="2800" dirty="0" err="1"/>
              <a:t>models</a:t>
            </a:r>
            <a:r>
              <a:rPr lang="nl-NL" sz="2800" dirty="0"/>
              <a:t> </a:t>
            </a:r>
            <a:r>
              <a:rPr lang="nl-NL" sz="2800" dirty="0" err="1"/>
              <a:t>and</a:t>
            </a:r>
            <a:r>
              <a:rPr lang="nl-NL" sz="2800" dirty="0"/>
              <a:t> </a:t>
            </a:r>
            <a:r>
              <a:rPr lang="nl-NL" sz="2800" dirty="0" err="1"/>
              <a:t>collapsibility</a:t>
            </a:r>
            <a:r>
              <a:rPr lang="nl-NL" sz="2800" dirty="0"/>
              <a:t> </a:t>
            </a:r>
            <a:r>
              <a:rPr lang="nl-NL" sz="2800" dirty="0" err="1"/>
              <a:t>properties</a:t>
            </a:r>
            <a:endParaRPr lang="nl-NL" sz="2800" dirty="0"/>
          </a:p>
          <a:p>
            <a:pPr marL="457200" indent="-457200">
              <a:buAutoNum type="arabicPeriod"/>
            </a:pPr>
            <a:r>
              <a:rPr lang="nl-NL" sz="2800" dirty="0" err="1"/>
              <a:t>Covariates</a:t>
            </a:r>
            <a:r>
              <a:rPr lang="nl-NL" sz="2800" dirty="0"/>
              <a:t> </a:t>
            </a:r>
            <a:r>
              <a:rPr lang="nl-NL" sz="2800" dirty="0" err="1"/>
              <a:t>not</a:t>
            </a:r>
            <a:r>
              <a:rPr lang="nl-NL" sz="2800" dirty="0"/>
              <a:t> </a:t>
            </a:r>
            <a:r>
              <a:rPr lang="nl-NL" sz="2800" dirty="0" err="1"/>
              <a:t>observed</a:t>
            </a:r>
            <a:r>
              <a:rPr lang="nl-NL" sz="2800" dirty="0"/>
              <a:t> in </a:t>
            </a:r>
            <a:r>
              <a:rPr lang="nl-NL" sz="2800" dirty="0" err="1"/>
              <a:t>every</a:t>
            </a:r>
            <a:r>
              <a:rPr lang="nl-NL" sz="2800" dirty="0"/>
              <a:t> list</a:t>
            </a:r>
          </a:p>
          <a:p>
            <a:pPr marL="457200" indent="-457200">
              <a:buAutoNum type="arabicPeriod"/>
            </a:pPr>
            <a:r>
              <a:rPr lang="nl-NL" sz="2800" dirty="0" err="1"/>
              <a:t>Examples</a:t>
            </a:r>
            <a:r>
              <a:rPr lang="nl-NL" sz="2800" dirty="0"/>
              <a:t> </a:t>
            </a:r>
            <a:r>
              <a:rPr lang="nl-NL" sz="2800" dirty="0" err="1"/>
              <a:t>where</a:t>
            </a:r>
            <a:r>
              <a:rPr lang="nl-NL" sz="2800" dirty="0"/>
              <a:t> </a:t>
            </a:r>
            <a:r>
              <a:rPr lang="nl-NL" sz="2800" dirty="0" err="1"/>
              <a:t>covariate</a:t>
            </a:r>
            <a:r>
              <a:rPr lang="nl-NL" sz="2800" dirty="0"/>
              <a:t> in A </a:t>
            </a:r>
            <a:r>
              <a:rPr lang="nl-NL" sz="2800" dirty="0" err="1"/>
              <a:t>measures</a:t>
            </a:r>
            <a:r>
              <a:rPr lang="nl-NL" sz="2800" dirty="0"/>
              <a:t> </a:t>
            </a:r>
            <a:r>
              <a:rPr lang="nl-NL" sz="2800" dirty="0" err="1"/>
              <a:t>identical</a:t>
            </a:r>
            <a:r>
              <a:rPr lang="nl-NL" sz="2800" dirty="0"/>
              <a:t> concept as </a:t>
            </a:r>
            <a:r>
              <a:rPr lang="nl-NL" sz="2800" dirty="0" err="1"/>
              <a:t>covariate</a:t>
            </a:r>
            <a:r>
              <a:rPr lang="nl-NL" sz="2800" dirty="0"/>
              <a:t> in B</a:t>
            </a:r>
          </a:p>
          <a:p>
            <a:pPr marL="457200" indent="-457200">
              <a:buAutoNum type="arabicPeriod"/>
            </a:pPr>
            <a:r>
              <a:rPr lang="nl-NL" sz="2800" dirty="0" err="1"/>
              <a:t>Future</a:t>
            </a:r>
            <a:r>
              <a:rPr lang="nl-NL" sz="2800" dirty="0"/>
              <a:t> research</a:t>
            </a:r>
          </a:p>
          <a:p>
            <a:pPr marL="457200" indent="-457200">
              <a:buAutoNum type="arabicPeriod"/>
            </a:pPr>
            <a:endParaRPr lang="nl-NL" dirty="0"/>
          </a:p>
          <a:p>
            <a:pPr marL="457200" indent="-457200">
              <a:buAutoNum type="arabicPeriod"/>
            </a:pPr>
            <a:endParaRPr lang="nl-NL" dirty="0"/>
          </a:p>
          <a:p>
            <a:pPr marL="457200" indent="-457200">
              <a:buAutoNum type="arabicPeriod"/>
            </a:pPr>
            <a:endParaRPr lang="nl-NL" dirty="0"/>
          </a:p>
        </p:txBody>
      </p:sp>
    </p:spTree>
    <p:extLst>
      <p:ext uri="{BB962C8B-B14F-4D97-AF65-F5344CB8AC3E}">
        <p14:creationId xmlns:p14="http://schemas.microsoft.com/office/powerpoint/2010/main" val="1782513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704850" y="2205038"/>
            <a:ext cx="87503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Monotype Sorts" pitchFamily="2" charset="2"/>
              <a:buChar char="u"/>
              <a:defRPr sz="2400">
                <a:solidFill>
                  <a:schemeClr val="tx1"/>
                </a:solidFill>
                <a:latin typeface="Tahoma" panose="020B0604030504040204" pitchFamily="34" charset="0"/>
              </a:defRPr>
            </a:lvl1pPr>
            <a:lvl2pPr marL="742950" indent="-285750">
              <a:spcBef>
                <a:spcPct val="20000"/>
              </a:spcBef>
              <a:buClr>
                <a:schemeClr val="tx1"/>
              </a:buClr>
              <a:buSzPct val="100000"/>
              <a:buChar char="–"/>
              <a:defRPr sz="2000">
                <a:solidFill>
                  <a:schemeClr val="tx1"/>
                </a:solidFill>
                <a:latin typeface="Tahoma" panose="020B0604030504040204" pitchFamily="34" charset="0"/>
              </a:defRPr>
            </a:lvl2pPr>
            <a:lvl3pPr marL="1143000" indent="-228600">
              <a:spcBef>
                <a:spcPct val="20000"/>
              </a:spcBef>
              <a:buClr>
                <a:schemeClr val="tx1"/>
              </a:buClr>
              <a:buSzPct val="100000"/>
              <a:buChar char="»"/>
              <a:defRPr>
                <a:solidFill>
                  <a:schemeClr val="tx1"/>
                </a:solidFill>
                <a:latin typeface="Tahoma" panose="020B0604030504040204" pitchFamily="34" charset="0"/>
              </a:defRPr>
            </a:lvl3pPr>
            <a:lvl4pPr marL="1600200" indent="-228600">
              <a:spcBef>
                <a:spcPct val="20000"/>
              </a:spcBef>
              <a:buClr>
                <a:schemeClr val="tx1"/>
              </a:buClr>
              <a:buSzPct val="65000"/>
              <a:buFont typeface="Monotype Sorts" pitchFamily="2" charset="2"/>
              <a:buChar char="u"/>
              <a:defRPr sz="1600">
                <a:solidFill>
                  <a:schemeClr val="tx1"/>
                </a:solidFill>
                <a:latin typeface="Tahoma" panose="020B0604030504040204" pitchFamily="34" charset="0"/>
              </a:defRPr>
            </a:lvl4pPr>
            <a:lvl5pPr marL="2057400" indent="-228600">
              <a:spcBef>
                <a:spcPct val="20000"/>
              </a:spcBef>
              <a:buClr>
                <a:schemeClr val="tx1"/>
              </a:buClr>
              <a:buSzPct val="100000"/>
              <a:buChar char="–"/>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9pPr>
          </a:lstStyle>
          <a:p>
            <a:pPr eaLnBrk="1" hangingPunct="1">
              <a:spcBef>
                <a:spcPct val="0"/>
              </a:spcBef>
              <a:buClrTx/>
              <a:buSzTx/>
              <a:buFontTx/>
              <a:buNone/>
            </a:pPr>
            <a:r>
              <a:rPr lang="en-US" altLang="nl-NL"/>
              <a:t>Dependence between registrations can be result from </a:t>
            </a:r>
          </a:p>
          <a:p>
            <a:pPr eaLnBrk="1" hangingPunct="1">
              <a:spcBef>
                <a:spcPct val="0"/>
              </a:spcBef>
              <a:buClrTx/>
              <a:buSzTx/>
              <a:buFontTx/>
              <a:buNone/>
            </a:pPr>
            <a:endParaRPr lang="en-US" altLang="nl-NL"/>
          </a:p>
          <a:p>
            <a:pPr eaLnBrk="1" hangingPunct="1">
              <a:spcBef>
                <a:spcPct val="0"/>
              </a:spcBef>
              <a:buClrTx/>
              <a:buSzTx/>
              <a:buFontTx/>
              <a:buChar char="-"/>
            </a:pPr>
            <a:r>
              <a:rPr lang="en-US" altLang="nl-NL"/>
              <a:t>Heterogeneity of capture probabilities: ‘apparent dependence’</a:t>
            </a:r>
          </a:p>
          <a:p>
            <a:pPr eaLnBrk="1" hangingPunct="1">
              <a:spcBef>
                <a:spcPct val="0"/>
              </a:spcBef>
              <a:buClrTx/>
              <a:buSzTx/>
              <a:buFontTx/>
              <a:buNone/>
            </a:pPr>
            <a:r>
              <a:rPr lang="en-US" altLang="nl-NL"/>
              <a:t>  (sum of two matrices where probabilities are independent </a:t>
            </a:r>
          </a:p>
          <a:p>
            <a:pPr eaLnBrk="1" hangingPunct="1">
              <a:spcBef>
                <a:spcPct val="0"/>
              </a:spcBef>
              <a:buClrTx/>
              <a:buSzTx/>
              <a:buFontTx/>
              <a:buNone/>
            </a:pPr>
            <a:r>
              <a:rPr lang="en-US" altLang="nl-NL"/>
              <a:t>	leads in general to dependent matrix).</a:t>
            </a:r>
          </a:p>
          <a:p>
            <a:pPr eaLnBrk="1" hangingPunct="1">
              <a:spcBef>
                <a:spcPct val="0"/>
              </a:spcBef>
              <a:buClrTx/>
              <a:buSzTx/>
              <a:buFontTx/>
              <a:buNone/>
            </a:pPr>
            <a:r>
              <a:rPr lang="en-US" altLang="nl-NL"/>
              <a:t>-‘True’ dependence</a:t>
            </a:r>
            <a:endParaRPr lang="nl-NL" altLang="nl-NL"/>
          </a:p>
        </p:txBody>
      </p:sp>
      <p:sp>
        <p:nvSpPr>
          <p:cNvPr id="27651" name="Text Box 3"/>
          <p:cNvSpPr txBox="1">
            <a:spLocks noChangeArrowheads="1"/>
          </p:cNvSpPr>
          <p:nvPr/>
        </p:nvSpPr>
        <p:spPr bwMode="auto">
          <a:xfrm>
            <a:off x="704850" y="4941888"/>
            <a:ext cx="85026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Monotype Sorts" pitchFamily="2" charset="2"/>
              <a:buChar char="u"/>
              <a:defRPr sz="2400">
                <a:solidFill>
                  <a:schemeClr val="tx1"/>
                </a:solidFill>
                <a:latin typeface="Tahoma" panose="020B0604030504040204" pitchFamily="34" charset="0"/>
              </a:defRPr>
            </a:lvl1pPr>
            <a:lvl2pPr marL="742950" indent="-285750">
              <a:spcBef>
                <a:spcPct val="20000"/>
              </a:spcBef>
              <a:buClr>
                <a:schemeClr val="tx1"/>
              </a:buClr>
              <a:buSzPct val="100000"/>
              <a:buChar char="–"/>
              <a:defRPr sz="2000">
                <a:solidFill>
                  <a:schemeClr val="tx1"/>
                </a:solidFill>
                <a:latin typeface="Tahoma" panose="020B0604030504040204" pitchFamily="34" charset="0"/>
              </a:defRPr>
            </a:lvl2pPr>
            <a:lvl3pPr marL="1143000" indent="-228600">
              <a:spcBef>
                <a:spcPct val="20000"/>
              </a:spcBef>
              <a:buClr>
                <a:schemeClr val="tx1"/>
              </a:buClr>
              <a:buSzPct val="100000"/>
              <a:buChar char="»"/>
              <a:defRPr>
                <a:solidFill>
                  <a:schemeClr val="tx1"/>
                </a:solidFill>
                <a:latin typeface="Tahoma" panose="020B0604030504040204" pitchFamily="34" charset="0"/>
              </a:defRPr>
            </a:lvl3pPr>
            <a:lvl4pPr marL="1600200" indent="-228600">
              <a:spcBef>
                <a:spcPct val="20000"/>
              </a:spcBef>
              <a:buClr>
                <a:schemeClr val="tx1"/>
              </a:buClr>
              <a:buSzPct val="65000"/>
              <a:buFont typeface="Monotype Sorts" pitchFamily="2" charset="2"/>
              <a:buChar char="u"/>
              <a:defRPr sz="1600">
                <a:solidFill>
                  <a:schemeClr val="tx1"/>
                </a:solidFill>
                <a:latin typeface="Tahoma" panose="020B0604030504040204" pitchFamily="34" charset="0"/>
              </a:defRPr>
            </a:lvl4pPr>
            <a:lvl5pPr marL="2057400" indent="-228600">
              <a:spcBef>
                <a:spcPct val="20000"/>
              </a:spcBef>
              <a:buClr>
                <a:schemeClr val="tx1"/>
              </a:buClr>
              <a:buSzPct val="100000"/>
              <a:buChar char="–"/>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9pPr>
          </a:lstStyle>
          <a:p>
            <a:pPr eaLnBrk="1" hangingPunct="1">
              <a:spcBef>
                <a:spcPct val="0"/>
              </a:spcBef>
              <a:buClrTx/>
              <a:buSzTx/>
              <a:buFontTx/>
              <a:buNone/>
            </a:pPr>
            <a:r>
              <a:rPr lang="en-US" altLang="nl-NL"/>
              <a:t>More than two registrations: dependence between registrations can be taken into account in log-linear model.</a:t>
            </a:r>
            <a:endParaRPr lang="nl-NL" altLang="nl-NL"/>
          </a:p>
        </p:txBody>
      </p:sp>
      <p:sp>
        <p:nvSpPr>
          <p:cNvPr id="27652" name="Text Box 4"/>
          <p:cNvSpPr txBox="1">
            <a:spLocks noChangeArrowheads="1"/>
          </p:cNvSpPr>
          <p:nvPr/>
        </p:nvSpPr>
        <p:spPr bwMode="auto">
          <a:xfrm>
            <a:off x="2806700" y="762000"/>
            <a:ext cx="363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Monotype Sorts" pitchFamily="2" charset="2"/>
              <a:buChar char="u"/>
              <a:defRPr sz="2400">
                <a:solidFill>
                  <a:schemeClr val="tx1"/>
                </a:solidFill>
                <a:latin typeface="Tahoma" panose="020B0604030504040204" pitchFamily="34" charset="0"/>
              </a:defRPr>
            </a:lvl1pPr>
            <a:lvl2pPr marL="742950" indent="-285750">
              <a:spcBef>
                <a:spcPct val="20000"/>
              </a:spcBef>
              <a:buClr>
                <a:schemeClr val="tx1"/>
              </a:buClr>
              <a:buSzPct val="100000"/>
              <a:buChar char="–"/>
              <a:defRPr sz="2000">
                <a:solidFill>
                  <a:schemeClr val="tx1"/>
                </a:solidFill>
                <a:latin typeface="Tahoma" panose="020B0604030504040204" pitchFamily="34" charset="0"/>
              </a:defRPr>
            </a:lvl2pPr>
            <a:lvl3pPr marL="1143000" indent="-228600">
              <a:spcBef>
                <a:spcPct val="20000"/>
              </a:spcBef>
              <a:buClr>
                <a:schemeClr val="tx1"/>
              </a:buClr>
              <a:buSzPct val="100000"/>
              <a:buChar char="»"/>
              <a:defRPr>
                <a:solidFill>
                  <a:schemeClr val="tx1"/>
                </a:solidFill>
                <a:latin typeface="Tahoma" panose="020B0604030504040204" pitchFamily="34" charset="0"/>
              </a:defRPr>
            </a:lvl3pPr>
            <a:lvl4pPr marL="1600200" indent="-228600">
              <a:spcBef>
                <a:spcPct val="20000"/>
              </a:spcBef>
              <a:buClr>
                <a:schemeClr val="tx1"/>
              </a:buClr>
              <a:buSzPct val="65000"/>
              <a:buFont typeface="Monotype Sorts" pitchFamily="2" charset="2"/>
              <a:buChar char="u"/>
              <a:defRPr sz="1600">
                <a:solidFill>
                  <a:schemeClr val="tx1"/>
                </a:solidFill>
                <a:latin typeface="Tahoma" panose="020B0604030504040204" pitchFamily="34" charset="0"/>
              </a:defRPr>
            </a:lvl4pPr>
            <a:lvl5pPr marL="2057400" indent="-228600">
              <a:spcBef>
                <a:spcPct val="20000"/>
              </a:spcBef>
              <a:buClr>
                <a:schemeClr val="tx1"/>
              </a:buClr>
              <a:buSzPct val="100000"/>
              <a:buChar char="–"/>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9pPr>
          </a:lstStyle>
          <a:p>
            <a:pPr eaLnBrk="1" hangingPunct="1">
              <a:spcBef>
                <a:spcPct val="0"/>
              </a:spcBef>
              <a:buClrTx/>
              <a:buSzTx/>
              <a:buFontTx/>
              <a:buNone/>
            </a:pPr>
            <a:r>
              <a:rPr lang="en-US" altLang="nl-NL" sz="3200" dirty="0"/>
              <a:t>Three list case</a:t>
            </a:r>
            <a:endParaRPr lang="en-GB" altLang="nl-NL" sz="3200" dirty="0"/>
          </a:p>
        </p:txBody>
      </p:sp>
    </p:spTree>
    <p:extLst>
      <p:ext uri="{BB962C8B-B14F-4D97-AF65-F5344CB8AC3E}">
        <p14:creationId xmlns:p14="http://schemas.microsoft.com/office/powerpoint/2010/main" val="3194414327"/>
      </p:ext>
    </p:extLst>
  </p:cSld>
  <p:clrMapOvr>
    <a:masterClrMapping/>
  </p:clrMapOvr>
  <p:transition advTm="5152"/>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a:defRPr/>
            </a:pPr>
            <a:r>
              <a:rPr lang="en-US" altLang="nl-NL" sz="2400"/>
              <a:t>Estimation of unobserved part of population</a:t>
            </a:r>
            <a:r>
              <a:rPr lang="en-US" altLang="nl-NL"/>
              <a:t> </a:t>
            </a:r>
          </a:p>
        </p:txBody>
      </p:sp>
      <p:graphicFrame>
        <p:nvGraphicFramePr>
          <p:cNvPr id="28675" name="Object 3"/>
          <p:cNvGraphicFramePr>
            <a:graphicFrameLocks noGrp="1" noChangeAspect="1"/>
          </p:cNvGraphicFramePr>
          <p:nvPr>
            <p:ph sz="half" idx="1"/>
          </p:nvPr>
        </p:nvGraphicFramePr>
        <p:xfrm>
          <a:off x="2576513" y="3789363"/>
          <a:ext cx="4838700" cy="593725"/>
        </p:xfrm>
        <a:graphic>
          <a:graphicData uri="http://schemas.openxmlformats.org/presentationml/2006/ole">
            <mc:AlternateContent xmlns:mc="http://schemas.openxmlformats.org/markup-compatibility/2006">
              <mc:Choice xmlns:v="urn:schemas-microsoft-com:vml" Requires="v">
                <p:oleObj spid="_x0000_s4191" name="Equation" r:id="rId4" imgW="1828800" imgH="228600" progId="Equation.3">
                  <p:embed/>
                </p:oleObj>
              </mc:Choice>
              <mc:Fallback>
                <p:oleObj name="Equation" r:id="rId4" imgW="1828800" imgH="2286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6513" y="3789363"/>
                        <a:ext cx="4838700"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6" name="Text Box 5"/>
          <p:cNvSpPr txBox="1">
            <a:spLocks noChangeArrowheads="1"/>
          </p:cNvSpPr>
          <p:nvPr/>
        </p:nvSpPr>
        <p:spPr bwMode="auto">
          <a:xfrm>
            <a:off x="2216150" y="4797425"/>
            <a:ext cx="56165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ahoma" panose="020B0604030504040204" pitchFamily="34" charset="0"/>
              </a:defRPr>
            </a:lvl1pPr>
            <a:lvl2pPr marL="800100" indent="-342900">
              <a:defRPr sz="2400">
                <a:solidFill>
                  <a:schemeClr val="tx1"/>
                </a:solidFill>
                <a:latin typeface="Tahoma" panose="020B0604030504040204" pitchFamily="34" charset="0"/>
              </a:defRPr>
            </a:lvl2pPr>
            <a:lvl3pPr marL="1257300" indent="-342900">
              <a:defRPr sz="2400">
                <a:solidFill>
                  <a:schemeClr val="tx1"/>
                </a:solidFill>
                <a:latin typeface="Tahoma" panose="020B0604030504040204" pitchFamily="34" charset="0"/>
              </a:defRPr>
            </a:lvl3pPr>
            <a:lvl4pPr marL="1714500" indent="-342900">
              <a:defRPr sz="2400">
                <a:solidFill>
                  <a:schemeClr val="tx1"/>
                </a:solidFill>
                <a:latin typeface="Tahoma" panose="020B0604030504040204" pitchFamily="34" charset="0"/>
              </a:defRPr>
            </a:lvl4pPr>
            <a:lvl5pPr marL="2171700" indent="-342900">
              <a:defRPr sz="2400">
                <a:solidFill>
                  <a:schemeClr val="tx1"/>
                </a:solidFill>
                <a:latin typeface="Tahoma" panose="020B0604030504040204" pitchFamily="34" charset="0"/>
              </a:defRPr>
            </a:lvl5pPr>
            <a:lvl6pPr marL="2628900" indent="-342900" eaLnBrk="0" fontAlgn="base" hangingPunct="0">
              <a:spcBef>
                <a:spcPct val="0"/>
              </a:spcBef>
              <a:spcAft>
                <a:spcPct val="0"/>
              </a:spcAft>
              <a:defRPr sz="2400">
                <a:solidFill>
                  <a:schemeClr val="tx1"/>
                </a:solidFill>
                <a:latin typeface="Tahoma" panose="020B0604030504040204" pitchFamily="34" charset="0"/>
              </a:defRPr>
            </a:lvl6pPr>
            <a:lvl7pPr marL="3086100" indent="-342900" eaLnBrk="0" fontAlgn="base" hangingPunct="0">
              <a:spcBef>
                <a:spcPct val="0"/>
              </a:spcBef>
              <a:spcAft>
                <a:spcPct val="0"/>
              </a:spcAft>
              <a:defRPr sz="2400">
                <a:solidFill>
                  <a:schemeClr val="tx1"/>
                </a:solidFill>
                <a:latin typeface="Tahoma" panose="020B0604030504040204" pitchFamily="34" charset="0"/>
              </a:defRPr>
            </a:lvl7pPr>
            <a:lvl8pPr marL="3543300" indent="-342900" eaLnBrk="0" fontAlgn="base" hangingPunct="0">
              <a:spcBef>
                <a:spcPct val="0"/>
              </a:spcBef>
              <a:spcAft>
                <a:spcPct val="0"/>
              </a:spcAft>
              <a:defRPr sz="2400">
                <a:solidFill>
                  <a:schemeClr val="tx1"/>
                </a:solidFill>
                <a:latin typeface="Tahoma" panose="020B0604030504040204" pitchFamily="34" charset="0"/>
              </a:defRPr>
            </a:lvl8pPr>
            <a:lvl9pPr marL="4000500" indent="-3429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altLang="nl-NL" sz="2000"/>
              <a:t>Assumptions: three-factor interaction is zero,</a:t>
            </a:r>
          </a:p>
          <a:p>
            <a:pPr algn="ctr" eaLnBrk="1" hangingPunct="1"/>
            <a:r>
              <a:rPr lang="en-US" altLang="nl-NL" sz="2000"/>
              <a:t>Interactions are constant over individuals</a:t>
            </a:r>
          </a:p>
          <a:p>
            <a:pPr eaLnBrk="1" hangingPunct="1"/>
            <a:endParaRPr lang="en-US" altLang="nl-NL" sz="2000"/>
          </a:p>
          <a:p>
            <a:pPr algn="ctr" eaLnBrk="1" hangingPunct="1"/>
            <a:r>
              <a:rPr lang="en-US" altLang="nl-NL" sz="2000"/>
              <a:t>Software: any program for loglinear modelling</a:t>
            </a:r>
          </a:p>
          <a:p>
            <a:pPr algn="ctr" eaLnBrk="1" hangingPunct="1"/>
            <a:r>
              <a:rPr lang="en-US" altLang="nl-NL" sz="2000"/>
              <a:t>Cell (i,j,k)=(0,0,0) is structurally zero</a:t>
            </a:r>
          </a:p>
          <a:p>
            <a:pPr algn="ctr" eaLnBrk="1" hangingPunct="1"/>
            <a:endParaRPr lang="en-US" altLang="nl-NL" sz="2000"/>
          </a:p>
        </p:txBody>
      </p:sp>
      <p:graphicFrame>
        <p:nvGraphicFramePr>
          <p:cNvPr id="28677" name="Object 6"/>
          <p:cNvGraphicFramePr>
            <a:graphicFrameLocks noChangeAspect="1"/>
          </p:cNvGraphicFramePr>
          <p:nvPr/>
        </p:nvGraphicFramePr>
        <p:xfrm>
          <a:off x="1639888" y="3068638"/>
          <a:ext cx="7016750" cy="588962"/>
        </p:xfrm>
        <a:graphic>
          <a:graphicData uri="http://schemas.openxmlformats.org/presentationml/2006/ole">
            <mc:AlternateContent xmlns:mc="http://schemas.openxmlformats.org/markup-compatibility/2006">
              <mc:Choice xmlns:v="urn:schemas-microsoft-com:vml" Requires="v">
                <p:oleObj spid="_x0000_s4192" name="Equation" r:id="rId6" imgW="2654300" imgH="241300" progId="Equation.3">
                  <p:embed/>
                </p:oleObj>
              </mc:Choice>
              <mc:Fallback>
                <p:oleObj name="Equation" r:id="rId6" imgW="26543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9888" y="3068638"/>
                        <a:ext cx="7016750"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8" name="Text Box 7"/>
          <p:cNvSpPr txBox="1">
            <a:spLocks noChangeArrowheads="1"/>
          </p:cNvSpPr>
          <p:nvPr/>
        </p:nvSpPr>
        <p:spPr bwMode="auto">
          <a:xfrm>
            <a:off x="3224213" y="2420938"/>
            <a:ext cx="3211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1"/>
              </a:buClr>
              <a:buSzPct val="75000"/>
              <a:buFont typeface="Monotype Sorts" pitchFamily="2" charset="2"/>
              <a:buChar char="u"/>
              <a:defRPr sz="2400">
                <a:solidFill>
                  <a:schemeClr val="tx1"/>
                </a:solidFill>
                <a:latin typeface="Tahoma" panose="020B0604030504040204" pitchFamily="34" charset="0"/>
              </a:defRPr>
            </a:lvl1pPr>
            <a:lvl2pPr marL="742950" indent="-285750">
              <a:spcBef>
                <a:spcPct val="20000"/>
              </a:spcBef>
              <a:buClr>
                <a:schemeClr val="tx1"/>
              </a:buClr>
              <a:buSzPct val="100000"/>
              <a:buChar char="–"/>
              <a:defRPr sz="2000">
                <a:solidFill>
                  <a:schemeClr val="tx1"/>
                </a:solidFill>
                <a:latin typeface="Tahoma" panose="020B0604030504040204" pitchFamily="34" charset="0"/>
              </a:defRPr>
            </a:lvl2pPr>
            <a:lvl3pPr marL="1143000" indent="-228600">
              <a:spcBef>
                <a:spcPct val="20000"/>
              </a:spcBef>
              <a:buClr>
                <a:schemeClr val="tx1"/>
              </a:buClr>
              <a:buSzPct val="100000"/>
              <a:buChar char="»"/>
              <a:defRPr>
                <a:solidFill>
                  <a:schemeClr val="tx1"/>
                </a:solidFill>
                <a:latin typeface="Tahoma" panose="020B0604030504040204" pitchFamily="34" charset="0"/>
              </a:defRPr>
            </a:lvl3pPr>
            <a:lvl4pPr marL="1600200" indent="-228600">
              <a:spcBef>
                <a:spcPct val="20000"/>
              </a:spcBef>
              <a:buClr>
                <a:schemeClr val="tx1"/>
              </a:buClr>
              <a:buSzPct val="65000"/>
              <a:buFont typeface="Monotype Sorts" pitchFamily="2" charset="2"/>
              <a:buChar char="u"/>
              <a:defRPr sz="1600">
                <a:solidFill>
                  <a:schemeClr val="tx1"/>
                </a:solidFill>
                <a:latin typeface="Tahoma" panose="020B0604030504040204" pitchFamily="34" charset="0"/>
              </a:defRPr>
            </a:lvl4pPr>
            <a:lvl5pPr marL="2057400" indent="-228600">
              <a:spcBef>
                <a:spcPct val="20000"/>
              </a:spcBef>
              <a:buClr>
                <a:schemeClr val="tx1"/>
              </a:buClr>
              <a:buSzPct val="100000"/>
              <a:buChar char="–"/>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9pPr>
          </a:lstStyle>
          <a:p>
            <a:pPr eaLnBrk="1" hangingPunct="1">
              <a:spcBef>
                <a:spcPct val="0"/>
              </a:spcBef>
              <a:buClrTx/>
              <a:buSzTx/>
              <a:buFontTx/>
              <a:buNone/>
            </a:pPr>
            <a:r>
              <a:rPr lang="en-GB" altLang="nl-NL" sz="2000"/>
              <a:t>with identifying restrictions</a:t>
            </a:r>
          </a:p>
        </p:txBody>
      </p:sp>
      <p:graphicFrame>
        <p:nvGraphicFramePr>
          <p:cNvPr id="28679" name="Object 8"/>
          <p:cNvGraphicFramePr>
            <a:graphicFrameLocks noGrp="1" noChangeAspect="1"/>
          </p:cNvGraphicFramePr>
          <p:nvPr>
            <p:ph sz="quarter" idx="3"/>
          </p:nvPr>
        </p:nvGraphicFramePr>
        <p:xfrm>
          <a:off x="1712913" y="1773238"/>
          <a:ext cx="7127875" cy="546100"/>
        </p:xfrm>
        <a:graphic>
          <a:graphicData uri="http://schemas.openxmlformats.org/presentationml/2006/ole">
            <mc:AlternateContent xmlns:mc="http://schemas.openxmlformats.org/markup-compatibility/2006">
              <mc:Choice xmlns:v="urn:schemas-microsoft-com:vml" Requires="v">
                <p:oleObj spid="_x0000_s4193" name="Vergelijking" r:id="rId8" imgW="3314700" imgH="254000" progId="Equation.3">
                  <p:embed/>
                </p:oleObj>
              </mc:Choice>
              <mc:Fallback>
                <p:oleObj name="Vergelijking" r:id="rId8" imgW="3314700" imgH="254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2913" y="1773238"/>
                        <a:ext cx="7127875"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70381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682400" y="1108180"/>
            <a:ext cx="7734300" cy="1066800"/>
          </a:xfrm>
        </p:spPr>
        <p:txBody>
          <a:bodyPr/>
          <a:lstStyle/>
          <a:p>
            <a:r>
              <a:rPr lang="en-US" altLang="nl-NL" dirty="0"/>
              <a:t>Example 2: Reported cases of drug injectors, Glasgow, 1989 </a:t>
            </a:r>
            <a:br>
              <a:rPr lang="en-US" altLang="nl-NL" dirty="0"/>
            </a:br>
            <a:r>
              <a:rPr lang="en-US" altLang="nl-NL" dirty="0"/>
              <a:t>(</a:t>
            </a:r>
            <a:r>
              <a:rPr lang="en-US" altLang="nl-NL" dirty="0" err="1"/>
              <a:t>Frischer</a:t>
            </a:r>
            <a:r>
              <a:rPr lang="en-US" altLang="nl-NL" dirty="0"/>
              <a:t> and Leyland, Lancet, 1992)</a:t>
            </a:r>
          </a:p>
        </p:txBody>
      </p:sp>
      <p:graphicFrame>
        <p:nvGraphicFramePr>
          <p:cNvPr id="159747" name="Group 3"/>
          <p:cNvGraphicFramePr>
            <a:graphicFrameLocks noGrp="1"/>
          </p:cNvGraphicFramePr>
          <p:nvPr>
            <p:ph type="tbl" idx="1"/>
            <p:extLst>
              <p:ext uri="{D42A27DB-BD31-4B8C-83A1-F6EECF244321}">
                <p14:modId xmlns:p14="http://schemas.microsoft.com/office/powerpoint/2010/main" val="2218031788"/>
              </p:ext>
            </p:extLst>
          </p:nvPr>
        </p:nvGraphicFramePr>
        <p:xfrm>
          <a:off x="1405062" y="2889363"/>
          <a:ext cx="6045200" cy="3109915"/>
        </p:xfrm>
        <a:graphic>
          <a:graphicData uri="http://schemas.openxmlformats.org/drawingml/2006/table">
            <a:tbl>
              <a:tblPr/>
              <a:tblGrid>
                <a:gridCol w="1511300">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11300">
                  <a:extLst>
                    <a:ext uri="{9D8B030D-6E8A-4147-A177-3AD203B41FA5}">
                      <a16:colId xmlns:a16="http://schemas.microsoft.com/office/drawing/2014/main" val="20002"/>
                    </a:ext>
                  </a:extLst>
                </a:gridCol>
                <a:gridCol w="1511300">
                  <a:extLst>
                    <a:ext uri="{9D8B030D-6E8A-4147-A177-3AD203B41FA5}">
                      <a16:colId xmlns:a16="http://schemas.microsoft.com/office/drawing/2014/main" val="20003"/>
                    </a:ext>
                  </a:extLst>
                </a:gridCol>
              </a:tblGrid>
              <a:tr h="547688">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dirty="0">
                          <a:ln>
                            <a:noFill/>
                          </a:ln>
                          <a:solidFill>
                            <a:schemeClr val="tx1"/>
                          </a:solidFill>
                          <a:effectLst/>
                          <a:latin typeface="Tahoma" pitchFamily="34" charset="0"/>
                        </a:rPr>
                        <a:t>Police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HIV test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Treatment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Count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6713">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831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125">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389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713">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dirty="0">
                          <a:ln>
                            <a:noFill/>
                          </a:ln>
                          <a:solidFill>
                            <a:schemeClr val="tx1"/>
                          </a:solidFill>
                          <a:effectLst/>
                          <a:latin typeface="Tahoma"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109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125">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366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6713">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125">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6713">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a:ln>
                            <a:noFill/>
                          </a:ln>
                          <a:solidFill>
                            <a:schemeClr val="tx1"/>
                          </a:solidFill>
                          <a:effectLst/>
                          <a:latin typeface="Tahoma"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1600" b="0" i="0" u="none" strike="noStrike" cap="none" normalizeH="0" baseline="0" dirty="0">
                          <a:ln>
                            <a:noFill/>
                          </a:ln>
                          <a:solidFill>
                            <a:schemeClr val="tx1"/>
                          </a:solidFill>
                          <a:effectLst/>
                          <a:latin typeface="Tahoma"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9746" name="Text Box 50"/>
          <p:cNvSpPr txBox="1">
            <a:spLocks noChangeArrowheads="1"/>
          </p:cNvSpPr>
          <p:nvPr/>
        </p:nvSpPr>
        <p:spPr bwMode="auto">
          <a:xfrm>
            <a:off x="7761288" y="6021388"/>
            <a:ext cx="1876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1"/>
              </a:buClr>
              <a:buSzPct val="75000"/>
              <a:buFont typeface="Monotype Sorts" pitchFamily="2" charset="2"/>
              <a:buChar char="u"/>
              <a:defRPr sz="2400">
                <a:solidFill>
                  <a:schemeClr val="tx1"/>
                </a:solidFill>
                <a:latin typeface="Tahoma" panose="020B0604030504040204" pitchFamily="34" charset="0"/>
              </a:defRPr>
            </a:lvl1pPr>
            <a:lvl2pPr marL="742950" indent="-285750">
              <a:spcBef>
                <a:spcPct val="20000"/>
              </a:spcBef>
              <a:buClr>
                <a:schemeClr val="tx1"/>
              </a:buClr>
              <a:buSzPct val="100000"/>
              <a:buChar char="–"/>
              <a:defRPr sz="2000">
                <a:solidFill>
                  <a:schemeClr val="tx1"/>
                </a:solidFill>
                <a:latin typeface="Tahoma" panose="020B0604030504040204" pitchFamily="34" charset="0"/>
              </a:defRPr>
            </a:lvl2pPr>
            <a:lvl3pPr marL="1143000" indent="-228600">
              <a:spcBef>
                <a:spcPct val="20000"/>
              </a:spcBef>
              <a:buClr>
                <a:schemeClr val="tx1"/>
              </a:buClr>
              <a:buSzPct val="100000"/>
              <a:buChar char="»"/>
              <a:defRPr>
                <a:solidFill>
                  <a:schemeClr val="tx1"/>
                </a:solidFill>
                <a:latin typeface="Tahoma" panose="020B0604030504040204" pitchFamily="34" charset="0"/>
              </a:defRPr>
            </a:lvl3pPr>
            <a:lvl4pPr marL="1600200" indent="-228600">
              <a:spcBef>
                <a:spcPct val="20000"/>
              </a:spcBef>
              <a:buClr>
                <a:schemeClr val="tx1"/>
              </a:buClr>
              <a:buSzPct val="65000"/>
              <a:buFont typeface="Monotype Sorts" pitchFamily="2" charset="2"/>
              <a:buChar char="u"/>
              <a:defRPr sz="1600">
                <a:solidFill>
                  <a:schemeClr val="tx1"/>
                </a:solidFill>
                <a:latin typeface="Tahoma" panose="020B0604030504040204" pitchFamily="34" charset="0"/>
              </a:defRPr>
            </a:lvl4pPr>
            <a:lvl5pPr marL="2057400" indent="-228600">
              <a:spcBef>
                <a:spcPct val="20000"/>
              </a:spcBef>
              <a:buClr>
                <a:schemeClr val="tx1"/>
              </a:buClr>
              <a:buSzPct val="100000"/>
              <a:buChar char="–"/>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9pPr>
          </a:lstStyle>
          <a:p>
            <a:pPr eaLnBrk="1" hangingPunct="1">
              <a:spcBef>
                <a:spcPct val="0"/>
              </a:spcBef>
              <a:buClrTx/>
              <a:buSzTx/>
              <a:buFontTx/>
              <a:buNone/>
            </a:pPr>
            <a:r>
              <a:rPr lang="en-US" altLang="nl-NL" sz="2000"/>
              <a:t>Observed</a:t>
            </a:r>
            <a:r>
              <a:rPr lang="en-US" altLang="nl-NL" sz="2000">
                <a:latin typeface="Arial" panose="020B0604020202020204" pitchFamily="34" charset="0"/>
              </a:rPr>
              <a:t> 1738</a:t>
            </a:r>
          </a:p>
        </p:txBody>
      </p:sp>
      <p:sp>
        <p:nvSpPr>
          <p:cNvPr id="29747" name="Text Box 51"/>
          <p:cNvSpPr txBox="1">
            <a:spLocks noChangeArrowheads="1"/>
          </p:cNvSpPr>
          <p:nvPr/>
        </p:nvSpPr>
        <p:spPr bwMode="auto">
          <a:xfrm>
            <a:off x="3201988" y="417513"/>
            <a:ext cx="200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1"/>
              </a:buClr>
              <a:buSzPct val="75000"/>
              <a:buFont typeface="Monotype Sorts" pitchFamily="2" charset="2"/>
              <a:buChar char="u"/>
              <a:defRPr sz="2400">
                <a:solidFill>
                  <a:schemeClr val="tx1"/>
                </a:solidFill>
                <a:latin typeface="Tahoma" panose="020B0604030504040204" pitchFamily="34" charset="0"/>
              </a:defRPr>
            </a:lvl1pPr>
            <a:lvl2pPr marL="742950" indent="-285750">
              <a:spcBef>
                <a:spcPct val="20000"/>
              </a:spcBef>
              <a:buClr>
                <a:schemeClr val="tx1"/>
              </a:buClr>
              <a:buSzPct val="100000"/>
              <a:buChar char="–"/>
              <a:defRPr sz="2000">
                <a:solidFill>
                  <a:schemeClr val="tx1"/>
                </a:solidFill>
                <a:latin typeface="Tahoma" panose="020B0604030504040204" pitchFamily="34" charset="0"/>
              </a:defRPr>
            </a:lvl2pPr>
            <a:lvl3pPr marL="1143000" indent="-228600">
              <a:spcBef>
                <a:spcPct val="20000"/>
              </a:spcBef>
              <a:buClr>
                <a:schemeClr val="tx1"/>
              </a:buClr>
              <a:buSzPct val="100000"/>
              <a:buChar char="»"/>
              <a:defRPr>
                <a:solidFill>
                  <a:schemeClr val="tx1"/>
                </a:solidFill>
                <a:latin typeface="Tahoma" panose="020B0604030504040204" pitchFamily="34" charset="0"/>
              </a:defRPr>
            </a:lvl3pPr>
            <a:lvl4pPr marL="1600200" indent="-228600">
              <a:spcBef>
                <a:spcPct val="20000"/>
              </a:spcBef>
              <a:buClr>
                <a:schemeClr val="tx1"/>
              </a:buClr>
              <a:buSzPct val="65000"/>
              <a:buFont typeface="Monotype Sorts" pitchFamily="2" charset="2"/>
              <a:buChar char="u"/>
              <a:defRPr sz="1600">
                <a:solidFill>
                  <a:schemeClr val="tx1"/>
                </a:solidFill>
                <a:latin typeface="Tahoma" panose="020B0604030504040204" pitchFamily="34" charset="0"/>
              </a:defRPr>
            </a:lvl4pPr>
            <a:lvl5pPr marL="2057400" indent="-228600">
              <a:spcBef>
                <a:spcPct val="20000"/>
              </a:spcBef>
              <a:buClr>
                <a:schemeClr val="tx1"/>
              </a:buClr>
              <a:buSzPct val="100000"/>
              <a:buChar char="–"/>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9pPr>
          </a:lstStyle>
          <a:p>
            <a:pPr eaLnBrk="1" hangingPunct="1">
              <a:spcBef>
                <a:spcPct val="0"/>
              </a:spcBef>
              <a:buClrTx/>
              <a:buSzTx/>
              <a:buFontTx/>
              <a:buNone/>
            </a:pPr>
            <a:endParaRPr lang="en-GB" altLang="nl-NL" sz="1800">
              <a:latin typeface="Arial" panose="020B0604020202020204" pitchFamily="34" charset="0"/>
            </a:endParaRPr>
          </a:p>
        </p:txBody>
      </p:sp>
      <p:sp>
        <p:nvSpPr>
          <p:cNvPr id="159797" name="Rectangle 53"/>
          <p:cNvSpPr>
            <a:spLocks noChangeArrowheads="1"/>
          </p:cNvSpPr>
          <p:nvPr/>
        </p:nvSpPr>
        <p:spPr bwMode="auto">
          <a:xfrm>
            <a:off x="704528" y="1474900"/>
            <a:ext cx="77343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3600">
                <a:solidFill>
                  <a:schemeClr val="tx2"/>
                </a:solidFill>
                <a:effectLst>
                  <a:outerShdw blurRad="38100" dist="38100" dir="2700000" algn="tl">
                    <a:srgbClr val="C0C0C0"/>
                  </a:outerShdw>
                </a:effectLst>
                <a:latin typeface="Tahoma" pitchFamily="34" charset="0"/>
              </a:defRPr>
            </a:lvl1pPr>
            <a:lvl2pPr>
              <a:defRPr sz="3600">
                <a:solidFill>
                  <a:schemeClr val="tx2"/>
                </a:solidFill>
                <a:effectLst>
                  <a:outerShdw blurRad="38100" dist="38100" dir="2700000" algn="tl">
                    <a:srgbClr val="C0C0C0"/>
                  </a:outerShdw>
                </a:effectLst>
                <a:latin typeface="Tahoma" pitchFamily="34" charset="0"/>
              </a:defRPr>
            </a:lvl2pPr>
            <a:lvl3pPr>
              <a:defRPr sz="3600">
                <a:solidFill>
                  <a:schemeClr val="tx2"/>
                </a:solidFill>
                <a:effectLst>
                  <a:outerShdw blurRad="38100" dist="38100" dir="2700000" algn="tl">
                    <a:srgbClr val="C0C0C0"/>
                  </a:outerShdw>
                </a:effectLst>
                <a:latin typeface="Tahoma" pitchFamily="34" charset="0"/>
              </a:defRPr>
            </a:lvl3pPr>
            <a:lvl4pPr>
              <a:defRPr sz="3600">
                <a:solidFill>
                  <a:schemeClr val="tx2"/>
                </a:solidFill>
                <a:effectLst>
                  <a:outerShdw blurRad="38100" dist="38100" dir="2700000" algn="tl">
                    <a:srgbClr val="C0C0C0"/>
                  </a:outerShdw>
                </a:effectLst>
                <a:latin typeface="Tahoma" pitchFamily="34" charset="0"/>
              </a:defRPr>
            </a:lvl4pPr>
            <a:lvl5pPr>
              <a:defRPr sz="3600">
                <a:solidFill>
                  <a:schemeClr val="tx2"/>
                </a:solidFill>
                <a:effectLst>
                  <a:outerShdw blurRad="38100" dist="38100" dir="2700000" algn="tl">
                    <a:srgbClr val="C0C0C0"/>
                  </a:outerShdw>
                </a:effectLst>
                <a:latin typeface="Tahoma" pitchFamily="34" charset="0"/>
              </a:defRPr>
            </a:lvl5pPr>
            <a:lvl6pPr marL="457200" eaLnBrk="0" fontAlgn="base" hangingPunct="0">
              <a:spcBef>
                <a:spcPct val="0"/>
              </a:spcBef>
              <a:spcAft>
                <a:spcPct val="0"/>
              </a:spcAft>
              <a:defRPr sz="3600">
                <a:solidFill>
                  <a:schemeClr val="tx2"/>
                </a:solidFill>
                <a:effectLst>
                  <a:outerShdw blurRad="38100" dist="38100" dir="2700000" algn="tl">
                    <a:srgbClr val="C0C0C0"/>
                  </a:outerShdw>
                </a:effectLst>
                <a:latin typeface="Tahoma" pitchFamily="34" charset="0"/>
              </a:defRPr>
            </a:lvl6pPr>
            <a:lvl7pPr marL="914400" eaLnBrk="0" fontAlgn="base" hangingPunct="0">
              <a:spcBef>
                <a:spcPct val="0"/>
              </a:spcBef>
              <a:spcAft>
                <a:spcPct val="0"/>
              </a:spcAft>
              <a:defRPr sz="3600">
                <a:solidFill>
                  <a:schemeClr val="tx2"/>
                </a:solidFill>
                <a:effectLst>
                  <a:outerShdw blurRad="38100" dist="38100" dir="2700000" algn="tl">
                    <a:srgbClr val="C0C0C0"/>
                  </a:outerShdw>
                </a:effectLst>
                <a:latin typeface="Tahoma" pitchFamily="34" charset="0"/>
              </a:defRPr>
            </a:lvl7pPr>
            <a:lvl8pPr marL="1371600" eaLnBrk="0" fontAlgn="base" hangingPunct="0">
              <a:spcBef>
                <a:spcPct val="0"/>
              </a:spcBef>
              <a:spcAft>
                <a:spcPct val="0"/>
              </a:spcAft>
              <a:defRPr sz="3600">
                <a:solidFill>
                  <a:schemeClr val="tx2"/>
                </a:solidFill>
                <a:effectLst>
                  <a:outerShdw blurRad="38100" dist="38100" dir="2700000" algn="tl">
                    <a:srgbClr val="C0C0C0"/>
                  </a:outerShdw>
                </a:effectLst>
                <a:latin typeface="Tahoma" pitchFamily="34" charset="0"/>
              </a:defRPr>
            </a:lvl8pPr>
            <a:lvl9pPr marL="1828800" eaLnBrk="0" fontAlgn="base" hangingPunct="0">
              <a:spcBef>
                <a:spcPct val="0"/>
              </a:spcBef>
              <a:spcAft>
                <a:spcPct val="0"/>
              </a:spcAft>
              <a:defRPr sz="3600">
                <a:solidFill>
                  <a:schemeClr val="tx2"/>
                </a:solidFill>
                <a:effectLst>
                  <a:outerShdw blurRad="38100" dist="38100" dir="2700000" algn="tl">
                    <a:srgbClr val="C0C0C0"/>
                  </a:outerShdw>
                </a:effectLst>
                <a:latin typeface="Tahoma" pitchFamily="34" charset="0"/>
              </a:defRPr>
            </a:lvl9pPr>
          </a:lstStyle>
          <a:p>
            <a:pPr>
              <a:defRPr/>
            </a:pPr>
            <a:endParaRPr lang="en-GB" altLang="nl-NL" dirty="0"/>
          </a:p>
        </p:txBody>
      </p:sp>
    </p:spTree>
    <p:extLst>
      <p:ext uri="{BB962C8B-B14F-4D97-AF65-F5344CB8AC3E}">
        <p14:creationId xmlns:p14="http://schemas.microsoft.com/office/powerpoint/2010/main" val="1067505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5" name="Group 3"/>
          <p:cNvGraphicFramePr>
            <a:graphicFrameLocks noGrp="1"/>
          </p:cNvGraphicFramePr>
          <p:nvPr>
            <p:ph idx="1"/>
          </p:nvPr>
        </p:nvGraphicFramePr>
        <p:xfrm>
          <a:off x="660400" y="2209800"/>
          <a:ext cx="8915400" cy="2828926"/>
        </p:xfrm>
        <a:graphic>
          <a:graphicData uri="http://schemas.openxmlformats.org/drawingml/2006/table">
            <a:tbl>
              <a:tblPr/>
              <a:tblGrid>
                <a:gridCol w="2228850">
                  <a:extLst>
                    <a:ext uri="{9D8B030D-6E8A-4147-A177-3AD203B41FA5}">
                      <a16:colId xmlns:a16="http://schemas.microsoft.com/office/drawing/2014/main" val="20000"/>
                    </a:ext>
                  </a:extLst>
                </a:gridCol>
                <a:gridCol w="2228850">
                  <a:extLst>
                    <a:ext uri="{9D8B030D-6E8A-4147-A177-3AD203B41FA5}">
                      <a16:colId xmlns:a16="http://schemas.microsoft.com/office/drawing/2014/main" val="20001"/>
                    </a:ext>
                  </a:extLst>
                </a:gridCol>
                <a:gridCol w="2228850">
                  <a:extLst>
                    <a:ext uri="{9D8B030D-6E8A-4147-A177-3AD203B41FA5}">
                      <a16:colId xmlns:a16="http://schemas.microsoft.com/office/drawing/2014/main" val="20002"/>
                    </a:ext>
                  </a:extLst>
                </a:gridCol>
                <a:gridCol w="2228850">
                  <a:extLst>
                    <a:ext uri="{9D8B030D-6E8A-4147-A177-3AD203B41FA5}">
                      <a16:colId xmlns:a16="http://schemas.microsoft.com/office/drawing/2014/main" val="20003"/>
                    </a:ext>
                  </a:extLst>
                </a:gridCol>
              </a:tblGrid>
              <a:tr h="565150">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Model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X2-test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df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6738">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P,H,T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53.3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5150">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PH,T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49.5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6738">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TP,H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23.6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5150">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HT,P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2000" b="0" i="0" u="none" strike="noStrike" cap="none" normalizeH="0" baseline="0">
                          <a:ln>
                            <a:noFill/>
                          </a:ln>
                          <a:solidFill>
                            <a:schemeClr val="tx1"/>
                          </a:solidFill>
                          <a:effectLst/>
                          <a:latin typeface="Tahoma" pitchFamily="34"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0754" name="Text Box 35"/>
          <p:cNvSpPr txBox="1">
            <a:spLocks noChangeArrowheads="1"/>
          </p:cNvSpPr>
          <p:nvPr/>
        </p:nvSpPr>
        <p:spPr bwMode="auto">
          <a:xfrm>
            <a:off x="1322669" y="5440073"/>
            <a:ext cx="75908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1"/>
              </a:buClr>
              <a:buSzPct val="75000"/>
              <a:buFont typeface="Monotype Sorts" pitchFamily="2" charset="2"/>
              <a:buChar char="u"/>
              <a:defRPr sz="2400">
                <a:solidFill>
                  <a:schemeClr val="tx1"/>
                </a:solidFill>
                <a:latin typeface="Tahoma" panose="020B0604030504040204" pitchFamily="34" charset="0"/>
              </a:defRPr>
            </a:lvl1pPr>
            <a:lvl2pPr marL="742950" indent="-285750">
              <a:spcBef>
                <a:spcPct val="20000"/>
              </a:spcBef>
              <a:buClr>
                <a:schemeClr val="tx1"/>
              </a:buClr>
              <a:buSzPct val="100000"/>
              <a:buChar char="–"/>
              <a:defRPr sz="2000">
                <a:solidFill>
                  <a:schemeClr val="tx1"/>
                </a:solidFill>
                <a:latin typeface="Tahoma" panose="020B0604030504040204" pitchFamily="34" charset="0"/>
              </a:defRPr>
            </a:lvl2pPr>
            <a:lvl3pPr marL="1143000" indent="-228600">
              <a:spcBef>
                <a:spcPct val="20000"/>
              </a:spcBef>
              <a:buClr>
                <a:schemeClr val="tx1"/>
              </a:buClr>
              <a:buSzPct val="100000"/>
              <a:buChar char="»"/>
              <a:defRPr>
                <a:solidFill>
                  <a:schemeClr val="tx1"/>
                </a:solidFill>
                <a:latin typeface="Tahoma" panose="020B0604030504040204" pitchFamily="34" charset="0"/>
              </a:defRPr>
            </a:lvl3pPr>
            <a:lvl4pPr marL="1600200" indent="-228600">
              <a:spcBef>
                <a:spcPct val="20000"/>
              </a:spcBef>
              <a:buClr>
                <a:schemeClr val="tx1"/>
              </a:buClr>
              <a:buSzPct val="65000"/>
              <a:buFont typeface="Monotype Sorts" pitchFamily="2" charset="2"/>
              <a:buChar char="u"/>
              <a:defRPr sz="1600">
                <a:solidFill>
                  <a:schemeClr val="tx1"/>
                </a:solidFill>
                <a:latin typeface="Tahoma" panose="020B0604030504040204" pitchFamily="34" charset="0"/>
              </a:defRPr>
            </a:lvl4pPr>
            <a:lvl5pPr marL="2057400" indent="-228600">
              <a:spcBef>
                <a:spcPct val="20000"/>
              </a:spcBef>
              <a:buClr>
                <a:schemeClr val="tx1"/>
              </a:buClr>
              <a:buSzPct val="100000"/>
              <a:buChar char="–"/>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9pPr>
          </a:lstStyle>
          <a:p>
            <a:pPr eaLnBrk="1" hangingPunct="1">
              <a:spcBef>
                <a:spcPct val="0"/>
              </a:spcBef>
              <a:buClrTx/>
              <a:buSzTx/>
              <a:buFontTx/>
              <a:buNone/>
            </a:pPr>
            <a:r>
              <a:rPr lang="en-US" altLang="nl-NL" dirty="0"/>
              <a:t>Estimated population size under HT,P: 9400 (SD 1230)</a:t>
            </a:r>
          </a:p>
        </p:txBody>
      </p:sp>
      <p:sp>
        <p:nvSpPr>
          <p:cNvPr id="161828" name="Rectangle 36"/>
          <p:cNvSpPr>
            <a:spLocks noGrp="1" noChangeArrowheads="1"/>
          </p:cNvSpPr>
          <p:nvPr>
            <p:ph type="title"/>
          </p:nvPr>
        </p:nvSpPr>
        <p:spPr/>
        <p:txBody>
          <a:bodyPr/>
          <a:lstStyle/>
          <a:p>
            <a:pPr>
              <a:defRPr/>
            </a:pPr>
            <a:endParaRPr lang="nl-NL" altLang="nl-NL"/>
          </a:p>
        </p:txBody>
      </p:sp>
    </p:spTree>
    <p:extLst>
      <p:ext uri="{BB962C8B-B14F-4D97-AF65-F5344CB8AC3E}">
        <p14:creationId xmlns:p14="http://schemas.microsoft.com/office/powerpoint/2010/main" val="3445759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lstStyle/>
          <a:p>
            <a:pPr>
              <a:defRPr/>
            </a:pPr>
            <a:r>
              <a:rPr lang="nl-NL" altLang="nl-NL" sz="3200" dirty="0" err="1"/>
              <a:t>Example</a:t>
            </a:r>
            <a:r>
              <a:rPr lang="nl-NL" altLang="nl-NL" sz="3200" dirty="0"/>
              <a:t> 3: </a:t>
            </a:r>
            <a:r>
              <a:rPr lang="nl-NL" altLang="nl-NL" sz="3200" dirty="0" err="1"/>
              <a:t>Homeless</a:t>
            </a:r>
            <a:r>
              <a:rPr lang="nl-NL" altLang="nl-NL" sz="3200" dirty="0"/>
              <a:t> in Zwolle; small n</a:t>
            </a:r>
          </a:p>
        </p:txBody>
      </p:sp>
      <p:sp>
        <p:nvSpPr>
          <p:cNvPr id="35843" name="Rectangle 3"/>
          <p:cNvSpPr>
            <a:spLocks noGrp="1" noChangeArrowheads="1"/>
          </p:cNvSpPr>
          <p:nvPr>
            <p:ph type="body" sz="half" idx="1"/>
          </p:nvPr>
        </p:nvSpPr>
        <p:spPr>
          <a:xfrm>
            <a:off x="1081088" y="1676400"/>
            <a:ext cx="7688262" cy="889000"/>
          </a:xfrm>
        </p:spPr>
        <p:txBody>
          <a:bodyPr/>
          <a:lstStyle/>
          <a:p>
            <a:pPr>
              <a:buFont typeface="Monotype Sorts" pitchFamily="2" charset="2"/>
              <a:buNone/>
            </a:pPr>
            <a:r>
              <a:rPr lang="nl-NL" altLang="nl-NL" dirty="0" err="1"/>
              <a:t>Four</a:t>
            </a:r>
            <a:r>
              <a:rPr lang="nl-NL" altLang="nl-NL" dirty="0"/>
              <a:t> </a:t>
            </a:r>
            <a:r>
              <a:rPr lang="nl-NL" altLang="nl-NL" dirty="0" err="1"/>
              <a:t>locations</a:t>
            </a:r>
            <a:r>
              <a:rPr lang="nl-NL" altLang="nl-NL" dirty="0"/>
              <a:t>: </a:t>
            </a:r>
            <a:r>
              <a:rPr lang="nl-BE" altLang="nl-NL" dirty="0"/>
              <a:t>B </a:t>
            </a:r>
            <a:r>
              <a:rPr lang="nl-BE" altLang="nl-NL" dirty="0" err="1"/>
              <a:t>for</a:t>
            </a:r>
            <a:r>
              <a:rPr lang="nl-BE" altLang="nl-NL" dirty="0"/>
              <a:t> Bonjour, N </a:t>
            </a:r>
            <a:r>
              <a:rPr lang="nl-BE" altLang="nl-NL" dirty="0" err="1"/>
              <a:t>for</a:t>
            </a:r>
            <a:r>
              <a:rPr lang="nl-BE" altLang="nl-NL" dirty="0"/>
              <a:t> </a:t>
            </a:r>
            <a:r>
              <a:rPr lang="nl-BE" altLang="nl-NL" dirty="0" err="1"/>
              <a:t>Nelbannink</a:t>
            </a:r>
            <a:r>
              <a:rPr lang="nl-BE" altLang="nl-NL" dirty="0"/>
              <a:t>, H </a:t>
            </a:r>
            <a:r>
              <a:rPr lang="nl-BE" altLang="nl-NL" dirty="0" err="1"/>
              <a:t>for</a:t>
            </a:r>
            <a:r>
              <a:rPr lang="nl-BE" altLang="nl-NL" dirty="0"/>
              <a:t> de Herberg and P </a:t>
            </a:r>
            <a:r>
              <a:rPr lang="nl-BE" altLang="nl-NL" dirty="0" err="1"/>
              <a:t>for</a:t>
            </a:r>
            <a:r>
              <a:rPr lang="nl-BE" altLang="nl-NL" dirty="0"/>
              <a:t> Pannenkoekendijk, n = 134</a:t>
            </a:r>
            <a:r>
              <a:rPr lang="nl-NL" altLang="nl-NL" dirty="0"/>
              <a:t> </a:t>
            </a:r>
          </a:p>
        </p:txBody>
      </p:sp>
      <p:graphicFrame>
        <p:nvGraphicFramePr>
          <p:cNvPr id="314372" name="Group 4"/>
          <p:cNvGraphicFramePr>
            <a:graphicFrameLocks noGrp="1"/>
          </p:cNvGraphicFramePr>
          <p:nvPr>
            <p:ph sz="half" idx="2"/>
          </p:nvPr>
        </p:nvGraphicFramePr>
        <p:xfrm>
          <a:off x="560388" y="2852738"/>
          <a:ext cx="8640762" cy="3313114"/>
        </p:xfrm>
        <a:graphic>
          <a:graphicData uri="http://schemas.openxmlformats.org/drawingml/2006/table">
            <a:tbl>
              <a:tblPr/>
              <a:tblGrid>
                <a:gridCol w="3259137">
                  <a:extLst>
                    <a:ext uri="{9D8B030D-6E8A-4147-A177-3AD203B41FA5}">
                      <a16:colId xmlns:a16="http://schemas.microsoft.com/office/drawing/2014/main" val="20000"/>
                    </a:ext>
                  </a:extLst>
                </a:gridCol>
                <a:gridCol w="811213">
                  <a:extLst>
                    <a:ext uri="{9D8B030D-6E8A-4147-A177-3AD203B41FA5}">
                      <a16:colId xmlns:a16="http://schemas.microsoft.com/office/drawing/2014/main" val="20001"/>
                    </a:ext>
                  </a:extLst>
                </a:gridCol>
                <a:gridCol w="809625">
                  <a:extLst>
                    <a:ext uri="{9D8B030D-6E8A-4147-A177-3AD203B41FA5}">
                      <a16:colId xmlns:a16="http://schemas.microsoft.com/office/drawing/2014/main" val="20002"/>
                    </a:ext>
                  </a:extLst>
                </a:gridCol>
                <a:gridCol w="809625">
                  <a:extLst>
                    <a:ext uri="{9D8B030D-6E8A-4147-A177-3AD203B41FA5}">
                      <a16:colId xmlns:a16="http://schemas.microsoft.com/office/drawing/2014/main" val="20003"/>
                    </a:ext>
                  </a:extLst>
                </a:gridCol>
                <a:gridCol w="809625">
                  <a:extLst>
                    <a:ext uri="{9D8B030D-6E8A-4147-A177-3AD203B41FA5}">
                      <a16:colId xmlns:a16="http://schemas.microsoft.com/office/drawing/2014/main" val="20004"/>
                    </a:ext>
                  </a:extLst>
                </a:gridCol>
                <a:gridCol w="917575">
                  <a:extLst>
                    <a:ext uri="{9D8B030D-6E8A-4147-A177-3AD203B41FA5}">
                      <a16:colId xmlns:a16="http://schemas.microsoft.com/office/drawing/2014/main" val="20005"/>
                    </a:ext>
                  </a:extLst>
                </a:gridCol>
                <a:gridCol w="1223962">
                  <a:extLst>
                    <a:ext uri="{9D8B030D-6E8A-4147-A177-3AD203B41FA5}">
                      <a16:colId xmlns:a16="http://schemas.microsoft.com/office/drawing/2014/main" val="20006"/>
                    </a:ext>
                  </a:extLst>
                </a:gridCol>
              </a:tblGrid>
              <a:tr h="592138">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Model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G2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par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AIC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N0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CI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2925">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PB,PN,PH,BN,BH,NH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27.2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26.7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160.7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132-343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6100">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PB,PN,BN,BH,NH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25.3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32.5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166.5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136-306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4513">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PN,BN,BH,NH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24.5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21.0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155.0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132-198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2925">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PN,BH,NH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8.9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24.9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144.3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133-157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4513">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BH,NH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25.4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143.4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2000" b="0" i="0" u="none" strike="noStrike" cap="none" normalizeH="0" baseline="0">
                          <a:ln>
                            <a:noFill/>
                          </a:ln>
                          <a:solidFill>
                            <a:schemeClr val="tx1"/>
                          </a:solidFill>
                          <a:effectLst/>
                          <a:latin typeface="Tahoma" pitchFamily="34" charset="0"/>
                        </a:rPr>
                        <a:t>131-153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94886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Outline</a:t>
            </a:r>
            <a:endParaRPr lang="nl-NL" dirty="0"/>
          </a:p>
        </p:txBody>
      </p:sp>
      <p:sp>
        <p:nvSpPr>
          <p:cNvPr id="3" name="Tijdelijke aanduiding voor inhoud 2"/>
          <p:cNvSpPr>
            <a:spLocks noGrp="1"/>
          </p:cNvSpPr>
          <p:nvPr>
            <p:ph idx="1"/>
          </p:nvPr>
        </p:nvSpPr>
        <p:spPr/>
        <p:txBody>
          <a:bodyPr/>
          <a:lstStyle/>
          <a:p>
            <a:pPr marL="457200" indent="-457200">
              <a:buAutoNum type="arabicPeriod"/>
            </a:pPr>
            <a:r>
              <a:rPr lang="nl-NL" sz="2800" dirty="0" err="1"/>
              <a:t>Capture-recapture</a:t>
            </a:r>
            <a:r>
              <a:rPr lang="nl-NL" sz="2800" dirty="0"/>
              <a:t> </a:t>
            </a:r>
            <a:r>
              <a:rPr lang="nl-NL" sz="2800" dirty="0" err="1"/>
              <a:t>two</a:t>
            </a:r>
            <a:r>
              <a:rPr lang="nl-NL" sz="2800" dirty="0"/>
              <a:t>-list case</a:t>
            </a:r>
          </a:p>
          <a:p>
            <a:pPr marL="457200" indent="-457200">
              <a:buAutoNum type="arabicPeriod"/>
            </a:pPr>
            <a:r>
              <a:rPr lang="en-GB" sz="2800" dirty="0"/>
              <a:t>Capture-recapture three-list case</a:t>
            </a:r>
            <a:endParaRPr lang="nl-NL" sz="2800" dirty="0"/>
          </a:p>
          <a:p>
            <a:pPr marL="457200" indent="-457200">
              <a:buAutoNum type="arabicPeriod"/>
            </a:pPr>
            <a:r>
              <a:rPr lang="nl-NL" sz="2800" dirty="0" err="1">
                <a:solidFill>
                  <a:srgbClr val="0070C0"/>
                </a:solidFill>
              </a:rPr>
              <a:t>Including</a:t>
            </a:r>
            <a:r>
              <a:rPr lang="nl-NL" sz="2800" dirty="0">
                <a:solidFill>
                  <a:srgbClr val="0070C0"/>
                </a:solidFill>
              </a:rPr>
              <a:t> </a:t>
            </a:r>
            <a:r>
              <a:rPr lang="nl-NL" sz="2800" dirty="0" err="1">
                <a:solidFill>
                  <a:srgbClr val="0070C0"/>
                </a:solidFill>
              </a:rPr>
              <a:t>categorical</a:t>
            </a:r>
            <a:r>
              <a:rPr lang="nl-NL" sz="2800" dirty="0">
                <a:solidFill>
                  <a:srgbClr val="0070C0"/>
                </a:solidFill>
              </a:rPr>
              <a:t> </a:t>
            </a:r>
            <a:r>
              <a:rPr lang="nl-NL" sz="2800" dirty="0" err="1">
                <a:solidFill>
                  <a:srgbClr val="0070C0"/>
                </a:solidFill>
              </a:rPr>
              <a:t>covariates</a:t>
            </a:r>
            <a:endParaRPr lang="nl-NL" sz="2800" dirty="0">
              <a:solidFill>
                <a:srgbClr val="0070C0"/>
              </a:solidFill>
            </a:endParaRPr>
          </a:p>
          <a:p>
            <a:pPr marL="457200" indent="-457200">
              <a:buAutoNum type="arabicPeriod"/>
            </a:pPr>
            <a:r>
              <a:rPr lang="nl-NL" sz="2800" dirty="0" err="1"/>
              <a:t>Graphical</a:t>
            </a:r>
            <a:r>
              <a:rPr lang="nl-NL" sz="2800" dirty="0"/>
              <a:t> </a:t>
            </a:r>
            <a:r>
              <a:rPr lang="nl-NL" sz="2800" dirty="0" err="1"/>
              <a:t>models</a:t>
            </a:r>
            <a:r>
              <a:rPr lang="nl-NL" sz="2800" dirty="0"/>
              <a:t> </a:t>
            </a:r>
            <a:r>
              <a:rPr lang="nl-NL" sz="2800" dirty="0" err="1"/>
              <a:t>and</a:t>
            </a:r>
            <a:r>
              <a:rPr lang="nl-NL" sz="2800" dirty="0"/>
              <a:t> </a:t>
            </a:r>
            <a:r>
              <a:rPr lang="nl-NL" sz="2800" dirty="0" err="1"/>
              <a:t>collapsibility</a:t>
            </a:r>
            <a:r>
              <a:rPr lang="nl-NL" sz="2800" dirty="0"/>
              <a:t> </a:t>
            </a:r>
            <a:r>
              <a:rPr lang="nl-NL" sz="2800" dirty="0" err="1"/>
              <a:t>properties</a:t>
            </a:r>
            <a:endParaRPr lang="nl-NL" sz="2800" dirty="0"/>
          </a:p>
          <a:p>
            <a:pPr marL="457200" indent="-457200">
              <a:buAutoNum type="arabicPeriod"/>
            </a:pPr>
            <a:r>
              <a:rPr lang="nl-NL" sz="2800" dirty="0" err="1"/>
              <a:t>Covariates</a:t>
            </a:r>
            <a:r>
              <a:rPr lang="nl-NL" sz="2800" dirty="0"/>
              <a:t> </a:t>
            </a:r>
            <a:r>
              <a:rPr lang="nl-NL" sz="2800" dirty="0" err="1"/>
              <a:t>not</a:t>
            </a:r>
            <a:r>
              <a:rPr lang="nl-NL" sz="2800" dirty="0"/>
              <a:t> </a:t>
            </a:r>
            <a:r>
              <a:rPr lang="nl-NL" sz="2800" dirty="0" err="1"/>
              <a:t>observed</a:t>
            </a:r>
            <a:r>
              <a:rPr lang="nl-NL" sz="2800" dirty="0"/>
              <a:t> in </a:t>
            </a:r>
            <a:r>
              <a:rPr lang="nl-NL" sz="2800" dirty="0" err="1"/>
              <a:t>every</a:t>
            </a:r>
            <a:r>
              <a:rPr lang="nl-NL" sz="2800" dirty="0"/>
              <a:t> list</a:t>
            </a:r>
          </a:p>
          <a:p>
            <a:pPr marL="457200" indent="-457200">
              <a:buAutoNum type="arabicPeriod"/>
            </a:pPr>
            <a:r>
              <a:rPr lang="nl-NL" sz="2800" dirty="0" err="1"/>
              <a:t>Examples</a:t>
            </a:r>
            <a:r>
              <a:rPr lang="nl-NL" sz="2800" dirty="0"/>
              <a:t> </a:t>
            </a:r>
            <a:r>
              <a:rPr lang="nl-NL" sz="2800" dirty="0" err="1"/>
              <a:t>where</a:t>
            </a:r>
            <a:r>
              <a:rPr lang="nl-NL" sz="2800" dirty="0"/>
              <a:t> </a:t>
            </a:r>
            <a:r>
              <a:rPr lang="nl-NL" sz="2800" dirty="0" err="1"/>
              <a:t>covariate</a:t>
            </a:r>
            <a:r>
              <a:rPr lang="nl-NL" sz="2800" dirty="0"/>
              <a:t> in A </a:t>
            </a:r>
            <a:r>
              <a:rPr lang="nl-NL" sz="2800" dirty="0" err="1"/>
              <a:t>measures</a:t>
            </a:r>
            <a:r>
              <a:rPr lang="nl-NL" sz="2800" dirty="0"/>
              <a:t> </a:t>
            </a:r>
            <a:r>
              <a:rPr lang="nl-NL" sz="2800" dirty="0" err="1"/>
              <a:t>identical</a:t>
            </a:r>
            <a:r>
              <a:rPr lang="nl-NL" sz="2800" dirty="0"/>
              <a:t> concept as </a:t>
            </a:r>
            <a:r>
              <a:rPr lang="nl-NL" sz="2800" dirty="0" err="1"/>
              <a:t>covariate</a:t>
            </a:r>
            <a:r>
              <a:rPr lang="nl-NL" sz="2800" dirty="0"/>
              <a:t> in B</a:t>
            </a:r>
          </a:p>
          <a:p>
            <a:pPr marL="457200" indent="-457200">
              <a:buAutoNum type="arabicPeriod"/>
            </a:pPr>
            <a:r>
              <a:rPr lang="nl-NL" sz="2800" dirty="0" err="1"/>
              <a:t>Future</a:t>
            </a:r>
            <a:r>
              <a:rPr lang="nl-NL" sz="2800" dirty="0"/>
              <a:t> research</a:t>
            </a:r>
          </a:p>
          <a:p>
            <a:pPr marL="457200" indent="-457200">
              <a:buAutoNum type="arabicPeriod"/>
            </a:pPr>
            <a:endParaRPr lang="nl-NL" dirty="0"/>
          </a:p>
          <a:p>
            <a:pPr marL="457200" indent="-457200">
              <a:buAutoNum type="arabicPeriod"/>
            </a:pPr>
            <a:endParaRPr lang="nl-NL" dirty="0"/>
          </a:p>
          <a:p>
            <a:pPr marL="457200" indent="-457200">
              <a:buAutoNum type="arabicPeriod"/>
            </a:pPr>
            <a:endParaRPr lang="nl-NL" dirty="0"/>
          </a:p>
        </p:txBody>
      </p:sp>
    </p:spTree>
    <p:extLst>
      <p:ext uri="{BB962C8B-B14F-4D97-AF65-F5344CB8AC3E}">
        <p14:creationId xmlns:p14="http://schemas.microsoft.com/office/powerpoint/2010/main" val="1744382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3"/>
          <p:cNvSpPr>
            <a:spLocks noGrp="1" noChangeArrowheads="1"/>
          </p:cNvSpPr>
          <p:nvPr>
            <p:ph type="body" sz="half" idx="1"/>
          </p:nvPr>
        </p:nvSpPr>
        <p:spPr>
          <a:xfrm>
            <a:off x="1081088" y="1676400"/>
            <a:ext cx="8824912" cy="4344988"/>
          </a:xfrm>
        </p:spPr>
        <p:txBody>
          <a:bodyPr/>
          <a:lstStyle/>
          <a:p>
            <a:pPr>
              <a:lnSpc>
                <a:spcPct val="90000"/>
              </a:lnSpc>
            </a:pPr>
            <a:r>
              <a:rPr lang="nl-NL" altLang="nl-NL" dirty="0"/>
              <a:t>No </a:t>
            </a:r>
            <a:r>
              <a:rPr lang="nl-NL" altLang="nl-NL" dirty="0" err="1"/>
              <a:t>covariates</a:t>
            </a:r>
            <a:endParaRPr lang="nl-NL" altLang="nl-NL" dirty="0"/>
          </a:p>
          <a:p>
            <a:pPr>
              <a:lnSpc>
                <a:spcPct val="90000"/>
              </a:lnSpc>
              <a:buFont typeface="Monotype Sorts" pitchFamily="2" charset="2"/>
              <a:buNone/>
            </a:pPr>
            <a:endParaRPr lang="nl-NL" altLang="nl-NL" dirty="0"/>
          </a:p>
          <a:p>
            <a:pPr>
              <a:lnSpc>
                <a:spcPct val="90000"/>
              </a:lnSpc>
              <a:buFont typeface="Monotype Sorts" pitchFamily="2" charset="2"/>
              <a:buNone/>
            </a:pPr>
            <a:endParaRPr lang="nl-NL" altLang="nl-NL" dirty="0"/>
          </a:p>
          <a:p>
            <a:pPr>
              <a:lnSpc>
                <a:spcPct val="90000"/>
              </a:lnSpc>
            </a:pPr>
            <a:endParaRPr lang="nl-NL" altLang="nl-NL" dirty="0"/>
          </a:p>
          <a:p>
            <a:pPr>
              <a:lnSpc>
                <a:spcPct val="90000"/>
              </a:lnSpc>
            </a:pPr>
            <a:r>
              <a:rPr lang="nl-NL" altLang="nl-NL" dirty="0" err="1"/>
              <a:t>Covariate</a:t>
            </a:r>
            <a:r>
              <a:rPr lang="nl-NL" altLang="nl-NL" dirty="0"/>
              <a:t> </a:t>
            </a:r>
            <a:r>
              <a:rPr lang="nl-NL" altLang="nl-NL" i="1" dirty="0"/>
              <a:t>X</a:t>
            </a:r>
            <a:r>
              <a:rPr lang="nl-NL" altLang="nl-NL" dirty="0"/>
              <a:t> </a:t>
            </a:r>
            <a:r>
              <a:rPr lang="nl-NL" altLang="nl-NL" dirty="0" err="1"/>
              <a:t>indexed</a:t>
            </a:r>
            <a:r>
              <a:rPr lang="nl-NL" altLang="nl-NL" dirty="0"/>
              <a:t> </a:t>
            </a:r>
            <a:r>
              <a:rPr lang="nl-NL" altLang="nl-NL" dirty="0" err="1"/>
              <a:t>by</a:t>
            </a:r>
            <a:r>
              <a:rPr lang="nl-NL" altLang="nl-NL" dirty="0"/>
              <a:t> </a:t>
            </a:r>
            <a:r>
              <a:rPr lang="nl-NL" altLang="nl-NL" i="1" dirty="0"/>
              <a:t>x</a:t>
            </a:r>
          </a:p>
          <a:p>
            <a:pPr>
              <a:lnSpc>
                <a:spcPct val="90000"/>
              </a:lnSpc>
            </a:pPr>
            <a:endParaRPr lang="nl-NL" altLang="nl-NL" dirty="0"/>
          </a:p>
          <a:p>
            <a:pPr>
              <a:lnSpc>
                <a:spcPct val="90000"/>
              </a:lnSpc>
            </a:pPr>
            <a:endParaRPr lang="nl-NL" altLang="nl-NL" dirty="0"/>
          </a:p>
          <a:p>
            <a:pPr>
              <a:lnSpc>
                <a:spcPct val="90000"/>
              </a:lnSpc>
            </a:pPr>
            <a:endParaRPr lang="nl-NL" altLang="nl-NL" dirty="0"/>
          </a:p>
          <a:p>
            <a:pPr>
              <a:lnSpc>
                <a:spcPct val="90000"/>
              </a:lnSpc>
            </a:pPr>
            <a:r>
              <a:rPr lang="nl-NL" altLang="nl-NL" dirty="0" err="1"/>
              <a:t>Also</a:t>
            </a:r>
            <a:r>
              <a:rPr lang="nl-NL" altLang="nl-NL" dirty="0"/>
              <a:t> </a:t>
            </a:r>
            <a:r>
              <a:rPr lang="nl-NL" altLang="nl-NL" dirty="0" err="1"/>
              <a:t>denoted</a:t>
            </a:r>
            <a:r>
              <a:rPr lang="nl-NL" altLang="nl-NL" dirty="0"/>
              <a:t> as [IX][JX], more </a:t>
            </a:r>
            <a:r>
              <a:rPr lang="nl-NL" altLang="nl-NL" dirty="0" err="1"/>
              <a:t>restrictive</a:t>
            </a:r>
            <a:r>
              <a:rPr lang="nl-NL" altLang="nl-NL" dirty="0"/>
              <a:t> </a:t>
            </a:r>
            <a:r>
              <a:rPr lang="nl-NL" altLang="nl-NL" dirty="0" err="1"/>
              <a:t>models</a:t>
            </a:r>
            <a:r>
              <a:rPr lang="nl-NL" altLang="nl-NL" dirty="0"/>
              <a:t> </a:t>
            </a:r>
            <a:r>
              <a:rPr lang="nl-NL" altLang="nl-NL" dirty="0" err="1"/>
              <a:t>possible</a:t>
            </a:r>
            <a:endParaRPr lang="nl-NL" altLang="nl-NL" dirty="0"/>
          </a:p>
          <a:p>
            <a:pPr>
              <a:lnSpc>
                <a:spcPct val="90000"/>
              </a:lnSpc>
            </a:pPr>
            <a:r>
              <a:rPr lang="nl-NL" altLang="nl-NL" dirty="0"/>
              <a:t>In [IX][JX] </a:t>
            </a:r>
            <a:r>
              <a:rPr lang="nl-NL" altLang="nl-NL" dirty="0" err="1"/>
              <a:t>inclusion</a:t>
            </a:r>
            <a:r>
              <a:rPr lang="nl-NL" altLang="nl-NL" dirty="0"/>
              <a:t> </a:t>
            </a:r>
            <a:r>
              <a:rPr lang="nl-NL" altLang="nl-NL" dirty="0" err="1"/>
              <a:t>probabilities</a:t>
            </a:r>
            <a:r>
              <a:rPr lang="nl-NL" altLang="nl-NL" dirty="0"/>
              <a:t> </a:t>
            </a:r>
            <a:r>
              <a:rPr lang="nl-NL" altLang="nl-NL" dirty="0" err="1"/>
              <a:t>for</a:t>
            </a:r>
            <a:r>
              <a:rPr lang="nl-NL" altLang="nl-NL" dirty="0"/>
              <a:t> I </a:t>
            </a:r>
            <a:r>
              <a:rPr lang="nl-NL" altLang="nl-NL" dirty="0" err="1"/>
              <a:t>and</a:t>
            </a:r>
            <a:r>
              <a:rPr lang="nl-NL" altLang="nl-NL" dirty="0"/>
              <a:t> J </a:t>
            </a:r>
            <a:r>
              <a:rPr lang="nl-NL" altLang="nl-NL" dirty="0" err="1"/>
              <a:t>vary</a:t>
            </a:r>
            <a:r>
              <a:rPr lang="nl-NL" altLang="nl-NL" dirty="0"/>
              <a:t> </a:t>
            </a:r>
          </a:p>
          <a:p>
            <a:pPr>
              <a:lnSpc>
                <a:spcPct val="90000"/>
              </a:lnSpc>
              <a:buFont typeface="Monotype Sorts" pitchFamily="2" charset="2"/>
              <a:buNone/>
            </a:pPr>
            <a:r>
              <a:rPr lang="nl-NL" altLang="nl-NL" dirty="0"/>
              <a:t>	</a:t>
            </a:r>
            <a:r>
              <a:rPr lang="nl-NL" altLang="nl-NL" dirty="0" err="1"/>
              <a:t>by</a:t>
            </a:r>
            <a:r>
              <a:rPr lang="nl-NL" altLang="nl-NL" dirty="0"/>
              <a:t> levels of X</a:t>
            </a:r>
          </a:p>
        </p:txBody>
      </p:sp>
      <p:graphicFrame>
        <p:nvGraphicFramePr>
          <p:cNvPr id="230404" name="Object 4"/>
          <p:cNvGraphicFramePr>
            <a:graphicFrameLocks noGrp="1" noChangeAspect="1"/>
          </p:cNvGraphicFramePr>
          <p:nvPr>
            <p:ph sz="quarter" idx="2"/>
          </p:nvPr>
        </p:nvGraphicFramePr>
        <p:xfrm>
          <a:off x="2216150" y="2349500"/>
          <a:ext cx="4140200" cy="571500"/>
        </p:xfrm>
        <a:graphic>
          <a:graphicData uri="http://schemas.openxmlformats.org/presentationml/2006/ole">
            <mc:AlternateContent xmlns:mc="http://schemas.openxmlformats.org/markup-compatibility/2006">
              <mc:Choice xmlns:v="urn:schemas-microsoft-com:vml" Requires="v">
                <p:oleObj spid="_x0000_s3318" name="Vergelijking" r:id="rId3" imgW="1841400" imgH="253800" progId="Equation.3">
                  <p:embed/>
                </p:oleObj>
              </mc:Choice>
              <mc:Fallback>
                <p:oleObj name="Vergelijking" r:id="rId3" imgW="184140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349500"/>
                        <a:ext cx="41402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0408" name="Object 8"/>
          <p:cNvGraphicFramePr>
            <a:graphicFrameLocks noChangeAspect="1"/>
          </p:cNvGraphicFramePr>
          <p:nvPr>
            <p:extLst>
              <p:ext uri="{D42A27DB-BD31-4B8C-83A1-F6EECF244321}">
                <p14:modId xmlns:p14="http://schemas.microsoft.com/office/powerpoint/2010/main" val="1525903845"/>
              </p:ext>
            </p:extLst>
          </p:nvPr>
        </p:nvGraphicFramePr>
        <p:xfrm>
          <a:off x="1211263" y="4076700"/>
          <a:ext cx="8272462" cy="625475"/>
        </p:xfrm>
        <a:graphic>
          <a:graphicData uri="http://schemas.openxmlformats.org/presentationml/2006/ole">
            <mc:AlternateContent xmlns:mc="http://schemas.openxmlformats.org/markup-compatibility/2006">
              <mc:Choice xmlns:v="urn:schemas-microsoft-com:vml" Requires="v">
                <p:oleObj spid="_x0000_s3319" name="Vergelijking" r:id="rId5" imgW="3352680" imgH="253800" progId="Equation.3">
                  <p:embed/>
                </p:oleObj>
              </mc:Choice>
              <mc:Fallback>
                <p:oleObj name="Vergelijking" r:id="rId5" imgW="3352680" imgH="253800" progId="Equation.3">
                  <p:embed/>
                  <p:pic>
                    <p:nvPicPr>
                      <p:cNvPr id="0" name=""/>
                      <p:cNvPicPr>
                        <a:picLocks noChangeAspect="1" noChangeArrowheads="1"/>
                      </p:cNvPicPr>
                      <p:nvPr/>
                    </p:nvPicPr>
                    <p:blipFill>
                      <a:blip r:embed="rId6"/>
                      <a:srcRect/>
                      <a:stretch>
                        <a:fillRect/>
                      </a:stretch>
                    </p:blipFill>
                    <p:spPr bwMode="auto">
                      <a:xfrm>
                        <a:off x="1211263" y="4076700"/>
                        <a:ext cx="827246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2246176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Example 1 revisited</a:t>
            </a:r>
            <a:endParaRPr lang="nl-NL"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513" y="2636912"/>
            <a:ext cx="3744415" cy="1975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2259" y="2609720"/>
            <a:ext cx="3727165" cy="1978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1136576" y="1700808"/>
            <a:ext cx="5373779" cy="461665"/>
          </a:xfrm>
          <a:prstGeom prst="rect">
            <a:avLst/>
          </a:prstGeom>
          <a:noFill/>
        </p:spPr>
        <p:txBody>
          <a:bodyPr wrap="none" rtlCol="0">
            <a:spAutoFit/>
          </a:bodyPr>
          <a:lstStyle/>
          <a:p>
            <a:r>
              <a:rPr lang="nl-NL" dirty="0" err="1">
                <a:latin typeface="+mn-lt"/>
              </a:rPr>
              <a:t>Males</a:t>
            </a:r>
            <a:r>
              <a:rPr lang="nl-NL" dirty="0">
                <a:latin typeface="+mn-lt"/>
              </a:rPr>
              <a:t> on the </a:t>
            </a:r>
            <a:r>
              <a:rPr lang="nl-NL" dirty="0" err="1">
                <a:latin typeface="+mn-lt"/>
              </a:rPr>
              <a:t>left</a:t>
            </a:r>
            <a:r>
              <a:rPr lang="nl-NL" dirty="0">
                <a:latin typeface="+mn-lt"/>
              </a:rPr>
              <a:t>, </a:t>
            </a:r>
            <a:r>
              <a:rPr lang="nl-NL" dirty="0" err="1">
                <a:latin typeface="+mn-lt"/>
              </a:rPr>
              <a:t>females</a:t>
            </a:r>
            <a:r>
              <a:rPr lang="nl-NL" dirty="0">
                <a:latin typeface="+mn-lt"/>
              </a:rPr>
              <a:t> on the right</a:t>
            </a:r>
          </a:p>
        </p:txBody>
      </p:sp>
      <p:sp>
        <p:nvSpPr>
          <p:cNvPr id="7" name="Tekstvak 6"/>
          <p:cNvSpPr txBox="1"/>
          <p:nvPr/>
        </p:nvSpPr>
        <p:spPr>
          <a:xfrm>
            <a:off x="1136576" y="5373216"/>
            <a:ext cx="7041287" cy="1200329"/>
          </a:xfrm>
          <a:prstGeom prst="rect">
            <a:avLst/>
          </a:prstGeom>
          <a:noFill/>
        </p:spPr>
        <p:txBody>
          <a:bodyPr wrap="none" rtlCol="0">
            <a:spAutoFit/>
          </a:bodyPr>
          <a:lstStyle/>
          <a:p>
            <a:r>
              <a:rPr lang="nl-NL" dirty="0" err="1">
                <a:latin typeface="+mn-lt"/>
              </a:rPr>
              <a:t>Missed</a:t>
            </a:r>
            <a:r>
              <a:rPr lang="nl-NL" dirty="0">
                <a:latin typeface="+mn-lt"/>
              </a:rPr>
              <a:t> </a:t>
            </a:r>
            <a:r>
              <a:rPr lang="nl-NL" dirty="0" err="1">
                <a:latin typeface="+mn-lt"/>
              </a:rPr>
              <a:t>for</a:t>
            </a:r>
            <a:r>
              <a:rPr lang="nl-NL" dirty="0">
                <a:latin typeface="+mn-lt"/>
              </a:rPr>
              <a:t> </a:t>
            </a:r>
            <a:r>
              <a:rPr lang="nl-NL" dirty="0" err="1">
                <a:latin typeface="+mn-lt"/>
              </a:rPr>
              <a:t>males</a:t>
            </a:r>
            <a:r>
              <a:rPr lang="nl-NL" dirty="0">
                <a:latin typeface="+mn-lt"/>
              </a:rPr>
              <a:t>: 3,584; </a:t>
            </a:r>
            <a:r>
              <a:rPr lang="nl-NL" dirty="0" err="1">
                <a:latin typeface="+mn-lt"/>
              </a:rPr>
              <a:t>missed</a:t>
            </a:r>
            <a:r>
              <a:rPr lang="nl-NL" dirty="0">
                <a:latin typeface="+mn-lt"/>
              </a:rPr>
              <a:t> </a:t>
            </a:r>
            <a:r>
              <a:rPr lang="nl-NL" dirty="0" err="1">
                <a:latin typeface="+mn-lt"/>
              </a:rPr>
              <a:t>for</a:t>
            </a:r>
            <a:r>
              <a:rPr lang="nl-NL" dirty="0">
                <a:latin typeface="+mn-lt"/>
              </a:rPr>
              <a:t> </a:t>
            </a:r>
            <a:r>
              <a:rPr lang="nl-NL" dirty="0" err="1">
                <a:latin typeface="+mn-lt"/>
              </a:rPr>
              <a:t>females</a:t>
            </a:r>
            <a:r>
              <a:rPr lang="nl-NL" dirty="0">
                <a:latin typeface="+mn-lt"/>
              </a:rPr>
              <a:t> 2,113</a:t>
            </a:r>
          </a:p>
          <a:p>
            <a:endParaRPr lang="nl-NL" dirty="0">
              <a:latin typeface="+mn-lt"/>
            </a:endParaRPr>
          </a:p>
          <a:p>
            <a:r>
              <a:rPr lang="nl-NL" dirty="0" err="1">
                <a:latin typeface="+mn-lt"/>
              </a:rPr>
              <a:t>Together</a:t>
            </a:r>
            <a:r>
              <a:rPr lang="nl-NL" dirty="0">
                <a:latin typeface="+mn-lt"/>
              </a:rPr>
              <a:t> 5,696 </a:t>
            </a:r>
            <a:r>
              <a:rPr lang="nl-NL" dirty="0" err="1">
                <a:latin typeface="+mn-lt"/>
              </a:rPr>
              <a:t>missed</a:t>
            </a:r>
            <a:endParaRPr lang="nl-NL" dirty="0">
              <a:latin typeface="+mn-lt"/>
            </a:endParaRPr>
          </a:p>
        </p:txBody>
      </p:sp>
    </p:spTree>
    <p:extLst>
      <p:ext uri="{BB962C8B-B14F-4D97-AF65-F5344CB8AC3E}">
        <p14:creationId xmlns:p14="http://schemas.microsoft.com/office/powerpoint/2010/main" val="3444705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568450" y="449263"/>
            <a:ext cx="69903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1"/>
              </a:buClr>
              <a:buSzPct val="75000"/>
              <a:buFont typeface="Monotype Sorts" pitchFamily="2" charset="2"/>
              <a:buChar char="u"/>
              <a:defRPr sz="2400">
                <a:solidFill>
                  <a:schemeClr val="tx1"/>
                </a:solidFill>
                <a:latin typeface="Tahoma" panose="020B0604030504040204" pitchFamily="34" charset="0"/>
              </a:defRPr>
            </a:lvl1pPr>
            <a:lvl2pPr marL="742950" indent="-285750">
              <a:spcBef>
                <a:spcPct val="20000"/>
              </a:spcBef>
              <a:buClr>
                <a:schemeClr val="tx1"/>
              </a:buClr>
              <a:buSzPct val="100000"/>
              <a:buChar char="–"/>
              <a:defRPr sz="2000">
                <a:solidFill>
                  <a:schemeClr val="tx1"/>
                </a:solidFill>
                <a:latin typeface="Tahoma" panose="020B0604030504040204" pitchFamily="34" charset="0"/>
              </a:defRPr>
            </a:lvl2pPr>
            <a:lvl3pPr marL="1143000" indent="-228600">
              <a:spcBef>
                <a:spcPct val="20000"/>
              </a:spcBef>
              <a:buClr>
                <a:schemeClr val="tx1"/>
              </a:buClr>
              <a:buSzPct val="100000"/>
              <a:buChar char="»"/>
              <a:defRPr>
                <a:solidFill>
                  <a:schemeClr val="tx1"/>
                </a:solidFill>
                <a:latin typeface="Tahoma" panose="020B0604030504040204" pitchFamily="34" charset="0"/>
              </a:defRPr>
            </a:lvl3pPr>
            <a:lvl4pPr marL="1600200" indent="-228600">
              <a:spcBef>
                <a:spcPct val="20000"/>
              </a:spcBef>
              <a:buClr>
                <a:schemeClr val="tx1"/>
              </a:buClr>
              <a:buSzPct val="65000"/>
              <a:buFont typeface="Monotype Sorts" pitchFamily="2" charset="2"/>
              <a:buChar char="u"/>
              <a:defRPr sz="1600">
                <a:solidFill>
                  <a:schemeClr val="tx1"/>
                </a:solidFill>
                <a:latin typeface="Tahoma" panose="020B0604030504040204" pitchFamily="34" charset="0"/>
              </a:defRPr>
            </a:lvl4pPr>
            <a:lvl5pPr marL="2057400" indent="-228600">
              <a:spcBef>
                <a:spcPct val="20000"/>
              </a:spcBef>
              <a:buClr>
                <a:schemeClr val="tx1"/>
              </a:buClr>
              <a:buSzPct val="100000"/>
              <a:buChar char="–"/>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9pPr>
          </a:lstStyle>
          <a:p>
            <a:pPr eaLnBrk="1" hangingPunct="1">
              <a:spcBef>
                <a:spcPct val="0"/>
              </a:spcBef>
              <a:buClrTx/>
              <a:buSzTx/>
              <a:buFontTx/>
              <a:buNone/>
            </a:pPr>
            <a:r>
              <a:rPr lang="en-US" altLang="nl-NL" dirty="0"/>
              <a:t>Example 4:</a:t>
            </a:r>
          </a:p>
          <a:p>
            <a:pPr eaLnBrk="1" hangingPunct="1">
              <a:spcBef>
                <a:spcPct val="0"/>
              </a:spcBef>
              <a:buClrTx/>
              <a:buSzTx/>
              <a:buFontTx/>
              <a:buNone/>
            </a:pPr>
            <a:r>
              <a:rPr lang="en-US" altLang="nl-NL" dirty="0"/>
              <a:t>Prevalence of diabetes in a town of northern Italy.</a:t>
            </a:r>
          </a:p>
          <a:p>
            <a:pPr eaLnBrk="1" hangingPunct="1">
              <a:spcBef>
                <a:spcPct val="0"/>
              </a:spcBef>
              <a:buClrTx/>
              <a:buSzTx/>
              <a:buFontTx/>
              <a:buNone/>
            </a:pPr>
            <a:endParaRPr lang="nl-NL" altLang="nl-NL" dirty="0"/>
          </a:p>
        </p:txBody>
      </p:sp>
      <p:sp>
        <p:nvSpPr>
          <p:cNvPr id="31747" name="Text Box 3"/>
          <p:cNvSpPr txBox="1">
            <a:spLocks noChangeArrowheads="1"/>
          </p:cNvSpPr>
          <p:nvPr/>
        </p:nvSpPr>
        <p:spPr bwMode="auto">
          <a:xfrm>
            <a:off x="2559050" y="1744663"/>
            <a:ext cx="515302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1"/>
              </a:buClr>
              <a:buSzPct val="75000"/>
              <a:buFont typeface="Monotype Sorts" pitchFamily="2" charset="2"/>
              <a:buChar char="u"/>
              <a:defRPr sz="2400">
                <a:solidFill>
                  <a:schemeClr val="tx1"/>
                </a:solidFill>
                <a:latin typeface="Tahoma" panose="020B0604030504040204" pitchFamily="34" charset="0"/>
              </a:defRPr>
            </a:lvl1pPr>
            <a:lvl2pPr marL="742950" indent="-285750">
              <a:spcBef>
                <a:spcPct val="20000"/>
              </a:spcBef>
              <a:buClr>
                <a:schemeClr val="tx1"/>
              </a:buClr>
              <a:buSzPct val="100000"/>
              <a:buChar char="–"/>
              <a:defRPr sz="2000">
                <a:solidFill>
                  <a:schemeClr val="tx1"/>
                </a:solidFill>
                <a:latin typeface="Tahoma" panose="020B0604030504040204" pitchFamily="34" charset="0"/>
              </a:defRPr>
            </a:lvl2pPr>
            <a:lvl3pPr marL="1143000" indent="-228600">
              <a:spcBef>
                <a:spcPct val="20000"/>
              </a:spcBef>
              <a:buClr>
                <a:schemeClr val="tx1"/>
              </a:buClr>
              <a:buSzPct val="100000"/>
              <a:buChar char="»"/>
              <a:defRPr>
                <a:solidFill>
                  <a:schemeClr val="tx1"/>
                </a:solidFill>
                <a:latin typeface="Tahoma" panose="020B0604030504040204" pitchFamily="34" charset="0"/>
              </a:defRPr>
            </a:lvl3pPr>
            <a:lvl4pPr marL="1600200" indent="-228600">
              <a:spcBef>
                <a:spcPct val="20000"/>
              </a:spcBef>
              <a:buClr>
                <a:schemeClr val="tx1"/>
              </a:buClr>
              <a:buSzPct val="65000"/>
              <a:buFont typeface="Monotype Sorts" pitchFamily="2" charset="2"/>
              <a:buChar char="u"/>
              <a:defRPr sz="1600">
                <a:solidFill>
                  <a:schemeClr val="tx1"/>
                </a:solidFill>
                <a:latin typeface="Tahoma" panose="020B0604030504040204" pitchFamily="34" charset="0"/>
              </a:defRPr>
            </a:lvl4pPr>
            <a:lvl5pPr marL="2057400" indent="-228600">
              <a:spcBef>
                <a:spcPct val="20000"/>
              </a:spcBef>
              <a:buClr>
                <a:schemeClr val="tx1"/>
              </a:buClr>
              <a:buSzPct val="100000"/>
              <a:buChar char="–"/>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9pPr>
          </a:lstStyle>
          <a:p>
            <a:pPr eaLnBrk="1" hangingPunct="1">
              <a:spcBef>
                <a:spcPct val="0"/>
              </a:spcBef>
              <a:buClrTx/>
              <a:buSzTx/>
              <a:buFontTx/>
              <a:buNone/>
            </a:pPr>
            <a:r>
              <a:rPr lang="en-US" altLang="nl-NL"/>
              <a:t>Four registrations:</a:t>
            </a:r>
          </a:p>
          <a:p>
            <a:pPr eaLnBrk="1" hangingPunct="1">
              <a:spcBef>
                <a:spcPct val="0"/>
              </a:spcBef>
              <a:buClrTx/>
              <a:buSzTx/>
              <a:buFontTx/>
              <a:buChar char="-"/>
            </a:pPr>
            <a:r>
              <a:rPr lang="en-US" altLang="nl-NL"/>
              <a:t>Diabetic clinic, family physician.</a:t>
            </a:r>
          </a:p>
          <a:p>
            <a:pPr eaLnBrk="1" hangingPunct="1">
              <a:spcBef>
                <a:spcPct val="0"/>
              </a:spcBef>
              <a:buClrTx/>
              <a:buSzTx/>
              <a:buFontTx/>
              <a:buChar char="-"/>
            </a:pPr>
            <a:r>
              <a:rPr lang="en-US" altLang="nl-NL"/>
              <a:t>Hospital discharge.</a:t>
            </a:r>
          </a:p>
          <a:p>
            <a:pPr eaLnBrk="1" hangingPunct="1">
              <a:spcBef>
                <a:spcPct val="0"/>
              </a:spcBef>
              <a:buClrTx/>
              <a:buSzTx/>
              <a:buFontTx/>
              <a:buChar char="-"/>
            </a:pPr>
            <a:r>
              <a:rPr lang="en-US" altLang="nl-NL"/>
              <a:t>Insulin and oral hypo glycerin.</a:t>
            </a:r>
          </a:p>
          <a:p>
            <a:pPr eaLnBrk="1" hangingPunct="1">
              <a:spcBef>
                <a:spcPct val="0"/>
              </a:spcBef>
              <a:buClrTx/>
              <a:buSzTx/>
              <a:buFontTx/>
              <a:buChar char="-"/>
            </a:pPr>
            <a:r>
              <a:rPr lang="en-US" altLang="nl-NL"/>
              <a:t>Reagent strips and insulin syringes. </a:t>
            </a:r>
            <a:endParaRPr lang="nl-NL" altLang="nl-NL"/>
          </a:p>
        </p:txBody>
      </p:sp>
      <p:sp>
        <p:nvSpPr>
          <p:cNvPr id="31748" name="Text Box 4"/>
          <p:cNvSpPr txBox="1">
            <a:spLocks noChangeArrowheads="1"/>
          </p:cNvSpPr>
          <p:nvPr/>
        </p:nvSpPr>
        <p:spPr bwMode="auto">
          <a:xfrm>
            <a:off x="2559050" y="3878263"/>
            <a:ext cx="3230563"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1"/>
              </a:buClr>
              <a:buSzPct val="75000"/>
              <a:buFont typeface="Monotype Sorts" pitchFamily="2" charset="2"/>
              <a:buChar char="u"/>
              <a:defRPr sz="2400">
                <a:solidFill>
                  <a:schemeClr val="tx1"/>
                </a:solidFill>
                <a:latin typeface="Tahoma" panose="020B0604030504040204" pitchFamily="34" charset="0"/>
              </a:defRPr>
            </a:lvl1pPr>
            <a:lvl2pPr marL="742950" indent="-285750">
              <a:spcBef>
                <a:spcPct val="20000"/>
              </a:spcBef>
              <a:buClr>
                <a:schemeClr val="tx1"/>
              </a:buClr>
              <a:buSzPct val="100000"/>
              <a:buChar char="–"/>
              <a:defRPr sz="2000">
                <a:solidFill>
                  <a:schemeClr val="tx1"/>
                </a:solidFill>
                <a:latin typeface="Tahoma" panose="020B0604030504040204" pitchFamily="34" charset="0"/>
              </a:defRPr>
            </a:lvl2pPr>
            <a:lvl3pPr marL="1143000" indent="-228600">
              <a:spcBef>
                <a:spcPct val="20000"/>
              </a:spcBef>
              <a:buClr>
                <a:schemeClr val="tx1"/>
              </a:buClr>
              <a:buSzPct val="100000"/>
              <a:buChar char="»"/>
              <a:defRPr>
                <a:solidFill>
                  <a:schemeClr val="tx1"/>
                </a:solidFill>
                <a:latin typeface="Tahoma" panose="020B0604030504040204" pitchFamily="34" charset="0"/>
              </a:defRPr>
            </a:lvl3pPr>
            <a:lvl4pPr marL="1600200" indent="-228600">
              <a:spcBef>
                <a:spcPct val="20000"/>
              </a:spcBef>
              <a:buClr>
                <a:schemeClr val="tx1"/>
              </a:buClr>
              <a:buSzPct val="65000"/>
              <a:buFont typeface="Monotype Sorts" pitchFamily="2" charset="2"/>
              <a:buChar char="u"/>
              <a:defRPr sz="1600">
                <a:solidFill>
                  <a:schemeClr val="tx1"/>
                </a:solidFill>
                <a:latin typeface="Tahoma" panose="020B0604030504040204" pitchFamily="34" charset="0"/>
              </a:defRPr>
            </a:lvl4pPr>
            <a:lvl5pPr marL="2057400" indent="-228600">
              <a:spcBef>
                <a:spcPct val="20000"/>
              </a:spcBef>
              <a:buClr>
                <a:schemeClr val="tx1"/>
              </a:buClr>
              <a:buSzPct val="100000"/>
              <a:buChar char="–"/>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9pPr>
          </a:lstStyle>
          <a:p>
            <a:pPr eaLnBrk="1" hangingPunct="1">
              <a:spcBef>
                <a:spcPct val="0"/>
              </a:spcBef>
              <a:buClrTx/>
              <a:buSzTx/>
              <a:buFontTx/>
              <a:buNone/>
            </a:pPr>
            <a:r>
              <a:rPr lang="en-US" altLang="nl-NL"/>
              <a:t>Covariate: treatment</a:t>
            </a:r>
          </a:p>
          <a:p>
            <a:pPr eaLnBrk="1" hangingPunct="1">
              <a:spcBef>
                <a:spcPct val="0"/>
              </a:spcBef>
              <a:buClrTx/>
              <a:buSzTx/>
              <a:buFontTx/>
              <a:buChar char="-"/>
            </a:pPr>
            <a:r>
              <a:rPr lang="en-US" altLang="nl-NL"/>
              <a:t>Diet.</a:t>
            </a:r>
          </a:p>
          <a:p>
            <a:pPr eaLnBrk="1" hangingPunct="1">
              <a:spcBef>
                <a:spcPct val="0"/>
              </a:spcBef>
              <a:buClrTx/>
              <a:buSzTx/>
              <a:buFontTx/>
              <a:buChar char="-"/>
            </a:pPr>
            <a:r>
              <a:rPr lang="en-US" altLang="nl-NL"/>
              <a:t>Hypoglycemic agents.</a:t>
            </a:r>
          </a:p>
          <a:p>
            <a:pPr eaLnBrk="1" hangingPunct="1">
              <a:spcBef>
                <a:spcPct val="0"/>
              </a:spcBef>
              <a:buClrTx/>
              <a:buSzTx/>
              <a:buFontTx/>
              <a:buChar char="-"/>
            </a:pPr>
            <a:r>
              <a:rPr lang="en-US" altLang="nl-NL"/>
              <a:t>Insulin.</a:t>
            </a:r>
          </a:p>
          <a:p>
            <a:pPr eaLnBrk="1" hangingPunct="1">
              <a:spcBef>
                <a:spcPct val="0"/>
              </a:spcBef>
              <a:buClrTx/>
              <a:buSzTx/>
              <a:buFontTx/>
              <a:buChar char="-"/>
            </a:pPr>
            <a:endParaRPr lang="nl-NL" altLang="nl-NL"/>
          </a:p>
        </p:txBody>
      </p:sp>
    </p:spTree>
    <p:extLst>
      <p:ext uri="{BB962C8B-B14F-4D97-AF65-F5344CB8AC3E}">
        <p14:creationId xmlns:p14="http://schemas.microsoft.com/office/powerpoint/2010/main" val="3554560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Outline</a:t>
            </a:r>
            <a:endParaRPr lang="nl-NL" dirty="0"/>
          </a:p>
        </p:txBody>
      </p:sp>
      <p:sp>
        <p:nvSpPr>
          <p:cNvPr id="3" name="Tijdelijke aanduiding voor inhoud 2"/>
          <p:cNvSpPr>
            <a:spLocks noGrp="1"/>
          </p:cNvSpPr>
          <p:nvPr>
            <p:ph idx="1"/>
          </p:nvPr>
        </p:nvSpPr>
        <p:spPr/>
        <p:txBody>
          <a:bodyPr/>
          <a:lstStyle/>
          <a:p>
            <a:pPr marL="457200" indent="-457200">
              <a:buAutoNum type="arabicPeriod"/>
            </a:pPr>
            <a:r>
              <a:rPr lang="nl-NL" sz="2800" dirty="0" err="1"/>
              <a:t>Capture-recapture</a:t>
            </a:r>
            <a:r>
              <a:rPr lang="nl-NL" sz="2800" dirty="0"/>
              <a:t> </a:t>
            </a:r>
            <a:r>
              <a:rPr lang="nl-NL" sz="2800" dirty="0" err="1"/>
              <a:t>two</a:t>
            </a:r>
            <a:r>
              <a:rPr lang="nl-NL" sz="2800" dirty="0"/>
              <a:t>-list case</a:t>
            </a:r>
          </a:p>
          <a:p>
            <a:pPr marL="457200" indent="-457200">
              <a:buFont typeface="Monotype Sorts" pitchFamily="2" charset="2"/>
              <a:buAutoNum type="arabicPeriod"/>
            </a:pPr>
            <a:r>
              <a:rPr lang="en-GB" sz="2800" dirty="0"/>
              <a:t>Capture-recapture three-list case</a:t>
            </a:r>
            <a:endParaRPr lang="nl-NL" sz="2800" dirty="0"/>
          </a:p>
          <a:p>
            <a:pPr marL="457200" indent="-457200">
              <a:buAutoNum type="arabicPeriod"/>
            </a:pPr>
            <a:r>
              <a:rPr lang="nl-NL" sz="2800" dirty="0" err="1"/>
              <a:t>Including</a:t>
            </a:r>
            <a:r>
              <a:rPr lang="nl-NL" sz="2800" dirty="0"/>
              <a:t> </a:t>
            </a:r>
            <a:r>
              <a:rPr lang="nl-NL" sz="2800" dirty="0" err="1"/>
              <a:t>categorical</a:t>
            </a:r>
            <a:r>
              <a:rPr lang="nl-NL" sz="2800" dirty="0"/>
              <a:t> </a:t>
            </a:r>
            <a:r>
              <a:rPr lang="nl-NL" sz="2800" dirty="0" err="1"/>
              <a:t>covariates</a:t>
            </a:r>
            <a:endParaRPr lang="nl-NL" sz="2800" dirty="0"/>
          </a:p>
          <a:p>
            <a:pPr marL="457200" indent="-457200">
              <a:buAutoNum type="arabicPeriod"/>
            </a:pPr>
            <a:r>
              <a:rPr lang="nl-NL" sz="2800" dirty="0" err="1"/>
              <a:t>Graphical</a:t>
            </a:r>
            <a:r>
              <a:rPr lang="nl-NL" sz="2800" dirty="0"/>
              <a:t> </a:t>
            </a:r>
            <a:r>
              <a:rPr lang="nl-NL" sz="2800" dirty="0" err="1"/>
              <a:t>models</a:t>
            </a:r>
            <a:r>
              <a:rPr lang="nl-NL" sz="2800" dirty="0"/>
              <a:t> </a:t>
            </a:r>
            <a:r>
              <a:rPr lang="nl-NL" sz="2800" dirty="0" err="1"/>
              <a:t>and</a:t>
            </a:r>
            <a:r>
              <a:rPr lang="nl-NL" sz="2800" dirty="0"/>
              <a:t> </a:t>
            </a:r>
            <a:r>
              <a:rPr lang="nl-NL" sz="2800" dirty="0" err="1"/>
              <a:t>collapsibility</a:t>
            </a:r>
            <a:r>
              <a:rPr lang="nl-NL" sz="2800" dirty="0"/>
              <a:t> </a:t>
            </a:r>
            <a:r>
              <a:rPr lang="nl-NL" sz="2800" dirty="0" err="1"/>
              <a:t>properties</a:t>
            </a:r>
            <a:endParaRPr lang="nl-NL" sz="2800" dirty="0"/>
          </a:p>
          <a:p>
            <a:pPr marL="457200" indent="-457200">
              <a:buAutoNum type="arabicPeriod"/>
            </a:pPr>
            <a:r>
              <a:rPr lang="nl-NL" sz="2800" dirty="0" err="1"/>
              <a:t>Covariates</a:t>
            </a:r>
            <a:r>
              <a:rPr lang="nl-NL" sz="2800" dirty="0"/>
              <a:t> </a:t>
            </a:r>
            <a:r>
              <a:rPr lang="nl-NL" sz="2800" dirty="0" err="1"/>
              <a:t>not</a:t>
            </a:r>
            <a:r>
              <a:rPr lang="nl-NL" sz="2800" dirty="0"/>
              <a:t> </a:t>
            </a:r>
            <a:r>
              <a:rPr lang="nl-NL" sz="2800" dirty="0" err="1"/>
              <a:t>observed</a:t>
            </a:r>
            <a:r>
              <a:rPr lang="nl-NL" sz="2800" dirty="0"/>
              <a:t> in </a:t>
            </a:r>
            <a:r>
              <a:rPr lang="nl-NL" sz="2800" dirty="0" err="1"/>
              <a:t>every</a:t>
            </a:r>
            <a:r>
              <a:rPr lang="nl-NL" sz="2800" dirty="0"/>
              <a:t> list</a:t>
            </a:r>
          </a:p>
          <a:p>
            <a:pPr marL="457200" indent="-457200">
              <a:buAutoNum type="arabicPeriod"/>
            </a:pPr>
            <a:r>
              <a:rPr lang="nl-NL" sz="2800" dirty="0" err="1"/>
              <a:t>Examples</a:t>
            </a:r>
            <a:r>
              <a:rPr lang="nl-NL" sz="2800" dirty="0"/>
              <a:t> </a:t>
            </a:r>
            <a:r>
              <a:rPr lang="nl-NL" sz="2800" dirty="0" err="1"/>
              <a:t>where</a:t>
            </a:r>
            <a:r>
              <a:rPr lang="nl-NL" sz="2800" dirty="0"/>
              <a:t> </a:t>
            </a:r>
            <a:r>
              <a:rPr lang="nl-NL" sz="2800" dirty="0" err="1"/>
              <a:t>covariate</a:t>
            </a:r>
            <a:r>
              <a:rPr lang="nl-NL" sz="2800" dirty="0"/>
              <a:t> in A </a:t>
            </a:r>
            <a:r>
              <a:rPr lang="nl-NL" sz="2800" dirty="0" err="1"/>
              <a:t>measures</a:t>
            </a:r>
            <a:r>
              <a:rPr lang="nl-NL" sz="2800" dirty="0"/>
              <a:t> </a:t>
            </a:r>
            <a:r>
              <a:rPr lang="nl-NL" sz="2800" dirty="0" err="1"/>
              <a:t>identical</a:t>
            </a:r>
            <a:r>
              <a:rPr lang="nl-NL" sz="2800" dirty="0"/>
              <a:t> concept as </a:t>
            </a:r>
            <a:r>
              <a:rPr lang="nl-NL" sz="2800" dirty="0" err="1"/>
              <a:t>covariate</a:t>
            </a:r>
            <a:r>
              <a:rPr lang="nl-NL" sz="2800" dirty="0"/>
              <a:t> in B</a:t>
            </a:r>
          </a:p>
          <a:p>
            <a:pPr marL="457200" indent="-457200">
              <a:buAutoNum type="arabicPeriod"/>
            </a:pPr>
            <a:r>
              <a:rPr lang="nl-NL" sz="2800" dirty="0" err="1"/>
              <a:t>Future</a:t>
            </a:r>
            <a:r>
              <a:rPr lang="nl-NL" sz="2800" dirty="0"/>
              <a:t> research</a:t>
            </a:r>
          </a:p>
          <a:p>
            <a:pPr marL="457200" indent="-457200">
              <a:buAutoNum type="arabicPeriod"/>
            </a:pPr>
            <a:endParaRPr lang="nl-NL" dirty="0"/>
          </a:p>
          <a:p>
            <a:pPr marL="457200" indent="-457200">
              <a:buAutoNum type="arabicPeriod"/>
            </a:pPr>
            <a:endParaRPr lang="nl-NL" dirty="0"/>
          </a:p>
          <a:p>
            <a:pPr marL="457200" indent="-457200">
              <a:buAutoNum type="arabicPeriod"/>
            </a:pPr>
            <a:endParaRPr lang="nl-NL" dirty="0"/>
          </a:p>
        </p:txBody>
      </p:sp>
    </p:spTree>
    <p:extLst>
      <p:ext uri="{BB962C8B-B14F-4D97-AF65-F5344CB8AC3E}">
        <p14:creationId xmlns:p14="http://schemas.microsoft.com/office/powerpoint/2010/main" val="534211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a:defRPr/>
            </a:pPr>
            <a:endParaRPr lang="en-GB" altLang="nl-NL"/>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1844675"/>
            <a:ext cx="5832475" cy="474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65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2" name="Group 2"/>
          <p:cNvGraphicFramePr>
            <a:graphicFrameLocks noGrp="1"/>
          </p:cNvGraphicFramePr>
          <p:nvPr/>
        </p:nvGraphicFramePr>
        <p:xfrm>
          <a:off x="1651000" y="1600200"/>
          <a:ext cx="6604000" cy="3879851"/>
        </p:xfrm>
        <a:graphic>
          <a:graphicData uri="http://schemas.openxmlformats.org/drawingml/2006/table">
            <a:tbl>
              <a:tblPr/>
              <a:tblGrid>
                <a:gridCol w="3054350">
                  <a:extLst>
                    <a:ext uri="{9D8B030D-6E8A-4147-A177-3AD203B41FA5}">
                      <a16:colId xmlns:a16="http://schemas.microsoft.com/office/drawing/2014/main" val="20000"/>
                    </a:ext>
                  </a:extLst>
                </a:gridCol>
                <a:gridCol w="1347788">
                  <a:extLst>
                    <a:ext uri="{9D8B030D-6E8A-4147-A177-3AD203B41FA5}">
                      <a16:colId xmlns:a16="http://schemas.microsoft.com/office/drawing/2014/main" val="20001"/>
                    </a:ext>
                  </a:extLst>
                </a:gridCol>
                <a:gridCol w="2201862">
                  <a:extLst>
                    <a:ext uri="{9D8B030D-6E8A-4147-A177-3AD203B41FA5}">
                      <a16:colId xmlns:a16="http://schemas.microsoft.com/office/drawing/2014/main" val="20002"/>
                    </a:ext>
                  </a:extLst>
                </a:gridCol>
              </a:tblGrid>
              <a:tr h="396305">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Model</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df</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LRX</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9533">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S1,S2,S3,S4</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215</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120">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+S2S4</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9</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96</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120">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+S3S4</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56</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1120">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+S1S3</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7</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22</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533">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+S2S3</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6</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14</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1120">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+S1S2</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8</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3828" name="Text Box 36"/>
          <p:cNvSpPr txBox="1">
            <a:spLocks noChangeArrowheads="1"/>
          </p:cNvSpPr>
          <p:nvPr/>
        </p:nvSpPr>
        <p:spPr bwMode="auto">
          <a:xfrm>
            <a:off x="569913" y="457200"/>
            <a:ext cx="8766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Monotype Sorts" pitchFamily="2" charset="2"/>
              <a:buChar char="u"/>
              <a:defRPr sz="2400">
                <a:solidFill>
                  <a:schemeClr val="tx1"/>
                </a:solidFill>
                <a:latin typeface="Tahoma" panose="020B0604030504040204" pitchFamily="34" charset="0"/>
              </a:defRPr>
            </a:lvl1pPr>
            <a:lvl2pPr marL="742950" indent="-285750">
              <a:spcBef>
                <a:spcPct val="20000"/>
              </a:spcBef>
              <a:buClr>
                <a:schemeClr val="tx1"/>
              </a:buClr>
              <a:buSzPct val="100000"/>
              <a:buChar char="–"/>
              <a:defRPr sz="2000">
                <a:solidFill>
                  <a:schemeClr val="tx1"/>
                </a:solidFill>
                <a:latin typeface="Tahoma" panose="020B0604030504040204" pitchFamily="34" charset="0"/>
              </a:defRPr>
            </a:lvl2pPr>
            <a:lvl3pPr marL="1143000" indent="-228600">
              <a:spcBef>
                <a:spcPct val="20000"/>
              </a:spcBef>
              <a:buClr>
                <a:schemeClr val="tx1"/>
              </a:buClr>
              <a:buSzPct val="100000"/>
              <a:buChar char="»"/>
              <a:defRPr>
                <a:solidFill>
                  <a:schemeClr val="tx1"/>
                </a:solidFill>
                <a:latin typeface="Tahoma" panose="020B0604030504040204" pitchFamily="34" charset="0"/>
              </a:defRPr>
            </a:lvl3pPr>
            <a:lvl4pPr marL="1600200" indent="-228600">
              <a:spcBef>
                <a:spcPct val="20000"/>
              </a:spcBef>
              <a:buClr>
                <a:schemeClr val="tx1"/>
              </a:buClr>
              <a:buSzPct val="65000"/>
              <a:buFont typeface="Monotype Sorts" pitchFamily="2" charset="2"/>
              <a:buChar char="u"/>
              <a:defRPr sz="1600">
                <a:solidFill>
                  <a:schemeClr val="tx1"/>
                </a:solidFill>
                <a:latin typeface="Tahoma" panose="020B0604030504040204" pitchFamily="34" charset="0"/>
              </a:defRPr>
            </a:lvl4pPr>
            <a:lvl5pPr marL="2057400" indent="-228600">
              <a:spcBef>
                <a:spcPct val="20000"/>
              </a:spcBef>
              <a:buClr>
                <a:schemeClr val="tx1"/>
              </a:buClr>
              <a:buSzPct val="100000"/>
              <a:buChar char="–"/>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9pPr>
          </a:lstStyle>
          <a:p>
            <a:pPr algn="ctr" eaLnBrk="1" hangingPunct="1">
              <a:spcBef>
                <a:spcPct val="0"/>
              </a:spcBef>
              <a:buClrTx/>
              <a:buSzTx/>
              <a:buFontTx/>
              <a:buNone/>
            </a:pPr>
            <a:r>
              <a:rPr lang="en-GB" altLang="nl-NL" sz="3200">
                <a:latin typeface="Arial" panose="020B0604020202020204" pitchFamily="34" charset="0"/>
              </a:rPr>
              <a:t>Models </a:t>
            </a:r>
            <a:r>
              <a:rPr lang="en-GB" altLang="nl-NL" sz="3200"/>
              <a:t>ignoring</a:t>
            </a:r>
            <a:r>
              <a:rPr lang="en-GB" altLang="nl-NL" sz="3200">
                <a:latin typeface="Arial" panose="020B0604020202020204" pitchFamily="34" charset="0"/>
              </a:rPr>
              <a:t> observed heterogeneity</a:t>
            </a:r>
          </a:p>
        </p:txBody>
      </p:sp>
    </p:spTree>
    <p:extLst>
      <p:ext uri="{BB962C8B-B14F-4D97-AF65-F5344CB8AC3E}">
        <p14:creationId xmlns:p14="http://schemas.microsoft.com/office/powerpoint/2010/main" val="2486754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0" name="Group 2"/>
          <p:cNvGraphicFramePr>
            <a:graphicFrameLocks noGrp="1"/>
          </p:cNvGraphicFramePr>
          <p:nvPr/>
        </p:nvGraphicFramePr>
        <p:xfrm>
          <a:off x="1639888" y="1916113"/>
          <a:ext cx="6604000" cy="3298825"/>
        </p:xfrm>
        <a:graphic>
          <a:graphicData uri="http://schemas.openxmlformats.org/drawingml/2006/table">
            <a:tbl>
              <a:tblPr/>
              <a:tblGrid>
                <a:gridCol w="3714750">
                  <a:extLst>
                    <a:ext uri="{9D8B030D-6E8A-4147-A177-3AD203B41FA5}">
                      <a16:colId xmlns:a16="http://schemas.microsoft.com/office/drawing/2014/main" val="20000"/>
                    </a:ext>
                  </a:extLst>
                </a:gridCol>
                <a:gridCol w="1320800">
                  <a:extLst>
                    <a:ext uri="{9D8B030D-6E8A-4147-A177-3AD203B41FA5}">
                      <a16:colId xmlns:a16="http://schemas.microsoft.com/office/drawing/2014/main" val="20001"/>
                    </a:ext>
                  </a:extLst>
                </a:gridCol>
                <a:gridCol w="1568450">
                  <a:extLst>
                    <a:ext uri="{9D8B030D-6E8A-4147-A177-3AD203B41FA5}">
                      <a16:colId xmlns:a16="http://schemas.microsoft.com/office/drawing/2014/main" val="20002"/>
                    </a:ext>
                  </a:extLst>
                </a:gridCol>
              </a:tblGrid>
              <a:tr h="396316">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Model</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df</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LRX</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9549">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CS1,CS2,CS3,CS4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30</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122</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137">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+CS1S3</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27</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84</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137">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+CS2S4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24</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55</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1137">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+CS3S4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21</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36</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549">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+CS1S4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18</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r"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GB" altLang="nl-NL" sz="2000" b="0" i="0" u="none" strike="noStrike" cap="none" normalizeH="0" baseline="0">
                          <a:ln>
                            <a:noFill/>
                          </a:ln>
                          <a:solidFill>
                            <a:schemeClr val="tx1"/>
                          </a:solidFill>
                          <a:effectLst/>
                          <a:latin typeface="Tahoma" pitchFamily="34" charset="0"/>
                        </a:rPr>
                        <a:t>26</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4848" name="Text Box 32"/>
          <p:cNvSpPr txBox="1">
            <a:spLocks noChangeArrowheads="1"/>
          </p:cNvSpPr>
          <p:nvPr/>
        </p:nvSpPr>
        <p:spPr bwMode="auto">
          <a:xfrm>
            <a:off x="415925" y="765175"/>
            <a:ext cx="8766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Monotype Sorts" pitchFamily="2" charset="2"/>
              <a:buChar char="u"/>
              <a:defRPr sz="2400">
                <a:solidFill>
                  <a:schemeClr val="tx1"/>
                </a:solidFill>
                <a:latin typeface="Tahoma" panose="020B0604030504040204" pitchFamily="34" charset="0"/>
              </a:defRPr>
            </a:lvl1pPr>
            <a:lvl2pPr marL="742950" indent="-285750">
              <a:spcBef>
                <a:spcPct val="20000"/>
              </a:spcBef>
              <a:buClr>
                <a:schemeClr val="tx1"/>
              </a:buClr>
              <a:buSzPct val="100000"/>
              <a:buChar char="–"/>
              <a:defRPr sz="2000">
                <a:solidFill>
                  <a:schemeClr val="tx1"/>
                </a:solidFill>
                <a:latin typeface="Tahoma" panose="020B0604030504040204" pitchFamily="34" charset="0"/>
              </a:defRPr>
            </a:lvl2pPr>
            <a:lvl3pPr marL="1143000" indent="-228600">
              <a:spcBef>
                <a:spcPct val="20000"/>
              </a:spcBef>
              <a:buClr>
                <a:schemeClr val="tx1"/>
              </a:buClr>
              <a:buSzPct val="100000"/>
              <a:buChar char="»"/>
              <a:defRPr>
                <a:solidFill>
                  <a:schemeClr val="tx1"/>
                </a:solidFill>
                <a:latin typeface="Tahoma" panose="020B0604030504040204" pitchFamily="34" charset="0"/>
              </a:defRPr>
            </a:lvl3pPr>
            <a:lvl4pPr marL="1600200" indent="-228600">
              <a:spcBef>
                <a:spcPct val="20000"/>
              </a:spcBef>
              <a:buClr>
                <a:schemeClr val="tx1"/>
              </a:buClr>
              <a:buSzPct val="65000"/>
              <a:buFont typeface="Monotype Sorts" pitchFamily="2" charset="2"/>
              <a:buChar char="u"/>
              <a:defRPr sz="1600">
                <a:solidFill>
                  <a:schemeClr val="tx1"/>
                </a:solidFill>
                <a:latin typeface="Tahoma" panose="020B0604030504040204" pitchFamily="34" charset="0"/>
              </a:defRPr>
            </a:lvl4pPr>
            <a:lvl5pPr marL="2057400" indent="-228600">
              <a:spcBef>
                <a:spcPct val="20000"/>
              </a:spcBef>
              <a:buClr>
                <a:schemeClr val="tx1"/>
              </a:buClr>
              <a:buSzPct val="100000"/>
              <a:buChar char="–"/>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9pPr>
          </a:lstStyle>
          <a:p>
            <a:pPr algn="ctr" eaLnBrk="1" hangingPunct="1">
              <a:spcBef>
                <a:spcPct val="0"/>
              </a:spcBef>
              <a:buClrTx/>
              <a:buSzTx/>
              <a:buFontTx/>
              <a:buNone/>
            </a:pPr>
            <a:r>
              <a:rPr lang="en-GB" altLang="nl-NL" sz="3200"/>
              <a:t>Models including observed heterogeneity</a:t>
            </a:r>
          </a:p>
        </p:txBody>
      </p:sp>
      <p:sp>
        <p:nvSpPr>
          <p:cNvPr id="34849" name="Text Box 33"/>
          <p:cNvSpPr txBox="1">
            <a:spLocks noChangeArrowheads="1"/>
          </p:cNvSpPr>
          <p:nvPr/>
        </p:nvSpPr>
        <p:spPr bwMode="auto">
          <a:xfrm>
            <a:off x="1833563" y="5403850"/>
            <a:ext cx="62372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1"/>
              </a:buClr>
              <a:buSzPct val="75000"/>
              <a:buFont typeface="Monotype Sorts" pitchFamily="2" charset="2"/>
              <a:buChar char="u"/>
              <a:defRPr sz="2400">
                <a:solidFill>
                  <a:schemeClr val="tx1"/>
                </a:solidFill>
                <a:latin typeface="Tahoma" panose="020B0604030504040204" pitchFamily="34" charset="0"/>
              </a:defRPr>
            </a:lvl1pPr>
            <a:lvl2pPr marL="742950" indent="-285750">
              <a:spcBef>
                <a:spcPct val="20000"/>
              </a:spcBef>
              <a:buClr>
                <a:schemeClr val="tx1"/>
              </a:buClr>
              <a:buSzPct val="100000"/>
              <a:buChar char="–"/>
              <a:defRPr sz="2000">
                <a:solidFill>
                  <a:schemeClr val="tx1"/>
                </a:solidFill>
                <a:latin typeface="Tahoma" panose="020B0604030504040204" pitchFamily="34" charset="0"/>
              </a:defRPr>
            </a:lvl2pPr>
            <a:lvl3pPr marL="1143000" indent="-228600">
              <a:spcBef>
                <a:spcPct val="20000"/>
              </a:spcBef>
              <a:buClr>
                <a:schemeClr val="tx1"/>
              </a:buClr>
              <a:buSzPct val="100000"/>
              <a:buChar char="»"/>
              <a:defRPr>
                <a:solidFill>
                  <a:schemeClr val="tx1"/>
                </a:solidFill>
                <a:latin typeface="Tahoma" panose="020B0604030504040204" pitchFamily="34" charset="0"/>
              </a:defRPr>
            </a:lvl3pPr>
            <a:lvl4pPr marL="1600200" indent="-228600">
              <a:spcBef>
                <a:spcPct val="20000"/>
              </a:spcBef>
              <a:buClr>
                <a:schemeClr val="tx1"/>
              </a:buClr>
              <a:buSzPct val="65000"/>
              <a:buFont typeface="Monotype Sorts" pitchFamily="2" charset="2"/>
              <a:buChar char="u"/>
              <a:defRPr sz="1600">
                <a:solidFill>
                  <a:schemeClr val="tx1"/>
                </a:solidFill>
                <a:latin typeface="Tahoma" panose="020B0604030504040204" pitchFamily="34" charset="0"/>
              </a:defRPr>
            </a:lvl4pPr>
            <a:lvl5pPr marL="2057400" indent="-228600">
              <a:spcBef>
                <a:spcPct val="20000"/>
              </a:spcBef>
              <a:buClr>
                <a:schemeClr val="tx1"/>
              </a:buClr>
              <a:buSzPct val="100000"/>
              <a:buChar char="–"/>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100000"/>
              <a:buChar char="–"/>
              <a:defRPr sz="1400">
                <a:solidFill>
                  <a:schemeClr val="tx1"/>
                </a:solidFill>
                <a:latin typeface="Tahoma" panose="020B0604030504040204" pitchFamily="34" charset="0"/>
              </a:defRPr>
            </a:lvl9pPr>
          </a:lstStyle>
          <a:p>
            <a:pPr algn="ctr" eaLnBrk="1" hangingPunct="1">
              <a:spcBef>
                <a:spcPct val="0"/>
              </a:spcBef>
              <a:buClrTx/>
              <a:buSzTx/>
              <a:buFontTx/>
              <a:buNone/>
            </a:pPr>
            <a:r>
              <a:rPr lang="en-GB" altLang="nl-NL"/>
              <a:t>Less dependence between lists because </a:t>
            </a:r>
          </a:p>
          <a:p>
            <a:pPr algn="ctr" eaLnBrk="1" hangingPunct="1">
              <a:spcBef>
                <a:spcPct val="0"/>
              </a:spcBef>
              <a:buClrTx/>
              <a:buSzTx/>
              <a:buFontTx/>
              <a:buNone/>
            </a:pPr>
            <a:r>
              <a:rPr lang="en-GB" altLang="nl-NL"/>
              <a:t>observed heterogeneity is taken into account</a:t>
            </a:r>
          </a:p>
        </p:txBody>
      </p:sp>
    </p:spTree>
    <p:extLst>
      <p:ext uri="{BB962C8B-B14F-4D97-AF65-F5344CB8AC3E}">
        <p14:creationId xmlns:p14="http://schemas.microsoft.com/office/powerpoint/2010/main" val="2103241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BE1187-6A17-4970-A524-5FB416603F61}"/>
              </a:ext>
            </a:extLst>
          </p:cNvPr>
          <p:cNvPicPr>
            <a:picLocks noChangeAspect="1"/>
          </p:cNvPicPr>
          <p:nvPr/>
        </p:nvPicPr>
        <p:blipFill>
          <a:blip r:embed="rId2"/>
          <a:stretch>
            <a:fillRect/>
          </a:stretch>
        </p:blipFill>
        <p:spPr>
          <a:xfrm>
            <a:off x="1208584" y="2564904"/>
            <a:ext cx="6882751" cy="3737734"/>
          </a:xfrm>
          <a:prstGeom prst="rect">
            <a:avLst/>
          </a:prstGeom>
        </p:spPr>
      </p:pic>
      <p:sp>
        <p:nvSpPr>
          <p:cNvPr id="7" name="Titel 1">
            <a:extLst>
              <a:ext uri="{FF2B5EF4-FFF2-40B4-BE49-F238E27FC236}">
                <a16:creationId xmlns:a16="http://schemas.microsoft.com/office/drawing/2014/main" id="{6055E0EB-EAAF-4E70-8232-0DF0A239A5E8}"/>
              </a:ext>
            </a:extLst>
          </p:cNvPr>
          <p:cNvSpPr>
            <a:spLocks noGrp="1"/>
          </p:cNvSpPr>
          <p:nvPr>
            <p:ph type="title"/>
          </p:nvPr>
        </p:nvSpPr>
        <p:spPr>
          <a:xfrm>
            <a:off x="420688" y="304800"/>
            <a:ext cx="7734300" cy="1066800"/>
          </a:xfrm>
        </p:spPr>
        <p:txBody>
          <a:bodyPr/>
          <a:lstStyle/>
          <a:p>
            <a:r>
              <a:rPr lang="en-US" dirty="0"/>
              <a:t>Example 5: Human trafficking in the Netherlands</a:t>
            </a:r>
            <a:endParaRPr lang="nl-NL" dirty="0"/>
          </a:p>
        </p:txBody>
      </p:sp>
    </p:spTree>
    <p:extLst>
      <p:ext uri="{BB962C8B-B14F-4D97-AF65-F5344CB8AC3E}">
        <p14:creationId xmlns:p14="http://schemas.microsoft.com/office/powerpoint/2010/main" val="1702570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4D264A-5AE3-48E2-B377-38DFF6A1473A}"/>
              </a:ext>
            </a:extLst>
          </p:cNvPr>
          <p:cNvPicPr>
            <a:picLocks noChangeAspect="1"/>
          </p:cNvPicPr>
          <p:nvPr/>
        </p:nvPicPr>
        <p:blipFill>
          <a:blip r:embed="rId2"/>
          <a:stretch>
            <a:fillRect/>
          </a:stretch>
        </p:blipFill>
        <p:spPr>
          <a:xfrm>
            <a:off x="1553317" y="2132856"/>
            <a:ext cx="6799365" cy="3445357"/>
          </a:xfrm>
          <a:prstGeom prst="rect">
            <a:avLst/>
          </a:prstGeom>
        </p:spPr>
      </p:pic>
      <p:sp>
        <p:nvSpPr>
          <p:cNvPr id="3" name="Titel 1">
            <a:extLst>
              <a:ext uri="{FF2B5EF4-FFF2-40B4-BE49-F238E27FC236}">
                <a16:creationId xmlns:a16="http://schemas.microsoft.com/office/drawing/2014/main" id="{8837E544-FB8D-4C20-8C21-E171B221292E}"/>
              </a:ext>
            </a:extLst>
          </p:cNvPr>
          <p:cNvSpPr txBox="1">
            <a:spLocks/>
          </p:cNvSpPr>
          <p:nvPr/>
        </p:nvSpPr>
        <p:spPr>
          <a:xfrm>
            <a:off x="420688" y="304800"/>
            <a:ext cx="7734300" cy="1066800"/>
          </a:xfrm>
          <a:prstGeom prst="rect">
            <a:avLst/>
          </a:prstGeom>
        </p:spPr>
        <p:txBody>
          <a:bodyPr/>
          <a:lstStyle>
            <a:lvl1pPr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2pPr>
            <a:lvl3pPr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3pPr>
            <a:lvl4pPr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4pPr>
            <a:lvl5pPr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5pPr>
            <a:lvl6pPr marL="457200"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6pPr>
            <a:lvl7pPr marL="914400"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7pPr>
            <a:lvl8pPr marL="1371600"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8pPr>
            <a:lvl9pPr marL="1828800" algn="l" rtl="0" eaLnBrk="1" fontAlgn="base" hangingPunct="1">
              <a:spcBef>
                <a:spcPct val="0"/>
              </a:spcBef>
              <a:spcAft>
                <a:spcPct val="0"/>
              </a:spcAft>
              <a:defRPr sz="3600">
                <a:solidFill>
                  <a:schemeClr val="tx2"/>
                </a:solidFill>
                <a:effectLst>
                  <a:outerShdw blurRad="38100" dist="38100" dir="2700000" algn="tl">
                    <a:srgbClr val="C0C0C0"/>
                  </a:outerShdw>
                </a:effectLst>
                <a:latin typeface="Tahoma" charset="0"/>
              </a:defRPr>
            </a:lvl9pPr>
          </a:lstStyle>
          <a:p>
            <a:r>
              <a:rPr lang="en-US" kern="0" dirty="0"/>
              <a:t>Published in Chance 2017</a:t>
            </a:r>
            <a:endParaRPr lang="nl-NL" kern="0" dirty="0"/>
          </a:p>
        </p:txBody>
      </p:sp>
    </p:spTree>
    <p:extLst>
      <p:ext uri="{BB962C8B-B14F-4D97-AF65-F5344CB8AC3E}">
        <p14:creationId xmlns:p14="http://schemas.microsoft.com/office/powerpoint/2010/main" val="3493413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9064E-31B9-44DE-A118-C2DCF2420130}"/>
              </a:ext>
            </a:extLst>
          </p:cNvPr>
          <p:cNvSpPr>
            <a:spLocks noGrp="1"/>
          </p:cNvSpPr>
          <p:nvPr>
            <p:ph type="title"/>
          </p:nvPr>
        </p:nvSpPr>
        <p:spPr/>
        <p:txBody>
          <a:bodyPr/>
          <a:lstStyle/>
          <a:p>
            <a:endParaRPr lang="nl-NL"/>
          </a:p>
        </p:txBody>
      </p:sp>
      <p:sp>
        <p:nvSpPr>
          <p:cNvPr id="3" name="Text Placeholder 2">
            <a:extLst>
              <a:ext uri="{FF2B5EF4-FFF2-40B4-BE49-F238E27FC236}">
                <a16:creationId xmlns:a16="http://schemas.microsoft.com/office/drawing/2014/main" id="{DAFBD917-7CD0-46A5-B506-D63F1E3FD49A}"/>
              </a:ext>
            </a:extLst>
          </p:cNvPr>
          <p:cNvSpPr>
            <a:spLocks noGrp="1"/>
          </p:cNvSpPr>
          <p:nvPr>
            <p:ph type="body" sz="half" idx="1"/>
          </p:nvPr>
        </p:nvSpPr>
        <p:spPr>
          <a:xfrm>
            <a:off x="1081088" y="1676400"/>
            <a:ext cx="7734300" cy="4191000"/>
          </a:xfrm>
        </p:spPr>
        <p:txBody>
          <a:bodyPr/>
          <a:lstStyle/>
          <a:p>
            <a:r>
              <a:rPr lang="en-US" dirty="0"/>
              <a:t>Six/five registers, depending on whether you include border police</a:t>
            </a:r>
          </a:p>
          <a:p>
            <a:r>
              <a:rPr lang="en-US" dirty="0"/>
              <a:t>2010-2015</a:t>
            </a:r>
          </a:p>
          <a:p>
            <a:r>
              <a:rPr lang="en-US" dirty="0"/>
              <a:t>Age, gender, form of exploitation and nationality</a:t>
            </a:r>
          </a:p>
          <a:p>
            <a:endParaRPr lang="en-US" dirty="0"/>
          </a:p>
          <a:p>
            <a:r>
              <a:rPr lang="en-US" dirty="0"/>
              <a:t>n = 8,234</a:t>
            </a:r>
          </a:p>
          <a:p>
            <a:r>
              <a:rPr lang="en-US" dirty="0"/>
              <a:t>STEP plus Bootstrapped distribution of Pearson chi-square</a:t>
            </a:r>
          </a:p>
          <a:p>
            <a:endParaRPr lang="en-US" dirty="0"/>
          </a:p>
          <a:p>
            <a:endParaRPr lang="en-US" dirty="0"/>
          </a:p>
          <a:p>
            <a:endParaRPr lang="nl-NL" dirty="0"/>
          </a:p>
        </p:txBody>
      </p:sp>
    </p:spTree>
    <p:extLst>
      <p:ext uri="{BB962C8B-B14F-4D97-AF65-F5344CB8AC3E}">
        <p14:creationId xmlns:p14="http://schemas.microsoft.com/office/powerpoint/2010/main" val="2243032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CFEDDE-02CE-49FC-B992-1692E0DA660D}"/>
              </a:ext>
            </a:extLst>
          </p:cNvPr>
          <p:cNvPicPr>
            <a:picLocks noChangeAspect="1"/>
          </p:cNvPicPr>
          <p:nvPr/>
        </p:nvPicPr>
        <p:blipFill>
          <a:blip r:embed="rId2"/>
          <a:stretch>
            <a:fillRect/>
          </a:stretch>
        </p:blipFill>
        <p:spPr>
          <a:xfrm>
            <a:off x="128464" y="188640"/>
            <a:ext cx="6408712" cy="2513115"/>
          </a:xfrm>
          <a:prstGeom prst="rect">
            <a:avLst/>
          </a:prstGeom>
        </p:spPr>
      </p:pic>
      <p:pic>
        <p:nvPicPr>
          <p:cNvPr id="5" name="Picture 4">
            <a:extLst>
              <a:ext uri="{FF2B5EF4-FFF2-40B4-BE49-F238E27FC236}">
                <a16:creationId xmlns:a16="http://schemas.microsoft.com/office/drawing/2014/main" id="{6BDE2B2C-0EA8-41CA-ABBD-607E4295D9F2}"/>
              </a:ext>
            </a:extLst>
          </p:cNvPr>
          <p:cNvPicPr>
            <a:picLocks noChangeAspect="1"/>
          </p:cNvPicPr>
          <p:nvPr/>
        </p:nvPicPr>
        <p:blipFill>
          <a:blip r:embed="rId3"/>
          <a:stretch>
            <a:fillRect/>
          </a:stretch>
        </p:blipFill>
        <p:spPr>
          <a:xfrm>
            <a:off x="128464" y="2701755"/>
            <a:ext cx="6408712" cy="4229300"/>
          </a:xfrm>
          <a:prstGeom prst="rect">
            <a:avLst/>
          </a:prstGeom>
        </p:spPr>
      </p:pic>
    </p:spTree>
    <p:extLst>
      <p:ext uri="{BB962C8B-B14F-4D97-AF65-F5344CB8AC3E}">
        <p14:creationId xmlns:p14="http://schemas.microsoft.com/office/powerpoint/2010/main" val="2289502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750C-D73E-4237-9BEF-1402188016D4}"/>
              </a:ext>
            </a:extLst>
          </p:cNvPr>
          <p:cNvSpPr>
            <a:spLocks noGrp="1"/>
          </p:cNvSpPr>
          <p:nvPr>
            <p:ph type="title"/>
          </p:nvPr>
        </p:nvSpPr>
        <p:spPr/>
        <p:txBody>
          <a:bodyPr/>
          <a:lstStyle/>
          <a:p>
            <a:r>
              <a:rPr lang="en-US" dirty="0"/>
              <a:t>Final model</a:t>
            </a:r>
            <a:endParaRPr lang="nl-NL" dirty="0"/>
          </a:p>
        </p:txBody>
      </p:sp>
      <p:pic>
        <p:nvPicPr>
          <p:cNvPr id="7" name="Picture 6">
            <a:extLst>
              <a:ext uri="{FF2B5EF4-FFF2-40B4-BE49-F238E27FC236}">
                <a16:creationId xmlns:a16="http://schemas.microsoft.com/office/drawing/2014/main" id="{F22FA33B-64FB-4E34-B7BA-E782FC2641C5}"/>
              </a:ext>
            </a:extLst>
          </p:cNvPr>
          <p:cNvPicPr>
            <a:picLocks noChangeAspect="1"/>
          </p:cNvPicPr>
          <p:nvPr/>
        </p:nvPicPr>
        <p:blipFill>
          <a:blip r:embed="rId2"/>
          <a:stretch>
            <a:fillRect/>
          </a:stretch>
        </p:blipFill>
        <p:spPr>
          <a:xfrm>
            <a:off x="584216" y="2166689"/>
            <a:ext cx="8766144" cy="2979742"/>
          </a:xfrm>
          <a:prstGeom prst="rect">
            <a:avLst/>
          </a:prstGeom>
        </p:spPr>
      </p:pic>
    </p:spTree>
    <p:extLst>
      <p:ext uri="{BB962C8B-B14F-4D97-AF65-F5344CB8AC3E}">
        <p14:creationId xmlns:p14="http://schemas.microsoft.com/office/powerpoint/2010/main" val="2491995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76A37-F974-4CC8-93DF-6F533F89E0AF}"/>
              </a:ext>
            </a:extLst>
          </p:cNvPr>
          <p:cNvPicPr>
            <a:picLocks noChangeAspect="1"/>
          </p:cNvPicPr>
          <p:nvPr/>
        </p:nvPicPr>
        <p:blipFill>
          <a:blip r:embed="rId2"/>
          <a:stretch>
            <a:fillRect/>
          </a:stretch>
        </p:blipFill>
        <p:spPr>
          <a:xfrm>
            <a:off x="280855" y="2204864"/>
            <a:ext cx="4672145" cy="4005346"/>
          </a:xfrm>
          <a:prstGeom prst="rect">
            <a:avLst/>
          </a:prstGeom>
        </p:spPr>
      </p:pic>
      <p:pic>
        <p:nvPicPr>
          <p:cNvPr id="4" name="Picture 3">
            <a:extLst>
              <a:ext uri="{FF2B5EF4-FFF2-40B4-BE49-F238E27FC236}">
                <a16:creationId xmlns:a16="http://schemas.microsoft.com/office/drawing/2014/main" id="{2791ADC8-430B-40AB-9B9F-9D536BB76653}"/>
              </a:ext>
            </a:extLst>
          </p:cNvPr>
          <p:cNvPicPr>
            <a:picLocks noChangeAspect="1"/>
          </p:cNvPicPr>
          <p:nvPr/>
        </p:nvPicPr>
        <p:blipFill>
          <a:blip r:embed="rId3"/>
          <a:stretch>
            <a:fillRect/>
          </a:stretch>
        </p:blipFill>
        <p:spPr>
          <a:xfrm>
            <a:off x="4953000" y="2204863"/>
            <a:ext cx="4536504" cy="4179277"/>
          </a:xfrm>
          <a:prstGeom prst="rect">
            <a:avLst/>
          </a:prstGeom>
        </p:spPr>
      </p:pic>
    </p:spTree>
    <p:extLst>
      <p:ext uri="{BB962C8B-B14F-4D97-AF65-F5344CB8AC3E}">
        <p14:creationId xmlns:p14="http://schemas.microsoft.com/office/powerpoint/2010/main" val="1417175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Outline</a:t>
            </a:r>
            <a:endParaRPr lang="nl-NL" dirty="0"/>
          </a:p>
        </p:txBody>
      </p:sp>
      <p:sp>
        <p:nvSpPr>
          <p:cNvPr id="3" name="Tijdelijke aanduiding voor inhoud 2"/>
          <p:cNvSpPr>
            <a:spLocks noGrp="1"/>
          </p:cNvSpPr>
          <p:nvPr>
            <p:ph idx="1"/>
          </p:nvPr>
        </p:nvSpPr>
        <p:spPr/>
        <p:txBody>
          <a:bodyPr/>
          <a:lstStyle/>
          <a:p>
            <a:pPr marL="457200" indent="-457200">
              <a:buAutoNum type="arabicPeriod"/>
            </a:pPr>
            <a:r>
              <a:rPr lang="nl-NL" sz="2800" dirty="0" err="1"/>
              <a:t>Capture-recapture</a:t>
            </a:r>
            <a:r>
              <a:rPr lang="nl-NL" sz="2800" dirty="0"/>
              <a:t> </a:t>
            </a:r>
            <a:r>
              <a:rPr lang="nl-NL" sz="2800" dirty="0" err="1"/>
              <a:t>two</a:t>
            </a:r>
            <a:r>
              <a:rPr lang="nl-NL" sz="2800" dirty="0"/>
              <a:t>-list case</a:t>
            </a:r>
          </a:p>
          <a:p>
            <a:pPr marL="457200" indent="-457200">
              <a:buFont typeface="Monotype Sorts" pitchFamily="2" charset="2"/>
              <a:buAutoNum type="arabicPeriod"/>
            </a:pPr>
            <a:r>
              <a:rPr lang="en-GB" sz="2800" dirty="0"/>
              <a:t>Capture-recapture three-list case</a:t>
            </a:r>
            <a:endParaRPr lang="nl-NL" sz="2800" dirty="0"/>
          </a:p>
          <a:p>
            <a:pPr marL="457200" indent="-457200">
              <a:buAutoNum type="arabicPeriod"/>
            </a:pPr>
            <a:r>
              <a:rPr lang="nl-NL" sz="2800" dirty="0" err="1"/>
              <a:t>Including</a:t>
            </a:r>
            <a:r>
              <a:rPr lang="nl-NL" sz="2800" dirty="0"/>
              <a:t> </a:t>
            </a:r>
            <a:r>
              <a:rPr lang="nl-NL" sz="2800" dirty="0" err="1"/>
              <a:t>categorical</a:t>
            </a:r>
            <a:r>
              <a:rPr lang="nl-NL" sz="2800" dirty="0"/>
              <a:t> </a:t>
            </a:r>
            <a:r>
              <a:rPr lang="nl-NL" sz="2800" dirty="0" err="1"/>
              <a:t>covariates</a:t>
            </a:r>
            <a:endParaRPr lang="nl-NL" sz="2800" dirty="0"/>
          </a:p>
          <a:p>
            <a:pPr marL="457200" indent="-457200">
              <a:buAutoNum type="arabicPeriod"/>
            </a:pPr>
            <a:r>
              <a:rPr lang="nl-NL" sz="2800" dirty="0" err="1">
                <a:solidFill>
                  <a:srgbClr val="0070C0"/>
                </a:solidFill>
              </a:rPr>
              <a:t>Graphical</a:t>
            </a:r>
            <a:r>
              <a:rPr lang="nl-NL" sz="2800" dirty="0">
                <a:solidFill>
                  <a:srgbClr val="0070C0"/>
                </a:solidFill>
              </a:rPr>
              <a:t> </a:t>
            </a:r>
            <a:r>
              <a:rPr lang="nl-NL" sz="2800" dirty="0" err="1">
                <a:solidFill>
                  <a:srgbClr val="0070C0"/>
                </a:solidFill>
              </a:rPr>
              <a:t>models</a:t>
            </a:r>
            <a:r>
              <a:rPr lang="nl-NL" sz="2800" dirty="0">
                <a:solidFill>
                  <a:srgbClr val="0070C0"/>
                </a:solidFill>
              </a:rPr>
              <a:t> </a:t>
            </a:r>
            <a:r>
              <a:rPr lang="nl-NL" sz="2800" dirty="0" err="1">
                <a:solidFill>
                  <a:srgbClr val="0070C0"/>
                </a:solidFill>
              </a:rPr>
              <a:t>and</a:t>
            </a:r>
            <a:r>
              <a:rPr lang="nl-NL" sz="2800" dirty="0">
                <a:solidFill>
                  <a:srgbClr val="0070C0"/>
                </a:solidFill>
              </a:rPr>
              <a:t> </a:t>
            </a:r>
            <a:r>
              <a:rPr lang="nl-NL" sz="2800" dirty="0" err="1">
                <a:solidFill>
                  <a:srgbClr val="0070C0"/>
                </a:solidFill>
              </a:rPr>
              <a:t>collapsibility</a:t>
            </a:r>
            <a:r>
              <a:rPr lang="nl-NL" sz="2800" dirty="0">
                <a:solidFill>
                  <a:srgbClr val="0070C0"/>
                </a:solidFill>
              </a:rPr>
              <a:t> </a:t>
            </a:r>
            <a:r>
              <a:rPr lang="nl-NL" sz="2800" dirty="0" err="1">
                <a:solidFill>
                  <a:srgbClr val="0070C0"/>
                </a:solidFill>
              </a:rPr>
              <a:t>properties</a:t>
            </a:r>
            <a:endParaRPr lang="nl-NL" sz="2800" dirty="0">
              <a:solidFill>
                <a:srgbClr val="0070C0"/>
              </a:solidFill>
            </a:endParaRPr>
          </a:p>
          <a:p>
            <a:pPr marL="457200" indent="-457200">
              <a:buAutoNum type="arabicPeriod"/>
            </a:pPr>
            <a:r>
              <a:rPr lang="nl-NL" sz="2800" dirty="0" err="1"/>
              <a:t>Covariates</a:t>
            </a:r>
            <a:r>
              <a:rPr lang="nl-NL" sz="2800" dirty="0"/>
              <a:t> </a:t>
            </a:r>
            <a:r>
              <a:rPr lang="nl-NL" sz="2800" dirty="0" err="1"/>
              <a:t>not</a:t>
            </a:r>
            <a:r>
              <a:rPr lang="nl-NL" sz="2800" dirty="0"/>
              <a:t> </a:t>
            </a:r>
            <a:r>
              <a:rPr lang="nl-NL" sz="2800" dirty="0" err="1"/>
              <a:t>observed</a:t>
            </a:r>
            <a:r>
              <a:rPr lang="nl-NL" sz="2800" dirty="0"/>
              <a:t> in </a:t>
            </a:r>
            <a:r>
              <a:rPr lang="nl-NL" sz="2800" dirty="0" err="1"/>
              <a:t>every</a:t>
            </a:r>
            <a:r>
              <a:rPr lang="nl-NL" sz="2800" dirty="0"/>
              <a:t> list</a:t>
            </a:r>
          </a:p>
          <a:p>
            <a:pPr marL="457200" indent="-457200">
              <a:buAutoNum type="arabicPeriod"/>
            </a:pPr>
            <a:r>
              <a:rPr lang="nl-NL" sz="2800" dirty="0" err="1"/>
              <a:t>Examples</a:t>
            </a:r>
            <a:r>
              <a:rPr lang="nl-NL" sz="2800" dirty="0"/>
              <a:t> </a:t>
            </a:r>
            <a:r>
              <a:rPr lang="nl-NL" sz="2800" dirty="0" err="1"/>
              <a:t>where</a:t>
            </a:r>
            <a:r>
              <a:rPr lang="nl-NL" sz="2800" dirty="0"/>
              <a:t> </a:t>
            </a:r>
            <a:r>
              <a:rPr lang="nl-NL" sz="2800" dirty="0" err="1"/>
              <a:t>covariate</a:t>
            </a:r>
            <a:r>
              <a:rPr lang="nl-NL" sz="2800" dirty="0"/>
              <a:t> in A </a:t>
            </a:r>
            <a:r>
              <a:rPr lang="nl-NL" sz="2800" dirty="0" err="1"/>
              <a:t>measures</a:t>
            </a:r>
            <a:r>
              <a:rPr lang="nl-NL" sz="2800" dirty="0"/>
              <a:t> </a:t>
            </a:r>
            <a:r>
              <a:rPr lang="nl-NL" sz="2800" dirty="0" err="1"/>
              <a:t>identical</a:t>
            </a:r>
            <a:r>
              <a:rPr lang="nl-NL" sz="2800" dirty="0"/>
              <a:t> concept as </a:t>
            </a:r>
            <a:r>
              <a:rPr lang="nl-NL" sz="2800" dirty="0" err="1"/>
              <a:t>covariate</a:t>
            </a:r>
            <a:r>
              <a:rPr lang="nl-NL" sz="2800" dirty="0"/>
              <a:t> in B</a:t>
            </a:r>
          </a:p>
          <a:p>
            <a:pPr marL="457200" indent="-457200">
              <a:buAutoNum type="arabicPeriod"/>
            </a:pPr>
            <a:r>
              <a:rPr lang="nl-NL" sz="2800" dirty="0" err="1"/>
              <a:t>Future</a:t>
            </a:r>
            <a:r>
              <a:rPr lang="nl-NL" sz="2800" dirty="0"/>
              <a:t> research</a:t>
            </a:r>
          </a:p>
          <a:p>
            <a:pPr marL="457200" indent="-457200">
              <a:buAutoNum type="arabicPeriod"/>
            </a:pPr>
            <a:endParaRPr lang="nl-NL" dirty="0"/>
          </a:p>
          <a:p>
            <a:pPr marL="457200" indent="-457200">
              <a:buAutoNum type="arabicPeriod"/>
            </a:pPr>
            <a:endParaRPr lang="nl-NL" dirty="0"/>
          </a:p>
          <a:p>
            <a:pPr marL="457200" indent="-457200">
              <a:buAutoNum type="arabicPeriod"/>
            </a:pPr>
            <a:endParaRPr lang="nl-NL" dirty="0"/>
          </a:p>
        </p:txBody>
      </p:sp>
    </p:spTree>
    <p:extLst>
      <p:ext uri="{BB962C8B-B14F-4D97-AF65-F5344CB8AC3E}">
        <p14:creationId xmlns:p14="http://schemas.microsoft.com/office/powerpoint/2010/main" val="1535151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Outline</a:t>
            </a:r>
            <a:endParaRPr lang="nl-NL" dirty="0"/>
          </a:p>
        </p:txBody>
      </p:sp>
      <p:sp>
        <p:nvSpPr>
          <p:cNvPr id="3" name="Tijdelijke aanduiding voor inhoud 2"/>
          <p:cNvSpPr>
            <a:spLocks noGrp="1"/>
          </p:cNvSpPr>
          <p:nvPr>
            <p:ph idx="1"/>
          </p:nvPr>
        </p:nvSpPr>
        <p:spPr/>
        <p:txBody>
          <a:bodyPr/>
          <a:lstStyle/>
          <a:p>
            <a:pPr marL="457200" indent="-457200">
              <a:buAutoNum type="arabicPeriod"/>
            </a:pPr>
            <a:r>
              <a:rPr lang="nl-NL" sz="2800" dirty="0" err="1">
                <a:solidFill>
                  <a:srgbClr val="0070C0"/>
                </a:solidFill>
              </a:rPr>
              <a:t>Capture-recapture</a:t>
            </a:r>
            <a:r>
              <a:rPr lang="nl-NL" sz="2800" dirty="0">
                <a:solidFill>
                  <a:srgbClr val="0070C0"/>
                </a:solidFill>
              </a:rPr>
              <a:t> </a:t>
            </a:r>
            <a:r>
              <a:rPr lang="nl-NL" sz="2800" dirty="0" err="1">
                <a:solidFill>
                  <a:srgbClr val="0070C0"/>
                </a:solidFill>
              </a:rPr>
              <a:t>two</a:t>
            </a:r>
            <a:r>
              <a:rPr lang="nl-NL" sz="2800" dirty="0">
                <a:solidFill>
                  <a:srgbClr val="0070C0"/>
                </a:solidFill>
              </a:rPr>
              <a:t>-list case</a:t>
            </a:r>
          </a:p>
          <a:p>
            <a:pPr marL="457200" indent="-457200">
              <a:buFont typeface="Monotype Sorts" pitchFamily="2" charset="2"/>
              <a:buAutoNum type="arabicPeriod"/>
            </a:pPr>
            <a:r>
              <a:rPr lang="en-GB" sz="2800" dirty="0"/>
              <a:t>Capture-recapture three-list case</a:t>
            </a:r>
            <a:endParaRPr lang="nl-NL" sz="2800" dirty="0"/>
          </a:p>
          <a:p>
            <a:pPr marL="457200" indent="-457200">
              <a:buAutoNum type="arabicPeriod"/>
            </a:pPr>
            <a:r>
              <a:rPr lang="nl-NL" sz="2800" dirty="0" err="1"/>
              <a:t>Including</a:t>
            </a:r>
            <a:r>
              <a:rPr lang="nl-NL" sz="2800" dirty="0"/>
              <a:t> </a:t>
            </a:r>
            <a:r>
              <a:rPr lang="nl-NL" sz="2800" dirty="0" err="1"/>
              <a:t>categorical</a:t>
            </a:r>
            <a:r>
              <a:rPr lang="nl-NL" sz="2800" dirty="0"/>
              <a:t> </a:t>
            </a:r>
            <a:r>
              <a:rPr lang="nl-NL" sz="2800" dirty="0" err="1"/>
              <a:t>covariates</a:t>
            </a:r>
            <a:endParaRPr lang="nl-NL" sz="2800" dirty="0"/>
          </a:p>
          <a:p>
            <a:pPr marL="457200" indent="-457200">
              <a:buAutoNum type="arabicPeriod"/>
            </a:pPr>
            <a:r>
              <a:rPr lang="nl-NL" sz="2800" dirty="0" err="1"/>
              <a:t>Graphical</a:t>
            </a:r>
            <a:r>
              <a:rPr lang="nl-NL" sz="2800" dirty="0"/>
              <a:t> </a:t>
            </a:r>
            <a:r>
              <a:rPr lang="nl-NL" sz="2800" dirty="0" err="1"/>
              <a:t>models</a:t>
            </a:r>
            <a:r>
              <a:rPr lang="nl-NL" sz="2800" dirty="0"/>
              <a:t> </a:t>
            </a:r>
            <a:r>
              <a:rPr lang="nl-NL" sz="2800" dirty="0" err="1"/>
              <a:t>and</a:t>
            </a:r>
            <a:r>
              <a:rPr lang="nl-NL" sz="2800" dirty="0"/>
              <a:t> </a:t>
            </a:r>
            <a:r>
              <a:rPr lang="nl-NL" sz="2800" dirty="0" err="1"/>
              <a:t>collapsibility</a:t>
            </a:r>
            <a:r>
              <a:rPr lang="nl-NL" sz="2800" dirty="0"/>
              <a:t> </a:t>
            </a:r>
            <a:r>
              <a:rPr lang="nl-NL" sz="2800" dirty="0" err="1"/>
              <a:t>properties</a:t>
            </a:r>
            <a:endParaRPr lang="nl-NL" sz="2800" dirty="0"/>
          </a:p>
          <a:p>
            <a:pPr marL="457200" indent="-457200">
              <a:buAutoNum type="arabicPeriod"/>
            </a:pPr>
            <a:r>
              <a:rPr lang="nl-NL" sz="2800" dirty="0" err="1"/>
              <a:t>Covariates</a:t>
            </a:r>
            <a:r>
              <a:rPr lang="nl-NL" sz="2800" dirty="0"/>
              <a:t> </a:t>
            </a:r>
            <a:r>
              <a:rPr lang="nl-NL" sz="2800" dirty="0" err="1"/>
              <a:t>not</a:t>
            </a:r>
            <a:r>
              <a:rPr lang="nl-NL" sz="2800" dirty="0"/>
              <a:t> </a:t>
            </a:r>
            <a:r>
              <a:rPr lang="nl-NL" sz="2800" dirty="0" err="1"/>
              <a:t>observed</a:t>
            </a:r>
            <a:r>
              <a:rPr lang="nl-NL" sz="2800" dirty="0"/>
              <a:t> in </a:t>
            </a:r>
            <a:r>
              <a:rPr lang="nl-NL" sz="2800" dirty="0" err="1"/>
              <a:t>every</a:t>
            </a:r>
            <a:r>
              <a:rPr lang="nl-NL" sz="2800" dirty="0"/>
              <a:t> list</a:t>
            </a:r>
          </a:p>
          <a:p>
            <a:pPr marL="457200" indent="-457200">
              <a:buAutoNum type="arabicPeriod"/>
            </a:pPr>
            <a:r>
              <a:rPr lang="nl-NL" sz="2800" dirty="0" err="1"/>
              <a:t>Examples</a:t>
            </a:r>
            <a:r>
              <a:rPr lang="nl-NL" sz="2800" dirty="0"/>
              <a:t> </a:t>
            </a:r>
            <a:r>
              <a:rPr lang="nl-NL" sz="2800" dirty="0" err="1"/>
              <a:t>where</a:t>
            </a:r>
            <a:r>
              <a:rPr lang="nl-NL" sz="2800" dirty="0"/>
              <a:t> </a:t>
            </a:r>
            <a:r>
              <a:rPr lang="nl-NL" sz="2800" dirty="0" err="1"/>
              <a:t>covariate</a:t>
            </a:r>
            <a:r>
              <a:rPr lang="nl-NL" sz="2800" dirty="0"/>
              <a:t> in A </a:t>
            </a:r>
            <a:r>
              <a:rPr lang="nl-NL" sz="2800" dirty="0" err="1"/>
              <a:t>measures</a:t>
            </a:r>
            <a:r>
              <a:rPr lang="nl-NL" sz="2800" dirty="0"/>
              <a:t> </a:t>
            </a:r>
            <a:r>
              <a:rPr lang="nl-NL" sz="2800" dirty="0" err="1"/>
              <a:t>identical</a:t>
            </a:r>
            <a:r>
              <a:rPr lang="nl-NL" sz="2800" dirty="0"/>
              <a:t> concept as </a:t>
            </a:r>
            <a:r>
              <a:rPr lang="nl-NL" sz="2800" dirty="0" err="1"/>
              <a:t>covariate</a:t>
            </a:r>
            <a:r>
              <a:rPr lang="nl-NL" sz="2800" dirty="0"/>
              <a:t> in B</a:t>
            </a:r>
          </a:p>
          <a:p>
            <a:pPr marL="457200" indent="-457200">
              <a:buAutoNum type="arabicPeriod"/>
            </a:pPr>
            <a:r>
              <a:rPr lang="nl-NL" sz="2800" dirty="0" err="1"/>
              <a:t>Future</a:t>
            </a:r>
            <a:r>
              <a:rPr lang="nl-NL" sz="2800" dirty="0"/>
              <a:t> research</a:t>
            </a:r>
          </a:p>
          <a:p>
            <a:pPr marL="457200" indent="-457200">
              <a:buAutoNum type="arabicPeriod"/>
            </a:pPr>
            <a:endParaRPr lang="nl-NL" dirty="0"/>
          </a:p>
          <a:p>
            <a:pPr marL="457200" indent="-457200">
              <a:buAutoNum type="arabicPeriod"/>
            </a:pPr>
            <a:endParaRPr lang="nl-NL" dirty="0"/>
          </a:p>
          <a:p>
            <a:pPr marL="457200" indent="-457200">
              <a:buAutoNum type="arabicPeriod"/>
            </a:pPr>
            <a:endParaRPr lang="nl-NL" dirty="0"/>
          </a:p>
        </p:txBody>
      </p:sp>
    </p:spTree>
    <p:extLst>
      <p:ext uri="{BB962C8B-B14F-4D97-AF65-F5344CB8AC3E}">
        <p14:creationId xmlns:p14="http://schemas.microsoft.com/office/powerpoint/2010/main" val="1535151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472" y="332656"/>
            <a:ext cx="9558414" cy="2559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672" y="3304254"/>
            <a:ext cx="5563646" cy="3280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9957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8504" y="260648"/>
            <a:ext cx="7734300" cy="1066800"/>
          </a:xfrm>
        </p:spPr>
        <p:txBody>
          <a:bodyPr/>
          <a:lstStyle/>
          <a:p>
            <a:pPr eaLnBrk="1" hangingPunct="1">
              <a:defRPr/>
            </a:pPr>
            <a:r>
              <a:rPr lang="en-US" sz="2400" dirty="0">
                <a:latin typeface="+mn-lt"/>
              </a:rPr>
              <a:t>… </a:t>
            </a:r>
            <a:r>
              <a:rPr lang="en-US" sz="2400" i="1" dirty="0">
                <a:latin typeface="+mn-lt"/>
              </a:rPr>
              <a:t>total</a:t>
            </a:r>
            <a:r>
              <a:rPr lang="en-US" sz="2400" dirty="0">
                <a:latin typeface="+mn-lt"/>
              </a:rPr>
              <a:t> </a:t>
            </a:r>
            <a:r>
              <a:rPr lang="en-US" sz="2400" dirty="0" err="1">
                <a:latin typeface="+mn-lt"/>
              </a:rPr>
              <a:t>p.s.e</a:t>
            </a:r>
            <a:r>
              <a:rPr lang="en-US" sz="2400" dirty="0">
                <a:latin typeface="+mn-lt"/>
              </a:rPr>
              <a:t>. identical but estimated counts differ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488" y="1988840"/>
            <a:ext cx="9073008" cy="4056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0788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0472" y="1124744"/>
            <a:ext cx="4464050" cy="4896544"/>
          </a:xfrm>
        </p:spPr>
        <p:txBody>
          <a:bodyPr/>
          <a:lstStyle/>
          <a:p>
            <a:pPr eaLnBrk="1" hangingPunct="1">
              <a:defRPr/>
            </a:pPr>
            <a:r>
              <a:rPr lang="en-US" sz="3200" dirty="0" err="1">
                <a:effectLst/>
                <a:latin typeface="+mn-lt"/>
              </a:rPr>
              <a:t>Loglinear</a:t>
            </a:r>
            <a:r>
              <a:rPr lang="en-US" sz="3200" dirty="0">
                <a:effectLst/>
                <a:latin typeface="+mn-lt"/>
              </a:rPr>
              <a:t> models with two covariates</a:t>
            </a:r>
            <a:br>
              <a:rPr lang="en-US" sz="2400" dirty="0">
                <a:effectLst/>
                <a:latin typeface="+mn-lt"/>
              </a:rPr>
            </a:br>
            <a:br>
              <a:rPr lang="en-US" sz="2400" dirty="0">
                <a:effectLst/>
                <a:latin typeface="+mn-lt"/>
              </a:rPr>
            </a:br>
            <a:br>
              <a:rPr lang="en-US" sz="2400" dirty="0">
                <a:effectLst/>
                <a:latin typeface="+mn-lt"/>
              </a:rPr>
            </a:br>
            <a:r>
              <a:rPr lang="en-US" sz="2400" dirty="0">
                <a:effectLst/>
                <a:latin typeface="+mn-lt"/>
              </a:rPr>
              <a:t>Table </a:t>
            </a:r>
            <a:r>
              <a:rPr lang="en-US" sz="2400" i="1" dirty="0">
                <a:effectLst/>
                <a:latin typeface="+mn-lt"/>
              </a:rPr>
              <a:t>not</a:t>
            </a:r>
            <a:r>
              <a:rPr lang="en-US" sz="2400" dirty="0">
                <a:effectLst/>
                <a:latin typeface="+mn-lt"/>
              </a:rPr>
              <a:t> collapsible over</a:t>
            </a:r>
            <a:br>
              <a:rPr lang="en-US" sz="2400" dirty="0">
                <a:effectLst/>
                <a:latin typeface="+mn-lt"/>
              </a:rPr>
            </a:br>
            <a:r>
              <a:rPr lang="en-US" sz="2400" dirty="0">
                <a:effectLst/>
                <a:latin typeface="+mn-lt"/>
              </a:rPr>
              <a:t>variables on </a:t>
            </a:r>
            <a:r>
              <a:rPr lang="en-US" sz="2400" i="1" dirty="0">
                <a:effectLst/>
                <a:latin typeface="+mn-lt"/>
              </a:rPr>
              <a:t>short</a:t>
            </a:r>
            <a:r>
              <a:rPr lang="en-US" sz="2400" dirty="0">
                <a:effectLst/>
                <a:latin typeface="+mn-lt"/>
              </a:rPr>
              <a:t> path from</a:t>
            </a:r>
            <a:br>
              <a:rPr lang="en-US" sz="2400" dirty="0">
                <a:effectLst/>
                <a:latin typeface="+mn-lt"/>
              </a:rPr>
            </a:br>
            <a:r>
              <a:rPr lang="en-US" sz="2400" dirty="0">
                <a:effectLst/>
                <a:latin typeface="+mn-lt"/>
              </a:rPr>
              <a:t>A to B</a:t>
            </a:r>
            <a:br>
              <a:rPr lang="en-US" sz="2400" dirty="0">
                <a:effectLst/>
                <a:latin typeface="+mn-lt"/>
              </a:rPr>
            </a:br>
            <a:br>
              <a:rPr lang="en-US" sz="2400" dirty="0">
                <a:effectLst/>
                <a:latin typeface="+mn-lt"/>
              </a:rPr>
            </a:br>
            <a:r>
              <a:rPr lang="en-US" sz="2400" dirty="0">
                <a:effectLst/>
                <a:latin typeface="+mn-lt"/>
              </a:rPr>
              <a:t>(note that in last graph </a:t>
            </a:r>
            <a:br>
              <a:rPr lang="en-US" sz="2400" dirty="0">
                <a:effectLst/>
                <a:latin typeface="+mn-lt"/>
              </a:rPr>
            </a:br>
            <a:r>
              <a:rPr lang="en-US" sz="2400" dirty="0">
                <a:effectLst/>
                <a:latin typeface="+mn-lt"/>
              </a:rPr>
              <a:t>A-X1-X2-B is short graph)</a:t>
            </a:r>
            <a:br>
              <a:rPr lang="en-US" sz="2400" dirty="0">
                <a:effectLst/>
                <a:latin typeface="+mn-lt"/>
              </a:rPr>
            </a:br>
            <a:endParaRPr lang="en-US" sz="2400" dirty="0">
              <a:effectLst/>
              <a:latin typeface="+mn-lt"/>
            </a:endParaRPr>
          </a:p>
        </p:txBody>
      </p:sp>
      <p:pic>
        <p:nvPicPr>
          <p:cNvPr id="13315" name="Picture 2"/>
          <p:cNvPicPr>
            <a:picLocks noGrp="1" noChangeAspect="1" noChangeArrowheads="1"/>
          </p:cNvPicPr>
          <p:nvPr>
            <p:ph idx="1"/>
          </p:nvPr>
        </p:nvPicPr>
        <p:blipFill>
          <a:blip r:embed="rId2"/>
          <a:srcRect/>
          <a:stretch>
            <a:fillRect/>
          </a:stretch>
        </p:blipFill>
        <p:spPr>
          <a:xfrm>
            <a:off x="4424363" y="1125538"/>
            <a:ext cx="5481637" cy="5300662"/>
          </a:xfrm>
          <a:noFill/>
        </p:spPr>
      </p:pic>
    </p:spTree>
    <p:extLst>
      <p:ext uri="{BB962C8B-B14F-4D97-AF65-F5344CB8AC3E}">
        <p14:creationId xmlns:p14="http://schemas.microsoft.com/office/powerpoint/2010/main" val="3866610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488" y="1052736"/>
            <a:ext cx="9050324"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7111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effectLst/>
              </a:rPr>
              <a:t>Active </a:t>
            </a:r>
            <a:r>
              <a:rPr lang="nl-NL" dirty="0" err="1">
                <a:effectLst/>
              </a:rPr>
              <a:t>and</a:t>
            </a:r>
            <a:r>
              <a:rPr lang="nl-NL" dirty="0">
                <a:effectLst/>
              </a:rPr>
              <a:t> </a:t>
            </a:r>
            <a:r>
              <a:rPr lang="nl-NL" dirty="0" err="1">
                <a:effectLst/>
              </a:rPr>
              <a:t>passive</a:t>
            </a:r>
            <a:r>
              <a:rPr lang="nl-NL" dirty="0">
                <a:effectLst/>
              </a:rPr>
              <a:t> </a:t>
            </a:r>
            <a:r>
              <a:rPr lang="nl-NL" dirty="0" err="1">
                <a:effectLst/>
              </a:rPr>
              <a:t>covariates</a:t>
            </a:r>
            <a:endParaRPr lang="nl-NL" dirty="0">
              <a:effectLst/>
            </a:endParaRPr>
          </a:p>
        </p:txBody>
      </p:sp>
      <p:sp>
        <p:nvSpPr>
          <p:cNvPr id="3" name="Tijdelijke aanduiding voor inhoud 2"/>
          <p:cNvSpPr>
            <a:spLocks noGrp="1"/>
          </p:cNvSpPr>
          <p:nvPr>
            <p:ph idx="1"/>
          </p:nvPr>
        </p:nvSpPr>
        <p:spPr>
          <a:xfrm>
            <a:off x="1081088" y="1676400"/>
            <a:ext cx="7772400" cy="2256656"/>
          </a:xfrm>
        </p:spPr>
        <p:txBody>
          <a:bodyPr/>
          <a:lstStyle/>
          <a:p>
            <a:r>
              <a:rPr lang="nl-NL" dirty="0"/>
              <a:t>Active: </a:t>
            </a:r>
            <a:r>
              <a:rPr lang="nl-NL" dirty="0" err="1"/>
              <a:t>when</a:t>
            </a:r>
            <a:r>
              <a:rPr lang="nl-NL" dirty="0"/>
              <a:t> </a:t>
            </a:r>
            <a:r>
              <a:rPr lang="nl-NL" dirty="0" err="1"/>
              <a:t>collapsing</a:t>
            </a:r>
            <a:r>
              <a:rPr lang="nl-NL" dirty="0"/>
              <a:t> over </a:t>
            </a:r>
            <a:r>
              <a:rPr lang="nl-NL" dirty="0" err="1"/>
              <a:t>covariate</a:t>
            </a:r>
            <a:r>
              <a:rPr lang="nl-NL" dirty="0"/>
              <a:t> changes </a:t>
            </a:r>
            <a:r>
              <a:rPr lang="nl-NL" dirty="0" err="1"/>
              <a:t>p.s.e</a:t>
            </a:r>
            <a:r>
              <a:rPr lang="nl-NL" dirty="0"/>
              <a:t>.</a:t>
            </a:r>
          </a:p>
          <a:p>
            <a:r>
              <a:rPr lang="nl-NL" dirty="0" err="1"/>
              <a:t>Passive</a:t>
            </a:r>
            <a:r>
              <a:rPr lang="nl-NL" dirty="0"/>
              <a:t>: </a:t>
            </a:r>
            <a:r>
              <a:rPr lang="nl-NL" dirty="0" err="1"/>
              <a:t>when</a:t>
            </a:r>
            <a:r>
              <a:rPr lang="nl-NL" dirty="0"/>
              <a:t> </a:t>
            </a:r>
            <a:r>
              <a:rPr lang="nl-NL" dirty="0" err="1"/>
              <a:t>collapsing</a:t>
            </a:r>
            <a:r>
              <a:rPr lang="nl-NL" dirty="0"/>
              <a:t> does </a:t>
            </a:r>
            <a:r>
              <a:rPr lang="nl-NL" i="1" dirty="0" err="1"/>
              <a:t>not</a:t>
            </a:r>
            <a:r>
              <a:rPr lang="nl-NL" dirty="0"/>
              <a:t> change </a:t>
            </a:r>
            <a:r>
              <a:rPr lang="nl-NL" dirty="0" err="1"/>
              <a:t>p.s.e</a:t>
            </a:r>
            <a:r>
              <a:rPr lang="nl-NL" dirty="0"/>
              <a:t>.</a:t>
            </a:r>
          </a:p>
          <a:p>
            <a:endParaRPr lang="nl-NL" dirty="0"/>
          </a:p>
          <a:p>
            <a:r>
              <a:rPr lang="nl-NL" dirty="0" err="1"/>
              <a:t>Including</a:t>
            </a:r>
            <a:r>
              <a:rPr lang="nl-NL" dirty="0"/>
              <a:t> </a:t>
            </a:r>
            <a:r>
              <a:rPr lang="nl-NL" dirty="0" err="1"/>
              <a:t>p.s.e</a:t>
            </a:r>
            <a:r>
              <a:rPr lang="nl-NL" dirty="0"/>
              <a:t>. is </a:t>
            </a:r>
            <a:r>
              <a:rPr lang="nl-NL" dirty="0" err="1"/>
              <a:t>still</a:t>
            </a:r>
            <a:r>
              <a:rPr lang="nl-NL" dirty="0"/>
              <a:t> </a:t>
            </a:r>
            <a:r>
              <a:rPr lang="nl-NL" dirty="0" err="1"/>
              <a:t>useful</a:t>
            </a:r>
            <a:r>
              <a:rPr lang="nl-NL" dirty="0"/>
              <a:t> as </a:t>
            </a:r>
            <a:r>
              <a:rPr lang="nl-NL" dirty="0" err="1"/>
              <a:t>you</a:t>
            </a:r>
            <a:r>
              <a:rPr lang="nl-NL" dirty="0"/>
              <a:t> are </a:t>
            </a:r>
            <a:r>
              <a:rPr lang="nl-NL" dirty="0" err="1"/>
              <a:t>describing</a:t>
            </a:r>
            <a:r>
              <a:rPr lang="nl-NL" dirty="0"/>
              <a:t> </a:t>
            </a:r>
            <a:r>
              <a:rPr lang="nl-NL" dirty="0" err="1"/>
              <a:t>population</a:t>
            </a:r>
            <a:r>
              <a:rPr lang="nl-NL" dirty="0"/>
              <a:t> in </a:t>
            </a:r>
            <a:r>
              <a:rPr lang="nl-NL" dirty="0" err="1"/>
              <a:t>terms</a:t>
            </a:r>
            <a:r>
              <a:rPr lang="nl-NL" dirty="0"/>
              <a:t> of these variables</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297" y="4005064"/>
            <a:ext cx="17049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583" y="4016913"/>
            <a:ext cx="17049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p:cNvSpPr txBox="1"/>
          <p:nvPr/>
        </p:nvSpPr>
        <p:spPr>
          <a:xfrm>
            <a:off x="1352600" y="6006477"/>
            <a:ext cx="3025187" cy="461665"/>
          </a:xfrm>
          <a:prstGeom prst="rect">
            <a:avLst/>
          </a:prstGeom>
          <a:noFill/>
        </p:spPr>
        <p:txBody>
          <a:bodyPr wrap="none" rtlCol="0">
            <a:spAutoFit/>
          </a:bodyPr>
          <a:lstStyle/>
          <a:p>
            <a:r>
              <a:rPr lang="nl-NL" dirty="0">
                <a:latin typeface="+mn-lt"/>
              </a:rPr>
              <a:t>X1 </a:t>
            </a:r>
            <a:r>
              <a:rPr lang="nl-NL" dirty="0" err="1">
                <a:latin typeface="+mn-lt"/>
              </a:rPr>
              <a:t>and</a:t>
            </a:r>
            <a:r>
              <a:rPr lang="nl-NL" dirty="0">
                <a:latin typeface="+mn-lt"/>
              </a:rPr>
              <a:t> X2 </a:t>
            </a:r>
            <a:r>
              <a:rPr lang="nl-NL" dirty="0" err="1">
                <a:latin typeface="+mn-lt"/>
              </a:rPr>
              <a:t>not</a:t>
            </a:r>
            <a:r>
              <a:rPr lang="nl-NL" dirty="0">
                <a:latin typeface="+mn-lt"/>
              </a:rPr>
              <a:t> </a:t>
            </a:r>
            <a:r>
              <a:rPr lang="nl-NL" dirty="0" err="1">
                <a:latin typeface="+mn-lt"/>
              </a:rPr>
              <a:t>active</a:t>
            </a:r>
            <a:endParaRPr lang="nl-NL" dirty="0">
              <a:latin typeface="+mn-lt"/>
            </a:endParaRPr>
          </a:p>
        </p:txBody>
      </p:sp>
      <p:sp>
        <p:nvSpPr>
          <p:cNvPr id="7" name="Tekstvak 6"/>
          <p:cNvSpPr txBox="1"/>
          <p:nvPr/>
        </p:nvSpPr>
        <p:spPr>
          <a:xfrm>
            <a:off x="5241032" y="6006478"/>
            <a:ext cx="2512226" cy="461665"/>
          </a:xfrm>
          <a:prstGeom prst="rect">
            <a:avLst/>
          </a:prstGeom>
          <a:noFill/>
        </p:spPr>
        <p:txBody>
          <a:bodyPr wrap="none" rtlCol="0">
            <a:spAutoFit/>
          </a:bodyPr>
          <a:lstStyle/>
          <a:p>
            <a:r>
              <a:rPr lang="nl-NL" dirty="0">
                <a:latin typeface="+mn-lt"/>
              </a:rPr>
              <a:t>X1 </a:t>
            </a:r>
            <a:r>
              <a:rPr lang="nl-NL" dirty="0" err="1">
                <a:latin typeface="+mn-lt"/>
              </a:rPr>
              <a:t>and</a:t>
            </a:r>
            <a:r>
              <a:rPr lang="nl-NL" dirty="0">
                <a:latin typeface="+mn-lt"/>
              </a:rPr>
              <a:t> X2 </a:t>
            </a:r>
            <a:r>
              <a:rPr lang="nl-NL" dirty="0" err="1">
                <a:latin typeface="+mn-lt"/>
              </a:rPr>
              <a:t>active</a:t>
            </a:r>
            <a:endParaRPr lang="nl-NL" dirty="0">
              <a:latin typeface="+mn-lt"/>
            </a:endParaRPr>
          </a:p>
        </p:txBody>
      </p:sp>
    </p:spTree>
    <p:extLst>
      <p:ext uri="{BB962C8B-B14F-4D97-AF65-F5344CB8AC3E}">
        <p14:creationId xmlns:p14="http://schemas.microsoft.com/office/powerpoint/2010/main" val="2616376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en-US" dirty="0"/>
              <a:t>Three registers, one covariate</a:t>
            </a:r>
          </a:p>
        </p:txBody>
      </p:sp>
      <p:pic>
        <p:nvPicPr>
          <p:cNvPr id="17411" name="Picture 2"/>
          <p:cNvPicPr>
            <a:picLocks noGrp="1" noChangeAspect="1" noChangeArrowheads="1"/>
          </p:cNvPicPr>
          <p:nvPr>
            <p:ph idx="1"/>
          </p:nvPr>
        </p:nvPicPr>
        <p:blipFill>
          <a:blip r:embed="rId2"/>
          <a:srcRect/>
          <a:stretch>
            <a:fillRect/>
          </a:stretch>
        </p:blipFill>
        <p:spPr>
          <a:xfrm>
            <a:off x="2720975" y="1700213"/>
            <a:ext cx="4546600" cy="5022850"/>
          </a:xfrm>
          <a:noFill/>
        </p:spPr>
      </p:pic>
    </p:spTree>
    <p:extLst>
      <p:ext uri="{BB962C8B-B14F-4D97-AF65-F5344CB8AC3E}">
        <p14:creationId xmlns:p14="http://schemas.microsoft.com/office/powerpoint/2010/main" val="2601133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srcRect/>
          <a:stretch>
            <a:fillRect/>
          </a:stretch>
        </p:blipFill>
        <p:spPr>
          <a:xfrm>
            <a:off x="2865438" y="404813"/>
            <a:ext cx="4175125" cy="6200775"/>
          </a:xfrm>
          <a:noFill/>
        </p:spPr>
      </p:pic>
    </p:spTree>
    <p:extLst>
      <p:ext uri="{BB962C8B-B14F-4D97-AF65-F5344CB8AC3E}">
        <p14:creationId xmlns:p14="http://schemas.microsoft.com/office/powerpoint/2010/main" val="1046761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Outline</a:t>
            </a:r>
            <a:endParaRPr lang="nl-NL" dirty="0"/>
          </a:p>
        </p:txBody>
      </p:sp>
      <p:sp>
        <p:nvSpPr>
          <p:cNvPr id="3" name="Tijdelijke aanduiding voor inhoud 2"/>
          <p:cNvSpPr>
            <a:spLocks noGrp="1"/>
          </p:cNvSpPr>
          <p:nvPr>
            <p:ph idx="1"/>
          </p:nvPr>
        </p:nvSpPr>
        <p:spPr/>
        <p:txBody>
          <a:bodyPr/>
          <a:lstStyle/>
          <a:p>
            <a:pPr marL="457200" indent="-457200">
              <a:buAutoNum type="arabicPeriod"/>
            </a:pPr>
            <a:r>
              <a:rPr lang="nl-NL" sz="2800" dirty="0" err="1"/>
              <a:t>Capture-recapture</a:t>
            </a:r>
            <a:r>
              <a:rPr lang="nl-NL" sz="2800" dirty="0"/>
              <a:t> </a:t>
            </a:r>
            <a:r>
              <a:rPr lang="nl-NL" sz="2800" dirty="0" err="1"/>
              <a:t>two</a:t>
            </a:r>
            <a:r>
              <a:rPr lang="nl-NL" sz="2800" dirty="0"/>
              <a:t>-list case</a:t>
            </a:r>
          </a:p>
          <a:p>
            <a:pPr marL="457200" indent="-457200">
              <a:buFont typeface="Monotype Sorts" pitchFamily="2" charset="2"/>
              <a:buAutoNum type="arabicPeriod"/>
            </a:pPr>
            <a:r>
              <a:rPr lang="en-GB" sz="2800" dirty="0"/>
              <a:t>Capture-recapture three-list case</a:t>
            </a:r>
            <a:endParaRPr lang="nl-NL" sz="2800" dirty="0"/>
          </a:p>
          <a:p>
            <a:pPr marL="457200" indent="-457200">
              <a:buAutoNum type="arabicPeriod"/>
            </a:pPr>
            <a:r>
              <a:rPr lang="nl-NL" sz="2800" dirty="0" err="1"/>
              <a:t>Including</a:t>
            </a:r>
            <a:r>
              <a:rPr lang="nl-NL" sz="2800" dirty="0"/>
              <a:t> </a:t>
            </a:r>
            <a:r>
              <a:rPr lang="nl-NL" sz="2800" dirty="0" err="1"/>
              <a:t>categorical</a:t>
            </a:r>
            <a:r>
              <a:rPr lang="nl-NL" sz="2800" dirty="0"/>
              <a:t> </a:t>
            </a:r>
            <a:r>
              <a:rPr lang="nl-NL" sz="2800" dirty="0" err="1"/>
              <a:t>covariates</a:t>
            </a:r>
            <a:endParaRPr lang="nl-NL" sz="2800" dirty="0"/>
          </a:p>
          <a:p>
            <a:pPr marL="457200" indent="-457200">
              <a:buAutoNum type="arabicPeriod"/>
            </a:pPr>
            <a:r>
              <a:rPr lang="nl-NL" sz="2800" dirty="0" err="1"/>
              <a:t>Graphical</a:t>
            </a:r>
            <a:r>
              <a:rPr lang="nl-NL" sz="2800" dirty="0"/>
              <a:t> </a:t>
            </a:r>
            <a:r>
              <a:rPr lang="nl-NL" sz="2800" dirty="0" err="1"/>
              <a:t>models</a:t>
            </a:r>
            <a:r>
              <a:rPr lang="nl-NL" sz="2800" dirty="0"/>
              <a:t> </a:t>
            </a:r>
            <a:r>
              <a:rPr lang="nl-NL" sz="2800" dirty="0" err="1"/>
              <a:t>and</a:t>
            </a:r>
            <a:r>
              <a:rPr lang="nl-NL" sz="2800" dirty="0"/>
              <a:t> </a:t>
            </a:r>
            <a:r>
              <a:rPr lang="nl-NL" sz="2800" dirty="0" err="1"/>
              <a:t>collapsibility</a:t>
            </a:r>
            <a:r>
              <a:rPr lang="nl-NL" sz="2800" dirty="0"/>
              <a:t> </a:t>
            </a:r>
            <a:r>
              <a:rPr lang="nl-NL" sz="2800" dirty="0" err="1"/>
              <a:t>properties</a:t>
            </a:r>
            <a:endParaRPr lang="nl-NL" sz="2800" dirty="0"/>
          </a:p>
          <a:p>
            <a:pPr marL="457200" indent="-457200">
              <a:buAutoNum type="arabicPeriod"/>
            </a:pPr>
            <a:r>
              <a:rPr lang="nl-NL" sz="2800" dirty="0" err="1">
                <a:solidFill>
                  <a:srgbClr val="0070C0"/>
                </a:solidFill>
              </a:rPr>
              <a:t>Covariates</a:t>
            </a:r>
            <a:r>
              <a:rPr lang="nl-NL" sz="2800" dirty="0">
                <a:solidFill>
                  <a:srgbClr val="0070C0"/>
                </a:solidFill>
              </a:rPr>
              <a:t> </a:t>
            </a:r>
            <a:r>
              <a:rPr lang="nl-NL" sz="2800" dirty="0" err="1">
                <a:solidFill>
                  <a:srgbClr val="0070C0"/>
                </a:solidFill>
              </a:rPr>
              <a:t>not</a:t>
            </a:r>
            <a:r>
              <a:rPr lang="nl-NL" sz="2800" dirty="0">
                <a:solidFill>
                  <a:srgbClr val="0070C0"/>
                </a:solidFill>
              </a:rPr>
              <a:t> </a:t>
            </a:r>
            <a:r>
              <a:rPr lang="nl-NL" sz="2800" dirty="0" err="1">
                <a:solidFill>
                  <a:srgbClr val="0070C0"/>
                </a:solidFill>
              </a:rPr>
              <a:t>observed</a:t>
            </a:r>
            <a:r>
              <a:rPr lang="nl-NL" sz="2800" dirty="0">
                <a:solidFill>
                  <a:srgbClr val="0070C0"/>
                </a:solidFill>
              </a:rPr>
              <a:t> in </a:t>
            </a:r>
            <a:r>
              <a:rPr lang="nl-NL" sz="2800" dirty="0" err="1">
                <a:solidFill>
                  <a:srgbClr val="0070C0"/>
                </a:solidFill>
              </a:rPr>
              <a:t>every</a:t>
            </a:r>
            <a:r>
              <a:rPr lang="nl-NL" sz="2800" dirty="0">
                <a:solidFill>
                  <a:srgbClr val="0070C0"/>
                </a:solidFill>
              </a:rPr>
              <a:t> list, </a:t>
            </a:r>
            <a:r>
              <a:rPr lang="nl-NL" sz="2800" dirty="0" err="1">
                <a:solidFill>
                  <a:srgbClr val="0070C0"/>
                </a:solidFill>
              </a:rPr>
              <a:t>with</a:t>
            </a:r>
            <a:r>
              <a:rPr lang="nl-NL" sz="2800" dirty="0">
                <a:solidFill>
                  <a:srgbClr val="0070C0"/>
                </a:solidFill>
              </a:rPr>
              <a:t> </a:t>
            </a:r>
            <a:r>
              <a:rPr lang="nl-NL" sz="2800" dirty="0" err="1">
                <a:solidFill>
                  <a:srgbClr val="0070C0"/>
                </a:solidFill>
              </a:rPr>
              <a:t>some</a:t>
            </a:r>
            <a:r>
              <a:rPr lang="nl-NL" sz="2800" dirty="0">
                <a:solidFill>
                  <a:srgbClr val="0070C0"/>
                </a:solidFill>
              </a:rPr>
              <a:t> </a:t>
            </a:r>
            <a:r>
              <a:rPr lang="nl-NL" sz="2800" dirty="0" err="1">
                <a:solidFill>
                  <a:srgbClr val="0070C0"/>
                </a:solidFill>
              </a:rPr>
              <a:t>properties</a:t>
            </a:r>
            <a:endParaRPr lang="nl-NL" sz="2800" dirty="0">
              <a:solidFill>
                <a:srgbClr val="0070C0"/>
              </a:solidFill>
            </a:endParaRPr>
          </a:p>
          <a:p>
            <a:pPr marL="457200" indent="-457200">
              <a:buAutoNum type="arabicPeriod"/>
            </a:pPr>
            <a:r>
              <a:rPr lang="nl-NL" sz="2800" dirty="0" err="1"/>
              <a:t>Examples</a:t>
            </a:r>
            <a:r>
              <a:rPr lang="nl-NL" sz="2800" dirty="0"/>
              <a:t> </a:t>
            </a:r>
            <a:r>
              <a:rPr lang="nl-NL" sz="2800" dirty="0" err="1"/>
              <a:t>where</a:t>
            </a:r>
            <a:r>
              <a:rPr lang="nl-NL" sz="2800" dirty="0"/>
              <a:t> </a:t>
            </a:r>
            <a:r>
              <a:rPr lang="nl-NL" sz="2800" dirty="0" err="1"/>
              <a:t>covariate</a:t>
            </a:r>
            <a:r>
              <a:rPr lang="nl-NL" sz="2800" dirty="0"/>
              <a:t> in A </a:t>
            </a:r>
            <a:r>
              <a:rPr lang="nl-NL" sz="2800" dirty="0" err="1"/>
              <a:t>measures</a:t>
            </a:r>
            <a:r>
              <a:rPr lang="nl-NL" sz="2800" dirty="0"/>
              <a:t> </a:t>
            </a:r>
            <a:r>
              <a:rPr lang="nl-NL" sz="2800" dirty="0" err="1"/>
              <a:t>identical</a:t>
            </a:r>
            <a:r>
              <a:rPr lang="nl-NL" sz="2800" dirty="0"/>
              <a:t> concept as </a:t>
            </a:r>
            <a:r>
              <a:rPr lang="nl-NL" sz="2800" dirty="0" err="1"/>
              <a:t>covariate</a:t>
            </a:r>
            <a:r>
              <a:rPr lang="nl-NL" sz="2800" dirty="0"/>
              <a:t> in B</a:t>
            </a:r>
          </a:p>
          <a:p>
            <a:pPr marL="457200" indent="-457200">
              <a:buAutoNum type="arabicPeriod"/>
            </a:pPr>
            <a:r>
              <a:rPr lang="nl-NL" sz="2800" dirty="0" err="1"/>
              <a:t>Future</a:t>
            </a:r>
            <a:r>
              <a:rPr lang="nl-NL" sz="2800" dirty="0"/>
              <a:t> research</a:t>
            </a:r>
          </a:p>
          <a:p>
            <a:pPr marL="457200" indent="-457200">
              <a:buAutoNum type="arabicPeriod"/>
            </a:pPr>
            <a:endParaRPr lang="nl-NL" dirty="0"/>
          </a:p>
          <a:p>
            <a:pPr marL="457200" indent="-457200">
              <a:buAutoNum type="arabicPeriod"/>
            </a:pPr>
            <a:endParaRPr lang="nl-NL" dirty="0"/>
          </a:p>
          <a:p>
            <a:pPr marL="457200" indent="-457200">
              <a:buAutoNum type="arabicPeriod"/>
            </a:pPr>
            <a:endParaRPr lang="nl-NL" dirty="0"/>
          </a:p>
        </p:txBody>
      </p:sp>
    </p:spTree>
    <p:extLst>
      <p:ext uri="{BB962C8B-B14F-4D97-AF65-F5344CB8AC3E}">
        <p14:creationId xmlns:p14="http://schemas.microsoft.com/office/powerpoint/2010/main" val="1535151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a:blip r:embed="rId2"/>
          <a:stretch>
            <a:fillRect/>
          </a:stretch>
        </p:blipFill>
        <p:spPr>
          <a:xfrm>
            <a:off x="344488" y="24185"/>
            <a:ext cx="5807840" cy="6858000"/>
          </a:xfrm>
          <a:prstGeom prst="rect">
            <a:avLst/>
          </a:prstGeom>
        </p:spPr>
      </p:pic>
      <p:sp>
        <p:nvSpPr>
          <p:cNvPr id="5" name="TextBox 6"/>
          <p:cNvSpPr txBox="1">
            <a:spLocks noGrp="1"/>
          </p:cNvSpPr>
          <p:nvPr>
            <p:ph idx="1"/>
          </p:nvPr>
        </p:nvSpPr>
        <p:spPr>
          <a:xfrm>
            <a:off x="5025008" y="2132856"/>
            <a:ext cx="5472608" cy="2231893"/>
          </a:xfrm>
          <a:prstGeom prst="rect">
            <a:avLst/>
          </a:prstGeom>
          <a:noFill/>
        </p:spPr>
        <p:txBody>
          <a:bodyPr wrap="square" rtlCol="0">
            <a:spAutoFit/>
          </a:bodyPr>
          <a:lstStyle/>
          <a:p>
            <a:pPr marL="0" indent="0">
              <a:buNone/>
            </a:pPr>
            <a:r>
              <a:rPr lang="en-GB" dirty="0"/>
              <a:t>Typical in official statistics</a:t>
            </a:r>
          </a:p>
          <a:p>
            <a:pPr marL="342900" indent="-342900">
              <a:buFontTx/>
              <a:buChar char="-"/>
            </a:pPr>
            <a:r>
              <a:rPr lang="en-GB" dirty="0"/>
              <a:t>Linking registers</a:t>
            </a:r>
            <a:endParaRPr lang="nl-NL" dirty="0"/>
          </a:p>
          <a:p>
            <a:pPr marL="342900" indent="-342900">
              <a:buFontTx/>
              <a:buChar char="-"/>
            </a:pPr>
            <a:r>
              <a:rPr lang="en-GB" dirty="0"/>
              <a:t>Two missing data problems:</a:t>
            </a:r>
          </a:p>
          <a:p>
            <a:pPr marL="342900" indent="-342900">
              <a:buFontTx/>
              <a:buChar char="-"/>
            </a:pPr>
            <a:r>
              <a:rPr lang="en-GB" dirty="0"/>
              <a:t>Missing covariates</a:t>
            </a:r>
          </a:p>
          <a:p>
            <a:pPr marL="342900" indent="-342900">
              <a:buFontTx/>
              <a:buChar char="-"/>
            </a:pPr>
            <a:r>
              <a:rPr lang="en-GB" dirty="0"/>
              <a:t>Missed individuals</a:t>
            </a:r>
          </a:p>
        </p:txBody>
      </p:sp>
    </p:spTree>
    <p:extLst>
      <p:ext uri="{BB962C8B-B14F-4D97-AF65-F5344CB8AC3E}">
        <p14:creationId xmlns:p14="http://schemas.microsoft.com/office/powerpoint/2010/main" val="1803861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902" y="2708920"/>
            <a:ext cx="8573757" cy="317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920552" y="1052736"/>
            <a:ext cx="7139070" cy="1569660"/>
          </a:xfrm>
          <a:prstGeom prst="rect">
            <a:avLst/>
          </a:prstGeom>
          <a:noFill/>
        </p:spPr>
        <p:txBody>
          <a:bodyPr wrap="none" rtlCol="0">
            <a:spAutoFit/>
          </a:bodyPr>
          <a:lstStyle/>
          <a:p>
            <a:r>
              <a:rPr lang="en-US" dirty="0">
                <a:latin typeface="+mj-lt"/>
              </a:rPr>
              <a:t>Example 1 revisited:</a:t>
            </a:r>
            <a:endParaRPr lang="nl-NL" dirty="0">
              <a:latin typeface="+mj-lt"/>
            </a:endParaRPr>
          </a:p>
          <a:p>
            <a:r>
              <a:rPr lang="nl-NL" dirty="0">
                <a:latin typeface="+mj-lt"/>
              </a:rPr>
              <a:t>X1 is </a:t>
            </a:r>
            <a:r>
              <a:rPr lang="nl-NL" dirty="0" err="1">
                <a:latin typeface="+mj-lt"/>
              </a:rPr>
              <a:t>only</a:t>
            </a:r>
            <a:r>
              <a:rPr lang="nl-NL" dirty="0">
                <a:latin typeface="+mj-lt"/>
              </a:rPr>
              <a:t> in A and X2 is </a:t>
            </a:r>
            <a:r>
              <a:rPr lang="nl-NL" dirty="0" err="1">
                <a:latin typeface="+mj-lt"/>
              </a:rPr>
              <a:t>only</a:t>
            </a:r>
            <a:r>
              <a:rPr lang="nl-NL" dirty="0">
                <a:latin typeface="+mj-lt"/>
              </a:rPr>
              <a:t> in B</a:t>
            </a:r>
          </a:p>
          <a:p>
            <a:pPr marL="342900" indent="-342900">
              <a:buFont typeface="Arial" panose="020B0604020202020204" pitchFamily="34" charset="0"/>
              <a:buChar char="•"/>
            </a:pPr>
            <a:r>
              <a:rPr lang="nl-NL" dirty="0" err="1">
                <a:latin typeface="+mj-lt"/>
              </a:rPr>
              <a:t>when</a:t>
            </a:r>
            <a:r>
              <a:rPr lang="nl-NL" dirty="0">
                <a:latin typeface="+mj-lt"/>
              </a:rPr>
              <a:t> </a:t>
            </a:r>
            <a:r>
              <a:rPr lang="nl-NL" dirty="0" err="1">
                <a:latin typeface="+mj-lt"/>
              </a:rPr>
              <a:t>observation</a:t>
            </a:r>
            <a:r>
              <a:rPr lang="nl-NL" dirty="0">
                <a:latin typeface="+mj-lt"/>
              </a:rPr>
              <a:t> is </a:t>
            </a:r>
            <a:r>
              <a:rPr lang="nl-NL" dirty="0" err="1">
                <a:latin typeface="+mj-lt"/>
              </a:rPr>
              <a:t>not</a:t>
            </a:r>
            <a:r>
              <a:rPr lang="nl-NL" dirty="0">
                <a:latin typeface="+mj-lt"/>
              </a:rPr>
              <a:t> in A, </a:t>
            </a:r>
            <a:r>
              <a:rPr lang="nl-NL" dirty="0" err="1">
                <a:latin typeface="+mj-lt"/>
              </a:rPr>
              <a:t>then</a:t>
            </a:r>
            <a:r>
              <a:rPr lang="nl-NL" dirty="0">
                <a:latin typeface="+mj-lt"/>
              </a:rPr>
              <a:t> X1 is missing,</a:t>
            </a:r>
          </a:p>
          <a:p>
            <a:pPr marL="342900" indent="-342900">
              <a:buFont typeface="Arial" panose="020B0604020202020204" pitchFamily="34" charset="0"/>
              <a:buChar char="•"/>
            </a:pPr>
            <a:r>
              <a:rPr lang="nl-NL" dirty="0" err="1">
                <a:latin typeface="+mj-lt"/>
              </a:rPr>
              <a:t>when</a:t>
            </a:r>
            <a:r>
              <a:rPr lang="nl-NL" dirty="0">
                <a:latin typeface="+mj-lt"/>
              </a:rPr>
              <a:t> </a:t>
            </a:r>
            <a:r>
              <a:rPr lang="nl-NL" dirty="0" err="1">
                <a:latin typeface="+mj-lt"/>
              </a:rPr>
              <a:t>observation</a:t>
            </a:r>
            <a:r>
              <a:rPr lang="nl-NL" dirty="0">
                <a:latin typeface="+mj-lt"/>
              </a:rPr>
              <a:t> is </a:t>
            </a:r>
            <a:r>
              <a:rPr lang="nl-NL" dirty="0" err="1">
                <a:latin typeface="+mj-lt"/>
              </a:rPr>
              <a:t>not</a:t>
            </a:r>
            <a:r>
              <a:rPr lang="nl-NL" dirty="0">
                <a:latin typeface="+mj-lt"/>
              </a:rPr>
              <a:t> in B, </a:t>
            </a:r>
            <a:r>
              <a:rPr lang="nl-NL" dirty="0" err="1">
                <a:latin typeface="+mj-lt"/>
              </a:rPr>
              <a:t>then</a:t>
            </a:r>
            <a:r>
              <a:rPr lang="nl-NL" dirty="0">
                <a:latin typeface="+mj-lt"/>
              </a:rPr>
              <a:t> X2 is missing</a:t>
            </a:r>
          </a:p>
        </p:txBody>
      </p:sp>
    </p:spTree>
    <p:extLst>
      <p:ext uri="{BB962C8B-B14F-4D97-AF65-F5344CB8AC3E}">
        <p14:creationId xmlns:p14="http://schemas.microsoft.com/office/powerpoint/2010/main" val="269682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63" name="Group 3"/>
          <p:cNvGraphicFramePr>
            <a:graphicFrameLocks noGrp="1"/>
          </p:cNvGraphicFramePr>
          <p:nvPr>
            <p:extLst>
              <p:ext uri="{D42A27DB-BD31-4B8C-83A1-F6EECF244321}">
                <p14:modId xmlns:p14="http://schemas.microsoft.com/office/powerpoint/2010/main" val="1972808764"/>
              </p:ext>
            </p:extLst>
          </p:nvPr>
        </p:nvGraphicFramePr>
        <p:xfrm>
          <a:off x="4016896" y="1348423"/>
          <a:ext cx="1800150" cy="1920240"/>
        </p:xfrm>
        <a:graphic>
          <a:graphicData uri="http://schemas.openxmlformats.org/drawingml/2006/table">
            <a:tbl>
              <a:tblPr/>
              <a:tblGrid>
                <a:gridCol w="900075">
                  <a:extLst>
                    <a:ext uri="{9D8B030D-6E8A-4147-A177-3AD203B41FA5}">
                      <a16:colId xmlns:a16="http://schemas.microsoft.com/office/drawing/2014/main" val="20000"/>
                    </a:ext>
                  </a:extLst>
                </a:gridCol>
                <a:gridCol w="900075">
                  <a:extLst>
                    <a:ext uri="{9D8B030D-6E8A-4147-A177-3AD203B41FA5}">
                      <a16:colId xmlns:a16="http://schemas.microsoft.com/office/drawing/2014/main" val="20001"/>
                    </a:ext>
                  </a:extLst>
                </a:gridCol>
              </a:tblGrid>
              <a:tr h="823291">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5400" b="0" i="0" u="none" strike="noStrike" cap="none" normalizeH="0" baseline="0" dirty="0">
                          <a:ln>
                            <a:noFill/>
                          </a:ln>
                          <a:solidFill>
                            <a:schemeClr val="tx1"/>
                          </a:solidFill>
                          <a:effectLst/>
                          <a:latin typeface="Tahoma" pitchFamily="34" charset="0"/>
                        </a:rPr>
                        <a:t>n</a:t>
                      </a:r>
                      <a:r>
                        <a:rPr kumimoji="0" lang="en-US" altLang="nl-NL" sz="2000" b="0" i="0" u="none" strike="noStrike" cap="none" normalizeH="0" baseline="0" dirty="0">
                          <a:ln>
                            <a:noFill/>
                          </a:ln>
                          <a:solidFill>
                            <a:schemeClr val="tx1"/>
                          </a:solidFill>
                          <a:effectLst/>
                          <a:latin typeface="Tahoma" pitchFamily="34" charset="0"/>
                        </a:rPr>
                        <a:t>11</a:t>
                      </a:r>
                      <a:endParaRPr kumimoji="0" lang="nl-NL" altLang="nl-NL" sz="2000" b="0" i="0" u="none" strike="noStrike" cap="none" normalizeH="0" baseline="0" dirty="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5400" b="0" i="0" u="none" strike="noStrike" cap="none" normalizeH="0" baseline="0" dirty="0">
                          <a:ln>
                            <a:noFill/>
                          </a:ln>
                          <a:solidFill>
                            <a:schemeClr val="tx1"/>
                          </a:solidFill>
                          <a:effectLst/>
                          <a:latin typeface="Tahoma" pitchFamily="34" charset="0"/>
                        </a:rPr>
                        <a:t>n</a:t>
                      </a:r>
                      <a:r>
                        <a:rPr kumimoji="0" lang="en-US" altLang="nl-NL" sz="2000" b="0" i="0" u="none" strike="noStrike" cap="none" normalizeH="0" baseline="0" dirty="0">
                          <a:ln>
                            <a:noFill/>
                          </a:ln>
                          <a:solidFill>
                            <a:schemeClr val="tx1"/>
                          </a:solidFill>
                          <a:effectLst/>
                          <a:latin typeface="Tahoma" pitchFamily="34" charset="0"/>
                        </a:rPr>
                        <a:t>10</a:t>
                      </a:r>
                      <a:endParaRPr kumimoji="0" lang="nl-NL" altLang="nl-NL" sz="20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5620">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en-US" altLang="nl-NL" sz="5400" b="0" i="0" u="none" strike="noStrike" cap="none" normalizeH="0" baseline="0" dirty="0">
                          <a:ln>
                            <a:noFill/>
                          </a:ln>
                          <a:solidFill>
                            <a:schemeClr val="tx1"/>
                          </a:solidFill>
                          <a:effectLst/>
                          <a:latin typeface="Tahoma" pitchFamily="34" charset="0"/>
                        </a:rPr>
                        <a:t>n</a:t>
                      </a:r>
                      <a:r>
                        <a:rPr kumimoji="0" lang="en-US" altLang="nl-NL" sz="2000" b="0" i="0" u="none" strike="noStrike" cap="none" normalizeH="0" baseline="0" dirty="0">
                          <a:ln>
                            <a:noFill/>
                          </a:ln>
                          <a:solidFill>
                            <a:schemeClr val="tx1"/>
                          </a:solidFill>
                          <a:effectLst/>
                          <a:latin typeface="Tahoma" pitchFamily="34" charset="0"/>
                        </a:rPr>
                        <a:t>01</a:t>
                      </a:r>
                      <a:endParaRPr kumimoji="0" lang="nl-NL" altLang="nl-NL" sz="2000" b="0" i="0" u="none" strike="noStrike" cap="none" normalizeH="0" baseline="0" dirty="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5000"/>
                        <a:buFont typeface="Monotype Sorts" pitchFamily="2" charset="2"/>
                        <a:defRPr sz="2000">
                          <a:solidFill>
                            <a:schemeClr val="tx1"/>
                          </a:solidFill>
                          <a:latin typeface="Tahoma" pitchFamily="34" charset="0"/>
                        </a:defRPr>
                      </a:lvl1pPr>
                      <a:lvl2pPr>
                        <a:spcBef>
                          <a:spcPct val="20000"/>
                        </a:spcBef>
                        <a:buClr>
                          <a:schemeClr val="tx1"/>
                        </a:buClr>
                        <a:buSzPct val="100000"/>
                        <a:defRPr>
                          <a:solidFill>
                            <a:schemeClr val="tx1"/>
                          </a:solidFill>
                          <a:latin typeface="Tahoma" pitchFamily="34" charset="0"/>
                        </a:defRPr>
                      </a:lvl2pPr>
                      <a:lvl3pPr>
                        <a:spcBef>
                          <a:spcPct val="20000"/>
                        </a:spcBef>
                        <a:buClr>
                          <a:schemeClr val="tx1"/>
                        </a:buClr>
                        <a:buSzPct val="100000"/>
                        <a:defRPr sz="1600">
                          <a:solidFill>
                            <a:schemeClr val="tx1"/>
                          </a:solidFill>
                          <a:latin typeface="Tahoma" pitchFamily="34" charset="0"/>
                        </a:defRPr>
                      </a:lvl3pPr>
                      <a:lvl4pPr>
                        <a:spcBef>
                          <a:spcPct val="20000"/>
                        </a:spcBef>
                        <a:buClr>
                          <a:schemeClr val="tx1"/>
                        </a:buClr>
                        <a:buSzPct val="65000"/>
                        <a:buFont typeface="Monotype Sorts" pitchFamily="2" charset="2"/>
                        <a:defRPr sz="1400">
                          <a:solidFill>
                            <a:schemeClr val="tx1"/>
                          </a:solidFill>
                          <a:latin typeface="Tahoma" pitchFamily="34" charset="0"/>
                        </a:defRPr>
                      </a:lvl4pPr>
                      <a:lvl5pPr>
                        <a:spcBef>
                          <a:spcPct val="20000"/>
                        </a:spcBef>
                        <a:buClr>
                          <a:schemeClr val="tx1"/>
                        </a:buClr>
                        <a:buSzPct val="100000"/>
                        <a:defRPr sz="1200">
                          <a:solidFill>
                            <a:schemeClr val="tx1"/>
                          </a:solidFill>
                          <a:latin typeface="Tahoma" pitchFamily="34" charset="0"/>
                        </a:defRPr>
                      </a:lvl5pPr>
                      <a:lvl6pPr eaLnBrk="0" fontAlgn="base" hangingPunct="0">
                        <a:spcBef>
                          <a:spcPct val="20000"/>
                        </a:spcBef>
                        <a:spcAft>
                          <a:spcPct val="0"/>
                        </a:spcAft>
                        <a:buClr>
                          <a:schemeClr val="tx1"/>
                        </a:buClr>
                        <a:buSzPct val="100000"/>
                        <a:defRPr sz="1200">
                          <a:solidFill>
                            <a:schemeClr val="tx1"/>
                          </a:solidFill>
                          <a:latin typeface="Tahoma" pitchFamily="34" charset="0"/>
                        </a:defRPr>
                      </a:lvl6pPr>
                      <a:lvl7pPr eaLnBrk="0" fontAlgn="base" hangingPunct="0">
                        <a:spcBef>
                          <a:spcPct val="20000"/>
                        </a:spcBef>
                        <a:spcAft>
                          <a:spcPct val="0"/>
                        </a:spcAft>
                        <a:buClr>
                          <a:schemeClr val="tx1"/>
                        </a:buClr>
                        <a:buSzPct val="100000"/>
                        <a:defRPr sz="1200">
                          <a:solidFill>
                            <a:schemeClr val="tx1"/>
                          </a:solidFill>
                          <a:latin typeface="Tahoma" pitchFamily="34" charset="0"/>
                        </a:defRPr>
                      </a:lvl7pPr>
                      <a:lvl8pPr eaLnBrk="0" fontAlgn="base" hangingPunct="0">
                        <a:spcBef>
                          <a:spcPct val="20000"/>
                        </a:spcBef>
                        <a:spcAft>
                          <a:spcPct val="0"/>
                        </a:spcAft>
                        <a:buClr>
                          <a:schemeClr val="tx1"/>
                        </a:buClr>
                        <a:buSzPct val="100000"/>
                        <a:defRPr sz="1200">
                          <a:solidFill>
                            <a:schemeClr val="tx1"/>
                          </a:solidFill>
                          <a:latin typeface="Tahoma" pitchFamily="34" charset="0"/>
                        </a:defRPr>
                      </a:lvl8pPr>
                      <a:lvl9pPr eaLnBrk="0" fontAlgn="base" hangingPunct="0">
                        <a:spcBef>
                          <a:spcPct val="20000"/>
                        </a:spcBef>
                        <a:spcAft>
                          <a:spcPct val="0"/>
                        </a:spcAft>
                        <a:buClr>
                          <a:schemeClr val="tx1"/>
                        </a:buClr>
                        <a:buSzPct val="100000"/>
                        <a:defRPr sz="1200">
                          <a:solidFill>
                            <a:schemeClr val="tx1"/>
                          </a:solidFill>
                          <a:latin typeface="Tahoma" pitchFamily="34" charset="0"/>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Monotype Sorts" pitchFamily="2" charset="2"/>
                        <a:buNone/>
                        <a:tabLst/>
                      </a:pPr>
                      <a:r>
                        <a:rPr kumimoji="0" lang="nl-NL" altLang="nl-NL" sz="6000" b="0" i="0" u="none" strike="noStrike" cap="none" normalizeH="0" baseline="0" dirty="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43374" name="Text Box 14"/>
          <p:cNvSpPr txBox="1">
            <a:spLocks noChangeArrowheads="1"/>
          </p:cNvSpPr>
          <p:nvPr/>
        </p:nvSpPr>
        <p:spPr bwMode="auto">
          <a:xfrm>
            <a:off x="1111250" y="3268663"/>
            <a:ext cx="792162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dirty="0">
                <a:latin typeface="Tahoma" pitchFamily="34" charset="0"/>
              </a:rPr>
              <a:t>Assumptions:</a:t>
            </a:r>
          </a:p>
          <a:p>
            <a:pPr eaLnBrk="1" hangingPunct="1"/>
            <a:endParaRPr lang="en-US" altLang="nl-NL" dirty="0">
              <a:latin typeface="Tahoma" pitchFamily="34" charset="0"/>
            </a:endParaRPr>
          </a:p>
          <a:p>
            <a:pPr eaLnBrk="1" hangingPunct="1">
              <a:buFontTx/>
              <a:buAutoNum type="arabicPeriod"/>
            </a:pPr>
            <a:r>
              <a:rPr lang="en-US" altLang="nl-NL" dirty="0">
                <a:latin typeface="Tahoma" pitchFamily="34" charset="0"/>
              </a:rPr>
              <a:t>Population is closed.</a:t>
            </a:r>
          </a:p>
          <a:p>
            <a:pPr eaLnBrk="1" hangingPunct="1">
              <a:buFontTx/>
              <a:buAutoNum type="arabicPeriod"/>
            </a:pPr>
            <a:r>
              <a:rPr lang="en-US" altLang="nl-NL" dirty="0">
                <a:latin typeface="Tahoma" pitchFamily="34" charset="0"/>
              </a:rPr>
              <a:t>No matching problems.</a:t>
            </a:r>
          </a:p>
          <a:p>
            <a:pPr eaLnBrk="1" hangingPunct="1">
              <a:buFontTx/>
              <a:buAutoNum type="arabicPeriod"/>
            </a:pPr>
            <a:r>
              <a:rPr lang="en-US" altLang="nl-NL" dirty="0">
                <a:latin typeface="Tahoma" pitchFamily="34" charset="0"/>
              </a:rPr>
              <a:t>Capture probabilities homogeneous over individuals.</a:t>
            </a:r>
          </a:p>
          <a:p>
            <a:pPr eaLnBrk="1" hangingPunct="1">
              <a:buFontTx/>
              <a:buAutoNum type="arabicPeriod"/>
            </a:pPr>
            <a:r>
              <a:rPr lang="en-US" altLang="nl-NL" dirty="0">
                <a:latin typeface="Tahoma" pitchFamily="34" charset="0"/>
              </a:rPr>
              <a:t>Probability of being in list 1 independent of probability</a:t>
            </a:r>
          </a:p>
          <a:p>
            <a:pPr eaLnBrk="1" hangingPunct="1"/>
            <a:r>
              <a:rPr lang="en-US" altLang="nl-NL" dirty="0">
                <a:latin typeface="Tahoma" pitchFamily="34" charset="0"/>
              </a:rPr>
              <a:t>	of being in list 2</a:t>
            </a:r>
          </a:p>
          <a:p>
            <a:pPr eaLnBrk="1" hangingPunct="1"/>
            <a:endParaRPr lang="en-US" altLang="nl-NL" dirty="0">
              <a:latin typeface="Tahoma" pitchFamily="34" charset="0"/>
            </a:endParaRPr>
          </a:p>
          <a:p>
            <a:pPr eaLnBrk="1" hangingPunct="1"/>
            <a:r>
              <a:rPr lang="en-US" altLang="nl-NL" dirty="0">
                <a:latin typeface="Tahoma" pitchFamily="34" charset="0"/>
              </a:rPr>
              <a:t>Introductions: Bishop et al (1975); IWGDMF (1995)</a:t>
            </a:r>
          </a:p>
          <a:p>
            <a:pPr eaLnBrk="1" hangingPunct="1">
              <a:buFontTx/>
              <a:buAutoNum type="arabicPeriod"/>
            </a:pPr>
            <a:endParaRPr lang="nl-NL" altLang="nl-NL" dirty="0">
              <a:latin typeface="Tahoma" pitchFamily="34" charset="0"/>
            </a:endParaRPr>
          </a:p>
        </p:txBody>
      </p:sp>
      <p:graphicFrame>
        <p:nvGraphicFramePr>
          <p:cNvPr id="143375" name="Object 15"/>
          <p:cNvGraphicFramePr>
            <a:graphicFrameLocks noChangeAspect="1"/>
          </p:cNvGraphicFramePr>
          <p:nvPr/>
        </p:nvGraphicFramePr>
        <p:xfrm>
          <a:off x="4891088" y="3321050"/>
          <a:ext cx="123825" cy="215900"/>
        </p:xfrm>
        <a:graphic>
          <a:graphicData uri="http://schemas.openxmlformats.org/presentationml/2006/ole">
            <mc:AlternateContent xmlns:mc="http://schemas.openxmlformats.org/markup-compatibility/2006">
              <mc:Choice xmlns:v="urn:schemas-microsoft-com:vml" Requires="v">
                <p:oleObj spid="_x0000_s1149" name="Vergelijking" r:id="rId4" imgW="114120" imgH="215640" progId="Equation.3">
                  <p:embed/>
                </p:oleObj>
              </mc:Choice>
              <mc:Fallback>
                <p:oleObj name="Vergelijking"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1088" y="3321050"/>
                        <a:ext cx="123825"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B13BCEE9-F2F1-4567-8F61-9FA24573ECD5}"/>
              </a:ext>
            </a:extLst>
          </p:cNvPr>
          <p:cNvSpPr txBox="1"/>
          <p:nvPr/>
        </p:nvSpPr>
        <p:spPr>
          <a:xfrm>
            <a:off x="2792760" y="2041639"/>
            <a:ext cx="914033" cy="461665"/>
          </a:xfrm>
          <a:prstGeom prst="rect">
            <a:avLst/>
          </a:prstGeom>
          <a:noFill/>
        </p:spPr>
        <p:txBody>
          <a:bodyPr wrap="none" rtlCol="0">
            <a:spAutoFit/>
          </a:bodyPr>
          <a:lstStyle/>
          <a:p>
            <a:r>
              <a:rPr lang="en-US" dirty="0">
                <a:latin typeface="+mn-lt"/>
              </a:rPr>
              <a:t>List 1</a:t>
            </a:r>
            <a:endParaRPr lang="nl-NL" dirty="0">
              <a:latin typeface="+mn-lt"/>
            </a:endParaRPr>
          </a:p>
        </p:txBody>
      </p:sp>
      <p:sp>
        <p:nvSpPr>
          <p:cNvPr id="3" name="TextBox 2">
            <a:extLst>
              <a:ext uri="{FF2B5EF4-FFF2-40B4-BE49-F238E27FC236}">
                <a16:creationId xmlns:a16="http://schemas.microsoft.com/office/drawing/2014/main" id="{15BAD8E5-2B69-4735-A042-84FD67BBED39}"/>
              </a:ext>
            </a:extLst>
          </p:cNvPr>
          <p:cNvSpPr txBox="1"/>
          <p:nvPr/>
        </p:nvSpPr>
        <p:spPr>
          <a:xfrm>
            <a:off x="4430865" y="629732"/>
            <a:ext cx="920445" cy="461665"/>
          </a:xfrm>
          <a:prstGeom prst="rect">
            <a:avLst/>
          </a:prstGeom>
          <a:noFill/>
        </p:spPr>
        <p:txBody>
          <a:bodyPr wrap="none" rtlCol="0">
            <a:spAutoFit/>
          </a:bodyPr>
          <a:lstStyle/>
          <a:p>
            <a:r>
              <a:rPr lang="en-US" dirty="0">
                <a:latin typeface="+mn-lt"/>
              </a:rPr>
              <a:t>List 2</a:t>
            </a:r>
            <a:endParaRPr lang="nl-NL" dirty="0">
              <a:latin typeface="+mn-lt"/>
            </a:endParaRPr>
          </a:p>
        </p:txBody>
      </p:sp>
    </p:spTree>
    <p:extLst>
      <p:ext uri="{BB962C8B-B14F-4D97-AF65-F5344CB8AC3E}">
        <p14:creationId xmlns:p14="http://schemas.microsoft.com/office/powerpoint/2010/main" val="3329202362"/>
      </p:ext>
    </p:extLst>
  </p:cSld>
  <p:clrMapOvr>
    <a:masterClrMapping/>
  </p:clrMapOvr>
  <p:transition advTm="5696"/>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r>
              <a:rPr lang="nl-NL" altLang="nl-NL" dirty="0">
                <a:effectLst/>
              </a:rPr>
              <a:t>Missing data </a:t>
            </a:r>
            <a:r>
              <a:rPr lang="nl-NL" altLang="nl-NL" dirty="0" err="1">
                <a:effectLst/>
              </a:rPr>
              <a:t>problem</a:t>
            </a:r>
            <a:endParaRPr lang="nl-NL" altLang="nl-NL" dirty="0">
              <a:effectLst/>
            </a:endParaRPr>
          </a:p>
        </p:txBody>
      </p:sp>
      <p:sp>
        <p:nvSpPr>
          <p:cNvPr id="407555" name="Rectangle 3"/>
          <p:cNvSpPr>
            <a:spLocks noGrp="1" noChangeArrowheads="1"/>
          </p:cNvSpPr>
          <p:nvPr>
            <p:ph type="body" idx="1"/>
          </p:nvPr>
        </p:nvSpPr>
        <p:spPr>
          <a:xfrm>
            <a:off x="1081088" y="1676400"/>
            <a:ext cx="7772400" cy="2184648"/>
          </a:xfrm>
        </p:spPr>
        <p:txBody>
          <a:bodyPr/>
          <a:lstStyle/>
          <a:p>
            <a:r>
              <a:rPr lang="nl-NL" altLang="nl-NL" dirty="0" err="1"/>
              <a:t>Solved</a:t>
            </a:r>
            <a:r>
              <a:rPr lang="nl-NL" altLang="nl-NL" dirty="0"/>
              <a:t> </a:t>
            </a:r>
            <a:r>
              <a:rPr lang="nl-NL" altLang="nl-NL" dirty="0" err="1"/>
              <a:t>using</a:t>
            </a:r>
            <a:r>
              <a:rPr lang="nl-NL" altLang="nl-NL" dirty="0"/>
              <a:t> EM </a:t>
            </a:r>
            <a:r>
              <a:rPr lang="nl-NL" altLang="nl-NL" dirty="0" err="1"/>
              <a:t>algorithm</a:t>
            </a:r>
            <a:endParaRPr lang="nl-NL" altLang="nl-NL" dirty="0"/>
          </a:p>
          <a:p>
            <a:r>
              <a:rPr lang="nl-NL" altLang="nl-NL" dirty="0"/>
              <a:t>E-step: </a:t>
            </a:r>
            <a:r>
              <a:rPr lang="nl-NL" altLang="nl-NL" dirty="0" err="1"/>
              <a:t>expectation</a:t>
            </a:r>
            <a:r>
              <a:rPr lang="nl-NL" altLang="nl-NL" dirty="0"/>
              <a:t> </a:t>
            </a:r>
            <a:r>
              <a:rPr lang="nl-NL" altLang="nl-NL" dirty="0" err="1"/>
              <a:t>for</a:t>
            </a:r>
            <a:r>
              <a:rPr lang="nl-NL" altLang="nl-NL" dirty="0"/>
              <a:t> missing data </a:t>
            </a:r>
            <a:r>
              <a:rPr lang="nl-NL" altLang="nl-NL" dirty="0" err="1"/>
              <a:t>given</a:t>
            </a:r>
            <a:r>
              <a:rPr lang="nl-NL" altLang="nl-NL" dirty="0"/>
              <a:t> </a:t>
            </a:r>
            <a:r>
              <a:rPr lang="nl-NL" altLang="nl-NL" dirty="0" err="1"/>
              <a:t>observed</a:t>
            </a:r>
            <a:r>
              <a:rPr lang="nl-NL" altLang="nl-NL" dirty="0"/>
              <a:t> data </a:t>
            </a:r>
            <a:r>
              <a:rPr lang="nl-NL" altLang="nl-NL" dirty="0" err="1"/>
              <a:t>and</a:t>
            </a:r>
            <a:r>
              <a:rPr lang="nl-NL" altLang="nl-NL" dirty="0"/>
              <a:t> parameter </a:t>
            </a:r>
            <a:r>
              <a:rPr lang="nl-NL" altLang="nl-NL" dirty="0" err="1"/>
              <a:t>estimates</a:t>
            </a:r>
            <a:endParaRPr lang="nl-NL" altLang="nl-NL" dirty="0"/>
          </a:p>
          <a:p>
            <a:r>
              <a:rPr lang="nl-NL" altLang="nl-NL" dirty="0"/>
              <a:t>M-step: </a:t>
            </a:r>
            <a:r>
              <a:rPr lang="nl-NL" altLang="nl-NL" dirty="0" err="1"/>
              <a:t>maximization</a:t>
            </a:r>
            <a:r>
              <a:rPr lang="nl-NL" altLang="nl-NL" dirty="0"/>
              <a:t> </a:t>
            </a:r>
            <a:r>
              <a:rPr lang="nl-NL" altLang="nl-NL" dirty="0" err="1"/>
              <a:t>under</a:t>
            </a:r>
            <a:r>
              <a:rPr lang="nl-NL" altLang="nl-NL" dirty="0"/>
              <a:t> model (</a:t>
            </a:r>
            <a:r>
              <a:rPr lang="nl-NL" altLang="nl-NL" dirty="0" err="1"/>
              <a:t>here</a:t>
            </a:r>
            <a:r>
              <a:rPr lang="nl-NL" altLang="nl-NL" dirty="0"/>
              <a:t>: </a:t>
            </a:r>
            <a:r>
              <a:rPr lang="nl-NL" altLang="nl-NL" dirty="0" err="1"/>
              <a:t>loglinear</a:t>
            </a:r>
            <a:r>
              <a:rPr lang="nl-NL" altLang="nl-NL" dirty="0"/>
              <a:t> model)</a:t>
            </a:r>
          </a:p>
          <a:p>
            <a:endParaRPr lang="nl-NL" altLang="nl-NL" dirty="0"/>
          </a:p>
        </p:txBody>
      </p:sp>
    </p:spTree>
    <p:extLst>
      <p:ext uri="{BB962C8B-B14F-4D97-AF65-F5344CB8AC3E}">
        <p14:creationId xmlns:p14="http://schemas.microsoft.com/office/powerpoint/2010/main" val="3884381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496" y="260648"/>
            <a:ext cx="7690888" cy="627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499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Property 1: </a:t>
            </a:r>
            <a:r>
              <a:rPr lang="nl-NL" dirty="0" err="1"/>
              <a:t>maximal</a:t>
            </a:r>
            <a:r>
              <a:rPr lang="nl-NL" dirty="0"/>
              <a:t> model</a:t>
            </a:r>
          </a:p>
        </p:txBody>
      </p:sp>
      <p:sp>
        <p:nvSpPr>
          <p:cNvPr id="4" name="Tekstvak 3"/>
          <p:cNvSpPr txBox="1"/>
          <p:nvPr/>
        </p:nvSpPr>
        <p:spPr>
          <a:xfrm>
            <a:off x="704528" y="2132856"/>
            <a:ext cx="7344816" cy="830997"/>
          </a:xfrm>
          <a:prstGeom prst="rect">
            <a:avLst/>
          </a:prstGeom>
          <a:noFill/>
        </p:spPr>
        <p:txBody>
          <a:bodyPr wrap="square" rtlCol="0">
            <a:spAutoFit/>
          </a:bodyPr>
          <a:lstStyle/>
          <a:p>
            <a:r>
              <a:rPr lang="nl-NL" dirty="0" err="1">
                <a:latin typeface="+mn-lt"/>
              </a:rPr>
              <a:t>Maximal</a:t>
            </a:r>
            <a:r>
              <a:rPr lang="nl-NL" dirty="0">
                <a:latin typeface="+mn-lt"/>
              </a:rPr>
              <a:t> </a:t>
            </a:r>
            <a:r>
              <a:rPr lang="nl-NL" dirty="0" err="1">
                <a:latin typeface="+mn-lt"/>
              </a:rPr>
              <a:t>loglinear</a:t>
            </a:r>
            <a:r>
              <a:rPr lang="nl-NL" dirty="0">
                <a:latin typeface="+mn-lt"/>
              </a:rPr>
              <a:t> model is [AX</a:t>
            </a:r>
            <a:r>
              <a:rPr lang="nl-NL" baseline="-25000" dirty="0">
                <a:latin typeface="+mn-lt"/>
              </a:rPr>
              <a:t>1</a:t>
            </a:r>
            <a:r>
              <a:rPr lang="nl-NL" dirty="0">
                <a:latin typeface="+mn-lt"/>
              </a:rPr>
              <a:t>][X</a:t>
            </a:r>
            <a:r>
              <a:rPr lang="nl-NL" baseline="-25000" dirty="0">
                <a:latin typeface="+mn-lt"/>
              </a:rPr>
              <a:t>1</a:t>
            </a:r>
            <a:r>
              <a:rPr lang="nl-NL" dirty="0">
                <a:latin typeface="+mn-lt"/>
              </a:rPr>
              <a:t>X</a:t>
            </a:r>
            <a:r>
              <a:rPr lang="nl-NL" baseline="-25000" dirty="0">
                <a:latin typeface="+mn-lt"/>
              </a:rPr>
              <a:t>2</a:t>
            </a:r>
            <a:r>
              <a:rPr lang="nl-NL" dirty="0">
                <a:latin typeface="+mn-lt"/>
              </a:rPr>
              <a:t>][X</a:t>
            </a:r>
            <a:r>
              <a:rPr lang="nl-NL" baseline="-25000" dirty="0">
                <a:latin typeface="+mn-lt"/>
              </a:rPr>
              <a:t>2</a:t>
            </a:r>
            <a:r>
              <a:rPr lang="nl-NL" dirty="0">
                <a:latin typeface="+mn-lt"/>
              </a:rPr>
              <a:t>B], has</a:t>
            </a:r>
          </a:p>
          <a:p>
            <a:r>
              <a:rPr lang="nl-NL" dirty="0">
                <a:latin typeface="+mn-lt"/>
              </a:rPr>
              <a:t>8 parameters </a:t>
            </a:r>
            <a:r>
              <a:rPr lang="nl-NL" dirty="0" err="1">
                <a:latin typeface="+mn-lt"/>
              </a:rPr>
              <a:t>for</a:t>
            </a:r>
            <a:r>
              <a:rPr lang="nl-NL" dirty="0">
                <a:latin typeface="+mn-lt"/>
              </a:rPr>
              <a:t> 8 </a:t>
            </a:r>
            <a:r>
              <a:rPr lang="nl-NL" dirty="0" err="1">
                <a:latin typeface="+mn-lt"/>
              </a:rPr>
              <a:t>counts</a:t>
            </a:r>
            <a:endParaRPr lang="nl-NL" dirty="0">
              <a:latin typeface="+mn-lt"/>
            </a:endParaRPr>
          </a:p>
        </p:txBody>
      </p:sp>
      <p:pic>
        <p:nvPicPr>
          <p:cNvPr id="3" name="Picture 2"/>
          <p:cNvPicPr>
            <a:picLocks noChangeAspect="1"/>
          </p:cNvPicPr>
          <p:nvPr/>
        </p:nvPicPr>
        <p:blipFill>
          <a:blip r:embed="rId2"/>
          <a:stretch>
            <a:fillRect/>
          </a:stretch>
        </p:blipFill>
        <p:spPr>
          <a:xfrm>
            <a:off x="3008784" y="3284984"/>
            <a:ext cx="3067144" cy="2916673"/>
          </a:xfrm>
          <a:prstGeom prst="rect">
            <a:avLst/>
          </a:prstGeom>
        </p:spPr>
      </p:pic>
    </p:spTree>
    <p:extLst>
      <p:ext uri="{BB962C8B-B14F-4D97-AF65-F5344CB8AC3E}">
        <p14:creationId xmlns:p14="http://schemas.microsoft.com/office/powerpoint/2010/main" val="910599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Properties</a:t>
            </a:r>
            <a:r>
              <a:rPr lang="nl-NL" dirty="0"/>
              <a:t> 2: </a:t>
            </a:r>
            <a:r>
              <a:rPr lang="nl-NL" dirty="0" err="1"/>
              <a:t>Collapsibility</a:t>
            </a:r>
            <a:endParaRPr lang="nl-NL" dirty="0"/>
          </a:p>
        </p:txBody>
      </p:sp>
      <p:sp>
        <p:nvSpPr>
          <p:cNvPr id="4" name="Tekstvak 3"/>
          <p:cNvSpPr txBox="1"/>
          <p:nvPr/>
        </p:nvSpPr>
        <p:spPr>
          <a:xfrm>
            <a:off x="1496616" y="2276872"/>
            <a:ext cx="7632848" cy="1200329"/>
          </a:xfrm>
          <a:prstGeom prst="rect">
            <a:avLst/>
          </a:prstGeom>
          <a:noFill/>
        </p:spPr>
        <p:txBody>
          <a:bodyPr wrap="square" rtlCol="0">
            <a:spAutoFit/>
          </a:bodyPr>
          <a:lstStyle/>
          <a:p>
            <a:endParaRPr lang="nl-NL" dirty="0">
              <a:latin typeface="+mn-lt"/>
            </a:endParaRPr>
          </a:p>
          <a:p>
            <a:r>
              <a:rPr lang="nl-NL" dirty="0">
                <a:latin typeface="+mn-lt"/>
              </a:rPr>
              <a:t>Covariates only have impact on p.s.e. </a:t>
            </a:r>
          </a:p>
          <a:p>
            <a:r>
              <a:rPr lang="nl-NL" dirty="0">
                <a:latin typeface="+mn-lt"/>
              </a:rPr>
              <a:t>when X</a:t>
            </a:r>
            <a:r>
              <a:rPr lang="nl-NL" baseline="-25000" dirty="0">
                <a:latin typeface="+mn-lt"/>
              </a:rPr>
              <a:t>1</a:t>
            </a:r>
            <a:r>
              <a:rPr lang="nl-NL" dirty="0">
                <a:latin typeface="+mn-lt"/>
              </a:rPr>
              <a:t> and X</a:t>
            </a:r>
            <a:r>
              <a:rPr lang="nl-NL" baseline="-25000" dirty="0">
                <a:latin typeface="+mn-lt"/>
              </a:rPr>
              <a:t>2</a:t>
            </a:r>
            <a:r>
              <a:rPr lang="nl-NL" dirty="0">
                <a:latin typeface="+mn-lt"/>
              </a:rPr>
              <a:t> are related</a:t>
            </a:r>
          </a:p>
        </p:txBody>
      </p:sp>
    </p:spTree>
    <p:extLst>
      <p:ext uri="{BB962C8B-B14F-4D97-AF65-F5344CB8AC3E}">
        <p14:creationId xmlns:p14="http://schemas.microsoft.com/office/powerpoint/2010/main" val="3464292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00672" y="476672"/>
            <a:ext cx="5833219" cy="747712"/>
          </a:xfrm>
        </p:spPr>
        <p:txBody>
          <a:bodyPr/>
          <a:lstStyle/>
          <a:p>
            <a:pPr eaLnBrk="1" hangingPunct="1">
              <a:defRPr/>
            </a:pPr>
            <a:r>
              <a:rPr lang="en-US" sz="3200" dirty="0"/>
              <a:t>X</a:t>
            </a:r>
            <a:r>
              <a:rPr lang="en-US" sz="3200" baseline="-25000" dirty="0"/>
              <a:t>1</a:t>
            </a:r>
            <a:r>
              <a:rPr lang="en-US" sz="3200" dirty="0"/>
              <a:t> in A, X</a:t>
            </a:r>
            <a:r>
              <a:rPr lang="en-US" sz="3200" baseline="-25000" dirty="0"/>
              <a:t>2</a:t>
            </a:r>
            <a:r>
              <a:rPr lang="en-US" sz="3200" dirty="0"/>
              <a:t> in B, X</a:t>
            </a:r>
            <a:r>
              <a:rPr lang="en-US" sz="3200" baseline="-25000" dirty="0"/>
              <a:t>3</a:t>
            </a:r>
            <a:r>
              <a:rPr lang="en-US" sz="3200" dirty="0"/>
              <a:t> in A and B</a:t>
            </a:r>
          </a:p>
        </p:txBody>
      </p:sp>
      <p:pic>
        <p:nvPicPr>
          <p:cNvPr id="16387" name="Picture 2"/>
          <p:cNvPicPr>
            <a:picLocks noGrp="1" noChangeAspect="1" noChangeArrowheads="1"/>
          </p:cNvPicPr>
          <p:nvPr>
            <p:ph idx="1"/>
          </p:nvPr>
        </p:nvPicPr>
        <p:blipFill>
          <a:blip r:embed="rId2"/>
          <a:srcRect/>
          <a:stretch>
            <a:fillRect/>
          </a:stretch>
        </p:blipFill>
        <p:spPr>
          <a:xfrm>
            <a:off x="1784648" y="1700808"/>
            <a:ext cx="6288088" cy="4738687"/>
          </a:xfrm>
          <a:noFill/>
        </p:spPr>
      </p:pic>
    </p:spTree>
    <p:extLst>
      <p:ext uri="{BB962C8B-B14F-4D97-AF65-F5344CB8AC3E}">
        <p14:creationId xmlns:p14="http://schemas.microsoft.com/office/powerpoint/2010/main" val="1256543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6496" y="476672"/>
            <a:ext cx="7992888" cy="1512168"/>
          </a:xfrm>
        </p:spPr>
        <p:txBody>
          <a:bodyPr/>
          <a:lstStyle/>
          <a:p>
            <a:pPr eaLnBrk="1" hangingPunct="1">
              <a:defRPr/>
            </a:pPr>
            <a:r>
              <a:rPr lang="en-US" sz="2400" dirty="0">
                <a:effectLst/>
                <a:latin typeface="+mn-lt"/>
              </a:rPr>
              <a:t>Example 1 revisited: </a:t>
            </a:r>
            <a:br>
              <a:rPr lang="en-US" sz="2400" dirty="0">
                <a:effectLst/>
                <a:latin typeface="+mn-lt"/>
              </a:rPr>
            </a:br>
            <a:r>
              <a:rPr lang="en-US" sz="2400" dirty="0">
                <a:effectLst/>
                <a:latin typeface="+mn-lt"/>
              </a:rPr>
              <a:t>X1 is gender, X2 is age, X3 is nationality, </a:t>
            </a:r>
            <a:br>
              <a:rPr lang="en-US" sz="2400" dirty="0">
                <a:effectLst/>
                <a:latin typeface="+mn-lt"/>
              </a:rPr>
            </a:br>
            <a:r>
              <a:rPr lang="en-US" sz="2400" dirty="0">
                <a:effectLst/>
                <a:latin typeface="+mn-lt"/>
              </a:rPr>
              <a:t>X4 is marital status (only in A: GBA), </a:t>
            </a:r>
            <a:br>
              <a:rPr lang="en-US" sz="2400" dirty="0">
                <a:effectLst/>
                <a:latin typeface="+mn-lt"/>
              </a:rPr>
            </a:br>
            <a:r>
              <a:rPr lang="en-US" sz="2400" dirty="0">
                <a:effectLst/>
                <a:latin typeface="+mn-lt"/>
              </a:rPr>
              <a:t>X5 is police region (only in B: HKS)</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495" y="2636912"/>
            <a:ext cx="9101013"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067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2834" y="908720"/>
            <a:ext cx="15144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7135" y="1042070"/>
            <a:ext cx="13716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2317608" y="2566052"/>
            <a:ext cx="1947969" cy="461665"/>
          </a:xfrm>
          <a:prstGeom prst="rect">
            <a:avLst/>
          </a:prstGeom>
          <a:noFill/>
        </p:spPr>
        <p:txBody>
          <a:bodyPr wrap="none" rtlCol="0">
            <a:spAutoFit/>
          </a:bodyPr>
          <a:lstStyle/>
          <a:p>
            <a:r>
              <a:rPr lang="nl-NL" dirty="0" err="1">
                <a:latin typeface="+mn-lt"/>
              </a:rPr>
              <a:t>Similar</a:t>
            </a:r>
            <a:r>
              <a:rPr lang="nl-NL" dirty="0">
                <a:latin typeface="+mn-lt"/>
              </a:rPr>
              <a:t> </a:t>
            </a:r>
            <a:r>
              <a:rPr lang="nl-NL" dirty="0" err="1">
                <a:latin typeface="+mn-lt"/>
              </a:rPr>
              <a:t>to</a:t>
            </a:r>
            <a:r>
              <a:rPr lang="nl-NL" dirty="0">
                <a:latin typeface="+mn-lt"/>
              </a:rPr>
              <a:t> N1</a:t>
            </a:r>
          </a:p>
        </p:txBody>
      </p:sp>
      <p:sp>
        <p:nvSpPr>
          <p:cNvPr id="11" name="Tekstvak 10"/>
          <p:cNvSpPr txBox="1"/>
          <p:nvPr/>
        </p:nvSpPr>
        <p:spPr>
          <a:xfrm>
            <a:off x="5349540" y="2566052"/>
            <a:ext cx="3026791" cy="461665"/>
          </a:xfrm>
          <a:prstGeom prst="rect">
            <a:avLst/>
          </a:prstGeom>
          <a:noFill/>
        </p:spPr>
        <p:txBody>
          <a:bodyPr wrap="none" rtlCol="0">
            <a:spAutoFit/>
          </a:bodyPr>
          <a:lstStyle/>
          <a:p>
            <a:r>
              <a:rPr lang="nl-NL" dirty="0" err="1">
                <a:latin typeface="+mn-lt"/>
              </a:rPr>
              <a:t>Similar</a:t>
            </a:r>
            <a:r>
              <a:rPr lang="nl-NL" dirty="0">
                <a:latin typeface="+mn-lt"/>
              </a:rPr>
              <a:t> </a:t>
            </a:r>
            <a:r>
              <a:rPr lang="nl-NL" dirty="0" err="1">
                <a:latin typeface="+mn-lt"/>
              </a:rPr>
              <a:t>to</a:t>
            </a:r>
            <a:r>
              <a:rPr lang="nl-NL" dirty="0">
                <a:latin typeface="+mn-lt"/>
              </a:rPr>
              <a:t> N2 </a:t>
            </a:r>
            <a:r>
              <a:rPr lang="nl-NL" dirty="0" err="1">
                <a:latin typeface="+mn-lt"/>
              </a:rPr>
              <a:t>and</a:t>
            </a:r>
            <a:r>
              <a:rPr lang="nl-NL" dirty="0">
                <a:latin typeface="+mn-lt"/>
              </a:rPr>
              <a:t> N3</a:t>
            </a:r>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447" y="3789040"/>
            <a:ext cx="17049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9104" y="3789040"/>
            <a:ext cx="17049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vak 13"/>
          <p:cNvSpPr txBox="1"/>
          <p:nvPr/>
        </p:nvSpPr>
        <p:spPr>
          <a:xfrm>
            <a:off x="1816675" y="5618921"/>
            <a:ext cx="3026791" cy="461665"/>
          </a:xfrm>
          <a:prstGeom prst="rect">
            <a:avLst/>
          </a:prstGeom>
          <a:noFill/>
        </p:spPr>
        <p:txBody>
          <a:bodyPr wrap="none" rtlCol="0">
            <a:spAutoFit/>
          </a:bodyPr>
          <a:lstStyle/>
          <a:p>
            <a:r>
              <a:rPr lang="nl-NL" dirty="0" err="1">
                <a:latin typeface="+mn-lt"/>
              </a:rPr>
              <a:t>Similar</a:t>
            </a:r>
            <a:r>
              <a:rPr lang="nl-NL" dirty="0">
                <a:latin typeface="+mn-lt"/>
              </a:rPr>
              <a:t> </a:t>
            </a:r>
            <a:r>
              <a:rPr lang="nl-NL" dirty="0" err="1">
                <a:latin typeface="+mn-lt"/>
              </a:rPr>
              <a:t>to</a:t>
            </a:r>
            <a:r>
              <a:rPr lang="nl-NL" dirty="0">
                <a:latin typeface="+mn-lt"/>
              </a:rPr>
              <a:t> N4 </a:t>
            </a:r>
            <a:r>
              <a:rPr lang="nl-NL" dirty="0" err="1">
                <a:latin typeface="+mn-lt"/>
              </a:rPr>
              <a:t>and</a:t>
            </a:r>
            <a:r>
              <a:rPr lang="nl-NL" dirty="0">
                <a:latin typeface="+mn-lt"/>
              </a:rPr>
              <a:t> N6</a:t>
            </a:r>
          </a:p>
        </p:txBody>
      </p:sp>
      <p:sp>
        <p:nvSpPr>
          <p:cNvPr id="15" name="Tekstvak 14"/>
          <p:cNvSpPr txBox="1"/>
          <p:nvPr/>
        </p:nvSpPr>
        <p:spPr>
          <a:xfrm>
            <a:off x="5352718" y="5589240"/>
            <a:ext cx="3026791" cy="461665"/>
          </a:xfrm>
          <a:prstGeom prst="rect">
            <a:avLst/>
          </a:prstGeom>
          <a:noFill/>
        </p:spPr>
        <p:txBody>
          <a:bodyPr wrap="none" rtlCol="0">
            <a:spAutoFit/>
          </a:bodyPr>
          <a:lstStyle/>
          <a:p>
            <a:r>
              <a:rPr lang="nl-NL" dirty="0" err="1">
                <a:latin typeface="+mn-lt"/>
              </a:rPr>
              <a:t>Similar</a:t>
            </a:r>
            <a:r>
              <a:rPr lang="nl-NL" dirty="0">
                <a:latin typeface="+mn-lt"/>
              </a:rPr>
              <a:t> </a:t>
            </a:r>
            <a:r>
              <a:rPr lang="nl-NL" dirty="0" err="1">
                <a:latin typeface="+mn-lt"/>
              </a:rPr>
              <a:t>to</a:t>
            </a:r>
            <a:r>
              <a:rPr lang="nl-NL" dirty="0">
                <a:latin typeface="+mn-lt"/>
              </a:rPr>
              <a:t> N5 </a:t>
            </a:r>
            <a:r>
              <a:rPr lang="nl-NL" dirty="0" err="1">
                <a:latin typeface="+mn-lt"/>
              </a:rPr>
              <a:t>and</a:t>
            </a:r>
            <a:r>
              <a:rPr lang="nl-NL" dirty="0">
                <a:latin typeface="+mn-lt"/>
              </a:rPr>
              <a:t> N7</a:t>
            </a:r>
          </a:p>
        </p:txBody>
      </p:sp>
    </p:spTree>
    <p:extLst>
      <p:ext uri="{BB962C8B-B14F-4D97-AF65-F5344CB8AC3E}">
        <p14:creationId xmlns:p14="http://schemas.microsoft.com/office/powerpoint/2010/main" val="551362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6576" y="332656"/>
            <a:ext cx="7067208" cy="5688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4746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6496" y="2132856"/>
            <a:ext cx="8352928" cy="1066800"/>
          </a:xfrm>
        </p:spPr>
        <p:txBody>
          <a:bodyPr/>
          <a:lstStyle/>
          <a:p>
            <a:r>
              <a:rPr lang="nl-NL" dirty="0"/>
              <a:t>Property 3: </a:t>
            </a:r>
            <a:br>
              <a:rPr lang="nl-NL" dirty="0"/>
            </a:br>
            <a:br>
              <a:rPr lang="nl-NL" dirty="0"/>
            </a:br>
            <a:r>
              <a:rPr lang="nl-NL" dirty="0"/>
              <a:t>power </a:t>
            </a:r>
            <a:r>
              <a:rPr lang="nl-NL" dirty="0" err="1"/>
              <a:t>for</a:t>
            </a:r>
            <a:r>
              <a:rPr lang="nl-NL" dirty="0"/>
              <a:t> </a:t>
            </a:r>
            <a:r>
              <a:rPr lang="nl-NL" dirty="0" err="1"/>
              <a:t>assessing</a:t>
            </a:r>
            <a:r>
              <a:rPr lang="nl-NL" dirty="0"/>
              <a:t> X1-X2 </a:t>
            </a:r>
            <a:r>
              <a:rPr lang="nl-NL" dirty="0" err="1"/>
              <a:t>interaction</a:t>
            </a:r>
            <a:endParaRPr lang="nl-NL" dirty="0"/>
          </a:p>
        </p:txBody>
      </p:sp>
    </p:spTree>
    <p:extLst>
      <p:ext uri="{BB962C8B-B14F-4D97-AF65-F5344CB8AC3E}">
        <p14:creationId xmlns:p14="http://schemas.microsoft.com/office/powerpoint/2010/main" val="568457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0632" y="1791866"/>
            <a:ext cx="17049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064" y="1814803"/>
            <a:ext cx="17049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6"/>
          <p:cNvSpPr txBox="1"/>
          <p:nvPr/>
        </p:nvSpPr>
        <p:spPr>
          <a:xfrm>
            <a:off x="1261051" y="3573016"/>
            <a:ext cx="2464136" cy="830997"/>
          </a:xfrm>
          <a:prstGeom prst="rect">
            <a:avLst/>
          </a:prstGeom>
          <a:noFill/>
        </p:spPr>
        <p:txBody>
          <a:bodyPr wrap="none" rtlCol="0">
            <a:spAutoFit/>
          </a:bodyPr>
          <a:lstStyle/>
          <a:p>
            <a:pPr algn="ctr"/>
            <a:r>
              <a:rPr lang="nl-NL" dirty="0" err="1">
                <a:latin typeface="+mn-lt"/>
              </a:rPr>
              <a:t>Collapsible</a:t>
            </a:r>
            <a:r>
              <a:rPr lang="nl-NL" dirty="0">
                <a:latin typeface="+mn-lt"/>
              </a:rPr>
              <a:t> over </a:t>
            </a:r>
          </a:p>
          <a:p>
            <a:pPr algn="ctr"/>
            <a:r>
              <a:rPr lang="nl-NL" dirty="0">
                <a:latin typeface="+mn-lt"/>
              </a:rPr>
              <a:t>X1 </a:t>
            </a:r>
            <a:r>
              <a:rPr lang="nl-NL" dirty="0" err="1">
                <a:latin typeface="+mn-lt"/>
              </a:rPr>
              <a:t>and</a:t>
            </a:r>
            <a:r>
              <a:rPr lang="nl-NL" dirty="0">
                <a:latin typeface="+mn-lt"/>
              </a:rPr>
              <a:t> X2</a:t>
            </a:r>
          </a:p>
        </p:txBody>
      </p:sp>
      <p:sp>
        <p:nvSpPr>
          <p:cNvPr id="8" name="Tekstvak 7"/>
          <p:cNvSpPr txBox="1"/>
          <p:nvPr/>
        </p:nvSpPr>
        <p:spPr>
          <a:xfrm>
            <a:off x="4901818" y="3573013"/>
            <a:ext cx="2959465" cy="830997"/>
          </a:xfrm>
          <a:prstGeom prst="rect">
            <a:avLst/>
          </a:prstGeom>
          <a:noFill/>
        </p:spPr>
        <p:txBody>
          <a:bodyPr wrap="none" rtlCol="0">
            <a:spAutoFit/>
          </a:bodyPr>
          <a:lstStyle/>
          <a:p>
            <a:pPr algn="ctr"/>
            <a:r>
              <a:rPr lang="nl-NL" i="1" dirty="0" err="1">
                <a:latin typeface="+mn-lt"/>
              </a:rPr>
              <a:t>Not</a:t>
            </a:r>
            <a:r>
              <a:rPr lang="nl-NL" i="1" dirty="0">
                <a:latin typeface="+mn-lt"/>
              </a:rPr>
              <a:t> </a:t>
            </a:r>
            <a:r>
              <a:rPr lang="nl-NL" dirty="0" err="1">
                <a:latin typeface="+mn-lt"/>
              </a:rPr>
              <a:t>collapsible</a:t>
            </a:r>
            <a:r>
              <a:rPr lang="nl-NL" dirty="0">
                <a:latin typeface="+mn-lt"/>
              </a:rPr>
              <a:t> over </a:t>
            </a:r>
          </a:p>
          <a:p>
            <a:pPr algn="ctr"/>
            <a:r>
              <a:rPr lang="nl-NL" dirty="0">
                <a:latin typeface="+mn-lt"/>
              </a:rPr>
              <a:t>X1 </a:t>
            </a:r>
            <a:r>
              <a:rPr lang="nl-NL" dirty="0" err="1">
                <a:latin typeface="+mn-lt"/>
              </a:rPr>
              <a:t>and</a:t>
            </a:r>
            <a:r>
              <a:rPr lang="nl-NL" dirty="0">
                <a:latin typeface="+mn-lt"/>
              </a:rPr>
              <a:t> X2</a:t>
            </a:r>
          </a:p>
        </p:txBody>
      </p:sp>
      <p:sp>
        <p:nvSpPr>
          <p:cNvPr id="9" name="Tekstvak 8"/>
          <p:cNvSpPr txBox="1"/>
          <p:nvPr/>
        </p:nvSpPr>
        <p:spPr>
          <a:xfrm>
            <a:off x="1640632" y="5157192"/>
            <a:ext cx="1237711" cy="461665"/>
          </a:xfrm>
          <a:prstGeom prst="rect">
            <a:avLst/>
          </a:prstGeom>
          <a:noFill/>
        </p:spPr>
        <p:txBody>
          <a:bodyPr wrap="none" rtlCol="0">
            <a:spAutoFit/>
          </a:bodyPr>
          <a:lstStyle/>
          <a:p>
            <a:r>
              <a:rPr lang="nl-NL" dirty="0">
                <a:latin typeface="+mn-lt"/>
              </a:rPr>
              <a:t>But…….</a:t>
            </a:r>
          </a:p>
        </p:txBody>
      </p:sp>
    </p:spTree>
    <p:extLst>
      <p:ext uri="{BB962C8B-B14F-4D97-AF65-F5344CB8AC3E}">
        <p14:creationId xmlns:p14="http://schemas.microsoft.com/office/powerpoint/2010/main" val="4249965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altLang="nl-NL" sz="2400" dirty="0">
                <a:latin typeface="+mn-lt"/>
              </a:rPr>
              <a:t>Estimation of unobserved part of population</a:t>
            </a:r>
            <a:r>
              <a:rPr lang="en-US" altLang="nl-NL" dirty="0">
                <a:latin typeface="+mn-lt"/>
              </a:rPr>
              <a:t> </a:t>
            </a:r>
          </a:p>
        </p:txBody>
      </p:sp>
      <p:graphicFrame>
        <p:nvGraphicFramePr>
          <p:cNvPr id="233475" name="Object 3"/>
          <p:cNvGraphicFramePr>
            <a:graphicFrameLocks noGrp="1" noChangeAspect="1"/>
          </p:cNvGraphicFramePr>
          <p:nvPr>
            <p:ph sz="half" idx="1"/>
          </p:nvPr>
        </p:nvGraphicFramePr>
        <p:xfrm>
          <a:off x="2824163" y="4357688"/>
          <a:ext cx="4519612" cy="593725"/>
        </p:xfrm>
        <a:graphic>
          <a:graphicData uri="http://schemas.openxmlformats.org/presentationml/2006/ole">
            <mc:AlternateContent xmlns:mc="http://schemas.openxmlformats.org/markup-compatibility/2006">
              <mc:Choice xmlns:v="urn:schemas-microsoft-com:vml" Requires="v">
                <p:oleObj spid="_x0000_s2413" name="Vergelijking" r:id="rId4" imgW="1739880" imgH="228600" progId="Equation.3">
                  <p:embed/>
                </p:oleObj>
              </mc:Choice>
              <mc:Fallback>
                <p:oleObj name="Vergelijking" r:id="rId4" imgW="1739880" imgH="2286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4163" y="4357688"/>
                        <a:ext cx="45196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3476" name="Text Box 4"/>
          <p:cNvSpPr txBox="1">
            <a:spLocks noChangeArrowheads="1"/>
          </p:cNvSpPr>
          <p:nvPr/>
        </p:nvSpPr>
        <p:spPr bwMode="auto">
          <a:xfrm>
            <a:off x="1385137" y="5257799"/>
            <a:ext cx="75120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tx1"/>
                </a:solidFill>
                <a:latin typeface="Times New Roman" pitchFamily="18" charset="0"/>
              </a:defRPr>
            </a:lvl1pPr>
            <a:lvl2pPr marL="800100" indent="-342900">
              <a:defRPr sz="2400">
                <a:solidFill>
                  <a:schemeClr val="tx1"/>
                </a:solidFill>
                <a:latin typeface="Times New Roman" pitchFamily="18" charset="0"/>
              </a:defRPr>
            </a:lvl2pPr>
            <a:lvl3pPr marL="1257300" indent="-342900">
              <a:defRPr sz="2400">
                <a:solidFill>
                  <a:schemeClr val="tx1"/>
                </a:solidFill>
                <a:latin typeface="Times New Roman" pitchFamily="18" charset="0"/>
              </a:defRPr>
            </a:lvl3pPr>
            <a:lvl4pPr marL="1714500" indent="-342900">
              <a:defRPr sz="2400">
                <a:solidFill>
                  <a:schemeClr val="tx1"/>
                </a:solidFill>
                <a:latin typeface="Times New Roman" pitchFamily="18" charset="0"/>
              </a:defRPr>
            </a:lvl4pPr>
            <a:lvl5pPr marL="2171700" indent="-342900">
              <a:defRPr sz="2400">
                <a:solidFill>
                  <a:schemeClr val="tx1"/>
                </a:solidFill>
                <a:latin typeface="Times New Roman" pitchFamily="18" charset="0"/>
              </a:defRPr>
            </a:lvl5pPr>
            <a:lvl6pPr marL="2628900" indent="-342900" eaLnBrk="0" fontAlgn="base" hangingPunct="0">
              <a:spcBef>
                <a:spcPct val="0"/>
              </a:spcBef>
              <a:spcAft>
                <a:spcPct val="0"/>
              </a:spcAft>
              <a:defRPr sz="2400">
                <a:solidFill>
                  <a:schemeClr val="tx1"/>
                </a:solidFill>
                <a:latin typeface="Times New Roman" pitchFamily="18" charset="0"/>
              </a:defRPr>
            </a:lvl6pPr>
            <a:lvl7pPr marL="3086100" indent="-342900" eaLnBrk="0" fontAlgn="base" hangingPunct="0">
              <a:spcBef>
                <a:spcPct val="0"/>
              </a:spcBef>
              <a:spcAft>
                <a:spcPct val="0"/>
              </a:spcAft>
              <a:defRPr sz="2400">
                <a:solidFill>
                  <a:schemeClr val="tx1"/>
                </a:solidFill>
                <a:latin typeface="Times New Roman" pitchFamily="18" charset="0"/>
              </a:defRPr>
            </a:lvl7pPr>
            <a:lvl8pPr marL="3543300" indent="-342900" eaLnBrk="0" fontAlgn="base" hangingPunct="0">
              <a:spcBef>
                <a:spcPct val="0"/>
              </a:spcBef>
              <a:spcAft>
                <a:spcPct val="0"/>
              </a:spcAft>
              <a:defRPr sz="2400">
                <a:solidFill>
                  <a:schemeClr val="tx1"/>
                </a:solidFill>
                <a:latin typeface="Times New Roman" pitchFamily="18" charset="0"/>
              </a:defRPr>
            </a:lvl8pPr>
            <a:lvl9pPr marL="4000500" indent="-3429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dirty="0">
                <a:latin typeface="+mn-lt"/>
              </a:rPr>
              <a:t>Software: any program for </a:t>
            </a:r>
            <a:r>
              <a:rPr lang="en-US" altLang="nl-NL" dirty="0" err="1">
                <a:latin typeface="+mn-lt"/>
              </a:rPr>
              <a:t>loglinear</a:t>
            </a:r>
            <a:r>
              <a:rPr lang="en-US" altLang="nl-NL" dirty="0">
                <a:latin typeface="+mn-lt"/>
              </a:rPr>
              <a:t> </a:t>
            </a:r>
            <a:r>
              <a:rPr lang="en-US" altLang="nl-NL" dirty="0" err="1">
                <a:latin typeface="+mn-lt"/>
              </a:rPr>
              <a:t>modelling</a:t>
            </a:r>
            <a:endParaRPr lang="en-US" altLang="nl-NL" dirty="0">
              <a:latin typeface="+mn-lt"/>
            </a:endParaRPr>
          </a:p>
          <a:p>
            <a:pPr algn="ctr" eaLnBrk="1" hangingPunct="1"/>
            <a:r>
              <a:rPr lang="en-US" altLang="nl-NL" dirty="0">
                <a:latin typeface="+mn-lt"/>
              </a:rPr>
              <a:t>Cell (</a:t>
            </a:r>
            <a:r>
              <a:rPr lang="en-US" altLang="nl-NL" dirty="0" err="1">
                <a:latin typeface="+mn-lt"/>
              </a:rPr>
              <a:t>i,j</a:t>
            </a:r>
            <a:r>
              <a:rPr lang="en-US" altLang="nl-NL" dirty="0">
                <a:latin typeface="+mn-lt"/>
              </a:rPr>
              <a:t>)=(0,0) is structurally zero</a:t>
            </a:r>
          </a:p>
          <a:p>
            <a:pPr algn="ctr" eaLnBrk="1" hangingPunct="1"/>
            <a:endParaRPr lang="en-US" altLang="nl-NL" dirty="0">
              <a:latin typeface="+mn-lt"/>
            </a:endParaRPr>
          </a:p>
        </p:txBody>
      </p:sp>
      <p:graphicFrame>
        <p:nvGraphicFramePr>
          <p:cNvPr id="233477" name="Object 5"/>
          <p:cNvGraphicFramePr>
            <a:graphicFrameLocks noChangeAspect="1"/>
          </p:cNvGraphicFramePr>
          <p:nvPr/>
        </p:nvGraphicFramePr>
        <p:xfrm>
          <a:off x="4232275" y="3500438"/>
          <a:ext cx="1912938" cy="588962"/>
        </p:xfrm>
        <a:graphic>
          <a:graphicData uri="http://schemas.openxmlformats.org/presentationml/2006/ole">
            <mc:AlternateContent xmlns:mc="http://schemas.openxmlformats.org/markup-compatibility/2006">
              <mc:Choice xmlns:v="urn:schemas-microsoft-com:vml" Requires="v">
                <p:oleObj spid="_x0000_s2414" name="Vergelijking" r:id="rId6" imgW="723600" imgH="241200" progId="Equation.3">
                  <p:embed/>
                </p:oleObj>
              </mc:Choice>
              <mc:Fallback>
                <p:oleObj name="Vergelijking" r:id="rId6" imgW="72360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3500438"/>
                        <a:ext cx="1912938"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3478" name="Text Box 6"/>
          <p:cNvSpPr txBox="1">
            <a:spLocks noChangeArrowheads="1"/>
          </p:cNvSpPr>
          <p:nvPr/>
        </p:nvSpPr>
        <p:spPr bwMode="auto">
          <a:xfrm>
            <a:off x="3219450" y="2586038"/>
            <a:ext cx="38434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altLang="nl-NL" dirty="0">
                <a:latin typeface="+mn-lt"/>
              </a:rPr>
              <a:t>with identifying restrictions</a:t>
            </a:r>
          </a:p>
        </p:txBody>
      </p:sp>
      <p:graphicFrame>
        <p:nvGraphicFramePr>
          <p:cNvPr id="233479" name="Object 7"/>
          <p:cNvGraphicFramePr>
            <a:graphicFrameLocks noGrp="1" noChangeAspect="1"/>
          </p:cNvGraphicFramePr>
          <p:nvPr>
            <p:ph sz="quarter" idx="3"/>
          </p:nvPr>
        </p:nvGraphicFramePr>
        <p:xfrm>
          <a:off x="2936875" y="1773238"/>
          <a:ext cx="4319588" cy="595312"/>
        </p:xfrm>
        <a:graphic>
          <a:graphicData uri="http://schemas.openxmlformats.org/presentationml/2006/ole">
            <mc:AlternateContent xmlns:mc="http://schemas.openxmlformats.org/markup-compatibility/2006">
              <mc:Choice xmlns:v="urn:schemas-microsoft-com:vml" Requires="v">
                <p:oleObj spid="_x0000_s2415" name="Vergelijking" r:id="rId8" imgW="1841400" imgH="253800" progId="Equation.3">
                  <p:embed/>
                </p:oleObj>
              </mc:Choice>
              <mc:Fallback>
                <p:oleObj name="Vergelijking" r:id="rId8" imgW="184140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6875" y="1773238"/>
                        <a:ext cx="4319588"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87116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6249144" y="1916832"/>
            <a:ext cx="2935808" cy="4272880"/>
          </a:xfrm>
        </p:spPr>
        <p:txBody>
          <a:bodyPr/>
          <a:lstStyle/>
          <a:p>
            <a:pPr marL="0" indent="0">
              <a:buNone/>
            </a:pPr>
            <a:r>
              <a:rPr lang="nl-NL" dirty="0"/>
              <a:t>…</a:t>
            </a:r>
          </a:p>
          <a:p>
            <a:pPr marL="0" indent="0">
              <a:buNone/>
            </a:pPr>
            <a:r>
              <a:rPr lang="nl-NL" dirty="0" err="1"/>
              <a:t>Not</a:t>
            </a:r>
            <a:r>
              <a:rPr lang="nl-NL" dirty="0"/>
              <a:t> </a:t>
            </a:r>
            <a:r>
              <a:rPr lang="nl-NL" dirty="0" err="1"/>
              <a:t>always</a:t>
            </a:r>
            <a:r>
              <a:rPr lang="nl-NL" dirty="0"/>
              <a:t> </a:t>
            </a:r>
            <a:r>
              <a:rPr lang="nl-NL" dirty="0" err="1"/>
              <a:t>powerful</a:t>
            </a:r>
            <a:r>
              <a:rPr lang="nl-NL" dirty="0"/>
              <a:t> test </a:t>
            </a:r>
            <a:r>
              <a:rPr lang="nl-NL" dirty="0" err="1"/>
              <a:t>for</a:t>
            </a:r>
            <a:r>
              <a:rPr lang="nl-NL" dirty="0"/>
              <a:t> assessment </a:t>
            </a:r>
            <a:r>
              <a:rPr lang="nl-NL" dirty="0" err="1"/>
              <a:t>interaction</a:t>
            </a:r>
            <a:r>
              <a:rPr lang="nl-NL" dirty="0"/>
              <a:t> X</a:t>
            </a:r>
            <a:r>
              <a:rPr lang="nl-NL" sz="1800" dirty="0"/>
              <a:t>1</a:t>
            </a:r>
            <a:r>
              <a:rPr lang="nl-NL" dirty="0"/>
              <a:t> – X</a:t>
            </a:r>
            <a:r>
              <a:rPr lang="nl-NL" sz="1800" dirty="0"/>
              <a:t>2</a:t>
            </a:r>
            <a:r>
              <a:rPr lang="nl-NL" dirty="0"/>
              <a:t>: </a:t>
            </a:r>
            <a:r>
              <a:rPr lang="nl-NL" dirty="0" err="1"/>
              <a:t>preferably</a:t>
            </a:r>
            <a:r>
              <a:rPr lang="nl-NL" dirty="0"/>
              <a:t> </a:t>
            </a:r>
            <a:r>
              <a:rPr lang="nl-NL" dirty="0" err="1"/>
              <a:t>much</a:t>
            </a:r>
            <a:r>
              <a:rPr lang="nl-NL" dirty="0"/>
              <a:t> overlap </a:t>
            </a:r>
            <a:r>
              <a:rPr lang="nl-NL" dirty="0" err="1"/>
              <a:t>between</a:t>
            </a:r>
            <a:r>
              <a:rPr lang="nl-NL" dirty="0"/>
              <a:t> A </a:t>
            </a:r>
            <a:r>
              <a:rPr lang="nl-NL" dirty="0" err="1"/>
              <a:t>and</a:t>
            </a:r>
            <a:r>
              <a:rPr lang="nl-NL" dirty="0"/>
              <a:t> B</a:t>
            </a:r>
          </a:p>
          <a:p>
            <a:pPr marL="0" indent="0">
              <a:buNone/>
            </a:pPr>
            <a:endParaRPr lang="nl-NL" dirty="0"/>
          </a:p>
        </p:txBody>
      </p:sp>
      <p:pic>
        <p:nvPicPr>
          <p:cNvPr id="4" name="Picture 2"/>
          <p:cNvPicPr>
            <a:picLocks noChangeAspect="1" noChangeArrowheads="1"/>
          </p:cNvPicPr>
          <p:nvPr/>
        </p:nvPicPr>
        <p:blipFill>
          <a:blip r:embed="rId2"/>
          <a:srcRect/>
          <a:stretch>
            <a:fillRect/>
          </a:stretch>
        </p:blipFill>
        <p:spPr bwMode="auto">
          <a:xfrm>
            <a:off x="0" y="1389063"/>
            <a:ext cx="5832475" cy="546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1715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0512" y="908720"/>
            <a:ext cx="7734300" cy="5472608"/>
          </a:xfrm>
        </p:spPr>
        <p:txBody>
          <a:bodyPr/>
          <a:lstStyle/>
          <a:p>
            <a:r>
              <a:rPr lang="nl-NL" dirty="0"/>
              <a:t>Property 4: simulation study where EM is compared with ignoring covariates shows that EM has better point estimates but larger variances</a:t>
            </a:r>
            <a:br>
              <a:rPr lang="nl-NL" dirty="0"/>
            </a:br>
            <a:br>
              <a:rPr lang="nl-NL" dirty="0"/>
            </a:br>
            <a:r>
              <a:rPr lang="nl-NL" altLang="nl-NL" dirty="0"/>
              <a:t>when population size gets larger, RMSE of EM is smaller than RMSE of approach ignoring variables</a:t>
            </a:r>
            <a:br>
              <a:rPr lang="nl-NL" altLang="nl-NL" dirty="0"/>
            </a:br>
            <a:endParaRPr lang="nl-NL" dirty="0"/>
          </a:p>
        </p:txBody>
      </p:sp>
    </p:spTree>
    <p:extLst>
      <p:ext uri="{BB962C8B-B14F-4D97-AF65-F5344CB8AC3E}">
        <p14:creationId xmlns:p14="http://schemas.microsoft.com/office/powerpoint/2010/main" val="14325148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Simulations</a:t>
            </a:r>
            <a:endParaRPr lang="nl-NL" dirty="0"/>
          </a:p>
        </p:txBody>
      </p:sp>
      <p:sp>
        <p:nvSpPr>
          <p:cNvPr id="5" name="TextBox 4"/>
          <p:cNvSpPr txBox="1"/>
          <p:nvPr/>
        </p:nvSpPr>
        <p:spPr>
          <a:xfrm>
            <a:off x="920552" y="3429000"/>
            <a:ext cx="458780" cy="461665"/>
          </a:xfrm>
          <a:prstGeom prst="rect">
            <a:avLst/>
          </a:prstGeom>
          <a:noFill/>
        </p:spPr>
        <p:txBody>
          <a:bodyPr wrap="none" rtlCol="0">
            <a:spAutoFit/>
          </a:bodyPr>
          <a:lstStyle/>
          <a:p>
            <a:r>
              <a:rPr lang="en-GB" dirty="0"/>
              <a:t>(i)</a:t>
            </a:r>
            <a:endParaRPr lang="nl-NL" dirty="0"/>
          </a:p>
        </p:txBody>
      </p:sp>
      <p:sp>
        <p:nvSpPr>
          <p:cNvPr id="6" name="TextBox 5"/>
          <p:cNvSpPr txBox="1"/>
          <p:nvPr/>
        </p:nvSpPr>
        <p:spPr>
          <a:xfrm>
            <a:off x="4664968" y="3645024"/>
            <a:ext cx="527709" cy="461665"/>
          </a:xfrm>
          <a:prstGeom prst="rect">
            <a:avLst/>
          </a:prstGeom>
          <a:noFill/>
        </p:spPr>
        <p:txBody>
          <a:bodyPr wrap="none" rtlCol="0">
            <a:spAutoFit/>
          </a:bodyPr>
          <a:lstStyle/>
          <a:p>
            <a:r>
              <a:rPr lang="en-GB" dirty="0"/>
              <a:t>(ii)</a:t>
            </a:r>
            <a:endParaRPr lang="nl-NL" dirty="0"/>
          </a:p>
        </p:txBody>
      </p:sp>
      <p:sp>
        <p:nvSpPr>
          <p:cNvPr id="7" name="TextBox 6"/>
          <p:cNvSpPr txBox="1"/>
          <p:nvPr/>
        </p:nvSpPr>
        <p:spPr>
          <a:xfrm>
            <a:off x="2720752" y="5301208"/>
            <a:ext cx="596638" cy="461665"/>
          </a:xfrm>
          <a:prstGeom prst="rect">
            <a:avLst/>
          </a:prstGeom>
          <a:noFill/>
        </p:spPr>
        <p:txBody>
          <a:bodyPr wrap="none" rtlCol="0">
            <a:spAutoFit/>
          </a:bodyPr>
          <a:lstStyle/>
          <a:p>
            <a:r>
              <a:rPr lang="en-GB" dirty="0"/>
              <a:t>(iii)</a:t>
            </a:r>
            <a:endParaRPr lang="nl-NL" dirty="0"/>
          </a:p>
        </p:txBody>
      </p:sp>
      <p:sp>
        <p:nvSpPr>
          <p:cNvPr id="8" name="TextBox 7"/>
          <p:cNvSpPr txBox="1"/>
          <p:nvPr/>
        </p:nvSpPr>
        <p:spPr>
          <a:xfrm>
            <a:off x="5673080" y="2060848"/>
            <a:ext cx="3302507" cy="2677656"/>
          </a:xfrm>
          <a:prstGeom prst="rect">
            <a:avLst/>
          </a:prstGeom>
          <a:noFill/>
        </p:spPr>
        <p:txBody>
          <a:bodyPr wrap="none" rtlCol="0">
            <a:spAutoFit/>
          </a:bodyPr>
          <a:lstStyle/>
          <a:p>
            <a:r>
              <a:rPr lang="en-GB" dirty="0"/>
              <a:t>When odds ratio of</a:t>
            </a:r>
          </a:p>
          <a:p>
            <a:r>
              <a:rPr lang="en-GB" dirty="0"/>
              <a:t>(i), (ii) or (iii) is 1, then</a:t>
            </a:r>
          </a:p>
          <a:p>
            <a:r>
              <a:rPr lang="en-GB" dirty="0"/>
              <a:t>the results of EM </a:t>
            </a:r>
          </a:p>
          <a:p>
            <a:r>
              <a:rPr lang="en-GB" dirty="0"/>
              <a:t>approach equal results</a:t>
            </a:r>
          </a:p>
          <a:p>
            <a:r>
              <a:rPr lang="en-GB" dirty="0"/>
              <a:t>of ignoring covariates.</a:t>
            </a:r>
          </a:p>
          <a:p>
            <a:endParaRPr lang="en-GB" dirty="0"/>
          </a:p>
          <a:p>
            <a:endParaRPr lang="nl-NL" dirty="0"/>
          </a:p>
        </p:txBody>
      </p:sp>
      <p:pic>
        <p:nvPicPr>
          <p:cNvPr id="9" name="Picture 8"/>
          <p:cNvPicPr>
            <a:picLocks noChangeAspect="1"/>
          </p:cNvPicPr>
          <p:nvPr/>
        </p:nvPicPr>
        <p:blipFill>
          <a:blip r:embed="rId2"/>
          <a:stretch>
            <a:fillRect/>
          </a:stretch>
        </p:blipFill>
        <p:spPr>
          <a:xfrm>
            <a:off x="1488578" y="2432328"/>
            <a:ext cx="3067144" cy="2916673"/>
          </a:xfrm>
          <a:prstGeom prst="rect">
            <a:avLst/>
          </a:prstGeom>
        </p:spPr>
      </p:pic>
    </p:spTree>
    <p:extLst>
      <p:ext uri="{BB962C8B-B14F-4D97-AF65-F5344CB8AC3E}">
        <p14:creationId xmlns:p14="http://schemas.microsoft.com/office/powerpoint/2010/main" val="9158573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7" name="Rectangle 5"/>
          <p:cNvSpPr>
            <a:spLocks noGrp="1" noChangeArrowheads="1"/>
          </p:cNvSpPr>
          <p:nvPr>
            <p:ph type="title"/>
          </p:nvPr>
        </p:nvSpPr>
        <p:spPr>
          <a:xfrm>
            <a:off x="416496" y="0"/>
            <a:ext cx="8132712" cy="1066800"/>
          </a:xfrm>
        </p:spPr>
        <p:txBody>
          <a:bodyPr/>
          <a:lstStyle/>
          <a:p>
            <a:r>
              <a:rPr lang="nl-NL" altLang="nl-NL" sz="2400" dirty="0" err="1">
                <a:effectLst/>
                <a:latin typeface="+mn-lt"/>
              </a:rPr>
              <a:t>Simulation</a:t>
            </a:r>
            <a:r>
              <a:rPr lang="nl-NL" altLang="nl-NL" sz="2400" dirty="0">
                <a:effectLst/>
                <a:latin typeface="+mn-lt"/>
              </a:rPr>
              <a:t>: </a:t>
            </a:r>
            <a:r>
              <a:rPr lang="nl-NL" altLang="nl-NL" sz="2400" dirty="0" err="1">
                <a:effectLst/>
                <a:latin typeface="+mn-lt"/>
              </a:rPr>
              <a:t>comparison</a:t>
            </a:r>
            <a:r>
              <a:rPr lang="nl-NL" altLang="nl-NL" sz="2400" dirty="0">
                <a:effectLst/>
                <a:latin typeface="+mn-lt"/>
              </a:rPr>
              <a:t> of EM </a:t>
            </a:r>
            <a:r>
              <a:rPr lang="nl-NL" altLang="nl-NL" sz="2400" dirty="0" err="1">
                <a:effectLst/>
                <a:latin typeface="+mn-lt"/>
              </a:rPr>
              <a:t>and</a:t>
            </a:r>
            <a:r>
              <a:rPr lang="nl-NL" altLang="nl-NL" sz="2400" dirty="0">
                <a:effectLst/>
                <a:latin typeface="+mn-lt"/>
              </a:rPr>
              <a:t> </a:t>
            </a:r>
            <a:r>
              <a:rPr lang="nl-NL" altLang="nl-NL" sz="2400" dirty="0" err="1">
                <a:effectLst/>
                <a:latin typeface="+mn-lt"/>
              </a:rPr>
              <a:t>ignoring</a:t>
            </a:r>
            <a:r>
              <a:rPr lang="nl-NL" altLang="nl-NL" sz="2400" dirty="0">
                <a:effectLst/>
                <a:latin typeface="+mn-lt"/>
              </a:rPr>
              <a:t> </a:t>
            </a:r>
            <a:r>
              <a:rPr lang="nl-NL" altLang="nl-NL" sz="2400" dirty="0" err="1">
                <a:effectLst/>
                <a:latin typeface="+mn-lt"/>
              </a:rPr>
              <a:t>covariates</a:t>
            </a:r>
            <a:r>
              <a:rPr lang="nl-NL" altLang="nl-NL" sz="2400" dirty="0">
                <a:effectLst/>
                <a:latin typeface="+mn-lt"/>
              </a:rPr>
              <a:t> (LL)</a:t>
            </a:r>
          </a:p>
        </p:txBody>
      </p:sp>
      <p:pic>
        <p:nvPicPr>
          <p:cNvPr id="4" name="Picture 3"/>
          <p:cNvPicPr>
            <a:picLocks noChangeAspect="1"/>
          </p:cNvPicPr>
          <p:nvPr/>
        </p:nvPicPr>
        <p:blipFill>
          <a:blip r:embed="rId2"/>
          <a:stretch>
            <a:fillRect/>
          </a:stretch>
        </p:blipFill>
        <p:spPr>
          <a:xfrm>
            <a:off x="488504" y="260648"/>
            <a:ext cx="8744158" cy="6160593"/>
          </a:xfrm>
          <a:prstGeom prst="rect">
            <a:avLst/>
          </a:prstGeom>
        </p:spPr>
      </p:pic>
    </p:spTree>
    <p:extLst>
      <p:ext uri="{BB962C8B-B14F-4D97-AF65-F5344CB8AC3E}">
        <p14:creationId xmlns:p14="http://schemas.microsoft.com/office/powerpoint/2010/main" val="14322797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a:stretch>
            <a:fillRect/>
          </a:stretch>
        </p:blipFill>
        <p:spPr>
          <a:xfrm>
            <a:off x="240448" y="1556792"/>
            <a:ext cx="9373172" cy="4392488"/>
          </a:xfrm>
          <a:prstGeom prst="rect">
            <a:avLst/>
          </a:prstGeom>
        </p:spPr>
      </p:pic>
    </p:spTree>
    <p:extLst>
      <p:ext uri="{BB962C8B-B14F-4D97-AF65-F5344CB8AC3E}">
        <p14:creationId xmlns:p14="http://schemas.microsoft.com/office/powerpoint/2010/main" val="2513664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560512" y="260648"/>
            <a:ext cx="7272808" cy="6429364"/>
          </a:xfrm>
          <a:prstGeom prst="rect">
            <a:avLst/>
          </a:prstGeom>
        </p:spPr>
      </p:pic>
    </p:spTree>
    <p:extLst>
      <p:ext uri="{BB962C8B-B14F-4D97-AF65-F5344CB8AC3E}">
        <p14:creationId xmlns:p14="http://schemas.microsoft.com/office/powerpoint/2010/main" val="3638905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Property 5: </a:t>
            </a:r>
            <a:r>
              <a:rPr lang="nl-NL" dirty="0" err="1"/>
              <a:t>sensitivity</a:t>
            </a:r>
            <a:r>
              <a:rPr lang="nl-NL" dirty="0"/>
              <a:t> analysis of MAR </a:t>
            </a:r>
            <a:r>
              <a:rPr lang="nl-NL" dirty="0" err="1"/>
              <a:t>assumption</a:t>
            </a:r>
            <a:endParaRPr lang="nl-NL" dirty="0"/>
          </a:p>
        </p:txBody>
      </p:sp>
      <p:sp>
        <p:nvSpPr>
          <p:cNvPr id="5" name="Tekstvak 4"/>
          <p:cNvSpPr txBox="1"/>
          <p:nvPr/>
        </p:nvSpPr>
        <p:spPr>
          <a:xfrm>
            <a:off x="3656856" y="1700808"/>
            <a:ext cx="5492209" cy="3046988"/>
          </a:xfrm>
          <a:prstGeom prst="rect">
            <a:avLst/>
          </a:prstGeom>
          <a:noFill/>
        </p:spPr>
        <p:txBody>
          <a:bodyPr wrap="none" rtlCol="0">
            <a:spAutoFit/>
          </a:bodyPr>
          <a:lstStyle/>
          <a:p>
            <a:r>
              <a:rPr lang="nl-NL" dirty="0"/>
              <a:t>Model </a:t>
            </a:r>
            <a:r>
              <a:rPr lang="nl-NL" dirty="0" err="1"/>
              <a:t>assumes</a:t>
            </a:r>
            <a:r>
              <a:rPr lang="nl-NL" dirty="0"/>
              <a:t> no direct link </a:t>
            </a:r>
            <a:r>
              <a:rPr lang="nl-NL" dirty="0" err="1"/>
              <a:t>between</a:t>
            </a:r>
            <a:r>
              <a:rPr lang="nl-NL" dirty="0"/>
              <a:t> </a:t>
            </a:r>
          </a:p>
          <a:p>
            <a:r>
              <a:rPr lang="nl-NL" dirty="0"/>
              <a:t>A and X1, and between B and X2</a:t>
            </a:r>
          </a:p>
          <a:p>
            <a:endParaRPr lang="en-GB" dirty="0"/>
          </a:p>
          <a:p>
            <a:r>
              <a:rPr lang="en-GB" dirty="0"/>
              <a:t>Simulation study: direct link between </a:t>
            </a:r>
          </a:p>
          <a:p>
            <a:pPr marL="342900" indent="-342900">
              <a:buFontTx/>
              <a:buChar char="-"/>
            </a:pPr>
            <a:r>
              <a:rPr lang="en-GB" dirty="0"/>
              <a:t>A and B</a:t>
            </a:r>
          </a:p>
          <a:p>
            <a:pPr marL="342900" indent="-342900">
              <a:buFontTx/>
              <a:buChar char="-"/>
            </a:pPr>
            <a:r>
              <a:rPr lang="en-GB" dirty="0"/>
              <a:t>A and X2</a:t>
            </a:r>
          </a:p>
          <a:p>
            <a:pPr marL="342900" indent="-342900">
              <a:buFontTx/>
              <a:buChar char="-"/>
            </a:pPr>
            <a:r>
              <a:rPr lang="en-GB" dirty="0"/>
              <a:t>B and X1</a:t>
            </a:r>
          </a:p>
          <a:p>
            <a:pPr marL="342900" indent="-342900">
              <a:buFontTx/>
              <a:buChar char="-"/>
            </a:pPr>
            <a:endParaRPr lang="nl-NL" dirty="0"/>
          </a:p>
        </p:txBody>
      </p:sp>
      <p:pic>
        <p:nvPicPr>
          <p:cNvPr id="7" name="Picture 6"/>
          <p:cNvPicPr>
            <a:picLocks noChangeAspect="1"/>
          </p:cNvPicPr>
          <p:nvPr/>
        </p:nvPicPr>
        <p:blipFill>
          <a:blip r:embed="rId2"/>
          <a:stretch>
            <a:fillRect/>
          </a:stretch>
        </p:blipFill>
        <p:spPr>
          <a:xfrm>
            <a:off x="589712" y="1835579"/>
            <a:ext cx="2811469" cy="2673541"/>
          </a:xfrm>
          <a:prstGeom prst="rect">
            <a:avLst/>
          </a:prstGeom>
        </p:spPr>
      </p:pic>
    </p:spTree>
    <p:extLst>
      <p:ext uri="{BB962C8B-B14F-4D97-AF65-F5344CB8AC3E}">
        <p14:creationId xmlns:p14="http://schemas.microsoft.com/office/powerpoint/2010/main" val="2708620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0512" y="2204864"/>
            <a:ext cx="8724012" cy="4032448"/>
          </a:xfrm>
          <a:prstGeom prst="rect">
            <a:avLst/>
          </a:prstGeom>
        </p:spPr>
      </p:pic>
    </p:spTree>
    <p:extLst>
      <p:ext uri="{BB962C8B-B14F-4D97-AF65-F5344CB8AC3E}">
        <p14:creationId xmlns:p14="http://schemas.microsoft.com/office/powerpoint/2010/main" val="4114525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6496" y="620688"/>
            <a:ext cx="7734300" cy="1066800"/>
          </a:xfrm>
        </p:spPr>
        <p:txBody>
          <a:bodyPr/>
          <a:lstStyle/>
          <a:p>
            <a:br>
              <a:rPr lang="en-GB" dirty="0"/>
            </a:br>
            <a:r>
              <a:rPr lang="en-GB" dirty="0"/>
              <a:t>Example 6: three lists, estimating “usual residence” in the Netherlands</a:t>
            </a:r>
            <a:endParaRPr lang="nl-NL" dirty="0"/>
          </a:p>
        </p:txBody>
      </p:sp>
      <p:sp>
        <p:nvSpPr>
          <p:cNvPr id="3" name="Tijdelijke aanduiding voor inhoud 2"/>
          <p:cNvSpPr>
            <a:spLocks noGrp="1"/>
          </p:cNvSpPr>
          <p:nvPr>
            <p:ph idx="1"/>
          </p:nvPr>
        </p:nvSpPr>
        <p:spPr>
          <a:xfrm>
            <a:off x="920552" y="2276872"/>
            <a:ext cx="7772400" cy="4191000"/>
          </a:xfrm>
        </p:spPr>
        <p:txBody>
          <a:bodyPr/>
          <a:lstStyle/>
          <a:p>
            <a:r>
              <a:rPr lang="en-GB" dirty="0"/>
              <a:t>Population register (PR)</a:t>
            </a:r>
          </a:p>
          <a:p>
            <a:r>
              <a:rPr lang="en-GB" dirty="0"/>
              <a:t>Employee register (ER)</a:t>
            </a:r>
          </a:p>
          <a:p>
            <a:r>
              <a:rPr lang="en-GB" dirty="0"/>
              <a:t>Crime suspects register (CSR)</a:t>
            </a:r>
          </a:p>
          <a:p>
            <a:endParaRPr lang="en-GB" dirty="0"/>
          </a:p>
          <a:p>
            <a:r>
              <a:rPr lang="en-GB" dirty="0"/>
              <a:t>Covariate usual residence (UR)</a:t>
            </a:r>
          </a:p>
          <a:p>
            <a:endParaRPr lang="en-GB" dirty="0"/>
          </a:p>
          <a:p>
            <a:r>
              <a:rPr lang="en-GB" dirty="0"/>
              <a:t>Application: in CSR the covariate UR is missing</a:t>
            </a:r>
          </a:p>
          <a:p>
            <a:endParaRPr lang="en-GB" dirty="0"/>
          </a:p>
          <a:p>
            <a:pPr marL="0" indent="0">
              <a:buNone/>
            </a:pPr>
            <a:r>
              <a:rPr lang="en-GB" sz="2000" dirty="0" err="1"/>
              <a:t>Gerritse</a:t>
            </a:r>
            <a:r>
              <a:rPr lang="en-GB" sz="2000" dirty="0"/>
              <a:t>, Bakker and van der </a:t>
            </a:r>
            <a:r>
              <a:rPr lang="en-GB" sz="2000" dirty="0" err="1"/>
              <a:t>Heijden</a:t>
            </a:r>
            <a:r>
              <a:rPr lang="en-GB" sz="2000" dirty="0"/>
              <a:t> (2015). IJAOS</a:t>
            </a:r>
          </a:p>
          <a:p>
            <a:endParaRPr lang="nl-NL" dirty="0"/>
          </a:p>
        </p:txBody>
      </p:sp>
    </p:spTree>
    <p:extLst>
      <p:ext uri="{BB962C8B-B14F-4D97-AF65-F5344CB8AC3E}">
        <p14:creationId xmlns:p14="http://schemas.microsoft.com/office/powerpoint/2010/main" val="700640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4" name="Afbeelding 3"/>
          <p:cNvPicPr>
            <a:picLocks noChangeAspect="1"/>
          </p:cNvPicPr>
          <p:nvPr/>
        </p:nvPicPr>
        <p:blipFill>
          <a:blip r:embed="rId2"/>
          <a:stretch>
            <a:fillRect/>
          </a:stretch>
        </p:blipFill>
        <p:spPr>
          <a:xfrm>
            <a:off x="776536" y="1556792"/>
            <a:ext cx="8237231" cy="4695715"/>
          </a:xfrm>
          <a:prstGeom prst="rect">
            <a:avLst/>
          </a:prstGeom>
        </p:spPr>
      </p:pic>
    </p:spTree>
    <p:extLst>
      <p:ext uri="{BB962C8B-B14F-4D97-AF65-F5344CB8AC3E}">
        <p14:creationId xmlns:p14="http://schemas.microsoft.com/office/powerpoint/2010/main" val="517935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5925" y="1484313"/>
            <a:ext cx="8348663" cy="3888903"/>
          </a:xfrm>
        </p:spPr>
        <p:txBody>
          <a:bodyPr/>
          <a:lstStyle/>
          <a:p>
            <a:pPr eaLnBrk="1" hangingPunct="1">
              <a:defRPr/>
            </a:pPr>
            <a:br>
              <a:rPr lang="en-US" sz="2400" dirty="0">
                <a:effectLst/>
                <a:latin typeface="+mn-lt"/>
              </a:rPr>
            </a:br>
            <a:br>
              <a:rPr lang="en-US" sz="2400" dirty="0">
                <a:effectLst/>
                <a:latin typeface="+mn-lt"/>
              </a:rPr>
            </a:br>
            <a:r>
              <a:rPr lang="en-US" sz="2400" dirty="0">
                <a:effectLst/>
                <a:latin typeface="+mn-lt"/>
              </a:rPr>
              <a:t>Example 1</a:t>
            </a:r>
            <a:br>
              <a:rPr lang="en-US" sz="2400" dirty="0">
                <a:effectLst/>
                <a:latin typeface="+mn-lt"/>
              </a:rPr>
            </a:br>
            <a:br>
              <a:rPr lang="en-US" sz="2400" dirty="0">
                <a:effectLst/>
                <a:latin typeface="+mn-lt"/>
              </a:rPr>
            </a:br>
            <a:r>
              <a:rPr lang="en-US" sz="2400" dirty="0">
                <a:effectLst/>
                <a:latin typeface="+mn-lt"/>
              </a:rPr>
              <a:t>Data: </a:t>
            </a:r>
            <a:r>
              <a:rPr lang="nl-NL" sz="2400" dirty="0" err="1">
                <a:effectLst/>
                <a:latin typeface="+mn-lt"/>
              </a:rPr>
              <a:t>population</a:t>
            </a:r>
            <a:r>
              <a:rPr lang="nl-NL" sz="2400" dirty="0">
                <a:effectLst/>
                <a:latin typeface="+mn-lt"/>
              </a:rPr>
              <a:t> </a:t>
            </a:r>
            <a:r>
              <a:rPr lang="en-US" sz="2400" dirty="0">
                <a:effectLst/>
                <a:latin typeface="+mn-lt"/>
              </a:rPr>
              <a:t>with Afghan, Iranian or Iraqi nationality that stays in the Netherlands, either with</a:t>
            </a:r>
            <a:br>
              <a:rPr lang="en-US" sz="2400" dirty="0">
                <a:effectLst/>
                <a:latin typeface="+mn-lt"/>
              </a:rPr>
            </a:br>
            <a:r>
              <a:rPr lang="nl-NL" sz="2400" dirty="0" err="1">
                <a:effectLst/>
                <a:latin typeface="+mn-lt"/>
              </a:rPr>
              <a:t>or</a:t>
            </a:r>
            <a:r>
              <a:rPr lang="nl-NL" sz="2400" dirty="0">
                <a:effectLst/>
                <a:latin typeface="+mn-lt"/>
              </a:rPr>
              <a:t> without </a:t>
            </a:r>
            <a:r>
              <a:rPr lang="nl-NL" sz="2400" dirty="0" err="1">
                <a:effectLst/>
                <a:latin typeface="+mn-lt"/>
              </a:rPr>
              <a:t>legitimate</a:t>
            </a:r>
            <a:r>
              <a:rPr lang="nl-NL" sz="2400" dirty="0">
                <a:effectLst/>
                <a:latin typeface="+mn-lt"/>
              </a:rPr>
              <a:t> </a:t>
            </a:r>
            <a:r>
              <a:rPr lang="nl-NL" sz="2400" dirty="0" err="1">
                <a:effectLst/>
                <a:latin typeface="+mn-lt"/>
              </a:rPr>
              <a:t>documents</a:t>
            </a:r>
            <a:r>
              <a:rPr lang="nl-NL" sz="2400" dirty="0">
                <a:effectLst/>
                <a:latin typeface="+mn-lt"/>
              </a:rPr>
              <a:t>.</a:t>
            </a:r>
            <a:br>
              <a:rPr lang="nl-NL" sz="2400" dirty="0">
                <a:effectLst/>
                <a:latin typeface="+mn-lt"/>
              </a:rPr>
            </a:br>
            <a:br>
              <a:rPr lang="nl-NL" sz="2400" dirty="0">
                <a:effectLst/>
                <a:latin typeface="+mn-lt"/>
              </a:rPr>
            </a:br>
            <a:r>
              <a:rPr lang="nl-NL" sz="2400" dirty="0">
                <a:effectLst/>
                <a:latin typeface="+mn-lt"/>
              </a:rPr>
              <a:t>Preparation of virtual census 2011 in </a:t>
            </a:r>
            <a:r>
              <a:rPr lang="nl-NL" sz="2400" dirty="0" err="1">
                <a:effectLst/>
                <a:latin typeface="+mn-lt"/>
              </a:rPr>
              <a:t>the</a:t>
            </a:r>
            <a:r>
              <a:rPr lang="nl-NL" sz="2400" dirty="0">
                <a:effectLst/>
                <a:latin typeface="+mn-lt"/>
              </a:rPr>
              <a:t> Netherlands</a:t>
            </a:r>
            <a:br>
              <a:rPr lang="nl-NL" sz="2400" dirty="0">
                <a:effectLst/>
                <a:latin typeface="+mn-lt"/>
              </a:rPr>
            </a:br>
            <a:br>
              <a:rPr lang="nl-NL" sz="2400" dirty="0">
                <a:effectLst/>
                <a:latin typeface="+mn-lt"/>
              </a:rPr>
            </a:br>
            <a:r>
              <a:rPr lang="nl-NL" sz="2400" dirty="0" err="1">
                <a:effectLst/>
                <a:latin typeface="+mn-lt"/>
              </a:rPr>
              <a:t>Netherlands</a:t>
            </a:r>
            <a:r>
              <a:rPr lang="nl-NL" sz="2400" dirty="0">
                <a:effectLst/>
                <a:latin typeface="+mn-lt"/>
              </a:rPr>
              <a:t> has </a:t>
            </a:r>
            <a:r>
              <a:rPr lang="nl-NL" sz="2400" dirty="0" err="1">
                <a:effectLst/>
                <a:latin typeface="+mn-lt"/>
              </a:rPr>
              <a:t>population</a:t>
            </a:r>
            <a:r>
              <a:rPr lang="nl-NL" sz="2400" dirty="0">
                <a:effectLst/>
                <a:latin typeface="+mn-lt"/>
              </a:rPr>
              <a:t> register, here:</a:t>
            </a:r>
            <a:br>
              <a:rPr lang="nl-NL" sz="2400" dirty="0">
                <a:effectLst/>
                <a:latin typeface="+mn-lt"/>
              </a:rPr>
            </a:br>
            <a:r>
              <a:rPr lang="nl-NL" sz="2400" dirty="0" err="1">
                <a:effectLst/>
                <a:latin typeface="+mn-lt"/>
              </a:rPr>
              <a:t>Estimate</a:t>
            </a:r>
            <a:r>
              <a:rPr lang="nl-NL" sz="2400" dirty="0">
                <a:effectLst/>
                <a:latin typeface="+mn-lt"/>
              </a:rPr>
              <a:t> </a:t>
            </a:r>
            <a:r>
              <a:rPr lang="nl-NL" sz="2400" dirty="0" err="1">
                <a:effectLst/>
                <a:latin typeface="+mn-lt"/>
              </a:rPr>
              <a:t>groups</a:t>
            </a:r>
            <a:r>
              <a:rPr lang="nl-NL" sz="2400" dirty="0">
                <a:effectLst/>
                <a:latin typeface="+mn-lt"/>
              </a:rPr>
              <a:t> </a:t>
            </a:r>
            <a:r>
              <a:rPr lang="nl-NL" sz="2400" dirty="0" err="1">
                <a:effectLst/>
                <a:latin typeface="+mn-lt"/>
              </a:rPr>
              <a:t>missed</a:t>
            </a:r>
            <a:r>
              <a:rPr lang="nl-NL" sz="2400" dirty="0">
                <a:effectLst/>
                <a:latin typeface="+mn-lt"/>
              </a:rPr>
              <a:t> </a:t>
            </a:r>
            <a:r>
              <a:rPr lang="nl-NL" sz="2400" dirty="0" err="1">
                <a:effectLst/>
                <a:latin typeface="+mn-lt"/>
              </a:rPr>
              <a:t>by</a:t>
            </a:r>
            <a:r>
              <a:rPr lang="nl-NL" sz="2400" dirty="0">
                <a:effectLst/>
                <a:latin typeface="+mn-lt"/>
              </a:rPr>
              <a:t> </a:t>
            </a:r>
            <a:r>
              <a:rPr lang="nl-NL" sz="2400" dirty="0" err="1">
                <a:effectLst/>
                <a:latin typeface="+mn-lt"/>
              </a:rPr>
              <a:t>the</a:t>
            </a:r>
            <a:r>
              <a:rPr lang="nl-NL" sz="2400" dirty="0">
                <a:effectLst/>
                <a:latin typeface="+mn-lt"/>
              </a:rPr>
              <a:t> </a:t>
            </a:r>
            <a:r>
              <a:rPr lang="nl-NL" sz="2400" dirty="0" err="1">
                <a:effectLst/>
                <a:latin typeface="+mn-lt"/>
              </a:rPr>
              <a:t>population</a:t>
            </a:r>
            <a:r>
              <a:rPr lang="nl-NL" sz="2400" dirty="0">
                <a:effectLst/>
                <a:latin typeface="+mn-lt"/>
              </a:rPr>
              <a:t> register</a:t>
            </a:r>
            <a:endParaRPr lang="en-US" sz="2400" dirty="0">
              <a:effectLst/>
              <a:latin typeface="+mn-lt"/>
            </a:endParaRPr>
          </a:p>
        </p:txBody>
      </p:sp>
    </p:spTree>
    <p:extLst>
      <p:ext uri="{BB962C8B-B14F-4D97-AF65-F5344CB8AC3E}">
        <p14:creationId xmlns:p14="http://schemas.microsoft.com/office/powerpoint/2010/main" val="3112103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Outline</a:t>
            </a:r>
            <a:endParaRPr lang="nl-NL" dirty="0"/>
          </a:p>
        </p:txBody>
      </p:sp>
      <p:sp>
        <p:nvSpPr>
          <p:cNvPr id="3" name="Tijdelijke aanduiding voor inhoud 2"/>
          <p:cNvSpPr>
            <a:spLocks noGrp="1"/>
          </p:cNvSpPr>
          <p:nvPr>
            <p:ph idx="1"/>
          </p:nvPr>
        </p:nvSpPr>
        <p:spPr/>
        <p:txBody>
          <a:bodyPr/>
          <a:lstStyle/>
          <a:p>
            <a:pPr marL="457200" indent="-457200">
              <a:buFont typeface="Monotype Sorts" pitchFamily="2" charset="2"/>
              <a:buAutoNum type="arabicPeriod"/>
            </a:pPr>
            <a:r>
              <a:rPr lang="nl-NL" sz="2800" dirty="0" err="1"/>
              <a:t>Capture-recapture</a:t>
            </a:r>
            <a:r>
              <a:rPr lang="nl-NL" sz="2800" dirty="0"/>
              <a:t> </a:t>
            </a:r>
            <a:r>
              <a:rPr lang="nl-NL" sz="2800" dirty="0" err="1"/>
              <a:t>two</a:t>
            </a:r>
            <a:r>
              <a:rPr lang="nl-NL" sz="2800" dirty="0"/>
              <a:t>-list case</a:t>
            </a:r>
          </a:p>
          <a:p>
            <a:pPr marL="457200" indent="-457200">
              <a:buFont typeface="Monotype Sorts" pitchFamily="2" charset="2"/>
              <a:buAutoNum type="arabicPeriod"/>
            </a:pPr>
            <a:r>
              <a:rPr lang="en-GB" sz="2800" dirty="0"/>
              <a:t>Capture-recapture three-list case</a:t>
            </a:r>
            <a:endParaRPr lang="nl-NL" sz="2800" dirty="0"/>
          </a:p>
          <a:p>
            <a:pPr marL="457200" indent="-457200">
              <a:buAutoNum type="arabicPeriod"/>
            </a:pPr>
            <a:r>
              <a:rPr lang="nl-NL" sz="2800" dirty="0" err="1"/>
              <a:t>Including</a:t>
            </a:r>
            <a:r>
              <a:rPr lang="nl-NL" sz="2800" dirty="0"/>
              <a:t> </a:t>
            </a:r>
            <a:r>
              <a:rPr lang="nl-NL" sz="2800" dirty="0" err="1"/>
              <a:t>categorical</a:t>
            </a:r>
            <a:r>
              <a:rPr lang="nl-NL" sz="2800" dirty="0"/>
              <a:t> </a:t>
            </a:r>
            <a:r>
              <a:rPr lang="nl-NL" sz="2800" dirty="0" err="1"/>
              <a:t>covariates</a:t>
            </a:r>
            <a:endParaRPr lang="nl-NL" sz="2800" dirty="0"/>
          </a:p>
          <a:p>
            <a:pPr marL="457200" indent="-457200">
              <a:buAutoNum type="arabicPeriod"/>
            </a:pPr>
            <a:r>
              <a:rPr lang="nl-NL" sz="2800" dirty="0" err="1"/>
              <a:t>Graphical</a:t>
            </a:r>
            <a:r>
              <a:rPr lang="nl-NL" sz="2800" dirty="0"/>
              <a:t> </a:t>
            </a:r>
            <a:r>
              <a:rPr lang="nl-NL" sz="2800" dirty="0" err="1"/>
              <a:t>models</a:t>
            </a:r>
            <a:r>
              <a:rPr lang="nl-NL" sz="2800" dirty="0"/>
              <a:t> </a:t>
            </a:r>
            <a:r>
              <a:rPr lang="nl-NL" sz="2800" dirty="0" err="1"/>
              <a:t>and</a:t>
            </a:r>
            <a:r>
              <a:rPr lang="nl-NL" sz="2800" dirty="0"/>
              <a:t> </a:t>
            </a:r>
            <a:r>
              <a:rPr lang="nl-NL" sz="2800" dirty="0" err="1"/>
              <a:t>collapsibility</a:t>
            </a:r>
            <a:r>
              <a:rPr lang="nl-NL" sz="2800" dirty="0"/>
              <a:t> </a:t>
            </a:r>
            <a:r>
              <a:rPr lang="nl-NL" sz="2800" dirty="0" err="1"/>
              <a:t>properties</a:t>
            </a:r>
            <a:endParaRPr lang="nl-NL" sz="2800" dirty="0"/>
          </a:p>
          <a:p>
            <a:pPr marL="457200" indent="-457200">
              <a:buAutoNum type="arabicPeriod"/>
            </a:pPr>
            <a:r>
              <a:rPr lang="nl-NL" sz="2800" dirty="0" err="1"/>
              <a:t>Covariates</a:t>
            </a:r>
            <a:r>
              <a:rPr lang="nl-NL" sz="2800" dirty="0"/>
              <a:t> </a:t>
            </a:r>
            <a:r>
              <a:rPr lang="nl-NL" sz="2800" dirty="0" err="1"/>
              <a:t>not</a:t>
            </a:r>
            <a:r>
              <a:rPr lang="nl-NL" sz="2800" dirty="0"/>
              <a:t> </a:t>
            </a:r>
            <a:r>
              <a:rPr lang="nl-NL" sz="2800" dirty="0" err="1"/>
              <a:t>observed</a:t>
            </a:r>
            <a:r>
              <a:rPr lang="nl-NL" sz="2800" dirty="0"/>
              <a:t> in </a:t>
            </a:r>
            <a:r>
              <a:rPr lang="nl-NL" sz="2800" dirty="0" err="1"/>
              <a:t>every</a:t>
            </a:r>
            <a:r>
              <a:rPr lang="nl-NL" sz="2800" dirty="0"/>
              <a:t> list</a:t>
            </a:r>
          </a:p>
          <a:p>
            <a:pPr marL="457200" indent="-457200">
              <a:buAutoNum type="arabicPeriod"/>
            </a:pPr>
            <a:r>
              <a:rPr lang="nl-NL" sz="2800" dirty="0" err="1">
                <a:solidFill>
                  <a:srgbClr val="0070C0"/>
                </a:solidFill>
              </a:rPr>
              <a:t>Example</a:t>
            </a:r>
            <a:r>
              <a:rPr lang="nl-NL" sz="2800" dirty="0">
                <a:solidFill>
                  <a:srgbClr val="0070C0"/>
                </a:solidFill>
              </a:rPr>
              <a:t> </a:t>
            </a:r>
            <a:r>
              <a:rPr lang="nl-NL" sz="2800" dirty="0" err="1">
                <a:solidFill>
                  <a:srgbClr val="0070C0"/>
                </a:solidFill>
              </a:rPr>
              <a:t>where</a:t>
            </a:r>
            <a:r>
              <a:rPr lang="nl-NL" sz="2800" dirty="0">
                <a:solidFill>
                  <a:srgbClr val="0070C0"/>
                </a:solidFill>
              </a:rPr>
              <a:t> </a:t>
            </a:r>
            <a:r>
              <a:rPr lang="nl-NL" sz="2800" dirty="0" err="1">
                <a:solidFill>
                  <a:srgbClr val="0070C0"/>
                </a:solidFill>
              </a:rPr>
              <a:t>covariate</a:t>
            </a:r>
            <a:r>
              <a:rPr lang="nl-NL" sz="2800" dirty="0">
                <a:solidFill>
                  <a:srgbClr val="0070C0"/>
                </a:solidFill>
              </a:rPr>
              <a:t> in A </a:t>
            </a:r>
            <a:r>
              <a:rPr lang="nl-NL" sz="2800" dirty="0" err="1">
                <a:solidFill>
                  <a:srgbClr val="0070C0"/>
                </a:solidFill>
              </a:rPr>
              <a:t>measures</a:t>
            </a:r>
            <a:r>
              <a:rPr lang="nl-NL" sz="2800" dirty="0">
                <a:solidFill>
                  <a:srgbClr val="0070C0"/>
                </a:solidFill>
              </a:rPr>
              <a:t> </a:t>
            </a:r>
            <a:r>
              <a:rPr lang="nl-NL" sz="2800" dirty="0" err="1">
                <a:solidFill>
                  <a:srgbClr val="0070C0"/>
                </a:solidFill>
              </a:rPr>
              <a:t>identical</a:t>
            </a:r>
            <a:r>
              <a:rPr lang="nl-NL" sz="2800" dirty="0">
                <a:solidFill>
                  <a:srgbClr val="0070C0"/>
                </a:solidFill>
              </a:rPr>
              <a:t> concept as </a:t>
            </a:r>
            <a:r>
              <a:rPr lang="nl-NL" sz="2800" dirty="0" err="1">
                <a:solidFill>
                  <a:srgbClr val="0070C0"/>
                </a:solidFill>
              </a:rPr>
              <a:t>covariate</a:t>
            </a:r>
            <a:r>
              <a:rPr lang="nl-NL" sz="2800" dirty="0">
                <a:solidFill>
                  <a:srgbClr val="0070C0"/>
                </a:solidFill>
              </a:rPr>
              <a:t> in B</a:t>
            </a:r>
          </a:p>
          <a:p>
            <a:pPr marL="457200" indent="-457200">
              <a:buAutoNum type="arabicPeriod"/>
            </a:pPr>
            <a:r>
              <a:rPr lang="nl-NL" sz="2800" dirty="0" err="1"/>
              <a:t>Future</a:t>
            </a:r>
            <a:r>
              <a:rPr lang="nl-NL" sz="2800" dirty="0"/>
              <a:t> research</a:t>
            </a:r>
          </a:p>
          <a:p>
            <a:pPr marL="457200" indent="-457200">
              <a:buAutoNum type="arabicPeriod"/>
            </a:pPr>
            <a:endParaRPr lang="nl-NL" dirty="0"/>
          </a:p>
          <a:p>
            <a:pPr marL="457200" indent="-457200">
              <a:buAutoNum type="arabicPeriod"/>
            </a:pPr>
            <a:endParaRPr lang="nl-NL" dirty="0"/>
          </a:p>
          <a:p>
            <a:pPr marL="457200" indent="-457200">
              <a:buAutoNum type="arabicPeriod"/>
            </a:pPr>
            <a:endParaRPr lang="nl-NL" dirty="0"/>
          </a:p>
        </p:txBody>
      </p:sp>
    </p:spTree>
    <p:extLst>
      <p:ext uri="{BB962C8B-B14F-4D97-AF65-F5344CB8AC3E}">
        <p14:creationId xmlns:p14="http://schemas.microsoft.com/office/powerpoint/2010/main" val="1535151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err="1">
                <a:effectLst/>
              </a:rPr>
              <a:t>Example</a:t>
            </a:r>
            <a:r>
              <a:rPr lang="nl-NL" sz="2800" dirty="0">
                <a:effectLst/>
              </a:rPr>
              <a:t> 7: </a:t>
            </a:r>
            <a:r>
              <a:rPr lang="nl-NL" sz="2800" dirty="0" err="1">
                <a:effectLst/>
              </a:rPr>
              <a:t>covariates</a:t>
            </a:r>
            <a:r>
              <a:rPr lang="nl-NL" sz="2800" dirty="0">
                <a:effectLst/>
              </a:rPr>
              <a:t> X</a:t>
            </a:r>
            <a:r>
              <a:rPr lang="nl-NL" sz="2800" baseline="-25000" dirty="0">
                <a:effectLst/>
              </a:rPr>
              <a:t>1</a:t>
            </a:r>
            <a:r>
              <a:rPr lang="nl-NL" sz="2800" dirty="0">
                <a:effectLst/>
              </a:rPr>
              <a:t> and X</a:t>
            </a:r>
            <a:r>
              <a:rPr lang="nl-NL" sz="2800" baseline="-25000" dirty="0">
                <a:effectLst/>
              </a:rPr>
              <a:t>2</a:t>
            </a:r>
            <a:r>
              <a:rPr lang="nl-NL" sz="2800" dirty="0">
                <a:effectLst/>
              </a:rPr>
              <a:t> </a:t>
            </a:r>
            <a:r>
              <a:rPr lang="nl-NL" sz="2800" dirty="0" err="1">
                <a:effectLst/>
              </a:rPr>
              <a:t>measure</a:t>
            </a:r>
            <a:r>
              <a:rPr lang="nl-NL" sz="2800" dirty="0">
                <a:effectLst/>
              </a:rPr>
              <a:t> </a:t>
            </a:r>
            <a:r>
              <a:rPr lang="nl-NL" sz="2800" dirty="0" err="1">
                <a:effectLst/>
              </a:rPr>
              <a:t>identical</a:t>
            </a:r>
            <a:r>
              <a:rPr lang="nl-NL" sz="2800" dirty="0">
                <a:effectLst/>
              </a:rPr>
              <a:t> concept</a:t>
            </a:r>
          </a:p>
        </p:txBody>
      </p:sp>
      <p:sp>
        <p:nvSpPr>
          <p:cNvPr id="3" name="Tijdelijke aanduiding voor inhoud 2"/>
          <p:cNvSpPr>
            <a:spLocks noGrp="1"/>
          </p:cNvSpPr>
          <p:nvPr>
            <p:ph idx="1"/>
          </p:nvPr>
        </p:nvSpPr>
        <p:spPr>
          <a:xfrm>
            <a:off x="560512" y="1988840"/>
            <a:ext cx="5040560" cy="4752528"/>
          </a:xfrm>
        </p:spPr>
        <p:txBody>
          <a:bodyPr/>
          <a:lstStyle/>
          <a:p>
            <a:r>
              <a:rPr lang="nl-NL" dirty="0"/>
              <a:t>Audit of Dutch </a:t>
            </a:r>
            <a:r>
              <a:rPr lang="nl-NL" dirty="0" err="1"/>
              <a:t>methodology</a:t>
            </a:r>
            <a:r>
              <a:rPr lang="nl-NL" dirty="0"/>
              <a:t> </a:t>
            </a:r>
            <a:r>
              <a:rPr lang="nl-NL" dirty="0" err="1"/>
              <a:t>to</a:t>
            </a:r>
            <a:r>
              <a:rPr lang="nl-NL" dirty="0"/>
              <a:t> </a:t>
            </a:r>
            <a:r>
              <a:rPr lang="nl-NL" dirty="0" err="1"/>
              <a:t>determine</a:t>
            </a:r>
            <a:r>
              <a:rPr lang="nl-NL" dirty="0"/>
              <a:t> the </a:t>
            </a:r>
            <a:r>
              <a:rPr lang="nl-NL" dirty="0" err="1"/>
              <a:t>number</a:t>
            </a:r>
            <a:r>
              <a:rPr lang="nl-NL" dirty="0"/>
              <a:t> of </a:t>
            </a:r>
            <a:r>
              <a:rPr lang="nl-NL" dirty="0" err="1"/>
              <a:t>seriously</a:t>
            </a:r>
            <a:r>
              <a:rPr lang="nl-NL" dirty="0"/>
              <a:t> </a:t>
            </a:r>
            <a:r>
              <a:rPr lang="nl-NL" dirty="0" err="1"/>
              <a:t>road</a:t>
            </a:r>
            <a:r>
              <a:rPr lang="nl-NL" dirty="0"/>
              <a:t> </a:t>
            </a:r>
            <a:r>
              <a:rPr lang="nl-NL" dirty="0" err="1"/>
              <a:t>injuries</a:t>
            </a:r>
            <a:endParaRPr lang="nl-NL" dirty="0"/>
          </a:p>
          <a:p>
            <a:r>
              <a:rPr lang="nl-NL" dirty="0" err="1"/>
              <a:t>Two</a:t>
            </a:r>
            <a:r>
              <a:rPr lang="nl-NL" dirty="0"/>
              <a:t> registers: </a:t>
            </a:r>
            <a:r>
              <a:rPr lang="nl-NL" dirty="0" err="1"/>
              <a:t>police</a:t>
            </a:r>
            <a:r>
              <a:rPr lang="nl-NL" dirty="0"/>
              <a:t> register and </a:t>
            </a:r>
            <a:r>
              <a:rPr lang="nl-NL" dirty="0" err="1"/>
              <a:t>hospital</a:t>
            </a:r>
            <a:r>
              <a:rPr lang="nl-NL" dirty="0"/>
              <a:t> register </a:t>
            </a:r>
          </a:p>
          <a:p>
            <a:r>
              <a:rPr lang="nl-NL" dirty="0" err="1"/>
              <a:t>Covariates</a:t>
            </a:r>
            <a:r>
              <a:rPr lang="nl-NL" dirty="0"/>
              <a:t> X: 1. </a:t>
            </a:r>
            <a:r>
              <a:rPr lang="nl-NL" dirty="0" err="1"/>
              <a:t>motorized</a:t>
            </a:r>
            <a:r>
              <a:rPr lang="nl-NL" dirty="0"/>
              <a:t> vehicle </a:t>
            </a:r>
            <a:r>
              <a:rPr lang="nl-NL" dirty="0" err="1"/>
              <a:t>involved</a:t>
            </a:r>
            <a:r>
              <a:rPr lang="nl-NL" dirty="0"/>
              <a:t> or 2. </a:t>
            </a:r>
            <a:r>
              <a:rPr lang="nl-NL" dirty="0" err="1"/>
              <a:t>motorized</a:t>
            </a:r>
            <a:r>
              <a:rPr lang="nl-NL" dirty="0"/>
              <a:t> vehicle </a:t>
            </a:r>
            <a:r>
              <a:rPr lang="nl-NL" i="1" dirty="0" err="1"/>
              <a:t>not</a:t>
            </a:r>
            <a:r>
              <a:rPr lang="nl-NL" dirty="0"/>
              <a:t> </a:t>
            </a:r>
            <a:r>
              <a:rPr lang="nl-NL" dirty="0" err="1"/>
              <a:t>involved</a:t>
            </a:r>
            <a:endParaRPr lang="nl-NL" dirty="0"/>
          </a:p>
          <a:p>
            <a:r>
              <a:rPr lang="nl-NL" dirty="0" err="1"/>
              <a:t>Covariate</a:t>
            </a:r>
            <a:r>
              <a:rPr lang="nl-NL" dirty="0"/>
              <a:t> X</a:t>
            </a:r>
            <a:r>
              <a:rPr lang="nl-NL" baseline="-25000" dirty="0"/>
              <a:t>1</a:t>
            </a:r>
            <a:r>
              <a:rPr lang="nl-NL" dirty="0"/>
              <a:t> </a:t>
            </a:r>
            <a:r>
              <a:rPr lang="nl-NL" dirty="0" err="1"/>
              <a:t>for</a:t>
            </a:r>
            <a:r>
              <a:rPr lang="nl-NL" dirty="0"/>
              <a:t> </a:t>
            </a:r>
            <a:r>
              <a:rPr lang="nl-NL" dirty="0" err="1"/>
              <a:t>police</a:t>
            </a:r>
            <a:r>
              <a:rPr lang="nl-NL" dirty="0"/>
              <a:t> register as well as </a:t>
            </a:r>
            <a:r>
              <a:rPr lang="nl-NL" dirty="0" err="1"/>
              <a:t>covariate</a:t>
            </a:r>
            <a:r>
              <a:rPr lang="nl-NL" dirty="0"/>
              <a:t> X</a:t>
            </a:r>
            <a:r>
              <a:rPr lang="nl-NL" baseline="-25000" dirty="0"/>
              <a:t>2</a:t>
            </a:r>
            <a:r>
              <a:rPr lang="nl-NL" dirty="0"/>
              <a:t> </a:t>
            </a:r>
            <a:r>
              <a:rPr lang="nl-NL" dirty="0" err="1"/>
              <a:t>for</a:t>
            </a:r>
            <a:r>
              <a:rPr lang="nl-NL" dirty="0"/>
              <a:t> </a:t>
            </a:r>
            <a:r>
              <a:rPr lang="nl-NL" dirty="0" err="1"/>
              <a:t>hospital</a:t>
            </a:r>
            <a:r>
              <a:rPr lang="nl-NL" dirty="0"/>
              <a:t> register</a:t>
            </a:r>
          </a:p>
          <a:p>
            <a:pPr marL="0" indent="0">
              <a:buNone/>
            </a:pPr>
            <a:endParaRPr lang="nl-NL" dirty="0"/>
          </a:p>
        </p:txBody>
      </p:sp>
      <p:pic>
        <p:nvPicPr>
          <p:cNvPr id="5" name="Picture 4"/>
          <p:cNvPicPr>
            <a:picLocks noChangeAspect="1"/>
          </p:cNvPicPr>
          <p:nvPr/>
        </p:nvPicPr>
        <p:blipFill>
          <a:blip r:embed="rId2"/>
          <a:stretch>
            <a:fillRect/>
          </a:stretch>
        </p:blipFill>
        <p:spPr>
          <a:xfrm>
            <a:off x="6105128" y="2348880"/>
            <a:ext cx="3067144" cy="2916673"/>
          </a:xfrm>
          <a:prstGeom prst="rect">
            <a:avLst/>
          </a:prstGeom>
        </p:spPr>
      </p:pic>
    </p:spTree>
    <p:extLst>
      <p:ext uri="{BB962C8B-B14F-4D97-AF65-F5344CB8AC3E}">
        <p14:creationId xmlns:p14="http://schemas.microsoft.com/office/powerpoint/2010/main" val="2163853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a:blip r:embed="rId2"/>
          <a:stretch>
            <a:fillRect/>
          </a:stretch>
        </p:blipFill>
        <p:spPr>
          <a:xfrm>
            <a:off x="344488" y="24185"/>
            <a:ext cx="5807840" cy="6858000"/>
          </a:xfrm>
          <a:prstGeom prst="rect">
            <a:avLst/>
          </a:prstGeom>
        </p:spPr>
      </p:pic>
      <p:sp>
        <p:nvSpPr>
          <p:cNvPr id="5" name="TextBox 6"/>
          <p:cNvSpPr txBox="1">
            <a:spLocks noGrp="1"/>
          </p:cNvSpPr>
          <p:nvPr>
            <p:ph idx="1"/>
          </p:nvPr>
        </p:nvSpPr>
        <p:spPr>
          <a:xfrm>
            <a:off x="4880992" y="2132856"/>
            <a:ext cx="5472608" cy="902298"/>
          </a:xfrm>
          <a:prstGeom prst="rect">
            <a:avLst/>
          </a:prstGeom>
          <a:noFill/>
        </p:spPr>
        <p:txBody>
          <a:bodyPr wrap="square" rtlCol="0">
            <a:spAutoFit/>
          </a:bodyPr>
          <a:lstStyle/>
          <a:p>
            <a:pPr marL="342900" indent="-342900">
              <a:buFontTx/>
              <a:buChar char="-"/>
            </a:pPr>
            <a:r>
              <a:rPr lang="en-GB" dirty="0"/>
              <a:t>In (a) covariate, partly missing</a:t>
            </a:r>
            <a:endParaRPr lang="nl-NL" dirty="0"/>
          </a:p>
          <a:p>
            <a:pPr marL="342900" indent="-342900">
              <a:buFontTx/>
              <a:buChar char="-"/>
            </a:pPr>
            <a:r>
              <a:rPr lang="en-GB" dirty="0"/>
              <a:t>In (b) covariate, partly missing</a:t>
            </a:r>
          </a:p>
        </p:txBody>
      </p:sp>
    </p:spTree>
    <p:extLst>
      <p:ext uri="{BB962C8B-B14F-4D97-AF65-F5344CB8AC3E}">
        <p14:creationId xmlns:p14="http://schemas.microsoft.com/office/powerpoint/2010/main" val="2541435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5" name="Tekstvak 4"/>
          <p:cNvSpPr txBox="1"/>
          <p:nvPr/>
        </p:nvSpPr>
        <p:spPr>
          <a:xfrm>
            <a:off x="560512" y="3494939"/>
            <a:ext cx="8568952" cy="3600986"/>
          </a:xfrm>
          <a:prstGeom prst="rect">
            <a:avLst/>
          </a:prstGeom>
          <a:noFill/>
        </p:spPr>
        <p:txBody>
          <a:bodyPr wrap="square" rtlCol="0">
            <a:spAutoFit/>
          </a:bodyPr>
          <a:lstStyle/>
          <a:p>
            <a:pPr marL="342900" indent="-342900">
              <a:buFont typeface="Arial" panose="020B0604020202020204" pitchFamily="34" charset="0"/>
              <a:buChar char="•"/>
            </a:pPr>
            <a:r>
              <a:rPr lang="nl-NL" sz="2800" dirty="0">
                <a:latin typeface="+mn-lt"/>
              </a:rPr>
              <a:t>A is police, B is hospital, year 2000</a:t>
            </a:r>
          </a:p>
          <a:p>
            <a:pPr marL="342900" indent="-342900">
              <a:buFont typeface="Arial" panose="020B0604020202020204" pitchFamily="34" charset="0"/>
              <a:buChar char="•"/>
            </a:pPr>
            <a:r>
              <a:rPr lang="nl-NL" sz="2800" dirty="0" err="1">
                <a:latin typeface="+mn-lt"/>
              </a:rPr>
              <a:t>Covariate</a:t>
            </a:r>
            <a:r>
              <a:rPr lang="nl-NL" sz="2800" dirty="0">
                <a:latin typeface="+mn-lt"/>
              </a:rPr>
              <a:t> X</a:t>
            </a:r>
            <a:r>
              <a:rPr lang="nl-NL" sz="2800" baseline="-25000" dirty="0">
                <a:latin typeface="+mn-lt"/>
              </a:rPr>
              <a:t>1</a:t>
            </a:r>
            <a:r>
              <a:rPr lang="nl-NL" sz="2800" dirty="0">
                <a:latin typeface="+mn-lt"/>
              </a:rPr>
              <a:t> and X</a:t>
            </a:r>
            <a:r>
              <a:rPr lang="nl-NL" sz="2800" baseline="-25000" dirty="0">
                <a:latin typeface="+mn-lt"/>
              </a:rPr>
              <a:t>2</a:t>
            </a:r>
            <a:r>
              <a:rPr lang="nl-NL" sz="2800" dirty="0">
                <a:latin typeface="+mn-lt"/>
              </a:rPr>
              <a:t>, </a:t>
            </a:r>
            <a:r>
              <a:rPr lang="nl-NL" sz="2800" dirty="0" err="1">
                <a:latin typeface="+mn-lt"/>
              </a:rPr>
              <a:t>with</a:t>
            </a:r>
            <a:r>
              <a:rPr lang="nl-NL" sz="2800" dirty="0">
                <a:latin typeface="+mn-lt"/>
              </a:rPr>
              <a:t> 1 is </a:t>
            </a:r>
            <a:r>
              <a:rPr lang="nl-NL" sz="2800" dirty="0" err="1">
                <a:latin typeface="+mn-lt"/>
              </a:rPr>
              <a:t>motorized</a:t>
            </a:r>
            <a:r>
              <a:rPr lang="nl-NL" sz="2800" dirty="0">
                <a:latin typeface="+mn-lt"/>
              </a:rPr>
              <a:t> and 2 is </a:t>
            </a:r>
            <a:r>
              <a:rPr lang="nl-NL" sz="2800" dirty="0" err="1">
                <a:latin typeface="+mn-lt"/>
              </a:rPr>
              <a:t>not</a:t>
            </a:r>
            <a:r>
              <a:rPr lang="nl-NL" sz="2800" dirty="0">
                <a:latin typeface="+mn-lt"/>
              </a:rPr>
              <a:t> </a:t>
            </a:r>
            <a:r>
              <a:rPr lang="nl-NL" sz="2800" dirty="0" err="1">
                <a:latin typeface="+mn-lt"/>
              </a:rPr>
              <a:t>motorized</a:t>
            </a:r>
            <a:endParaRPr lang="nl-NL" sz="2800" dirty="0">
              <a:latin typeface="+mn-lt"/>
            </a:endParaRPr>
          </a:p>
          <a:p>
            <a:pPr marL="342900" indent="-342900">
              <a:buFont typeface="Arial" panose="020B0604020202020204" pitchFamily="34" charset="0"/>
              <a:buChar char="•"/>
            </a:pPr>
            <a:r>
              <a:rPr lang="nl-NL" sz="2800" dirty="0">
                <a:latin typeface="+mn-lt"/>
              </a:rPr>
              <a:t>We want </a:t>
            </a:r>
            <a:r>
              <a:rPr lang="nl-NL" sz="2800" dirty="0" err="1">
                <a:latin typeface="+mn-lt"/>
              </a:rPr>
              <a:t>to</a:t>
            </a:r>
            <a:r>
              <a:rPr lang="nl-NL" sz="2800" dirty="0">
                <a:latin typeface="+mn-lt"/>
              </a:rPr>
              <a:t> </a:t>
            </a:r>
            <a:r>
              <a:rPr lang="nl-NL" sz="2800" dirty="0" err="1">
                <a:latin typeface="+mn-lt"/>
              </a:rPr>
              <a:t>estimate</a:t>
            </a:r>
            <a:r>
              <a:rPr lang="nl-NL" sz="2800" dirty="0">
                <a:latin typeface="+mn-lt"/>
              </a:rPr>
              <a:t> X</a:t>
            </a:r>
            <a:r>
              <a:rPr lang="nl-NL" sz="2800" baseline="-25000" dirty="0">
                <a:latin typeface="+mn-lt"/>
              </a:rPr>
              <a:t>1</a:t>
            </a:r>
            <a:r>
              <a:rPr lang="nl-NL" sz="2800" dirty="0">
                <a:latin typeface="+mn-lt"/>
              </a:rPr>
              <a:t> </a:t>
            </a:r>
            <a:r>
              <a:rPr lang="nl-NL" sz="2800" dirty="0" err="1">
                <a:latin typeface="+mn-lt"/>
              </a:rPr>
              <a:t>for</a:t>
            </a:r>
            <a:r>
              <a:rPr lang="nl-NL" sz="2800" dirty="0">
                <a:latin typeface="+mn-lt"/>
              </a:rPr>
              <a:t> A=0 as we trust </a:t>
            </a:r>
            <a:r>
              <a:rPr lang="nl-NL" sz="2800" dirty="0" err="1">
                <a:latin typeface="+mn-lt"/>
              </a:rPr>
              <a:t>police</a:t>
            </a:r>
            <a:r>
              <a:rPr lang="nl-NL" sz="2800" dirty="0">
                <a:latin typeface="+mn-lt"/>
              </a:rPr>
              <a:t> data more </a:t>
            </a:r>
            <a:r>
              <a:rPr lang="nl-NL" sz="2800" dirty="0" err="1">
                <a:latin typeface="+mn-lt"/>
              </a:rPr>
              <a:t>than</a:t>
            </a:r>
            <a:r>
              <a:rPr lang="nl-NL" sz="2800" dirty="0">
                <a:latin typeface="+mn-lt"/>
              </a:rPr>
              <a:t> </a:t>
            </a:r>
            <a:r>
              <a:rPr lang="nl-NL" sz="2800" dirty="0" err="1">
                <a:latin typeface="+mn-lt"/>
              </a:rPr>
              <a:t>hospital</a:t>
            </a:r>
            <a:r>
              <a:rPr lang="nl-NL" sz="2800" dirty="0">
                <a:latin typeface="+mn-lt"/>
              </a:rPr>
              <a:t> data</a:t>
            </a:r>
          </a:p>
          <a:p>
            <a:pPr marL="342900" indent="-342900">
              <a:buFont typeface="Arial" panose="020B0604020202020204" pitchFamily="34" charset="0"/>
              <a:buChar char="•"/>
            </a:pPr>
            <a:r>
              <a:rPr lang="nl-NL" sz="2800" dirty="0">
                <a:latin typeface="+mn-lt"/>
              </a:rPr>
              <a:t>We want </a:t>
            </a:r>
            <a:r>
              <a:rPr lang="nl-NL" sz="2800" dirty="0" err="1">
                <a:latin typeface="+mn-lt"/>
              </a:rPr>
              <a:t>to</a:t>
            </a:r>
            <a:r>
              <a:rPr lang="nl-NL" sz="2800" dirty="0">
                <a:latin typeface="+mn-lt"/>
              </a:rPr>
              <a:t> </a:t>
            </a:r>
            <a:r>
              <a:rPr lang="nl-NL" sz="2800" dirty="0" err="1">
                <a:latin typeface="+mn-lt"/>
              </a:rPr>
              <a:t>estimate</a:t>
            </a:r>
            <a:r>
              <a:rPr lang="nl-NL" sz="2800" dirty="0">
                <a:latin typeface="+mn-lt"/>
              </a:rPr>
              <a:t> </a:t>
            </a:r>
            <a:r>
              <a:rPr lang="nl-NL" sz="2800" dirty="0" err="1">
                <a:latin typeface="+mn-lt"/>
              </a:rPr>
              <a:t>value</a:t>
            </a:r>
            <a:r>
              <a:rPr lang="nl-NL" sz="2800" dirty="0">
                <a:latin typeface="+mn-lt"/>
              </a:rPr>
              <a:t> </a:t>
            </a:r>
            <a:r>
              <a:rPr lang="nl-NL" sz="2800" dirty="0" err="1">
                <a:latin typeface="+mn-lt"/>
              </a:rPr>
              <a:t>for</a:t>
            </a:r>
            <a:r>
              <a:rPr lang="nl-NL" sz="2800" dirty="0">
                <a:latin typeface="+mn-lt"/>
              </a:rPr>
              <a:t> empty </a:t>
            </a:r>
            <a:r>
              <a:rPr lang="nl-NL" sz="2800" dirty="0" err="1">
                <a:latin typeface="+mn-lt"/>
              </a:rPr>
              <a:t>cell</a:t>
            </a:r>
            <a:r>
              <a:rPr lang="nl-NL" sz="2800" dirty="0">
                <a:latin typeface="+mn-lt"/>
              </a:rPr>
              <a:t> (is </a:t>
            </a:r>
            <a:r>
              <a:rPr lang="nl-NL" sz="2800" dirty="0" err="1">
                <a:latin typeface="+mn-lt"/>
              </a:rPr>
              <a:t>missed</a:t>
            </a:r>
            <a:r>
              <a:rPr lang="nl-NL" sz="2800" dirty="0">
                <a:latin typeface="+mn-lt"/>
              </a:rPr>
              <a:t> </a:t>
            </a:r>
            <a:r>
              <a:rPr lang="nl-NL" sz="2800" dirty="0" err="1">
                <a:latin typeface="+mn-lt"/>
              </a:rPr>
              <a:t>by</a:t>
            </a:r>
            <a:r>
              <a:rPr lang="nl-NL" sz="2800" dirty="0">
                <a:latin typeface="+mn-lt"/>
              </a:rPr>
              <a:t> </a:t>
            </a:r>
            <a:r>
              <a:rPr lang="nl-NL" sz="2800" dirty="0" err="1">
                <a:latin typeface="+mn-lt"/>
              </a:rPr>
              <a:t>both</a:t>
            </a:r>
            <a:r>
              <a:rPr lang="nl-NL" sz="2800" dirty="0">
                <a:latin typeface="+mn-lt"/>
              </a:rPr>
              <a:t> registers)</a:t>
            </a:r>
          </a:p>
          <a:p>
            <a:pPr marL="342900" indent="-342900">
              <a:buFont typeface="Arial" panose="020B0604020202020204" pitchFamily="34" charset="0"/>
              <a:buChar char="•"/>
            </a:pPr>
            <a:endParaRPr lang="nl-NL" sz="3200" dirty="0">
              <a:latin typeface="+mn-lt"/>
            </a:endParaRPr>
          </a:p>
        </p:txBody>
      </p:sp>
      <p:pic>
        <p:nvPicPr>
          <p:cNvPr id="3" name="Afbeelding 2"/>
          <p:cNvPicPr>
            <a:picLocks noChangeAspect="1"/>
          </p:cNvPicPr>
          <p:nvPr/>
        </p:nvPicPr>
        <p:blipFill>
          <a:blip r:embed="rId2"/>
          <a:stretch>
            <a:fillRect/>
          </a:stretch>
        </p:blipFill>
        <p:spPr>
          <a:xfrm>
            <a:off x="437686" y="22837"/>
            <a:ext cx="9098832" cy="3190139"/>
          </a:xfrm>
          <a:prstGeom prst="rect">
            <a:avLst/>
          </a:prstGeom>
        </p:spPr>
      </p:pic>
    </p:spTree>
    <p:extLst>
      <p:ext uri="{BB962C8B-B14F-4D97-AF65-F5344CB8AC3E}">
        <p14:creationId xmlns:p14="http://schemas.microsoft.com/office/powerpoint/2010/main" val="274326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632520" y="5013176"/>
            <a:ext cx="8024954" cy="1384995"/>
          </a:xfrm>
          <a:prstGeom prst="rect">
            <a:avLst/>
          </a:prstGeom>
          <a:noFill/>
        </p:spPr>
        <p:txBody>
          <a:bodyPr wrap="none" rtlCol="0">
            <a:spAutoFit/>
          </a:bodyPr>
          <a:lstStyle/>
          <a:p>
            <a:r>
              <a:rPr lang="en-GB" sz="2800" dirty="0">
                <a:latin typeface="+mn-lt"/>
              </a:rPr>
              <a:t>Focussing on estimate according to police</a:t>
            </a:r>
            <a:endParaRPr lang="nl-NL" sz="2800" dirty="0">
              <a:latin typeface="+mn-lt"/>
            </a:endParaRPr>
          </a:p>
          <a:p>
            <a:r>
              <a:rPr lang="nl-NL" sz="2800" dirty="0" err="1">
                <a:latin typeface="+mn-lt"/>
              </a:rPr>
              <a:t>Estimate</a:t>
            </a:r>
            <a:r>
              <a:rPr lang="nl-NL" sz="2800" dirty="0">
                <a:latin typeface="+mn-lt"/>
              </a:rPr>
              <a:t> X1: </a:t>
            </a:r>
            <a:r>
              <a:rPr lang="nl-NL" sz="2800" dirty="0" err="1">
                <a:latin typeface="+mn-lt"/>
              </a:rPr>
              <a:t>motorized</a:t>
            </a:r>
            <a:r>
              <a:rPr lang="nl-NL" sz="2800" dirty="0">
                <a:latin typeface="+mn-lt"/>
              </a:rPr>
              <a:t>: 		7.608 + 6.214</a:t>
            </a:r>
          </a:p>
          <a:p>
            <a:r>
              <a:rPr lang="nl-NL" sz="2800" dirty="0" err="1">
                <a:latin typeface="+mn-lt"/>
              </a:rPr>
              <a:t>Estimate</a:t>
            </a:r>
            <a:r>
              <a:rPr lang="nl-NL" sz="2800" dirty="0">
                <a:latin typeface="+mn-lt"/>
              </a:rPr>
              <a:t> X2: non-</a:t>
            </a:r>
            <a:r>
              <a:rPr lang="nl-NL" sz="2800" dirty="0" err="1">
                <a:latin typeface="+mn-lt"/>
              </a:rPr>
              <a:t>motorized</a:t>
            </a:r>
            <a:r>
              <a:rPr lang="nl-NL" sz="2800" dirty="0">
                <a:latin typeface="+mn-lt"/>
              </a:rPr>
              <a:t>: 	   354 + 2.438</a:t>
            </a:r>
          </a:p>
        </p:txBody>
      </p:sp>
      <p:pic>
        <p:nvPicPr>
          <p:cNvPr id="2" name="Afbeelding 1"/>
          <p:cNvPicPr>
            <a:picLocks noChangeAspect="1"/>
          </p:cNvPicPr>
          <p:nvPr/>
        </p:nvPicPr>
        <p:blipFill>
          <a:blip r:embed="rId2"/>
          <a:stretch>
            <a:fillRect/>
          </a:stretch>
        </p:blipFill>
        <p:spPr>
          <a:xfrm>
            <a:off x="385521" y="836712"/>
            <a:ext cx="9095015" cy="3600400"/>
          </a:xfrm>
          <a:prstGeom prst="rect">
            <a:avLst/>
          </a:prstGeom>
        </p:spPr>
      </p:pic>
    </p:spTree>
    <p:extLst>
      <p:ext uri="{BB962C8B-B14F-4D97-AF65-F5344CB8AC3E}">
        <p14:creationId xmlns:p14="http://schemas.microsoft.com/office/powerpoint/2010/main" val="101624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a:xfrm>
            <a:off x="992560" y="3717032"/>
            <a:ext cx="7920880" cy="4191000"/>
          </a:xfrm>
        </p:spPr>
        <p:txBody>
          <a:bodyPr/>
          <a:lstStyle/>
          <a:p>
            <a:pPr marL="0" indent="0">
              <a:buNone/>
            </a:pPr>
            <a:r>
              <a:rPr lang="nl-NL" dirty="0" err="1"/>
              <a:t>Notice</a:t>
            </a:r>
            <a:r>
              <a:rPr lang="nl-NL" dirty="0"/>
              <a:t> </a:t>
            </a:r>
            <a:r>
              <a:rPr lang="nl-NL" dirty="0" err="1"/>
              <a:t>that</a:t>
            </a:r>
            <a:r>
              <a:rPr lang="nl-NL" dirty="0"/>
              <a:t> </a:t>
            </a:r>
            <a:r>
              <a:rPr lang="nl-NL" dirty="0" err="1"/>
              <a:t>two</a:t>
            </a:r>
            <a:r>
              <a:rPr lang="nl-NL" dirty="0"/>
              <a:t> </a:t>
            </a:r>
            <a:r>
              <a:rPr lang="nl-NL" dirty="0" err="1"/>
              <a:t>problems</a:t>
            </a:r>
            <a:r>
              <a:rPr lang="nl-NL" dirty="0"/>
              <a:t> are </a:t>
            </a:r>
            <a:r>
              <a:rPr lang="nl-NL" dirty="0" err="1"/>
              <a:t>solved</a:t>
            </a:r>
            <a:r>
              <a:rPr lang="nl-NL" dirty="0"/>
              <a:t>:</a:t>
            </a:r>
          </a:p>
          <a:p>
            <a:r>
              <a:rPr lang="nl-NL" dirty="0"/>
              <a:t>Missing </a:t>
            </a:r>
            <a:r>
              <a:rPr lang="nl-NL" dirty="0" err="1"/>
              <a:t>covariate</a:t>
            </a:r>
            <a:r>
              <a:rPr lang="nl-NL" dirty="0"/>
              <a:t> </a:t>
            </a:r>
            <a:r>
              <a:rPr lang="nl-NL" dirty="0" err="1"/>
              <a:t>problem</a:t>
            </a:r>
            <a:endParaRPr lang="nl-NL" dirty="0"/>
          </a:p>
          <a:p>
            <a:r>
              <a:rPr lang="nl-NL" dirty="0"/>
              <a:t>Missing </a:t>
            </a:r>
            <a:r>
              <a:rPr lang="nl-NL" dirty="0" err="1"/>
              <a:t>observations</a:t>
            </a:r>
            <a:r>
              <a:rPr lang="nl-NL" dirty="0"/>
              <a:t> </a:t>
            </a:r>
            <a:r>
              <a:rPr lang="nl-NL" dirty="0" err="1"/>
              <a:t>problem</a:t>
            </a:r>
            <a:r>
              <a:rPr lang="nl-NL" dirty="0"/>
              <a:t> (</a:t>
            </a:r>
            <a:r>
              <a:rPr lang="nl-NL" dirty="0" err="1"/>
              <a:t>note</a:t>
            </a:r>
            <a:r>
              <a:rPr lang="nl-NL" dirty="0"/>
              <a:t> </a:t>
            </a:r>
            <a:r>
              <a:rPr lang="nl-NL" dirty="0" err="1"/>
              <a:t>that</a:t>
            </a:r>
            <a:r>
              <a:rPr lang="nl-NL" dirty="0"/>
              <a:t> </a:t>
            </a:r>
            <a:r>
              <a:rPr lang="nl-NL" dirty="0" err="1"/>
              <a:t>not</a:t>
            </a:r>
            <a:r>
              <a:rPr lang="nl-NL" dirty="0"/>
              <a:t> </a:t>
            </a:r>
            <a:r>
              <a:rPr lang="nl-NL" dirty="0" err="1"/>
              <a:t>that</a:t>
            </a:r>
            <a:r>
              <a:rPr lang="nl-NL" dirty="0"/>
              <a:t> </a:t>
            </a:r>
            <a:r>
              <a:rPr lang="nl-NL" dirty="0" err="1"/>
              <a:t>many</a:t>
            </a:r>
            <a:r>
              <a:rPr lang="nl-NL" dirty="0"/>
              <a:t> </a:t>
            </a:r>
            <a:r>
              <a:rPr lang="nl-NL" dirty="0" err="1"/>
              <a:t>accidents</a:t>
            </a:r>
            <a:r>
              <a:rPr lang="nl-NL" dirty="0"/>
              <a:t> are </a:t>
            </a:r>
            <a:r>
              <a:rPr lang="nl-NL" dirty="0" err="1"/>
              <a:t>missed</a:t>
            </a:r>
            <a:r>
              <a:rPr lang="nl-NL" dirty="0"/>
              <a:t> (</a:t>
            </a:r>
            <a:r>
              <a:rPr lang="nl-NL" dirty="0" err="1"/>
              <a:t>approximately</a:t>
            </a:r>
            <a:r>
              <a:rPr lang="nl-NL" dirty="0"/>
              <a:t> 10 percent)</a:t>
            </a:r>
          </a:p>
          <a:p>
            <a:endParaRPr lang="nl-NL" dirty="0"/>
          </a:p>
          <a:p>
            <a:endParaRPr lang="nl-NL" dirty="0"/>
          </a:p>
        </p:txBody>
      </p:sp>
      <p:pic>
        <p:nvPicPr>
          <p:cNvPr id="4" name="Afbeelding 3"/>
          <p:cNvPicPr>
            <a:picLocks noChangeAspect="1"/>
          </p:cNvPicPr>
          <p:nvPr/>
        </p:nvPicPr>
        <p:blipFill>
          <a:blip r:embed="rId2"/>
          <a:stretch>
            <a:fillRect/>
          </a:stretch>
        </p:blipFill>
        <p:spPr>
          <a:xfrm>
            <a:off x="272480" y="116632"/>
            <a:ext cx="8280920" cy="3278129"/>
          </a:xfrm>
          <a:prstGeom prst="rect">
            <a:avLst/>
          </a:prstGeom>
        </p:spPr>
      </p:pic>
    </p:spTree>
    <p:extLst>
      <p:ext uri="{BB962C8B-B14F-4D97-AF65-F5344CB8AC3E}">
        <p14:creationId xmlns:p14="http://schemas.microsoft.com/office/powerpoint/2010/main" val="25093866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0688" y="304800"/>
            <a:ext cx="7988696" cy="1066800"/>
          </a:xfrm>
        </p:spPr>
        <p:txBody>
          <a:bodyPr/>
          <a:lstStyle/>
          <a:p>
            <a:r>
              <a:rPr lang="nl-NL" dirty="0"/>
              <a:t>Data 2010: </a:t>
            </a:r>
            <a:r>
              <a:rPr lang="nl-NL" dirty="0" err="1"/>
              <a:t>two</a:t>
            </a:r>
            <a:r>
              <a:rPr lang="nl-NL" dirty="0"/>
              <a:t> </a:t>
            </a:r>
            <a:r>
              <a:rPr lang="nl-NL" dirty="0" err="1"/>
              <a:t>differences</a:t>
            </a:r>
            <a:r>
              <a:rPr lang="nl-NL" dirty="0"/>
              <a:t> </a:t>
            </a:r>
            <a:r>
              <a:rPr lang="nl-NL" dirty="0" err="1"/>
              <a:t>with</a:t>
            </a:r>
            <a:r>
              <a:rPr lang="nl-NL" dirty="0"/>
              <a:t> 2000</a:t>
            </a:r>
          </a:p>
        </p:txBody>
      </p:sp>
      <p:sp>
        <p:nvSpPr>
          <p:cNvPr id="3" name="Tijdelijke aanduiding voor inhoud 2"/>
          <p:cNvSpPr>
            <a:spLocks noGrp="1"/>
          </p:cNvSpPr>
          <p:nvPr>
            <p:ph idx="1"/>
          </p:nvPr>
        </p:nvSpPr>
        <p:spPr>
          <a:xfrm>
            <a:off x="1081088" y="1676400"/>
            <a:ext cx="7976368" cy="4560912"/>
          </a:xfrm>
        </p:spPr>
        <p:txBody>
          <a:bodyPr/>
          <a:lstStyle/>
          <a:p>
            <a:pPr marL="0" indent="0">
              <a:buNone/>
            </a:pPr>
            <a:r>
              <a:rPr lang="nl-NL" sz="2800" dirty="0"/>
              <a:t>“</a:t>
            </a:r>
            <a:r>
              <a:rPr lang="nl-NL" sz="2800" dirty="0" err="1"/>
              <a:t>Motorized</a:t>
            </a:r>
            <a:r>
              <a:rPr lang="nl-NL" sz="2800" dirty="0"/>
              <a:t>” is split up in 6 levels:</a:t>
            </a:r>
          </a:p>
          <a:p>
            <a:pPr marL="457200" lvl="0" indent="-457200">
              <a:buAutoNum type="arabicPeriod"/>
            </a:pPr>
            <a:r>
              <a:rPr lang="nl-NL" sz="2800" dirty="0" err="1"/>
              <a:t>Sitting</a:t>
            </a:r>
            <a:r>
              <a:rPr lang="nl-NL" sz="2800" dirty="0"/>
              <a:t> in </a:t>
            </a:r>
            <a:r>
              <a:rPr lang="nl-NL" sz="2800" dirty="0" err="1"/>
              <a:t>car</a:t>
            </a:r>
            <a:endParaRPr lang="nl-NL" sz="2800" dirty="0"/>
          </a:p>
          <a:p>
            <a:pPr marL="457200" lvl="0" indent="-457200">
              <a:buAutoNum type="arabicPeriod"/>
            </a:pPr>
            <a:r>
              <a:rPr lang="nl-NL" sz="2800" dirty="0" err="1"/>
              <a:t>Driving</a:t>
            </a:r>
            <a:r>
              <a:rPr lang="nl-NL" sz="2800" dirty="0"/>
              <a:t> motor</a:t>
            </a:r>
          </a:p>
          <a:p>
            <a:pPr marL="457200" lvl="0" indent="-457200">
              <a:buAutoNum type="arabicPeriod"/>
            </a:pPr>
            <a:r>
              <a:rPr lang="nl-NL" sz="2800" dirty="0" err="1"/>
              <a:t>Driving</a:t>
            </a:r>
            <a:r>
              <a:rPr lang="nl-NL" sz="2800" dirty="0"/>
              <a:t> </a:t>
            </a:r>
            <a:r>
              <a:rPr lang="nl-NL" sz="2800" dirty="0" err="1"/>
              <a:t>moped</a:t>
            </a:r>
            <a:endParaRPr lang="nl-NL" sz="2800" dirty="0"/>
          </a:p>
          <a:p>
            <a:pPr marL="457200" lvl="0" indent="-457200">
              <a:buAutoNum type="arabicPeriod"/>
            </a:pPr>
            <a:r>
              <a:rPr lang="nl-NL" sz="2800" dirty="0" err="1"/>
              <a:t>Bicycles</a:t>
            </a:r>
            <a:r>
              <a:rPr lang="nl-NL" sz="2800" dirty="0"/>
              <a:t> in </a:t>
            </a:r>
            <a:r>
              <a:rPr lang="nl-NL" sz="2800" dirty="0" err="1"/>
              <a:t>motorized</a:t>
            </a:r>
            <a:r>
              <a:rPr lang="nl-NL" sz="2800" dirty="0"/>
              <a:t> </a:t>
            </a:r>
            <a:r>
              <a:rPr lang="nl-NL" sz="2800" dirty="0" err="1"/>
              <a:t>accidents</a:t>
            </a:r>
            <a:endParaRPr lang="nl-NL" sz="2800" dirty="0"/>
          </a:p>
          <a:p>
            <a:pPr marL="457200" lvl="0" indent="-457200">
              <a:buAutoNum type="arabicPeriod"/>
            </a:pPr>
            <a:r>
              <a:rPr lang="nl-NL" sz="2800" dirty="0" err="1"/>
              <a:t>Pedestrians</a:t>
            </a:r>
            <a:r>
              <a:rPr lang="nl-NL" sz="2800" dirty="0"/>
              <a:t> in </a:t>
            </a:r>
            <a:r>
              <a:rPr lang="nl-NL" sz="2800" dirty="0" err="1"/>
              <a:t>motorized</a:t>
            </a:r>
            <a:r>
              <a:rPr lang="nl-NL" sz="2800" dirty="0"/>
              <a:t> </a:t>
            </a:r>
            <a:r>
              <a:rPr lang="nl-NL" sz="2800" dirty="0" err="1"/>
              <a:t>accidents</a:t>
            </a:r>
            <a:endParaRPr lang="nl-NL" sz="2800" dirty="0"/>
          </a:p>
          <a:p>
            <a:pPr marL="457200" lvl="0" indent="-457200">
              <a:buAutoNum type="arabicPeriod"/>
            </a:pPr>
            <a:r>
              <a:rPr lang="nl-NL" sz="2800" dirty="0" err="1"/>
              <a:t>Other</a:t>
            </a:r>
            <a:r>
              <a:rPr lang="nl-NL" sz="2800" dirty="0"/>
              <a:t> in </a:t>
            </a:r>
            <a:r>
              <a:rPr lang="nl-NL" sz="2800" dirty="0" err="1"/>
              <a:t>motorized</a:t>
            </a:r>
            <a:r>
              <a:rPr lang="nl-NL" sz="2800" dirty="0"/>
              <a:t> </a:t>
            </a:r>
            <a:r>
              <a:rPr lang="nl-NL" sz="2800" dirty="0" err="1"/>
              <a:t>accidents</a:t>
            </a:r>
            <a:endParaRPr lang="nl-NL" sz="2800" dirty="0"/>
          </a:p>
          <a:p>
            <a:pPr marL="457200" lvl="0" indent="-457200">
              <a:buAutoNum type="arabicPeriod"/>
            </a:pPr>
            <a:r>
              <a:rPr lang="nl-NL" sz="2800" dirty="0"/>
              <a:t>Non motorized (bicycles and pedestrians)</a:t>
            </a:r>
          </a:p>
        </p:txBody>
      </p:sp>
    </p:spTree>
    <p:extLst>
      <p:ext uri="{BB962C8B-B14F-4D97-AF65-F5344CB8AC3E}">
        <p14:creationId xmlns:p14="http://schemas.microsoft.com/office/powerpoint/2010/main" val="25952153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23998" y="5373216"/>
            <a:ext cx="9199634" cy="1200329"/>
          </a:xfrm>
          <a:prstGeom prst="rect">
            <a:avLst/>
          </a:prstGeom>
          <a:noFill/>
        </p:spPr>
        <p:txBody>
          <a:bodyPr wrap="none" rtlCol="0">
            <a:spAutoFit/>
          </a:bodyPr>
          <a:lstStyle/>
          <a:p>
            <a:r>
              <a:rPr lang="nl-NL" dirty="0">
                <a:latin typeface="+mn-lt"/>
              </a:rPr>
              <a:t>Second </a:t>
            </a:r>
            <a:r>
              <a:rPr lang="nl-NL" dirty="0" err="1">
                <a:latin typeface="+mn-lt"/>
              </a:rPr>
              <a:t>difference</a:t>
            </a:r>
            <a:r>
              <a:rPr lang="nl-NL" dirty="0">
                <a:latin typeface="+mn-lt"/>
              </a:rPr>
              <a:t>: </a:t>
            </a:r>
          </a:p>
          <a:p>
            <a:r>
              <a:rPr lang="nl-NL" dirty="0">
                <a:latin typeface="+mn-lt"/>
              </a:rPr>
              <a:t>in the </a:t>
            </a:r>
            <a:r>
              <a:rPr lang="nl-NL" dirty="0" err="1">
                <a:latin typeface="+mn-lt"/>
              </a:rPr>
              <a:t>year</a:t>
            </a:r>
            <a:r>
              <a:rPr lang="nl-NL" dirty="0">
                <a:latin typeface="+mn-lt"/>
              </a:rPr>
              <a:t> 2000 7.000 in </a:t>
            </a:r>
            <a:r>
              <a:rPr lang="nl-NL" dirty="0" err="1">
                <a:latin typeface="+mn-lt"/>
              </a:rPr>
              <a:t>Police</a:t>
            </a:r>
            <a:r>
              <a:rPr lang="nl-NL" dirty="0">
                <a:latin typeface="+mn-lt"/>
              </a:rPr>
              <a:t> register, 8.000 </a:t>
            </a:r>
            <a:r>
              <a:rPr lang="nl-NL" dirty="0" err="1">
                <a:latin typeface="+mn-lt"/>
              </a:rPr>
              <a:t>not</a:t>
            </a:r>
            <a:r>
              <a:rPr lang="nl-NL" dirty="0">
                <a:latin typeface="+mn-lt"/>
              </a:rPr>
              <a:t> in Pol. Reg.</a:t>
            </a:r>
          </a:p>
          <a:p>
            <a:r>
              <a:rPr lang="nl-NL" dirty="0">
                <a:latin typeface="+mn-lt"/>
              </a:rPr>
              <a:t>In the </a:t>
            </a:r>
            <a:r>
              <a:rPr lang="nl-NL" dirty="0" err="1">
                <a:latin typeface="+mn-lt"/>
              </a:rPr>
              <a:t>year</a:t>
            </a:r>
            <a:r>
              <a:rPr lang="nl-NL" dirty="0">
                <a:latin typeface="+mn-lt"/>
              </a:rPr>
              <a:t> 2010 3.500 in </a:t>
            </a:r>
            <a:r>
              <a:rPr lang="nl-NL" dirty="0" err="1"/>
              <a:t>Police</a:t>
            </a:r>
            <a:r>
              <a:rPr lang="nl-NL" dirty="0"/>
              <a:t> register</a:t>
            </a:r>
            <a:r>
              <a:rPr lang="nl-NL" dirty="0">
                <a:latin typeface="+mn-lt"/>
              </a:rPr>
              <a:t>, 14.000 </a:t>
            </a:r>
            <a:r>
              <a:rPr lang="nl-NL" dirty="0" err="1">
                <a:latin typeface="+mn-lt"/>
              </a:rPr>
              <a:t>not</a:t>
            </a:r>
            <a:r>
              <a:rPr lang="nl-NL" dirty="0">
                <a:latin typeface="+mn-lt"/>
              </a:rPr>
              <a:t> in Pol. Reg.</a:t>
            </a:r>
          </a:p>
        </p:txBody>
      </p:sp>
      <p:pic>
        <p:nvPicPr>
          <p:cNvPr id="3" name="Afbeelding 2"/>
          <p:cNvPicPr>
            <a:picLocks noChangeAspect="1"/>
          </p:cNvPicPr>
          <p:nvPr/>
        </p:nvPicPr>
        <p:blipFill>
          <a:blip r:embed="rId2"/>
          <a:stretch>
            <a:fillRect/>
          </a:stretch>
        </p:blipFill>
        <p:spPr>
          <a:xfrm>
            <a:off x="0" y="116632"/>
            <a:ext cx="9906000" cy="5123374"/>
          </a:xfrm>
          <a:prstGeom prst="rect">
            <a:avLst/>
          </a:prstGeom>
        </p:spPr>
      </p:pic>
    </p:spTree>
    <p:extLst>
      <p:ext uri="{BB962C8B-B14F-4D97-AF65-F5344CB8AC3E}">
        <p14:creationId xmlns:p14="http://schemas.microsoft.com/office/powerpoint/2010/main" val="9400560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rot="5400000">
            <a:off x="1125958" y="-997495"/>
            <a:ext cx="7006010" cy="9001000"/>
          </a:xfrm>
          <a:prstGeom prst="rect">
            <a:avLst/>
          </a:prstGeom>
        </p:spPr>
      </p:pic>
    </p:spTree>
    <p:extLst>
      <p:ext uri="{BB962C8B-B14F-4D97-AF65-F5344CB8AC3E}">
        <p14:creationId xmlns:p14="http://schemas.microsoft.com/office/powerpoint/2010/main" val="2567069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87560" y="404664"/>
            <a:ext cx="9906000" cy="4457700"/>
          </a:xfrm>
          <a:prstGeom prst="rect">
            <a:avLst/>
          </a:prstGeom>
        </p:spPr>
      </p:pic>
    </p:spTree>
    <p:extLst>
      <p:ext uri="{BB962C8B-B14F-4D97-AF65-F5344CB8AC3E}">
        <p14:creationId xmlns:p14="http://schemas.microsoft.com/office/powerpoint/2010/main" val="2577568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16496" y="476672"/>
            <a:ext cx="7734300" cy="1066800"/>
          </a:xfrm>
        </p:spPr>
        <p:txBody>
          <a:bodyPr/>
          <a:lstStyle/>
          <a:p>
            <a:pPr eaLnBrk="1" hangingPunct="1">
              <a:defRPr/>
            </a:pPr>
            <a:r>
              <a:rPr lang="nl-NL" sz="2400" dirty="0">
                <a:effectLst/>
                <a:latin typeface="+mn-lt"/>
              </a:rPr>
              <a:t>GBA: official register</a:t>
            </a:r>
            <a:br>
              <a:rPr lang="nl-NL" sz="2400" dirty="0">
                <a:effectLst/>
                <a:latin typeface="+mn-lt"/>
              </a:rPr>
            </a:br>
            <a:r>
              <a:rPr lang="nl-NL" sz="2400" dirty="0">
                <a:effectLst/>
                <a:latin typeface="+mn-lt"/>
              </a:rPr>
              <a:t>HKS: </a:t>
            </a:r>
            <a:r>
              <a:rPr lang="nl-NL" sz="2400" dirty="0" err="1">
                <a:effectLst/>
                <a:latin typeface="+mn-lt"/>
              </a:rPr>
              <a:t>police</a:t>
            </a:r>
            <a:r>
              <a:rPr lang="nl-NL" sz="2400" dirty="0">
                <a:effectLst/>
                <a:latin typeface="+mn-lt"/>
              </a:rPr>
              <a:t> register </a:t>
            </a:r>
            <a:r>
              <a:rPr lang="nl-NL" sz="2400" dirty="0" err="1">
                <a:effectLst/>
                <a:latin typeface="+mn-lt"/>
              </a:rPr>
              <a:t>with</a:t>
            </a:r>
            <a:r>
              <a:rPr lang="nl-NL" sz="2400" dirty="0">
                <a:effectLst/>
                <a:latin typeface="+mn-lt"/>
              </a:rPr>
              <a:t> suspects</a:t>
            </a:r>
          </a:p>
        </p:txBody>
      </p:sp>
      <p:sp>
        <p:nvSpPr>
          <p:cNvPr id="2" name="Tekstvak 1"/>
          <p:cNvSpPr txBox="1"/>
          <p:nvPr/>
        </p:nvSpPr>
        <p:spPr>
          <a:xfrm>
            <a:off x="632520" y="5245355"/>
            <a:ext cx="6710491" cy="461665"/>
          </a:xfrm>
          <a:prstGeom prst="rect">
            <a:avLst/>
          </a:prstGeom>
          <a:noFill/>
        </p:spPr>
        <p:txBody>
          <a:bodyPr wrap="none" rtlCol="0">
            <a:spAutoFit/>
          </a:bodyPr>
          <a:lstStyle/>
          <a:p>
            <a:r>
              <a:rPr lang="nl-NL" dirty="0" err="1">
                <a:latin typeface="+mn-lt"/>
              </a:rPr>
              <a:t>Number</a:t>
            </a:r>
            <a:r>
              <a:rPr lang="nl-NL" dirty="0">
                <a:latin typeface="+mn-lt"/>
              </a:rPr>
              <a:t> </a:t>
            </a:r>
            <a:r>
              <a:rPr lang="nl-NL" dirty="0" err="1">
                <a:latin typeface="+mn-lt"/>
              </a:rPr>
              <a:t>missed</a:t>
            </a:r>
            <a:r>
              <a:rPr lang="nl-NL" dirty="0">
                <a:latin typeface="+mn-lt"/>
              </a:rPr>
              <a:t> 26,254 * 255 / 1,085 = 6,170.3</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8704" y="1916832"/>
            <a:ext cx="5466609" cy="311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965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9AA7-0340-4089-958F-BC9B893B63A6}"/>
              </a:ext>
            </a:extLst>
          </p:cNvPr>
          <p:cNvSpPr>
            <a:spLocks noGrp="1"/>
          </p:cNvSpPr>
          <p:nvPr>
            <p:ph type="title"/>
          </p:nvPr>
        </p:nvSpPr>
        <p:spPr/>
        <p:txBody>
          <a:bodyPr/>
          <a:lstStyle/>
          <a:p>
            <a:r>
              <a:rPr lang="en-US" dirty="0"/>
              <a:t>Example 8: estimating the size of the Maori population (work in progress)</a:t>
            </a:r>
            <a:endParaRPr lang="nl-NL" dirty="0"/>
          </a:p>
        </p:txBody>
      </p:sp>
      <p:sp>
        <p:nvSpPr>
          <p:cNvPr id="3" name="Content Placeholder 2">
            <a:extLst>
              <a:ext uri="{FF2B5EF4-FFF2-40B4-BE49-F238E27FC236}">
                <a16:creationId xmlns:a16="http://schemas.microsoft.com/office/drawing/2014/main" id="{EADF8B3B-940C-46C1-B412-9B1DE54E129D}"/>
              </a:ext>
            </a:extLst>
          </p:cNvPr>
          <p:cNvSpPr>
            <a:spLocks noGrp="1"/>
          </p:cNvSpPr>
          <p:nvPr>
            <p:ph idx="1"/>
          </p:nvPr>
        </p:nvSpPr>
        <p:spPr/>
        <p:txBody>
          <a:bodyPr/>
          <a:lstStyle/>
          <a:p>
            <a:pPr marL="0" indent="0">
              <a:buNone/>
            </a:pPr>
            <a:r>
              <a:rPr lang="en-US" dirty="0"/>
              <a:t>(with Christine Bycroft and Patrick Graham, SNZ)</a:t>
            </a:r>
          </a:p>
          <a:p>
            <a:pPr marL="0" indent="0">
              <a:buNone/>
            </a:pPr>
            <a:endParaRPr lang="en-US" dirty="0"/>
          </a:p>
          <a:p>
            <a:r>
              <a:rPr lang="en-US" dirty="0"/>
              <a:t>Extension 1: four sources</a:t>
            </a:r>
          </a:p>
          <a:p>
            <a:endParaRPr lang="en-US" dirty="0"/>
          </a:p>
          <a:p>
            <a:r>
              <a:rPr lang="en-US" dirty="0"/>
              <a:t>2013 Census</a:t>
            </a:r>
          </a:p>
          <a:p>
            <a:r>
              <a:rPr lang="en-US" dirty="0"/>
              <a:t>Department of Internal Affairs (DIA) birth registrations data</a:t>
            </a:r>
          </a:p>
          <a:p>
            <a:r>
              <a:rPr lang="en-US" dirty="0"/>
              <a:t>Ministry of Health (MOH) National Health Index system</a:t>
            </a:r>
          </a:p>
          <a:p>
            <a:r>
              <a:rPr lang="en-US" dirty="0"/>
              <a:t>Ministry of Education (MOE) tertiary education enrolment data</a:t>
            </a:r>
          </a:p>
          <a:p>
            <a:endParaRPr lang="nl-NL" dirty="0"/>
          </a:p>
        </p:txBody>
      </p:sp>
    </p:spTree>
    <p:extLst>
      <p:ext uri="{BB962C8B-B14F-4D97-AF65-F5344CB8AC3E}">
        <p14:creationId xmlns:p14="http://schemas.microsoft.com/office/powerpoint/2010/main" val="292645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437F-CCEA-4144-A00D-C8EA25A615BC}"/>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2C5F8923-F2C0-4DD5-AB17-35BE71AFF5FA}"/>
              </a:ext>
            </a:extLst>
          </p:cNvPr>
          <p:cNvSpPr>
            <a:spLocks noGrp="1"/>
          </p:cNvSpPr>
          <p:nvPr>
            <p:ph idx="1"/>
          </p:nvPr>
        </p:nvSpPr>
        <p:spPr/>
        <p:txBody>
          <a:bodyPr/>
          <a:lstStyle/>
          <a:p>
            <a:r>
              <a:rPr lang="en-US" dirty="0"/>
              <a:t>Extension 2: Additional problem:</a:t>
            </a:r>
          </a:p>
          <a:p>
            <a:endParaRPr lang="en-US" dirty="0"/>
          </a:p>
          <a:p>
            <a:r>
              <a:rPr lang="en-US" dirty="0"/>
              <a:t>People sometimes refuse to answer</a:t>
            </a:r>
          </a:p>
          <a:p>
            <a:r>
              <a:rPr lang="en-US" dirty="0"/>
              <a:t>People answer inconsistently</a:t>
            </a:r>
            <a:endParaRPr lang="nl-NL" dirty="0"/>
          </a:p>
        </p:txBody>
      </p:sp>
    </p:spTree>
    <p:extLst>
      <p:ext uri="{BB962C8B-B14F-4D97-AF65-F5344CB8AC3E}">
        <p14:creationId xmlns:p14="http://schemas.microsoft.com/office/powerpoint/2010/main" val="15542948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8241A-A7DE-4EB0-AECF-E1286BBE7023}"/>
              </a:ext>
            </a:extLst>
          </p:cNvPr>
          <p:cNvSpPr>
            <a:spLocks noGrp="1"/>
          </p:cNvSpPr>
          <p:nvPr>
            <p:ph type="title"/>
          </p:nvPr>
        </p:nvSpPr>
        <p:spPr/>
        <p:txBody>
          <a:bodyPr/>
          <a:lstStyle/>
          <a:p>
            <a:endParaRPr lang="nl-NL"/>
          </a:p>
        </p:txBody>
      </p:sp>
      <p:pic>
        <p:nvPicPr>
          <p:cNvPr id="4" name="Picture 3">
            <a:extLst>
              <a:ext uri="{FF2B5EF4-FFF2-40B4-BE49-F238E27FC236}">
                <a16:creationId xmlns:a16="http://schemas.microsoft.com/office/drawing/2014/main" id="{2C3BD519-76CF-4D85-A484-C3B959B05BB9}"/>
              </a:ext>
            </a:extLst>
          </p:cNvPr>
          <p:cNvPicPr>
            <a:picLocks noChangeAspect="1"/>
          </p:cNvPicPr>
          <p:nvPr/>
        </p:nvPicPr>
        <p:blipFill>
          <a:blip r:embed="rId2"/>
          <a:stretch>
            <a:fillRect/>
          </a:stretch>
        </p:blipFill>
        <p:spPr>
          <a:xfrm>
            <a:off x="1352600" y="404664"/>
            <a:ext cx="6336722" cy="6453336"/>
          </a:xfrm>
          <a:prstGeom prst="rect">
            <a:avLst/>
          </a:prstGeom>
        </p:spPr>
      </p:pic>
    </p:spTree>
    <p:extLst>
      <p:ext uri="{BB962C8B-B14F-4D97-AF65-F5344CB8AC3E}">
        <p14:creationId xmlns:p14="http://schemas.microsoft.com/office/powerpoint/2010/main" val="7509111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FBC30D-5D28-476D-AB4A-0C760F49EB94}"/>
              </a:ext>
            </a:extLst>
          </p:cNvPr>
          <p:cNvPicPr>
            <a:picLocks noChangeAspect="1"/>
          </p:cNvPicPr>
          <p:nvPr/>
        </p:nvPicPr>
        <p:blipFill>
          <a:blip r:embed="rId2"/>
          <a:stretch>
            <a:fillRect/>
          </a:stretch>
        </p:blipFill>
        <p:spPr>
          <a:xfrm>
            <a:off x="2504728" y="236627"/>
            <a:ext cx="5910726" cy="6384746"/>
          </a:xfrm>
          <a:prstGeom prst="rect">
            <a:avLst/>
          </a:prstGeom>
        </p:spPr>
      </p:pic>
      <p:sp>
        <p:nvSpPr>
          <p:cNvPr id="5" name="TextBox 4">
            <a:extLst>
              <a:ext uri="{FF2B5EF4-FFF2-40B4-BE49-F238E27FC236}">
                <a16:creationId xmlns:a16="http://schemas.microsoft.com/office/drawing/2014/main" id="{B8D33886-2BD6-443F-9D1B-86C3A4D4C789}"/>
              </a:ext>
            </a:extLst>
          </p:cNvPr>
          <p:cNvSpPr txBox="1"/>
          <p:nvPr/>
        </p:nvSpPr>
        <p:spPr>
          <a:xfrm>
            <a:off x="272480" y="2204864"/>
            <a:ext cx="1880643" cy="830997"/>
          </a:xfrm>
          <a:prstGeom prst="rect">
            <a:avLst/>
          </a:prstGeom>
          <a:noFill/>
        </p:spPr>
        <p:txBody>
          <a:bodyPr wrap="none" rtlCol="0">
            <a:spAutoFit/>
          </a:bodyPr>
          <a:lstStyle/>
          <a:p>
            <a:r>
              <a:rPr lang="en-US" dirty="0"/>
              <a:t>Note: item</a:t>
            </a:r>
          </a:p>
          <a:p>
            <a:r>
              <a:rPr lang="en-US" dirty="0"/>
              <a:t>missingness</a:t>
            </a:r>
            <a:endParaRPr lang="nl-NL" dirty="0"/>
          </a:p>
        </p:txBody>
      </p:sp>
    </p:spTree>
    <p:extLst>
      <p:ext uri="{BB962C8B-B14F-4D97-AF65-F5344CB8AC3E}">
        <p14:creationId xmlns:p14="http://schemas.microsoft.com/office/powerpoint/2010/main" val="2950527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2C62-FBD6-4744-BB81-ADD5585DC1A0}"/>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7FF1B46E-8E5B-4B08-997D-A8802613B74C}"/>
              </a:ext>
            </a:extLst>
          </p:cNvPr>
          <p:cNvSpPr>
            <a:spLocks noGrp="1"/>
          </p:cNvSpPr>
          <p:nvPr>
            <p:ph idx="1"/>
          </p:nvPr>
        </p:nvSpPr>
        <p:spPr/>
        <p:txBody>
          <a:bodyPr/>
          <a:lstStyle/>
          <a:p>
            <a:r>
              <a:rPr lang="en-US" dirty="0"/>
              <a:t>Notation: Capitals A,B,C,D for being in register (0,1), </a:t>
            </a:r>
          </a:p>
          <a:p>
            <a:r>
              <a:rPr lang="en-US" dirty="0"/>
              <a:t>Ethnicity variables </a:t>
            </a:r>
            <a:r>
              <a:rPr lang="en-US" dirty="0" err="1"/>
              <a:t>a,b,c,d</a:t>
            </a:r>
            <a:r>
              <a:rPr lang="en-US" dirty="0"/>
              <a:t> with small character   (non-Maori, Maori, item missing, missed by design)</a:t>
            </a:r>
          </a:p>
          <a:p>
            <a:endParaRPr lang="en-US" dirty="0"/>
          </a:p>
          <a:p>
            <a:r>
              <a:rPr lang="en-US" dirty="0"/>
              <a:t>Two registers: [Ab][ab][Ba] where capital for register and small for ethnicity </a:t>
            </a:r>
          </a:p>
          <a:p>
            <a:endParaRPr lang="en-US" dirty="0"/>
          </a:p>
          <a:p>
            <a:r>
              <a:rPr lang="en-US" dirty="0"/>
              <a:t>Three: [</a:t>
            </a:r>
            <a:r>
              <a:rPr lang="en-US" dirty="0" err="1"/>
              <a:t>Abc</a:t>
            </a:r>
            <a:r>
              <a:rPr lang="en-US" dirty="0"/>
              <a:t>][Bac][Cab][</a:t>
            </a:r>
            <a:r>
              <a:rPr lang="en-US" dirty="0" err="1"/>
              <a:t>ABc</a:t>
            </a:r>
            <a:r>
              <a:rPr lang="en-US" dirty="0"/>
              <a:t>][</a:t>
            </a:r>
            <a:r>
              <a:rPr lang="en-US" dirty="0" err="1"/>
              <a:t>ACb</a:t>
            </a:r>
            <a:r>
              <a:rPr lang="en-US" dirty="0"/>
              <a:t>][</a:t>
            </a:r>
            <a:r>
              <a:rPr lang="en-US" dirty="0" err="1"/>
              <a:t>BCa</a:t>
            </a:r>
            <a:r>
              <a:rPr lang="en-US" dirty="0"/>
              <a:t>][</a:t>
            </a:r>
            <a:r>
              <a:rPr lang="en-US" dirty="0" err="1"/>
              <a:t>abc</a:t>
            </a:r>
            <a:r>
              <a:rPr lang="en-US" dirty="0"/>
              <a:t>], where interest is in margin </a:t>
            </a:r>
            <a:r>
              <a:rPr lang="en-US" dirty="0" err="1"/>
              <a:t>a,b,c</a:t>
            </a:r>
            <a:endParaRPr lang="en-US" dirty="0"/>
          </a:p>
          <a:p>
            <a:r>
              <a:rPr lang="en-US" dirty="0"/>
              <a:t>Note that less assumptions</a:t>
            </a:r>
          </a:p>
        </p:txBody>
      </p:sp>
    </p:spTree>
    <p:extLst>
      <p:ext uri="{BB962C8B-B14F-4D97-AF65-F5344CB8AC3E}">
        <p14:creationId xmlns:p14="http://schemas.microsoft.com/office/powerpoint/2010/main" val="4585369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338E6-DE44-4D2A-B372-954127FB2B7B}"/>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5A16840B-6485-421E-B0B9-1472DB559DEC}"/>
              </a:ext>
            </a:extLst>
          </p:cNvPr>
          <p:cNvSpPr>
            <a:spLocks noGrp="1"/>
          </p:cNvSpPr>
          <p:nvPr>
            <p:ph idx="1"/>
          </p:nvPr>
        </p:nvSpPr>
        <p:spPr/>
        <p:txBody>
          <a:bodyPr/>
          <a:lstStyle/>
          <a:p>
            <a:r>
              <a:rPr lang="en-US" dirty="0"/>
              <a:t>Four registers:</a:t>
            </a:r>
          </a:p>
          <a:p>
            <a:endParaRPr lang="en-US" dirty="0"/>
          </a:p>
          <a:p>
            <a:r>
              <a:rPr lang="nl-NL" dirty="0"/>
              <a:t>[</a:t>
            </a:r>
            <a:r>
              <a:rPr lang="nl-NL" dirty="0" err="1"/>
              <a:t>ABCd</a:t>
            </a:r>
            <a:r>
              <a:rPr lang="nl-NL" dirty="0"/>
              <a:t>][</a:t>
            </a:r>
            <a:r>
              <a:rPr lang="nl-NL" dirty="0" err="1"/>
              <a:t>ABDc</a:t>
            </a:r>
            <a:r>
              <a:rPr lang="nl-NL" dirty="0"/>
              <a:t>][</a:t>
            </a:r>
            <a:r>
              <a:rPr lang="nl-NL" dirty="0" err="1"/>
              <a:t>ACDb</a:t>
            </a:r>
            <a:r>
              <a:rPr lang="nl-NL" dirty="0"/>
              <a:t>][</a:t>
            </a:r>
            <a:r>
              <a:rPr lang="nl-NL" dirty="0" err="1"/>
              <a:t>BCDa</a:t>
            </a:r>
            <a:r>
              <a:rPr lang="nl-NL" dirty="0"/>
              <a:t>][</a:t>
            </a:r>
            <a:r>
              <a:rPr lang="nl-NL" dirty="0" err="1"/>
              <a:t>ABcd</a:t>
            </a:r>
            <a:r>
              <a:rPr lang="nl-NL" dirty="0"/>
              <a:t>][</a:t>
            </a:r>
            <a:r>
              <a:rPr lang="nl-NL" dirty="0" err="1"/>
              <a:t>ACbd</a:t>
            </a:r>
            <a:r>
              <a:rPr lang="nl-NL" dirty="0"/>
              <a:t>][</a:t>
            </a:r>
            <a:r>
              <a:rPr lang="nl-NL" dirty="0" err="1"/>
              <a:t>ADbc</a:t>
            </a:r>
            <a:r>
              <a:rPr lang="nl-NL" dirty="0"/>
              <a:t>]</a:t>
            </a:r>
          </a:p>
          <a:p>
            <a:pPr marL="0" indent="0">
              <a:buNone/>
            </a:pPr>
            <a:r>
              <a:rPr lang="nl-NL" dirty="0"/>
              <a:t>    [</a:t>
            </a:r>
            <a:r>
              <a:rPr lang="nl-NL" dirty="0" err="1"/>
              <a:t>BCad</a:t>
            </a:r>
            <a:r>
              <a:rPr lang="nl-NL" dirty="0"/>
              <a:t>][</a:t>
            </a:r>
            <a:r>
              <a:rPr lang="nl-NL" dirty="0" err="1"/>
              <a:t>BDac</a:t>
            </a:r>
            <a:r>
              <a:rPr lang="nl-NL" dirty="0"/>
              <a:t>][</a:t>
            </a:r>
            <a:r>
              <a:rPr lang="nl-NL" dirty="0" err="1"/>
              <a:t>CDab</a:t>
            </a:r>
            <a:r>
              <a:rPr lang="nl-NL" dirty="0"/>
              <a:t>][</a:t>
            </a:r>
            <a:r>
              <a:rPr lang="nl-NL" dirty="0" err="1"/>
              <a:t>Abcd</a:t>
            </a:r>
            <a:r>
              <a:rPr lang="nl-NL" dirty="0"/>
              <a:t>][</a:t>
            </a:r>
            <a:r>
              <a:rPr lang="nl-NL" dirty="0" err="1"/>
              <a:t>Bacd</a:t>
            </a:r>
            <a:r>
              <a:rPr lang="nl-NL" dirty="0"/>
              <a:t>][</a:t>
            </a:r>
            <a:r>
              <a:rPr lang="nl-NL" dirty="0" err="1"/>
              <a:t>Cabd</a:t>
            </a:r>
            <a:r>
              <a:rPr lang="nl-NL" dirty="0"/>
              <a:t>][</a:t>
            </a:r>
            <a:r>
              <a:rPr lang="nl-NL" dirty="0" err="1"/>
              <a:t>Dabc</a:t>
            </a:r>
            <a:r>
              <a:rPr lang="nl-NL" dirty="0"/>
              <a:t>]</a:t>
            </a:r>
          </a:p>
          <a:p>
            <a:pPr marL="0" indent="0">
              <a:buNone/>
            </a:pPr>
            <a:r>
              <a:rPr lang="nl-NL" dirty="0"/>
              <a:t>    [</a:t>
            </a:r>
            <a:r>
              <a:rPr lang="nl-NL" dirty="0" err="1"/>
              <a:t>abcd</a:t>
            </a:r>
            <a:r>
              <a:rPr lang="nl-NL" dirty="0"/>
              <a:t>], interest in </a:t>
            </a:r>
            <a:r>
              <a:rPr lang="nl-NL" dirty="0" err="1"/>
              <a:t>margin</a:t>
            </a:r>
            <a:r>
              <a:rPr lang="nl-NL" dirty="0"/>
              <a:t> </a:t>
            </a:r>
            <a:r>
              <a:rPr lang="nl-NL" dirty="0" err="1"/>
              <a:t>a,b,c,d</a:t>
            </a:r>
            <a:endParaRPr lang="nl-NL" dirty="0"/>
          </a:p>
          <a:p>
            <a:pPr marL="0" indent="0">
              <a:buNone/>
            </a:pPr>
            <a:endParaRPr lang="en-US" dirty="0"/>
          </a:p>
          <a:p>
            <a:pPr marL="0" indent="0">
              <a:buNone/>
            </a:pPr>
            <a:endParaRPr lang="nl-NL" dirty="0"/>
          </a:p>
        </p:txBody>
      </p:sp>
    </p:spTree>
    <p:extLst>
      <p:ext uri="{BB962C8B-B14F-4D97-AF65-F5344CB8AC3E}">
        <p14:creationId xmlns:p14="http://schemas.microsoft.com/office/powerpoint/2010/main" val="6581797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1ACB-E97D-47BD-9BAF-4141A8359A0B}"/>
              </a:ext>
            </a:extLst>
          </p:cNvPr>
          <p:cNvSpPr>
            <a:spLocks noGrp="1"/>
          </p:cNvSpPr>
          <p:nvPr>
            <p:ph type="title"/>
          </p:nvPr>
        </p:nvSpPr>
        <p:spPr/>
        <p:txBody>
          <a:bodyPr/>
          <a:lstStyle/>
          <a:p>
            <a:endParaRPr lang="nl-NL"/>
          </a:p>
        </p:txBody>
      </p:sp>
      <p:pic>
        <p:nvPicPr>
          <p:cNvPr id="7" name="Picture 6">
            <a:extLst>
              <a:ext uri="{FF2B5EF4-FFF2-40B4-BE49-F238E27FC236}">
                <a16:creationId xmlns:a16="http://schemas.microsoft.com/office/drawing/2014/main" id="{2728A366-8DF7-4A8C-80FB-4FB05B18C950}"/>
              </a:ext>
            </a:extLst>
          </p:cNvPr>
          <p:cNvPicPr>
            <a:picLocks noChangeAspect="1"/>
          </p:cNvPicPr>
          <p:nvPr/>
        </p:nvPicPr>
        <p:blipFill>
          <a:blip r:embed="rId2"/>
          <a:stretch>
            <a:fillRect/>
          </a:stretch>
        </p:blipFill>
        <p:spPr>
          <a:xfrm>
            <a:off x="776536" y="651409"/>
            <a:ext cx="9129464" cy="6071623"/>
          </a:xfrm>
          <a:prstGeom prst="rect">
            <a:avLst/>
          </a:prstGeom>
        </p:spPr>
      </p:pic>
    </p:spTree>
    <p:extLst>
      <p:ext uri="{BB962C8B-B14F-4D97-AF65-F5344CB8AC3E}">
        <p14:creationId xmlns:p14="http://schemas.microsoft.com/office/powerpoint/2010/main" val="3823005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262B9-435F-48A8-97E1-21E5CC258529}"/>
              </a:ext>
            </a:extLst>
          </p:cNvPr>
          <p:cNvSpPr>
            <a:spLocks noGrp="1"/>
          </p:cNvSpPr>
          <p:nvPr>
            <p:ph type="title"/>
          </p:nvPr>
        </p:nvSpPr>
        <p:spPr/>
        <p:txBody>
          <a:bodyPr/>
          <a:lstStyle/>
          <a:p>
            <a:endParaRPr lang="nl-NL"/>
          </a:p>
        </p:txBody>
      </p:sp>
      <p:pic>
        <p:nvPicPr>
          <p:cNvPr id="4" name="Picture 3">
            <a:extLst>
              <a:ext uri="{FF2B5EF4-FFF2-40B4-BE49-F238E27FC236}">
                <a16:creationId xmlns:a16="http://schemas.microsoft.com/office/drawing/2014/main" id="{27A2CBD6-AD75-42A4-8345-6B869D02187C}"/>
              </a:ext>
            </a:extLst>
          </p:cNvPr>
          <p:cNvPicPr>
            <a:picLocks noChangeAspect="1"/>
          </p:cNvPicPr>
          <p:nvPr/>
        </p:nvPicPr>
        <p:blipFill>
          <a:blip r:embed="rId2"/>
          <a:stretch>
            <a:fillRect/>
          </a:stretch>
        </p:blipFill>
        <p:spPr>
          <a:xfrm>
            <a:off x="128464" y="300541"/>
            <a:ext cx="8615249" cy="4352596"/>
          </a:xfrm>
          <a:prstGeom prst="rect">
            <a:avLst/>
          </a:prstGeom>
        </p:spPr>
      </p:pic>
      <p:sp>
        <p:nvSpPr>
          <p:cNvPr id="5" name="TextBox 4">
            <a:extLst>
              <a:ext uri="{FF2B5EF4-FFF2-40B4-BE49-F238E27FC236}">
                <a16:creationId xmlns:a16="http://schemas.microsoft.com/office/drawing/2014/main" id="{8E0EEB2B-31C8-48A7-B481-CA39E083CD5F}"/>
              </a:ext>
            </a:extLst>
          </p:cNvPr>
          <p:cNvSpPr txBox="1"/>
          <p:nvPr/>
        </p:nvSpPr>
        <p:spPr>
          <a:xfrm>
            <a:off x="311294" y="4797152"/>
            <a:ext cx="9374682" cy="1569660"/>
          </a:xfrm>
          <a:prstGeom prst="rect">
            <a:avLst/>
          </a:prstGeom>
          <a:noFill/>
        </p:spPr>
        <p:txBody>
          <a:bodyPr wrap="none" rtlCol="0">
            <a:spAutoFit/>
          </a:bodyPr>
          <a:lstStyle/>
          <a:p>
            <a:r>
              <a:rPr lang="en-US" dirty="0"/>
              <a:t>Two class model: 0.826 non-Maori with low probabilities of </a:t>
            </a:r>
          </a:p>
          <a:p>
            <a:r>
              <a:rPr lang="en-US" dirty="0"/>
              <a:t>answering Maori; 0.174 Maori with large measurement errors</a:t>
            </a:r>
          </a:p>
          <a:p>
            <a:endParaRPr lang="en-US" dirty="0"/>
          </a:p>
          <a:p>
            <a:r>
              <a:rPr lang="en-US" dirty="0"/>
              <a:t>Three class model: 1: pure non-Maori, 2: pure Maori, 3: large errors</a:t>
            </a:r>
            <a:endParaRPr lang="nl-NL" dirty="0"/>
          </a:p>
        </p:txBody>
      </p:sp>
    </p:spTree>
    <p:extLst>
      <p:ext uri="{BB962C8B-B14F-4D97-AF65-F5344CB8AC3E}">
        <p14:creationId xmlns:p14="http://schemas.microsoft.com/office/powerpoint/2010/main" val="2058076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Outline</a:t>
            </a:r>
            <a:endParaRPr lang="nl-NL" dirty="0"/>
          </a:p>
        </p:txBody>
      </p:sp>
      <p:sp>
        <p:nvSpPr>
          <p:cNvPr id="3" name="Tijdelijke aanduiding voor inhoud 2"/>
          <p:cNvSpPr>
            <a:spLocks noGrp="1"/>
          </p:cNvSpPr>
          <p:nvPr>
            <p:ph idx="1"/>
          </p:nvPr>
        </p:nvSpPr>
        <p:spPr/>
        <p:txBody>
          <a:bodyPr/>
          <a:lstStyle/>
          <a:p>
            <a:pPr marL="457200" indent="-457200">
              <a:buAutoNum type="arabicPeriod"/>
            </a:pPr>
            <a:r>
              <a:rPr lang="nl-NL" sz="2800" dirty="0" err="1"/>
              <a:t>Capture-recapture</a:t>
            </a:r>
            <a:r>
              <a:rPr lang="nl-NL" sz="2800" dirty="0"/>
              <a:t> </a:t>
            </a:r>
            <a:r>
              <a:rPr lang="nl-NL" sz="2800" dirty="0" err="1"/>
              <a:t>two</a:t>
            </a:r>
            <a:r>
              <a:rPr lang="nl-NL" sz="2800" dirty="0"/>
              <a:t>-list case</a:t>
            </a:r>
          </a:p>
          <a:p>
            <a:pPr marL="457200" indent="-457200">
              <a:buFont typeface="Monotype Sorts" pitchFamily="2" charset="2"/>
              <a:buAutoNum type="arabicPeriod"/>
            </a:pPr>
            <a:r>
              <a:rPr lang="en-GB" sz="2800" dirty="0"/>
              <a:t>Capture-recapture three-list case</a:t>
            </a:r>
            <a:endParaRPr lang="nl-NL" sz="2800" dirty="0"/>
          </a:p>
          <a:p>
            <a:pPr marL="457200" indent="-457200">
              <a:buAutoNum type="arabicPeriod"/>
            </a:pPr>
            <a:r>
              <a:rPr lang="nl-NL" sz="2800" dirty="0" err="1"/>
              <a:t>Including</a:t>
            </a:r>
            <a:r>
              <a:rPr lang="nl-NL" sz="2800" dirty="0"/>
              <a:t> </a:t>
            </a:r>
            <a:r>
              <a:rPr lang="nl-NL" sz="2800" dirty="0" err="1"/>
              <a:t>categorical</a:t>
            </a:r>
            <a:r>
              <a:rPr lang="nl-NL" sz="2800" dirty="0"/>
              <a:t> </a:t>
            </a:r>
            <a:r>
              <a:rPr lang="nl-NL" sz="2800" dirty="0" err="1"/>
              <a:t>covariates</a:t>
            </a:r>
            <a:endParaRPr lang="nl-NL" sz="2800" dirty="0"/>
          </a:p>
          <a:p>
            <a:pPr marL="457200" indent="-457200">
              <a:buAutoNum type="arabicPeriod"/>
            </a:pPr>
            <a:r>
              <a:rPr lang="nl-NL" sz="2800" dirty="0" err="1"/>
              <a:t>Graphical</a:t>
            </a:r>
            <a:r>
              <a:rPr lang="nl-NL" sz="2800" dirty="0"/>
              <a:t> </a:t>
            </a:r>
            <a:r>
              <a:rPr lang="nl-NL" sz="2800" dirty="0" err="1"/>
              <a:t>models</a:t>
            </a:r>
            <a:r>
              <a:rPr lang="nl-NL" sz="2800" dirty="0"/>
              <a:t> </a:t>
            </a:r>
            <a:r>
              <a:rPr lang="nl-NL" sz="2800" dirty="0" err="1"/>
              <a:t>and</a:t>
            </a:r>
            <a:r>
              <a:rPr lang="nl-NL" sz="2800" dirty="0"/>
              <a:t> </a:t>
            </a:r>
            <a:r>
              <a:rPr lang="nl-NL" sz="2800" dirty="0" err="1"/>
              <a:t>collapsibility</a:t>
            </a:r>
            <a:r>
              <a:rPr lang="nl-NL" sz="2800" dirty="0"/>
              <a:t> </a:t>
            </a:r>
            <a:r>
              <a:rPr lang="nl-NL" sz="2800" dirty="0" err="1"/>
              <a:t>properties</a:t>
            </a:r>
            <a:endParaRPr lang="nl-NL" sz="2800" dirty="0"/>
          </a:p>
          <a:p>
            <a:pPr marL="457200" indent="-457200">
              <a:buAutoNum type="arabicPeriod"/>
            </a:pPr>
            <a:r>
              <a:rPr lang="nl-NL" sz="2800" dirty="0" err="1"/>
              <a:t>Covariates</a:t>
            </a:r>
            <a:r>
              <a:rPr lang="nl-NL" sz="2800" dirty="0"/>
              <a:t> </a:t>
            </a:r>
            <a:r>
              <a:rPr lang="nl-NL" sz="2800" dirty="0" err="1"/>
              <a:t>not</a:t>
            </a:r>
            <a:r>
              <a:rPr lang="nl-NL" sz="2800" dirty="0"/>
              <a:t> </a:t>
            </a:r>
            <a:r>
              <a:rPr lang="nl-NL" sz="2800" dirty="0" err="1"/>
              <a:t>observed</a:t>
            </a:r>
            <a:r>
              <a:rPr lang="nl-NL" sz="2800" dirty="0"/>
              <a:t> in </a:t>
            </a:r>
            <a:r>
              <a:rPr lang="nl-NL" sz="2800" dirty="0" err="1"/>
              <a:t>every</a:t>
            </a:r>
            <a:r>
              <a:rPr lang="nl-NL" sz="2800" dirty="0"/>
              <a:t> list</a:t>
            </a:r>
          </a:p>
          <a:p>
            <a:pPr marL="457200" indent="-457200">
              <a:buAutoNum type="arabicPeriod"/>
            </a:pPr>
            <a:r>
              <a:rPr lang="nl-NL" sz="2800" dirty="0" err="1"/>
              <a:t>Examples</a:t>
            </a:r>
            <a:r>
              <a:rPr lang="nl-NL" sz="2800" dirty="0"/>
              <a:t> </a:t>
            </a:r>
            <a:r>
              <a:rPr lang="nl-NL" sz="2800" dirty="0" err="1"/>
              <a:t>where</a:t>
            </a:r>
            <a:r>
              <a:rPr lang="nl-NL" sz="2800" dirty="0"/>
              <a:t> </a:t>
            </a:r>
            <a:r>
              <a:rPr lang="nl-NL" sz="2800" dirty="0" err="1"/>
              <a:t>covariate</a:t>
            </a:r>
            <a:r>
              <a:rPr lang="nl-NL" sz="2800" dirty="0"/>
              <a:t> in A </a:t>
            </a:r>
            <a:r>
              <a:rPr lang="nl-NL" sz="2800" dirty="0" err="1"/>
              <a:t>measures</a:t>
            </a:r>
            <a:r>
              <a:rPr lang="nl-NL" sz="2800" dirty="0"/>
              <a:t> </a:t>
            </a:r>
            <a:r>
              <a:rPr lang="nl-NL" sz="2800" dirty="0" err="1"/>
              <a:t>identical</a:t>
            </a:r>
            <a:r>
              <a:rPr lang="nl-NL" sz="2800" dirty="0"/>
              <a:t> concept as </a:t>
            </a:r>
            <a:r>
              <a:rPr lang="nl-NL" sz="2800" dirty="0" err="1"/>
              <a:t>covariate</a:t>
            </a:r>
            <a:r>
              <a:rPr lang="nl-NL" sz="2800" dirty="0"/>
              <a:t> in B</a:t>
            </a:r>
          </a:p>
          <a:p>
            <a:pPr marL="457200" indent="-457200">
              <a:buAutoNum type="arabicPeriod"/>
            </a:pPr>
            <a:r>
              <a:rPr lang="nl-NL" sz="2800" dirty="0" err="1">
                <a:solidFill>
                  <a:srgbClr val="0070C0"/>
                </a:solidFill>
              </a:rPr>
              <a:t>Future</a:t>
            </a:r>
            <a:r>
              <a:rPr lang="nl-NL" sz="2800" dirty="0">
                <a:solidFill>
                  <a:srgbClr val="0070C0"/>
                </a:solidFill>
              </a:rPr>
              <a:t> research</a:t>
            </a:r>
          </a:p>
          <a:p>
            <a:pPr marL="457200" indent="-457200">
              <a:buAutoNum type="arabicPeriod"/>
            </a:pPr>
            <a:endParaRPr lang="nl-NL" dirty="0"/>
          </a:p>
          <a:p>
            <a:pPr marL="457200" indent="-457200">
              <a:buAutoNum type="arabicPeriod"/>
            </a:pPr>
            <a:endParaRPr lang="nl-NL" dirty="0"/>
          </a:p>
          <a:p>
            <a:pPr marL="457200" indent="-457200">
              <a:buAutoNum type="arabicPeriod"/>
            </a:pPr>
            <a:endParaRPr lang="nl-NL" dirty="0"/>
          </a:p>
        </p:txBody>
      </p:sp>
    </p:spTree>
    <p:extLst>
      <p:ext uri="{BB962C8B-B14F-4D97-AF65-F5344CB8AC3E}">
        <p14:creationId xmlns:p14="http://schemas.microsoft.com/office/powerpoint/2010/main" val="15351517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en-GB" dirty="0"/>
              <a:t>Getting more practical experience on other data sets</a:t>
            </a:r>
          </a:p>
          <a:p>
            <a:pPr marL="0" indent="0">
              <a:buNone/>
            </a:pPr>
            <a:r>
              <a:rPr lang="en-GB" dirty="0"/>
              <a:t>	- multiple sources</a:t>
            </a:r>
          </a:p>
          <a:p>
            <a:pPr marL="0" indent="0">
              <a:buNone/>
            </a:pPr>
            <a:r>
              <a:rPr lang="en-GB" dirty="0"/>
              <a:t>	- multiple covariates</a:t>
            </a:r>
            <a:endParaRPr lang="nl-NL" dirty="0"/>
          </a:p>
          <a:p>
            <a:r>
              <a:rPr lang="nl-NL" dirty="0" err="1"/>
              <a:t>When</a:t>
            </a:r>
            <a:r>
              <a:rPr lang="nl-NL" dirty="0"/>
              <a:t> </a:t>
            </a:r>
            <a:r>
              <a:rPr lang="nl-NL" dirty="0" err="1"/>
              <a:t>stable</a:t>
            </a:r>
            <a:r>
              <a:rPr lang="nl-NL" dirty="0"/>
              <a:t>/</a:t>
            </a:r>
            <a:r>
              <a:rPr lang="nl-NL" dirty="0" err="1"/>
              <a:t>not</a:t>
            </a:r>
            <a:r>
              <a:rPr lang="nl-NL" dirty="0"/>
              <a:t> </a:t>
            </a:r>
            <a:r>
              <a:rPr lang="nl-NL" dirty="0" err="1"/>
              <a:t>stable</a:t>
            </a:r>
            <a:endParaRPr lang="nl-NL" dirty="0"/>
          </a:p>
          <a:p>
            <a:r>
              <a:rPr lang="nl-NL" dirty="0"/>
              <a:t>Many covariates, partly active, partly </a:t>
            </a:r>
            <a:r>
              <a:rPr lang="nl-NL" dirty="0" err="1"/>
              <a:t>passive</a:t>
            </a:r>
            <a:r>
              <a:rPr lang="nl-NL" dirty="0"/>
              <a:t>…</a:t>
            </a:r>
          </a:p>
          <a:p>
            <a:r>
              <a:rPr lang="nl-NL" dirty="0" err="1"/>
              <a:t>Continuous</a:t>
            </a:r>
            <a:r>
              <a:rPr lang="nl-NL" dirty="0"/>
              <a:t> </a:t>
            </a:r>
            <a:r>
              <a:rPr lang="nl-NL" dirty="0" err="1"/>
              <a:t>covariates</a:t>
            </a:r>
            <a:endParaRPr lang="nl-NL" dirty="0"/>
          </a:p>
          <a:p>
            <a:r>
              <a:rPr lang="nl-NL" dirty="0" err="1"/>
              <a:t>Sensitivity</a:t>
            </a:r>
            <a:r>
              <a:rPr lang="nl-NL" dirty="0"/>
              <a:t> analyses</a:t>
            </a:r>
          </a:p>
        </p:txBody>
      </p:sp>
      <p:sp>
        <p:nvSpPr>
          <p:cNvPr id="4" name="Titel 3"/>
          <p:cNvSpPr>
            <a:spLocks noGrp="1"/>
          </p:cNvSpPr>
          <p:nvPr>
            <p:ph type="title"/>
          </p:nvPr>
        </p:nvSpPr>
        <p:spPr/>
        <p:txBody>
          <a:bodyPr/>
          <a:lstStyle/>
          <a:p>
            <a:endParaRPr lang="nl-NL"/>
          </a:p>
        </p:txBody>
      </p:sp>
    </p:spTree>
    <p:extLst>
      <p:ext uri="{BB962C8B-B14F-4D97-AF65-F5344CB8AC3E}">
        <p14:creationId xmlns:p14="http://schemas.microsoft.com/office/powerpoint/2010/main" val="3165031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0388" y="476250"/>
            <a:ext cx="7734300" cy="676275"/>
          </a:xfrm>
        </p:spPr>
        <p:txBody>
          <a:bodyPr/>
          <a:lstStyle/>
          <a:p>
            <a:pPr eaLnBrk="1" hangingPunct="1">
              <a:defRPr/>
            </a:pPr>
            <a:r>
              <a:rPr lang="nl-NL" dirty="0" err="1"/>
              <a:t>Usual</a:t>
            </a:r>
            <a:r>
              <a:rPr lang="nl-NL" dirty="0"/>
              <a:t> </a:t>
            </a:r>
            <a:r>
              <a:rPr lang="nl-NL" dirty="0" err="1"/>
              <a:t>assumptions</a:t>
            </a:r>
            <a:endParaRPr lang="nl-NL" dirty="0"/>
          </a:p>
        </p:txBody>
      </p:sp>
      <p:sp>
        <p:nvSpPr>
          <p:cNvPr id="8195" name="Tijdelijke aanduiding voor inhoud 2"/>
          <p:cNvSpPr>
            <a:spLocks noGrp="1"/>
          </p:cNvSpPr>
          <p:nvPr>
            <p:ph idx="1"/>
          </p:nvPr>
        </p:nvSpPr>
        <p:spPr>
          <a:xfrm>
            <a:off x="1081088" y="1676400"/>
            <a:ext cx="7772400" cy="1752600"/>
          </a:xfrm>
        </p:spPr>
        <p:txBody>
          <a:bodyPr/>
          <a:lstStyle/>
          <a:p>
            <a:pPr eaLnBrk="1" hangingPunct="1"/>
            <a:r>
              <a:rPr lang="nl-NL" dirty="0" err="1"/>
              <a:t>Being</a:t>
            </a:r>
            <a:r>
              <a:rPr lang="nl-NL" dirty="0"/>
              <a:t> in GBA </a:t>
            </a:r>
            <a:r>
              <a:rPr lang="nl-NL" dirty="0" err="1"/>
              <a:t>statistically</a:t>
            </a:r>
            <a:r>
              <a:rPr lang="nl-NL" dirty="0"/>
              <a:t> independent </a:t>
            </a:r>
            <a:r>
              <a:rPr lang="nl-NL" dirty="0" err="1"/>
              <a:t>from</a:t>
            </a:r>
            <a:r>
              <a:rPr lang="nl-NL" dirty="0"/>
              <a:t> </a:t>
            </a:r>
            <a:r>
              <a:rPr lang="nl-NL" dirty="0" err="1"/>
              <a:t>being</a:t>
            </a:r>
            <a:r>
              <a:rPr lang="nl-NL" dirty="0"/>
              <a:t> in HKS</a:t>
            </a:r>
          </a:p>
          <a:p>
            <a:pPr eaLnBrk="1" hangingPunct="1"/>
            <a:r>
              <a:rPr lang="nl-NL" dirty="0" err="1"/>
              <a:t>Inclusion</a:t>
            </a:r>
            <a:r>
              <a:rPr lang="nl-NL" dirty="0"/>
              <a:t> </a:t>
            </a:r>
            <a:r>
              <a:rPr lang="nl-NL" dirty="0" err="1"/>
              <a:t>probabilities</a:t>
            </a:r>
            <a:r>
              <a:rPr lang="nl-NL" dirty="0"/>
              <a:t> </a:t>
            </a:r>
            <a:r>
              <a:rPr lang="nl-NL" dirty="0" err="1"/>
              <a:t>homogeneous</a:t>
            </a:r>
            <a:r>
              <a:rPr lang="nl-NL" dirty="0"/>
              <a:t> in at </a:t>
            </a:r>
            <a:r>
              <a:rPr lang="nl-NL" dirty="0" err="1"/>
              <a:t>least</a:t>
            </a:r>
            <a:r>
              <a:rPr lang="nl-NL" dirty="0"/>
              <a:t> </a:t>
            </a:r>
            <a:r>
              <a:rPr lang="nl-NL" dirty="0" err="1"/>
              <a:t>one</a:t>
            </a:r>
            <a:r>
              <a:rPr lang="nl-NL" dirty="0"/>
              <a:t> register</a:t>
            </a:r>
          </a:p>
        </p:txBody>
      </p:sp>
      <p:sp>
        <p:nvSpPr>
          <p:cNvPr id="4" name="Titel 1"/>
          <p:cNvSpPr txBox="1">
            <a:spLocks/>
          </p:cNvSpPr>
          <p:nvPr/>
        </p:nvSpPr>
        <p:spPr bwMode="auto">
          <a:xfrm>
            <a:off x="631825" y="3429000"/>
            <a:ext cx="7734300" cy="792163"/>
          </a:xfrm>
          <a:prstGeom prst="rect">
            <a:avLst/>
          </a:prstGeom>
          <a:noFill/>
          <a:ln w="12700">
            <a:noFill/>
            <a:miter lim="800000"/>
            <a:headEnd/>
            <a:tailEnd/>
          </a:ln>
          <a:effectLst/>
        </p:spPr>
        <p:txBody>
          <a:bodyPr lIns="90488" tIns="44450" rIns="90488" bIns="44450" anchor="b"/>
          <a:lstStyle/>
          <a:p>
            <a:pPr eaLnBrk="1" hangingPunct="1">
              <a:defRPr/>
            </a:pPr>
            <a:r>
              <a:rPr lang="nl-NL" sz="2800" kern="0" dirty="0">
                <a:solidFill>
                  <a:schemeClr val="tx2"/>
                </a:solidFill>
                <a:effectLst>
                  <a:outerShdw blurRad="38100" dist="38100" dir="2700000" algn="tl">
                    <a:srgbClr val="C0C0C0"/>
                  </a:outerShdw>
                </a:effectLst>
                <a:latin typeface="+mj-lt"/>
                <a:ea typeface="+mj-ea"/>
                <a:cs typeface="+mj-cs"/>
              </a:rPr>
              <a:t>Independence </a:t>
            </a:r>
            <a:r>
              <a:rPr lang="nl-NL" sz="2800" kern="0" dirty="0" err="1">
                <a:solidFill>
                  <a:schemeClr val="tx2"/>
                </a:solidFill>
                <a:effectLst>
                  <a:outerShdw blurRad="38100" dist="38100" dir="2700000" algn="tl">
                    <a:srgbClr val="C0C0C0"/>
                  </a:outerShdw>
                </a:effectLst>
                <a:latin typeface="+mj-lt"/>
                <a:ea typeface="+mj-ea"/>
                <a:cs typeface="+mj-cs"/>
              </a:rPr>
              <a:t>assumption</a:t>
            </a:r>
            <a:r>
              <a:rPr lang="nl-NL" sz="2800" kern="0" dirty="0">
                <a:solidFill>
                  <a:schemeClr val="tx2"/>
                </a:solidFill>
                <a:effectLst>
                  <a:outerShdw blurRad="38100" dist="38100" dir="2700000" algn="tl">
                    <a:srgbClr val="C0C0C0"/>
                  </a:outerShdw>
                </a:effectLst>
                <a:latin typeface="+mj-lt"/>
                <a:ea typeface="+mj-ea"/>
                <a:cs typeface="+mj-cs"/>
              </a:rPr>
              <a:t> </a:t>
            </a:r>
            <a:r>
              <a:rPr lang="nl-NL" sz="2800" kern="0" dirty="0" err="1">
                <a:solidFill>
                  <a:schemeClr val="tx2"/>
                </a:solidFill>
                <a:effectLst>
                  <a:outerShdw blurRad="38100" dist="38100" dir="2700000" algn="tl">
                    <a:srgbClr val="C0C0C0"/>
                  </a:outerShdw>
                </a:effectLst>
                <a:latin typeface="+mj-lt"/>
                <a:ea typeface="+mj-ea"/>
                <a:cs typeface="+mj-cs"/>
              </a:rPr>
              <a:t>difficult</a:t>
            </a:r>
            <a:r>
              <a:rPr lang="nl-NL" sz="2800" kern="0" dirty="0">
                <a:solidFill>
                  <a:schemeClr val="tx2"/>
                </a:solidFill>
                <a:effectLst>
                  <a:outerShdw blurRad="38100" dist="38100" dir="2700000" algn="tl">
                    <a:srgbClr val="C0C0C0"/>
                  </a:outerShdw>
                </a:effectLst>
                <a:latin typeface="+mj-lt"/>
                <a:ea typeface="+mj-ea"/>
                <a:cs typeface="+mj-cs"/>
              </a:rPr>
              <a:t> </a:t>
            </a:r>
            <a:r>
              <a:rPr lang="nl-NL" sz="2800" kern="0" dirty="0" err="1">
                <a:solidFill>
                  <a:schemeClr val="tx2"/>
                </a:solidFill>
                <a:effectLst>
                  <a:outerShdw blurRad="38100" dist="38100" dir="2700000" algn="tl">
                    <a:srgbClr val="C0C0C0"/>
                  </a:outerShdw>
                </a:effectLst>
                <a:latin typeface="+mj-lt"/>
                <a:ea typeface="+mj-ea"/>
                <a:cs typeface="+mj-cs"/>
              </a:rPr>
              <a:t>to</a:t>
            </a:r>
            <a:r>
              <a:rPr lang="nl-NL" sz="2800" kern="0" dirty="0">
                <a:solidFill>
                  <a:schemeClr val="tx2"/>
                </a:solidFill>
                <a:effectLst>
                  <a:outerShdw blurRad="38100" dist="38100" dir="2700000" algn="tl">
                    <a:srgbClr val="C0C0C0"/>
                  </a:outerShdw>
                </a:effectLst>
                <a:latin typeface="+mj-lt"/>
                <a:ea typeface="+mj-ea"/>
                <a:cs typeface="+mj-cs"/>
              </a:rPr>
              <a:t> </a:t>
            </a:r>
            <a:r>
              <a:rPr lang="nl-NL" sz="2800" kern="0" dirty="0" err="1">
                <a:solidFill>
                  <a:schemeClr val="tx2"/>
                </a:solidFill>
                <a:effectLst>
                  <a:outerShdw blurRad="38100" dist="38100" dir="2700000" algn="tl">
                    <a:srgbClr val="C0C0C0"/>
                  </a:outerShdw>
                </a:effectLst>
                <a:latin typeface="+mj-lt"/>
                <a:ea typeface="+mj-ea"/>
                <a:cs typeface="+mj-cs"/>
              </a:rPr>
              <a:t>verify</a:t>
            </a:r>
            <a:r>
              <a:rPr lang="nl-NL" sz="2800" kern="0" dirty="0">
                <a:solidFill>
                  <a:schemeClr val="tx2"/>
                </a:solidFill>
                <a:effectLst>
                  <a:outerShdw blurRad="38100" dist="38100" dir="2700000" algn="tl">
                    <a:srgbClr val="C0C0C0"/>
                  </a:outerShdw>
                </a:effectLst>
                <a:latin typeface="+mj-lt"/>
                <a:ea typeface="+mj-ea"/>
                <a:cs typeface="+mj-cs"/>
              </a:rPr>
              <a:t> </a:t>
            </a:r>
          </a:p>
        </p:txBody>
      </p:sp>
      <p:sp>
        <p:nvSpPr>
          <p:cNvPr id="5" name="Tijdelijke aanduiding voor inhoud 2"/>
          <p:cNvSpPr txBox="1">
            <a:spLocks/>
          </p:cNvSpPr>
          <p:nvPr/>
        </p:nvSpPr>
        <p:spPr bwMode="auto">
          <a:xfrm>
            <a:off x="1136650" y="4437063"/>
            <a:ext cx="7772400" cy="1752600"/>
          </a:xfrm>
          <a:prstGeom prst="rect">
            <a:avLst/>
          </a:prstGeom>
          <a:noFill/>
          <a:ln w="12700">
            <a:noFill/>
            <a:miter lim="800000"/>
            <a:headEnd/>
            <a:tailEnd/>
          </a:ln>
        </p:spPr>
        <p:txBody>
          <a:bodyPr lIns="90488" tIns="44450" rIns="90488" bIns="44450"/>
          <a:lstStyle/>
          <a:p>
            <a:pPr marL="342900" indent="-342900" eaLnBrk="1" hangingPunct="1">
              <a:spcBef>
                <a:spcPct val="20000"/>
              </a:spcBef>
              <a:buClr>
                <a:schemeClr val="tx1"/>
              </a:buClr>
              <a:buSzPct val="75000"/>
              <a:buFont typeface="Monotype Sorts" pitchFamily="2" charset="2"/>
              <a:buChar char="u"/>
              <a:defRPr/>
            </a:pPr>
            <a:r>
              <a:rPr lang="nl-NL" kern="0" dirty="0" err="1">
                <a:latin typeface="+mn-lt"/>
              </a:rPr>
              <a:t>Undocumented</a:t>
            </a:r>
            <a:r>
              <a:rPr lang="nl-NL" kern="0" dirty="0">
                <a:latin typeface="+mn-lt"/>
              </a:rPr>
              <a:t> </a:t>
            </a:r>
            <a:r>
              <a:rPr lang="nl-NL" kern="0" dirty="0" err="1">
                <a:latin typeface="+mn-lt"/>
              </a:rPr>
              <a:t>aliens</a:t>
            </a:r>
            <a:r>
              <a:rPr lang="nl-NL" kern="0" dirty="0">
                <a:latin typeface="+mn-lt"/>
              </a:rPr>
              <a:t> </a:t>
            </a:r>
            <a:r>
              <a:rPr lang="nl-NL" kern="0" dirty="0" err="1">
                <a:latin typeface="+mn-lt"/>
              </a:rPr>
              <a:t>try</a:t>
            </a:r>
            <a:r>
              <a:rPr lang="nl-NL" kern="0" dirty="0">
                <a:latin typeface="+mn-lt"/>
              </a:rPr>
              <a:t> </a:t>
            </a:r>
            <a:r>
              <a:rPr lang="nl-NL" kern="0" dirty="0" err="1">
                <a:latin typeface="+mn-lt"/>
              </a:rPr>
              <a:t>to</a:t>
            </a:r>
            <a:r>
              <a:rPr lang="nl-NL" kern="0" dirty="0">
                <a:latin typeface="+mn-lt"/>
              </a:rPr>
              <a:t> </a:t>
            </a:r>
            <a:r>
              <a:rPr lang="nl-NL" kern="0" dirty="0" err="1">
                <a:latin typeface="+mn-lt"/>
              </a:rPr>
              <a:t>stay</a:t>
            </a:r>
            <a:r>
              <a:rPr lang="nl-NL" kern="0" dirty="0">
                <a:latin typeface="+mn-lt"/>
              </a:rPr>
              <a:t> out of hand of </a:t>
            </a:r>
            <a:r>
              <a:rPr lang="nl-NL" kern="0" dirty="0" err="1">
                <a:latin typeface="+mn-lt"/>
              </a:rPr>
              <a:t>police</a:t>
            </a:r>
            <a:r>
              <a:rPr lang="nl-NL" kern="0" dirty="0">
                <a:latin typeface="+mn-lt"/>
              </a:rPr>
              <a:t> -&gt; </a:t>
            </a:r>
            <a:r>
              <a:rPr lang="nl-NL" kern="0" dirty="0" err="1">
                <a:latin typeface="+mn-lt"/>
              </a:rPr>
              <a:t>lower</a:t>
            </a:r>
            <a:r>
              <a:rPr lang="nl-NL" kern="0" dirty="0">
                <a:latin typeface="+mn-lt"/>
              </a:rPr>
              <a:t> </a:t>
            </a:r>
            <a:r>
              <a:rPr lang="nl-NL" kern="0" dirty="0" err="1">
                <a:latin typeface="+mn-lt"/>
              </a:rPr>
              <a:t>probability</a:t>
            </a:r>
            <a:r>
              <a:rPr lang="nl-NL" kern="0" dirty="0">
                <a:latin typeface="+mn-lt"/>
              </a:rPr>
              <a:t> </a:t>
            </a:r>
            <a:r>
              <a:rPr lang="nl-NL" kern="0" dirty="0" err="1">
                <a:latin typeface="+mn-lt"/>
              </a:rPr>
              <a:t>to</a:t>
            </a:r>
            <a:r>
              <a:rPr lang="nl-NL" kern="0" dirty="0">
                <a:latin typeface="+mn-lt"/>
              </a:rPr>
              <a:t> get </a:t>
            </a:r>
            <a:r>
              <a:rPr lang="nl-NL" kern="0" dirty="0" err="1">
                <a:latin typeface="+mn-lt"/>
              </a:rPr>
              <a:t>caught</a:t>
            </a:r>
            <a:endParaRPr lang="nl-NL" kern="0" dirty="0">
              <a:latin typeface="+mn-lt"/>
            </a:endParaRPr>
          </a:p>
          <a:p>
            <a:pPr marL="342900" indent="-342900" eaLnBrk="1" hangingPunct="1">
              <a:spcBef>
                <a:spcPct val="20000"/>
              </a:spcBef>
              <a:buClr>
                <a:schemeClr val="tx1"/>
              </a:buClr>
              <a:buSzPct val="75000"/>
              <a:buFont typeface="Monotype Sorts" pitchFamily="2" charset="2"/>
              <a:buChar char="u"/>
              <a:defRPr/>
            </a:pPr>
            <a:r>
              <a:rPr lang="nl-NL" kern="0" dirty="0" err="1">
                <a:latin typeface="+mn-lt"/>
              </a:rPr>
              <a:t>Undocumented</a:t>
            </a:r>
            <a:r>
              <a:rPr lang="nl-NL" kern="0" dirty="0">
                <a:latin typeface="+mn-lt"/>
              </a:rPr>
              <a:t> </a:t>
            </a:r>
            <a:r>
              <a:rPr lang="nl-NL" kern="0" dirty="0" err="1">
                <a:latin typeface="+mn-lt"/>
              </a:rPr>
              <a:t>aliens</a:t>
            </a:r>
            <a:r>
              <a:rPr lang="nl-NL" kern="0" dirty="0">
                <a:latin typeface="+mn-lt"/>
              </a:rPr>
              <a:t> </a:t>
            </a:r>
            <a:r>
              <a:rPr lang="nl-NL" kern="0" dirty="0" err="1">
                <a:latin typeface="+mn-lt"/>
              </a:rPr>
              <a:t>need</a:t>
            </a:r>
            <a:r>
              <a:rPr lang="nl-NL" kern="0" dirty="0">
                <a:latin typeface="+mn-lt"/>
              </a:rPr>
              <a:t> </a:t>
            </a:r>
            <a:r>
              <a:rPr lang="nl-NL" kern="0" dirty="0" err="1">
                <a:latin typeface="+mn-lt"/>
              </a:rPr>
              <a:t>goods</a:t>
            </a:r>
            <a:r>
              <a:rPr lang="nl-NL" kern="0" dirty="0">
                <a:latin typeface="+mn-lt"/>
              </a:rPr>
              <a:t> </a:t>
            </a:r>
            <a:r>
              <a:rPr lang="nl-NL" kern="0" dirty="0" err="1">
                <a:latin typeface="+mn-lt"/>
              </a:rPr>
              <a:t>to</a:t>
            </a:r>
            <a:r>
              <a:rPr lang="nl-NL" kern="0" dirty="0">
                <a:latin typeface="+mn-lt"/>
              </a:rPr>
              <a:t> live -&gt; </a:t>
            </a:r>
            <a:r>
              <a:rPr lang="nl-NL" kern="0" dirty="0" err="1">
                <a:latin typeface="+mn-lt"/>
              </a:rPr>
              <a:t>higher</a:t>
            </a:r>
            <a:r>
              <a:rPr lang="nl-NL" kern="0" dirty="0">
                <a:latin typeface="+mn-lt"/>
              </a:rPr>
              <a:t> </a:t>
            </a:r>
            <a:r>
              <a:rPr lang="nl-NL" kern="0" dirty="0" err="1">
                <a:latin typeface="+mn-lt"/>
              </a:rPr>
              <a:t>probability</a:t>
            </a:r>
            <a:r>
              <a:rPr lang="nl-NL" kern="0" dirty="0">
                <a:latin typeface="+mn-lt"/>
              </a:rPr>
              <a:t> </a:t>
            </a:r>
            <a:r>
              <a:rPr lang="nl-NL" kern="0" dirty="0" err="1">
                <a:latin typeface="+mn-lt"/>
              </a:rPr>
              <a:t>to</a:t>
            </a:r>
            <a:r>
              <a:rPr lang="nl-NL" kern="0" dirty="0">
                <a:latin typeface="+mn-lt"/>
              </a:rPr>
              <a:t> get </a:t>
            </a:r>
            <a:r>
              <a:rPr lang="nl-NL" kern="0" dirty="0" err="1">
                <a:latin typeface="+mn-lt"/>
              </a:rPr>
              <a:t>caught</a:t>
            </a:r>
            <a:endParaRPr lang="nl-NL" kern="0" dirty="0">
              <a:latin typeface="+mn-lt"/>
            </a:endParaRPr>
          </a:p>
        </p:txBody>
      </p:sp>
    </p:spTree>
    <p:extLst>
      <p:ext uri="{BB962C8B-B14F-4D97-AF65-F5344CB8AC3E}">
        <p14:creationId xmlns:p14="http://schemas.microsoft.com/office/powerpoint/2010/main" val="38188375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4C379-72CF-46FA-B253-196B802DE2A6}"/>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164480A8-3E6F-4F08-AC2B-B62B66314B3B}"/>
              </a:ext>
            </a:extLst>
          </p:cNvPr>
          <p:cNvSpPr>
            <a:spLocks noGrp="1"/>
          </p:cNvSpPr>
          <p:nvPr>
            <p:ph idx="1"/>
          </p:nvPr>
        </p:nvSpPr>
        <p:spPr/>
        <p:txBody>
          <a:bodyPr/>
          <a:lstStyle/>
          <a:p>
            <a:pPr marL="0" indent="0">
              <a:buNone/>
            </a:pPr>
            <a:r>
              <a:rPr lang="en-US" dirty="0"/>
              <a:t>Current work:</a:t>
            </a:r>
          </a:p>
          <a:p>
            <a:pPr>
              <a:buFontTx/>
              <a:buChar char="-"/>
            </a:pPr>
            <a:r>
              <a:rPr lang="en-US" dirty="0"/>
              <a:t>Estimating </a:t>
            </a:r>
            <a:r>
              <a:rPr lang="en-US" i="1" dirty="0"/>
              <a:t>N</a:t>
            </a:r>
            <a:r>
              <a:rPr lang="en-US" dirty="0"/>
              <a:t> of Maori for Statistics New Zealand</a:t>
            </a:r>
          </a:p>
          <a:p>
            <a:pPr>
              <a:buFontTx/>
              <a:buChar char="-"/>
            </a:pPr>
            <a:r>
              <a:rPr lang="en-US" dirty="0"/>
              <a:t>Four sources </a:t>
            </a:r>
            <a:r>
              <a:rPr lang="en-US" i="1" dirty="0"/>
              <a:t>A,B,C,D</a:t>
            </a:r>
          </a:p>
          <a:p>
            <a:pPr>
              <a:buFontTx/>
              <a:buChar char="-"/>
            </a:pPr>
            <a:r>
              <a:rPr lang="en-US" dirty="0"/>
              <a:t>Four variables </a:t>
            </a:r>
            <a:r>
              <a:rPr lang="en-US" i="1" dirty="0" err="1"/>
              <a:t>a,b,c,d</a:t>
            </a:r>
            <a:r>
              <a:rPr lang="en-US" dirty="0"/>
              <a:t> ethnicity</a:t>
            </a:r>
          </a:p>
          <a:p>
            <a:pPr>
              <a:buFontTx/>
              <a:buChar char="-"/>
            </a:pPr>
            <a:r>
              <a:rPr lang="en-US" dirty="0"/>
              <a:t>Missing covariates by design, missing by </a:t>
            </a:r>
            <a:r>
              <a:rPr lang="en-US"/>
              <a:t>not filling in</a:t>
            </a:r>
            <a:endParaRPr lang="en-US" dirty="0"/>
          </a:p>
          <a:p>
            <a:pPr>
              <a:buFontTx/>
              <a:buChar char="-"/>
            </a:pPr>
            <a:r>
              <a:rPr lang="en-US" dirty="0"/>
              <a:t>(compare maximal model 2 sources: </a:t>
            </a:r>
            <a:r>
              <a:rPr lang="en-US" i="1" dirty="0"/>
              <a:t>Ab, Ba, ab</a:t>
            </a:r>
            <a:r>
              <a:rPr lang="en-US" dirty="0"/>
              <a:t>)</a:t>
            </a:r>
          </a:p>
          <a:p>
            <a:pPr>
              <a:buFontTx/>
              <a:buChar char="-"/>
            </a:pPr>
            <a:r>
              <a:rPr lang="en-US" dirty="0"/>
              <a:t>Maximal model </a:t>
            </a:r>
            <a:r>
              <a:rPr lang="en-US" i="1" dirty="0" err="1"/>
              <a:t>Abcd</a:t>
            </a:r>
            <a:r>
              <a:rPr lang="en-US" i="1" dirty="0"/>
              <a:t>, </a:t>
            </a:r>
            <a:r>
              <a:rPr lang="en-US" i="1" dirty="0" err="1"/>
              <a:t>Bacd</a:t>
            </a:r>
            <a:r>
              <a:rPr lang="en-US" i="1" dirty="0"/>
              <a:t>, </a:t>
            </a:r>
            <a:r>
              <a:rPr lang="en-US" i="1" dirty="0" err="1"/>
              <a:t>Cabd</a:t>
            </a:r>
            <a:r>
              <a:rPr lang="en-US" i="1" dirty="0"/>
              <a:t>, </a:t>
            </a:r>
            <a:r>
              <a:rPr lang="en-US" i="1" dirty="0" err="1"/>
              <a:t>Dabc</a:t>
            </a:r>
            <a:r>
              <a:rPr lang="en-US" i="1" dirty="0"/>
              <a:t>, </a:t>
            </a:r>
            <a:r>
              <a:rPr lang="en-US" i="1" dirty="0" err="1"/>
              <a:t>Abcd</a:t>
            </a:r>
            <a:r>
              <a:rPr lang="en-US" i="1" dirty="0"/>
              <a:t>, ….., </a:t>
            </a:r>
            <a:r>
              <a:rPr lang="en-US" i="1" dirty="0" err="1"/>
              <a:t>abcd</a:t>
            </a:r>
            <a:r>
              <a:rPr lang="en-US" dirty="0"/>
              <a:t>.</a:t>
            </a:r>
          </a:p>
          <a:p>
            <a:pPr>
              <a:buFontTx/>
              <a:buChar char="-"/>
            </a:pPr>
            <a:endParaRPr lang="nl-NL" dirty="0"/>
          </a:p>
        </p:txBody>
      </p:sp>
    </p:spTree>
    <p:extLst>
      <p:ext uri="{BB962C8B-B14F-4D97-AF65-F5344CB8AC3E}">
        <p14:creationId xmlns:p14="http://schemas.microsoft.com/office/powerpoint/2010/main" val="18858749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Some</a:t>
            </a:r>
            <a:r>
              <a:rPr lang="nl-NL" dirty="0"/>
              <a:t> </a:t>
            </a:r>
            <a:r>
              <a:rPr lang="nl-NL" dirty="0" err="1"/>
              <a:t>references</a:t>
            </a:r>
            <a:endParaRPr lang="nl-NL" dirty="0"/>
          </a:p>
        </p:txBody>
      </p:sp>
      <p:sp>
        <p:nvSpPr>
          <p:cNvPr id="3" name="Tijdelijke aanduiding voor inhoud 2"/>
          <p:cNvSpPr>
            <a:spLocks noGrp="1"/>
          </p:cNvSpPr>
          <p:nvPr>
            <p:ph idx="1"/>
          </p:nvPr>
        </p:nvSpPr>
        <p:spPr>
          <a:xfrm>
            <a:off x="420688" y="1309700"/>
            <a:ext cx="8432800" cy="5359660"/>
          </a:xfrm>
        </p:spPr>
        <p:txBody>
          <a:bodyPr/>
          <a:lstStyle/>
          <a:p>
            <a:pPr>
              <a:buNone/>
            </a:pPr>
            <a:r>
              <a:rPr lang="nl-NL" sz="1600" dirty="0" err="1"/>
              <a:t>Zwane</a:t>
            </a:r>
            <a:r>
              <a:rPr lang="nl-NL" sz="1600" dirty="0"/>
              <a:t> </a:t>
            </a:r>
            <a:r>
              <a:rPr lang="nl-NL" sz="1600" dirty="0" err="1"/>
              <a:t>and</a:t>
            </a:r>
            <a:r>
              <a:rPr lang="nl-NL" sz="1600" dirty="0"/>
              <a:t> van der Heijden (2007). </a:t>
            </a:r>
            <a:r>
              <a:rPr lang="en-US" sz="1600" dirty="0"/>
              <a:t>Analyzing capture-recapture data when some variables of heterogeneous </a:t>
            </a:r>
            <a:r>
              <a:rPr lang="en-US" sz="1600" dirty="0" err="1"/>
              <a:t>catchability</a:t>
            </a:r>
            <a:r>
              <a:rPr lang="en-US" sz="1600" dirty="0"/>
              <a:t> are not collected or asked in all registrations. </a:t>
            </a:r>
            <a:r>
              <a:rPr lang="nl-NL" sz="1600" i="1" dirty="0" err="1"/>
              <a:t>Statistics</a:t>
            </a:r>
            <a:r>
              <a:rPr lang="nl-NL" sz="1600" i="1" dirty="0"/>
              <a:t> in </a:t>
            </a:r>
            <a:r>
              <a:rPr lang="nl-NL" sz="1600" i="1" dirty="0" err="1"/>
              <a:t>Medicine</a:t>
            </a:r>
            <a:r>
              <a:rPr lang="nl-NL" sz="1600" i="1" dirty="0"/>
              <a:t>, 26</a:t>
            </a:r>
            <a:r>
              <a:rPr lang="nl-NL" sz="1600" dirty="0"/>
              <a:t>, 1069-1089.</a:t>
            </a:r>
          </a:p>
          <a:p>
            <a:pPr>
              <a:buNone/>
            </a:pPr>
            <a:r>
              <a:rPr lang="nl-NL" sz="1600" dirty="0"/>
              <a:t>van der Heijden, </a:t>
            </a:r>
            <a:r>
              <a:rPr lang="nl-NL" sz="1600" dirty="0" err="1"/>
              <a:t>Whittaker</a:t>
            </a:r>
            <a:r>
              <a:rPr lang="nl-NL" sz="1600" dirty="0"/>
              <a:t> , Cruyff, </a:t>
            </a:r>
            <a:r>
              <a:rPr lang="en-US" sz="1600" dirty="0"/>
              <a:t>Bakker and van der </a:t>
            </a:r>
            <a:r>
              <a:rPr lang="en-US" sz="1600" dirty="0" err="1"/>
              <a:t>Vliet</a:t>
            </a:r>
            <a:r>
              <a:rPr lang="en-US" sz="1600" dirty="0"/>
              <a:t> (2012), People born in the Middle East but residing in the Netherlands: Invariant Population size estimates and the role of active and passive covariates. </a:t>
            </a:r>
            <a:r>
              <a:rPr lang="en-US" sz="1600" i="1" dirty="0"/>
              <a:t>Annals of Applied Statistics, </a:t>
            </a:r>
            <a:r>
              <a:rPr lang="nl-NL" sz="1600" i="1" dirty="0"/>
              <a:t>, 6, </a:t>
            </a:r>
            <a:r>
              <a:rPr lang="nl-NL" sz="1600" dirty="0"/>
              <a:t>831-852.</a:t>
            </a:r>
          </a:p>
          <a:p>
            <a:pPr>
              <a:buNone/>
            </a:pPr>
            <a:r>
              <a:rPr lang="nl-NL" sz="1600" dirty="0"/>
              <a:t>Gerritse, S., P.G.M. Van der Heijden and B.F.M. Bakker (2015). </a:t>
            </a:r>
            <a:r>
              <a:rPr lang="en-US" sz="1600" dirty="0"/>
              <a:t>Sensitivity of population size estimation for violating parametric assumptions in </a:t>
            </a:r>
            <a:r>
              <a:rPr lang="en-US" sz="1600" dirty="0" err="1"/>
              <a:t>loglinear</a:t>
            </a:r>
            <a:r>
              <a:rPr lang="en-US" sz="1600" dirty="0"/>
              <a:t> models. </a:t>
            </a:r>
            <a:r>
              <a:rPr lang="en-US" sz="1600" i="1" dirty="0"/>
              <a:t>Journal of official statistics.</a:t>
            </a:r>
            <a:r>
              <a:rPr lang="en-US" sz="1600" dirty="0"/>
              <a:t> Vol. 31, No. 3, 2015, pp. 357–379, </a:t>
            </a:r>
            <a:r>
              <a:rPr lang="en-US" sz="1600" dirty="0">
                <a:hlinkClick r:id="rId2"/>
              </a:rPr>
              <a:t>http://dx.doi.org/10.1515/JOS-2015-0022</a:t>
            </a:r>
            <a:r>
              <a:rPr lang="en-US" sz="1600" dirty="0"/>
              <a:t>.</a:t>
            </a:r>
          </a:p>
          <a:p>
            <a:pPr>
              <a:buNone/>
            </a:pPr>
            <a:r>
              <a:rPr lang="en-US" sz="1600" dirty="0" err="1"/>
              <a:t>Gerritse</a:t>
            </a:r>
            <a:r>
              <a:rPr lang="en-US" sz="1600" dirty="0"/>
              <a:t>, S. B.F.M. Bakker and P.G.M. van der </a:t>
            </a:r>
            <a:r>
              <a:rPr lang="en-US" sz="1600" dirty="0" err="1"/>
              <a:t>Heijden</a:t>
            </a:r>
            <a:r>
              <a:rPr lang="en-US" sz="1600" dirty="0"/>
              <a:t> (2015). Different methods to complete datasets used for capture-recapture estimation. Estimating the number of usual residents in the Netherlands. </a:t>
            </a:r>
            <a:r>
              <a:rPr lang="en-US" sz="1600" i="1" dirty="0"/>
              <a:t>Statistical  Journal of the IAOS, 31, </a:t>
            </a:r>
            <a:r>
              <a:rPr lang="en-US" sz="1600" dirty="0"/>
              <a:t>613-627.</a:t>
            </a:r>
          </a:p>
          <a:p>
            <a:pPr>
              <a:buNone/>
            </a:pPr>
            <a:r>
              <a:rPr lang="nl-NL" sz="1600" dirty="0" err="1"/>
              <a:t>Boehning</a:t>
            </a:r>
            <a:r>
              <a:rPr lang="nl-NL" sz="1600" dirty="0"/>
              <a:t>, D., P.G.M. van der Heijden &amp; J. </a:t>
            </a:r>
            <a:r>
              <a:rPr lang="nl-NL" sz="1600" dirty="0" err="1"/>
              <a:t>Bunge</a:t>
            </a:r>
            <a:r>
              <a:rPr lang="nl-NL" sz="1600" dirty="0"/>
              <a:t> (Eds.) </a:t>
            </a:r>
            <a:r>
              <a:rPr lang="en-US" sz="1600" dirty="0"/>
              <a:t>(2017). </a:t>
            </a:r>
            <a:r>
              <a:rPr lang="en-US" sz="1600" i="1" dirty="0"/>
              <a:t>Capture-recapture methods for the social and medical sciences. </a:t>
            </a:r>
            <a:r>
              <a:rPr lang="en-US" sz="1600" dirty="0"/>
              <a:t>Boca Raton: CRC Press. (429 pages).</a:t>
            </a:r>
          </a:p>
          <a:p>
            <a:pPr>
              <a:buNone/>
            </a:pPr>
            <a:r>
              <a:rPr lang="nl-NL" sz="1600" dirty="0"/>
              <a:t>Cruyff,  M., J. van Dijk &amp; P.G.M. van der Heijden (2017). </a:t>
            </a:r>
            <a:r>
              <a:rPr lang="en-US" sz="1600" dirty="0"/>
              <a:t>The challenge of counting victims of human trafficking. </a:t>
            </a:r>
            <a:r>
              <a:rPr lang="en-US" sz="1600" i="1" dirty="0"/>
              <a:t>Chance, 30(3), </a:t>
            </a:r>
            <a:r>
              <a:rPr lang="en-US" sz="1600" dirty="0"/>
              <a:t>41-49.</a:t>
            </a:r>
            <a:endParaRPr lang="nl-NL" sz="1600" dirty="0"/>
          </a:p>
          <a:p>
            <a:pPr>
              <a:buNone/>
            </a:pPr>
            <a:r>
              <a:rPr lang="en-US" sz="1600" dirty="0"/>
              <a:t>Van der Heijden, Smith, Cruyff and Bakker (2018). </a:t>
            </a:r>
            <a:r>
              <a:rPr lang="nl-NL" sz="1600" dirty="0"/>
              <a:t>An </a:t>
            </a:r>
            <a:r>
              <a:rPr lang="nl-NL" sz="1600" dirty="0" err="1"/>
              <a:t>overview</a:t>
            </a:r>
            <a:r>
              <a:rPr lang="nl-NL" sz="1600" dirty="0"/>
              <a:t> of </a:t>
            </a:r>
            <a:r>
              <a:rPr lang="nl-NL" sz="1600" dirty="0" err="1"/>
              <a:t>population</a:t>
            </a:r>
            <a:r>
              <a:rPr lang="nl-NL" sz="1600" dirty="0"/>
              <a:t> </a:t>
            </a:r>
            <a:r>
              <a:rPr lang="nl-NL" sz="1600" dirty="0" err="1"/>
              <a:t>size</a:t>
            </a:r>
            <a:r>
              <a:rPr lang="nl-NL" sz="1600" dirty="0"/>
              <a:t> </a:t>
            </a:r>
            <a:r>
              <a:rPr lang="nl-NL" sz="1600" dirty="0" err="1"/>
              <a:t>estimation</a:t>
            </a:r>
            <a:r>
              <a:rPr lang="nl-NL" sz="1600" dirty="0"/>
              <a:t> </a:t>
            </a:r>
            <a:r>
              <a:rPr lang="nl-NL" sz="1600" dirty="0" err="1"/>
              <a:t>where</a:t>
            </a:r>
            <a:r>
              <a:rPr lang="nl-NL" sz="1600" dirty="0"/>
              <a:t> </a:t>
            </a:r>
            <a:r>
              <a:rPr lang="nl-NL" sz="1600" dirty="0" err="1"/>
              <a:t>linking</a:t>
            </a:r>
            <a:r>
              <a:rPr lang="nl-NL" sz="1600" dirty="0"/>
              <a:t> registers </a:t>
            </a:r>
            <a:r>
              <a:rPr lang="nl-NL" sz="1600" dirty="0" err="1"/>
              <a:t>results</a:t>
            </a:r>
            <a:r>
              <a:rPr lang="nl-NL" sz="1600" dirty="0"/>
              <a:t> in incomplete </a:t>
            </a:r>
            <a:r>
              <a:rPr lang="nl-NL" sz="1600" dirty="0" err="1"/>
              <a:t>covariates</a:t>
            </a:r>
            <a:r>
              <a:rPr lang="nl-NL" sz="1600" dirty="0"/>
              <a:t>, </a:t>
            </a:r>
            <a:r>
              <a:rPr lang="nl-NL" sz="1600" dirty="0" err="1"/>
              <a:t>with</a:t>
            </a:r>
            <a:r>
              <a:rPr lang="nl-NL" sz="1600" dirty="0"/>
              <a:t> </a:t>
            </a:r>
            <a:r>
              <a:rPr lang="nl-NL" sz="1600" dirty="0" err="1"/>
              <a:t>an</a:t>
            </a:r>
            <a:r>
              <a:rPr lang="nl-NL" sz="1600" dirty="0"/>
              <a:t> </a:t>
            </a:r>
            <a:r>
              <a:rPr lang="nl-NL" sz="1600" dirty="0" err="1"/>
              <a:t>application</a:t>
            </a:r>
            <a:r>
              <a:rPr lang="nl-NL" sz="1600" dirty="0"/>
              <a:t> </a:t>
            </a:r>
            <a:r>
              <a:rPr lang="nl-NL" sz="1600" dirty="0" err="1"/>
              <a:t>to</a:t>
            </a:r>
            <a:r>
              <a:rPr lang="nl-NL" sz="1600" dirty="0"/>
              <a:t> mode of transport of </a:t>
            </a:r>
            <a:r>
              <a:rPr lang="nl-NL" sz="1600" dirty="0" err="1"/>
              <a:t>serious</a:t>
            </a:r>
            <a:r>
              <a:rPr lang="nl-NL" sz="1600" dirty="0"/>
              <a:t> </a:t>
            </a:r>
            <a:r>
              <a:rPr lang="nl-NL" sz="1600" dirty="0" err="1"/>
              <a:t>road</a:t>
            </a:r>
            <a:r>
              <a:rPr lang="nl-NL" sz="1600" dirty="0"/>
              <a:t> </a:t>
            </a:r>
            <a:r>
              <a:rPr lang="nl-NL" sz="1600" dirty="0" err="1"/>
              <a:t>casualties</a:t>
            </a:r>
            <a:r>
              <a:rPr lang="nl-NL" sz="1600" dirty="0"/>
              <a:t>. </a:t>
            </a:r>
            <a:r>
              <a:rPr lang="en-US" sz="1600" i="1" dirty="0"/>
              <a:t>Journal of official statistics, </a:t>
            </a:r>
            <a:r>
              <a:rPr lang="nl-NL" sz="1600" i="1" dirty="0"/>
              <a:t>34, </a:t>
            </a:r>
            <a:r>
              <a:rPr lang="nl-NL" sz="1600" dirty="0"/>
              <a:t>239-263</a:t>
            </a:r>
          </a:p>
          <a:p>
            <a:pPr>
              <a:buNone/>
            </a:pPr>
            <a:endParaRPr lang="nl-NL" sz="1600" dirty="0"/>
          </a:p>
        </p:txBody>
      </p:sp>
    </p:spTree>
    <p:extLst>
      <p:ext uri="{BB962C8B-B14F-4D97-AF65-F5344CB8AC3E}">
        <p14:creationId xmlns:p14="http://schemas.microsoft.com/office/powerpoint/2010/main" val="34429859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F1F8-D530-4BF1-95DE-3CCEAC9654FF}"/>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94129B92-05D6-44D2-B42C-10CD0D627EDF}"/>
              </a:ext>
            </a:extLst>
          </p:cNvPr>
          <p:cNvSpPr>
            <a:spLocks noGrp="1"/>
          </p:cNvSpPr>
          <p:nvPr>
            <p:ph idx="1"/>
          </p:nvPr>
        </p:nvSpPr>
        <p:spPr/>
        <p:txBody>
          <a:bodyPr/>
          <a:lstStyle/>
          <a:p>
            <a:r>
              <a:rPr lang="en-US" sz="3200" dirty="0"/>
              <a:t>Thank you for your attention!</a:t>
            </a:r>
          </a:p>
          <a:p>
            <a:endParaRPr lang="en-US" sz="3200" dirty="0"/>
          </a:p>
          <a:p>
            <a:r>
              <a:rPr lang="en-US" sz="3200" dirty="0"/>
              <a:t>Questions?</a:t>
            </a:r>
            <a:endParaRPr lang="nl-NL" sz="3200" dirty="0"/>
          </a:p>
        </p:txBody>
      </p:sp>
    </p:spTree>
    <p:extLst>
      <p:ext uri="{BB962C8B-B14F-4D97-AF65-F5344CB8AC3E}">
        <p14:creationId xmlns:p14="http://schemas.microsoft.com/office/powerpoint/2010/main" val="3280281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bwMode="auto">
          <a:xfrm>
            <a:off x="604171" y="1700808"/>
            <a:ext cx="7734300" cy="792163"/>
          </a:xfrm>
          <a:prstGeom prst="rect">
            <a:avLst/>
          </a:prstGeom>
          <a:noFill/>
          <a:ln w="12700">
            <a:noFill/>
            <a:miter lim="800000"/>
            <a:headEnd/>
            <a:tailEnd/>
          </a:ln>
          <a:effectLst/>
        </p:spPr>
        <p:txBody>
          <a:bodyPr lIns="90488" tIns="44450" rIns="90488" bIns="44450" anchor="b"/>
          <a:lstStyle/>
          <a:p>
            <a:pPr eaLnBrk="1" hangingPunct="1">
              <a:defRPr/>
            </a:pPr>
            <a:r>
              <a:rPr lang="nl-NL" sz="3600" kern="0" dirty="0" err="1">
                <a:solidFill>
                  <a:schemeClr val="tx2"/>
                </a:solidFill>
                <a:latin typeface="+mj-lt"/>
                <a:ea typeface="+mj-ea"/>
                <a:cs typeface="+mj-cs"/>
              </a:rPr>
              <a:t>Solutions</a:t>
            </a:r>
            <a:r>
              <a:rPr lang="nl-NL" sz="3600" kern="0" dirty="0">
                <a:solidFill>
                  <a:schemeClr val="tx2"/>
                </a:solidFill>
                <a:latin typeface="+mj-lt"/>
                <a:ea typeface="+mj-ea"/>
                <a:cs typeface="+mj-cs"/>
              </a:rPr>
              <a:t> to </a:t>
            </a:r>
            <a:r>
              <a:rPr lang="nl-NL" sz="3600" kern="0" dirty="0" err="1">
                <a:solidFill>
                  <a:schemeClr val="tx2"/>
                </a:solidFill>
                <a:latin typeface="+mj-lt"/>
                <a:ea typeface="+mj-ea"/>
                <a:cs typeface="+mj-cs"/>
              </a:rPr>
              <a:t>violations</a:t>
            </a:r>
            <a:endParaRPr lang="nl-NL" sz="3600" kern="0" dirty="0">
              <a:solidFill>
                <a:schemeClr val="tx2"/>
              </a:solidFill>
              <a:latin typeface="+mj-lt"/>
              <a:ea typeface="+mj-ea"/>
              <a:cs typeface="+mj-cs"/>
            </a:endParaRPr>
          </a:p>
        </p:txBody>
      </p:sp>
      <p:sp>
        <p:nvSpPr>
          <p:cNvPr id="5" name="Tijdelijke aanduiding voor inhoud 2"/>
          <p:cNvSpPr txBox="1">
            <a:spLocks/>
          </p:cNvSpPr>
          <p:nvPr/>
        </p:nvSpPr>
        <p:spPr bwMode="auto">
          <a:xfrm>
            <a:off x="631825" y="2684463"/>
            <a:ext cx="7772400" cy="1752600"/>
          </a:xfrm>
          <a:prstGeom prst="rect">
            <a:avLst/>
          </a:prstGeom>
          <a:noFill/>
          <a:ln w="12700">
            <a:noFill/>
            <a:miter lim="800000"/>
            <a:headEnd/>
            <a:tailEnd/>
          </a:ln>
        </p:spPr>
        <p:txBody>
          <a:bodyPr lIns="90488" tIns="44450" rIns="90488" bIns="44450"/>
          <a:lstStyle/>
          <a:p>
            <a:pPr marL="342900" indent="-342900" eaLnBrk="1" hangingPunct="1">
              <a:spcBef>
                <a:spcPct val="20000"/>
              </a:spcBef>
              <a:buClr>
                <a:schemeClr val="tx1"/>
              </a:buClr>
              <a:buSzPct val="75000"/>
              <a:buFont typeface="Monotype Sorts" pitchFamily="2" charset="2"/>
              <a:buChar char="u"/>
              <a:defRPr/>
            </a:pPr>
            <a:r>
              <a:rPr lang="nl-NL" kern="0" dirty="0" err="1">
                <a:latin typeface="+mn-lt"/>
              </a:rPr>
              <a:t>Include</a:t>
            </a:r>
            <a:r>
              <a:rPr lang="nl-NL" kern="0" dirty="0">
                <a:latin typeface="+mn-lt"/>
              </a:rPr>
              <a:t> </a:t>
            </a:r>
            <a:r>
              <a:rPr lang="nl-NL" kern="0" dirty="0" err="1">
                <a:latin typeface="+mn-lt"/>
              </a:rPr>
              <a:t>covariates</a:t>
            </a:r>
            <a:r>
              <a:rPr lang="nl-NL" kern="0" dirty="0">
                <a:latin typeface="+mn-lt"/>
              </a:rPr>
              <a:t>, </a:t>
            </a:r>
            <a:r>
              <a:rPr lang="nl-NL" kern="0" dirty="0" err="1">
                <a:latin typeface="+mn-lt"/>
              </a:rPr>
              <a:t>using</a:t>
            </a:r>
            <a:r>
              <a:rPr lang="nl-NL" kern="0" dirty="0">
                <a:latin typeface="+mn-lt"/>
              </a:rPr>
              <a:t> </a:t>
            </a:r>
            <a:r>
              <a:rPr lang="nl-NL" kern="0" dirty="0" err="1">
                <a:latin typeface="+mn-lt"/>
              </a:rPr>
              <a:t>loglinear</a:t>
            </a:r>
            <a:r>
              <a:rPr lang="nl-NL" kern="0" dirty="0">
                <a:latin typeface="+mn-lt"/>
              </a:rPr>
              <a:t> models</a:t>
            </a:r>
          </a:p>
          <a:p>
            <a:pPr marL="342900" indent="-342900" eaLnBrk="1" hangingPunct="1">
              <a:spcBef>
                <a:spcPct val="20000"/>
              </a:spcBef>
              <a:buClr>
                <a:schemeClr val="tx1"/>
              </a:buClr>
              <a:buSzPct val="75000"/>
              <a:buFont typeface="Monotype Sorts" pitchFamily="2" charset="2"/>
              <a:buChar char="u"/>
              <a:defRPr/>
            </a:pPr>
            <a:r>
              <a:rPr lang="nl-NL" kern="0" dirty="0" err="1">
                <a:latin typeface="+mn-lt"/>
              </a:rPr>
              <a:t>Include</a:t>
            </a:r>
            <a:r>
              <a:rPr lang="nl-NL" kern="0" dirty="0">
                <a:latin typeface="+mn-lt"/>
              </a:rPr>
              <a:t> </a:t>
            </a:r>
            <a:r>
              <a:rPr lang="nl-NL" kern="0" dirty="0" err="1">
                <a:latin typeface="+mn-lt"/>
              </a:rPr>
              <a:t>third</a:t>
            </a:r>
            <a:r>
              <a:rPr lang="nl-NL" kern="0" dirty="0">
                <a:latin typeface="+mn-lt"/>
              </a:rPr>
              <a:t> register</a:t>
            </a:r>
          </a:p>
          <a:p>
            <a:pPr marL="342900" indent="-342900" eaLnBrk="1" hangingPunct="1">
              <a:spcBef>
                <a:spcPct val="20000"/>
              </a:spcBef>
              <a:buClr>
                <a:schemeClr val="tx1"/>
              </a:buClr>
              <a:buSzPct val="75000"/>
              <a:buFont typeface="Monotype Sorts" pitchFamily="2" charset="2"/>
              <a:buChar char="u"/>
              <a:defRPr/>
            </a:pPr>
            <a:r>
              <a:rPr lang="nl-NL" kern="0" dirty="0">
                <a:latin typeface="+mn-lt"/>
              </a:rPr>
              <a:t>Latent </a:t>
            </a:r>
            <a:r>
              <a:rPr lang="nl-NL" kern="0" dirty="0" err="1">
                <a:latin typeface="+mn-lt"/>
              </a:rPr>
              <a:t>variable</a:t>
            </a:r>
            <a:r>
              <a:rPr lang="nl-NL" kern="0" dirty="0">
                <a:latin typeface="+mn-lt"/>
              </a:rPr>
              <a:t> model (at </a:t>
            </a:r>
            <a:r>
              <a:rPr lang="nl-NL" kern="0" dirty="0" err="1">
                <a:latin typeface="+mn-lt"/>
              </a:rPr>
              <a:t>least</a:t>
            </a:r>
            <a:r>
              <a:rPr lang="nl-NL" kern="0" dirty="0">
                <a:latin typeface="+mn-lt"/>
              </a:rPr>
              <a:t> </a:t>
            </a:r>
            <a:r>
              <a:rPr lang="nl-NL" kern="0" dirty="0" err="1">
                <a:latin typeface="+mn-lt"/>
              </a:rPr>
              <a:t>three</a:t>
            </a:r>
            <a:r>
              <a:rPr lang="nl-NL" kern="0" dirty="0">
                <a:latin typeface="+mn-lt"/>
              </a:rPr>
              <a:t> registers </a:t>
            </a:r>
            <a:r>
              <a:rPr lang="nl-NL" kern="0" dirty="0" err="1">
                <a:latin typeface="+mn-lt"/>
              </a:rPr>
              <a:t>needed</a:t>
            </a:r>
            <a:r>
              <a:rPr lang="nl-NL" kern="0" dirty="0">
                <a:latin typeface="+mn-lt"/>
              </a:rPr>
              <a:t>)</a:t>
            </a:r>
          </a:p>
        </p:txBody>
      </p:sp>
    </p:spTree>
    <p:extLst>
      <p:ext uri="{BB962C8B-B14F-4D97-AF65-F5344CB8AC3E}">
        <p14:creationId xmlns:p14="http://schemas.microsoft.com/office/powerpoint/2010/main" val="2762744068"/>
      </p:ext>
    </p:extLst>
  </p:cSld>
  <p:clrMapOvr>
    <a:masterClrMapping/>
  </p:clrMapOvr>
</p:sld>
</file>

<file path=ppt/theme/theme1.xml><?xml version="1.0" encoding="utf-8"?>
<a:theme xmlns:a="http://schemas.openxmlformats.org/drawingml/2006/main" name="Sjabloon peter">
  <a:themeElements>
    <a:clrScheme name="">
      <a:dk1>
        <a:srgbClr val="000000"/>
      </a:dk1>
      <a:lt1>
        <a:srgbClr val="FFFFFF"/>
      </a:lt1>
      <a:dk2>
        <a:srgbClr val="000000"/>
      </a:dk2>
      <a:lt2>
        <a:srgbClr val="CECECE"/>
      </a:lt2>
      <a:accent1>
        <a:srgbClr val="DADADA"/>
      </a:accent1>
      <a:accent2>
        <a:srgbClr val="474747"/>
      </a:accent2>
      <a:accent3>
        <a:srgbClr val="FFFFFF"/>
      </a:accent3>
      <a:accent4>
        <a:srgbClr val="000000"/>
      </a:accent4>
      <a:accent5>
        <a:srgbClr val="EAEAEA"/>
      </a:accent5>
      <a:accent6>
        <a:srgbClr val="3F3F3F"/>
      </a:accent6>
      <a:hlink>
        <a:srgbClr val="676767"/>
      </a:hlink>
      <a:folHlink>
        <a:srgbClr val="919191"/>
      </a:folHlink>
    </a:clrScheme>
    <a:fontScheme name="Sjabloon2">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nl-NL"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nl-NL" sz="2400" b="0" i="0" u="none" strike="noStrike" cap="none" normalizeH="0" baseline="0" smtClean="0">
            <a:ln>
              <a:noFill/>
            </a:ln>
            <a:solidFill>
              <a:schemeClr val="tx1"/>
            </a:solidFill>
            <a:effectLst/>
            <a:latin typeface="Arial" charset="0"/>
          </a:defRPr>
        </a:defPPr>
      </a:lstStyle>
    </a:lnDef>
  </a:objectDefaults>
  <a:extraClrSchemeLst>
    <a:extraClrScheme>
      <a:clrScheme name="Sjabloon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jabloon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jabloon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jabloon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jabloon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jabloon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jabloon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Sjabloon peter</Template>
  <TotalTime>0</TotalTime>
  <Pages>2</Pages>
  <Words>2092</Words>
  <Application>Microsoft Office PowerPoint</Application>
  <PresentationFormat>A4 Paper (210x297 mm)</PresentationFormat>
  <Paragraphs>467</Paragraphs>
  <Slides>82</Slides>
  <Notes>11</Notes>
  <HiddenSlides>5</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82</vt:i4>
      </vt:variant>
    </vt:vector>
  </HeadingPairs>
  <TitlesOfParts>
    <vt:vector size="89" baseType="lpstr">
      <vt:lpstr>Arial</vt:lpstr>
      <vt:lpstr>Monotype Sorts</vt:lpstr>
      <vt:lpstr>Tahoma</vt:lpstr>
      <vt:lpstr>Times New Roman</vt:lpstr>
      <vt:lpstr>Sjabloon peter</vt:lpstr>
      <vt:lpstr>Vergelijking</vt:lpstr>
      <vt:lpstr>Equation</vt:lpstr>
      <vt:lpstr>An overview of population size estimation where linking registers results in incomplete covariates, with applications to mode of transport of serious road casualties and size of Maori population</vt:lpstr>
      <vt:lpstr>Outline</vt:lpstr>
      <vt:lpstr>Outline</vt:lpstr>
      <vt:lpstr>PowerPoint Presentation</vt:lpstr>
      <vt:lpstr>Estimation of unobserved part of population </vt:lpstr>
      <vt:lpstr>  Example 1  Data: population with Afghan, Iranian or Iraqi nationality that stays in the Netherlands, either with or without legitimate documents.  Preparation of virtual census 2011 in the Netherlands  Netherlands has population register, here: Estimate groups missed by the population register</vt:lpstr>
      <vt:lpstr>GBA: official register HKS: police register with suspects</vt:lpstr>
      <vt:lpstr>Usual assumptions</vt:lpstr>
      <vt:lpstr>PowerPoint Presentation</vt:lpstr>
      <vt:lpstr>Outline</vt:lpstr>
      <vt:lpstr>PowerPoint Presentation</vt:lpstr>
      <vt:lpstr>Estimation of unobserved part of population </vt:lpstr>
      <vt:lpstr>Example 2: Reported cases of drug injectors, Glasgow, 1989  (Frischer and Leyland, Lancet, 1992)</vt:lpstr>
      <vt:lpstr>PowerPoint Presentation</vt:lpstr>
      <vt:lpstr>Example 3: Homeless in Zwolle; small n</vt:lpstr>
      <vt:lpstr>Outline</vt:lpstr>
      <vt:lpstr>PowerPoint Presentation</vt:lpstr>
      <vt:lpstr>Example 1 revisited</vt:lpstr>
      <vt:lpstr>PowerPoint Presentation</vt:lpstr>
      <vt:lpstr>PowerPoint Presentation</vt:lpstr>
      <vt:lpstr>PowerPoint Presentation</vt:lpstr>
      <vt:lpstr>PowerPoint Presentation</vt:lpstr>
      <vt:lpstr>Example 5: Human trafficking in the Netherlands</vt:lpstr>
      <vt:lpstr>PowerPoint Presentation</vt:lpstr>
      <vt:lpstr>PowerPoint Presentation</vt:lpstr>
      <vt:lpstr>PowerPoint Presentation</vt:lpstr>
      <vt:lpstr>Final model</vt:lpstr>
      <vt:lpstr>PowerPoint Presentation</vt:lpstr>
      <vt:lpstr>Outline</vt:lpstr>
      <vt:lpstr>PowerPoint Presentation</vt:lpstr>
      <vt:lpstr>… total p.s.e. identical but estimated counts differ </vt:lpstr>
      <vt:lpstr>Loglinear models with two covariates   Table not collapsible over variables on short path from A to B  (note that in last graph  A-X1-X2-B is short graph) </vt:lpstr>
      <vt:lpstr>PowerPoint Presentation</vt:lpstr>
      <vt:lpstr>Active and passive covariates</vt:lpstr>
      <vt:lpstr>Three registers, one covariate</vt:lpstr>
      <vt:lpstr>PowerPoint Presentation</vt:lpstr>
      <vt:lpstr>Outline</vt:lpstr>
      <vt:lpstr>PowerPoint Presentation</vt:lpstr>
      <vt:lpstr>PowerPoint Presentation</vt:lpstr>
      <vt:lpstr>Missing data problem</vt:lpstr>
      <vt:lpstr>PowerPoint Presentation</vt:lpstr>
      <vt:lpstr>Property 1: maximal model</vt:lpstr>
      <vt:lpstr>Properties 2: Collapsibility</vt:lpstr>
      <vt:lpstr>X1 in A, X2 in B, X3 in A and B</vt:lpstr>
      <vt:lpstr>Example 1 revisited:  X1 is gender, X2 is age, X3 is nationality,  X4 is marital status (only in A: GBA),  X5 is police region (only in B: HKS)</vt:lpstr>
      <vt:lpstr>PowerPoint Presentation</vt:lpstr>
      <vt:lpstr>PowerPoint Presentation</vt:lpstr>
      <vt:lpstr>Property 3:   power for assessing X1-X2 interaction</vt:lpstr>
      <vt:lpstr>PowerPoint Presentation</vt:lpstr>
      <vt:lpstr>PowerPoint Presentation</vt:lpstr>
      <vt:lpstr>Property 4: simulation study where EM is compared with ignoring covariates shows that EM has better point estimates but larger variances  when population size gets larger, RMSE of EM is smaller than RMSE of approach ignoring variables </vt:lpstr>
      <vt:lpstr>Simulations</vt:lpstr>
      <vt:lpstr>Simulation: comparison of EM and ignoring covariates (LL)</vt:lpstr>
      <vt:lpstr>PowerPoint Presentation</vt:lpstr>
      <vt:lpstr>PowerPoint Presentation</vt:lpstr>
      <vt:lpstr>Property 5: sensitivity analysis of MAR assumption</vt:lpstr>
      <vt:lpstr>PowerPoint Presentation</vt:lpstr>
      <vt:lpstr> Example 6: three lists, estimating “usual residence” in the Netherlands</vt:lpstr>
      <vt:lpstr>PowerPoint Presentation</vt:lpstr>
      <vt:lpstr>Outline</vt:lpstr>
      <vt:lpstr>Example 7: covariates X1 and X2 measure identical concept</vt:lpstr>
      <vt:lpstr>PowerPoint Presentation</vt:lpstr>
      <vt:lpstr>PowerPoint Presentation</vt:lpstr>
      <vt:lpstr>PowerPoint Presentation</vt:lpstr>
      <vt:lpstr>PowerPoint Presentation</vt:lpstr>
      <vt:lpstr>Data 2010: two differences with 2000</vt:lpstr>
      <vt:lpstr>PowerPoint Presentation</vt:lpstr>
      <vt:lpstr>PowerPoint Presentation</vt:lpstr>
      <vt:lpstr>PowerPoint Presentation</vt:lpstr>
      <vt:lpstr>Example 8: estimating the size of the Maori population (work in progress)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Some references</vt:lpstr>
      <vt:lpstr>PowerPoint Presentation</vt:lpstr>
    </vt:vector>
  </TitlesOfParts>
  <Company>E.C.A. Holding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Gebruiker</dc:creator>
  <cp:keywords/>
  <dc:description/>
  <cp:lastModifiedBy>Heijden, P.G.M. van der (Peter)</cp:lastModifiedBy>
  <cp:revision>121</cp:revision>
  <cp:lastPrinted>2002-07-01T07:14:07Z</cp:lastPrinted>
  <dcterms:created xsi:type="dcterms:W3CDTF">2013-10-21T08:31:25Z</dcterms:created>
  <dcterms:modified xsi:type="dcterms:W3CDTF">2019-06-19T05:37:32Z</dcterms:modified>
</cp:coreProperties>
</file>