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2"/>
  </p:notesMasterIdLst>
  <p:handoutMasterIdLst>
    <p:handoutMasterId r:id="rId23"/>
  </p:handoutMasterIdLst>
  <p:sldIdLst>
    <p:sldId id="628" r:id="rId2"/>
    <p:sldId id="646" r:id="rId3"/>
    <p:sldId id="647" r:id="rId4"/>
    <p:sldId id="656" r:id="rId5"/>
    <p:sldId id="649" r:id="rId6"/>
    <p:sldId id="650" r:id="rId7"/>
    <p:sldId id="651" r:id="rId8"/>
    <p:sldId id="655" r:id="rId9"/>
    <p:sldId id="652" r:id="rId10"/>
    <p:sldId id="653" r:id="rId11"/>
    <p:sldId id="637" r:id="rId12"/>
    <p:sldId id="654" r:id="rId13"/>
    <p:sldId id="639" r:id="rId14"/>
    <p:sldId id="640" r:id="rId15"/>
    <p:sldId id="641" r:id="rId16"/>
    <p:sldId id="642" r:id="rId17"/>
    <p:sldId id="658" r:id="rId18"/>
    <p:sldId id="643" r:id="rId19"/>
    <p:sldId id="644" r:id="rId20"/>
    <p:sldId id="659" r:id="rId21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FFF66"/>
    <a:srgbClr val="CC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llanmörkt format 4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llanmörkt forma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843" autoAdjust="0"/>
    <p:restoredTop sz="95517" autoAdjust="0"/>
  </p:normalViewPr>
  <p:slideViewPr>
    <p:cSldViewPr>
      <p:cViewPr varScale="1">
        <p:scale>
          <a:sx n="131" d="100"/>
          <a:sy n="131" d="100"/>
        </p:scale>
        <p:origin x="5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64"/>
    </p:cViewPr>
  </p:sorterViewPr>
  <p:notesViewPr>
    <p:cSldViewPr>
      <p:cViewPr varScale="1">
        <p:scale>
          <a:sx n="91" d="100"/>
          <a:sy n="91" d="100"/>
        </p:scale>
        <p:origin x="2392" y="20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438" cy="49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1"/>
            <a:ext cx="2943438" cy="49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235"/>
            <a:ext cx="2943438" cy="49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7" tIns="45203" rIns="90407" bIns="45203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33235"/>
            <a:ext cx="2943438" cy="49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7" tIns="45203" rIns="90407" bIns="45203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8789249-1BD8-476F-9A5B-4A56004FE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80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438" cy="49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76" y="1"/>
            <a:ext cx="2943438" cy="49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546" y="4718215"/>
            <a:ext cx="5439408" cy="446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235"/>
            <a:ext cx="2943438" cy="49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7" tIns="45203" rIns="90407" bIns="45203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76" y="9433235"/>
            <a:ext cx="2943438" cy="49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7" tIns="45203" rIns="90407" bIns="45203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8B79E3C-B38F-40E7-801B-2A8407015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0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C9B2B08-E8BA-4ABE-8D7A-F44785C02402}" type="slidenum">
              <a:rPr lang="en-US" b="0" smtClean="0">
                <a:latin typeface="Arial" charset="0"/>
              </a:rPr>
              <a:pPr/>
              <a:t>1</a:t>
            </a:fld>
            <a:endParaRPr lang="en-US" b="0" dirty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6413" y="868363"/>
            <a:ext cx="2954337" cy="2216150"/>
          </a:xfrm>
          <a:ln/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960B672-76B6-E44F-8E49-562A8C6F3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9933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8E1C31DF-4C29-3842-B145-50C1E766F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953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617D8138-EA52-8445-B52F-9C8EE7F35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247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B003DEE-A144-DA42-9CAA-274BE6CDB4AD}"/>
              </a:ext>
            </a:extLst>
          </p:cNvPr>
          <p:cNvSpPr txBox="1"/>
          <p:nvPr/>
        </p:nvSpPr>
        <p:spPr>
          <a:xfrm>
            <a:off x="1092994" y="388558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7" name="Platshållare för anteckningar 6">
            <a:extLst>
              <a:ext uri="{FF2B5EF4-FFF2-40B4-BE49-F238E27FC236}">
                <a16:creationId xmlns:a16="http://schemas.microsoft.com/office/drawing/2014/main" id="{63E28AA3-A52F-244C-8C12-0FFCFBDF5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43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17738" y="746125"/>
            <a:ext cx="2363787" cy="1771650"/>
          </a:xfrm>
        </p:spPr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2008419C-D39A-2940-A11F-D6C478DEE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98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122488" y="746125"/>
            <a:ext cx="2554287" cy="1916113"/>
          </a:xfrm>
        </p:spPr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4AAE3AD1-B85B-634E-9D8D-4C3DF4436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397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27238" y="746125"/>
            <a:ext cx="2744787" cy="2058988"/>
          </a:xfrm>
        </p:spPr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05E33406-0EA6-8643-96A7-8674BA98D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760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882775" y="746125"/>
            <a:ext cx="3033713" cy="2274888"/>
          </a:xfrm>
        </p:spPr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2DFF88DE-A37D-AA46-8E5C-19C4F6BDA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52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DF6CF87B-CE8D-9D44-879C-0539012DA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47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882775" y="746125"/>
            <a:ext cx="3033713" cy="2274888"/>
          </a:xfrm>
        </p:spPr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A792C9FA-94D5-8F45-AA25-896732F22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65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882775" y="746125"/>
            <a:ext cx="3033713" cy="2274888"/>
          </a:xfrm>
        </p:spPr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D14BB92F-67EF-2F4A-B79A-DD15F1916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31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739900" y="746125"/>
            <a:ext cx="3319463" cy="2490788"/>
          </a:xfrm>
        </p:spPr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FEAE71C7-DBAB-564D-8419-A0F8EF084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295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B1B7C5FD-AFBA-074D-A4A2-CFC77D19C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8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27238" y="746125"/>
            <a:ext cx="2744787" cy="2058988"/>
          </a:xfrm>
        </p:spPr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B16E8520-E6A3-B542-B8F9-6A0FF2AFD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94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170113" y="746125"/>
            <a:ext cx="2459037" cy="1843088"/>
          </a:xfrm>
        </p:spPr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3FE46565-EBBD-8E4B-8ACE-61C3F0F97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5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833563" y="746125"/>
            <a:ext cx="3132137" cy="2347913"/>
          </a:xfrm>
        </p:spPr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DDE0DE96-A6D8-8743-B85A-F987A2110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675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978025" y="746125"/>
            <a:ext cx="2843213" cy="2132013"/>
          </a:xfrm>
        </p:spPr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92C94573-EA29-0141-98D8-78DC28DB2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47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11263" y="746125"/>
            <a:ext cx="4376737" cy="3282950"/>
          </a:xfrm>
        </p:spPr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11"/>
          </p:nvPr>
        </p:nvSpPr>
        <p:spPr>
          <a:xfrm>
            <a:off x="677546" y="4173612"/>
            <a:ext cx="5439408" cy="4469129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40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6546E966-C63C-BB42-924A-8C02317FF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385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74863" y="746125"/>
            <a:ext cx="2649537" cy="1987550"/>
          </a:xfrm>
        </p:spPr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79E3C-B38F-40E7-801B-2A84070150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9A0CD3D7-CAFC-A649-A244-BA495B41C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72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CD0D5-17E1-4AB4-8A17-92EA1DB58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758"/>
      </p:ext>
    </p:extLst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D9687-5408-4DC4-848E-D3072D5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8140"/>
      </p:ext>
    </p:extLst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276F3-92C4-49A4-8375-6FA56F04F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8568"/>
      </p:ext>
    </p:extLst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ED41E-581D-45D9-8E00-BEDFF49D4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36339"/>
      </p:ext>
    </p:extLst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7FEE8-5DA7-4308-B179-4E821CA6C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0559"/>
      </p:ext>
    </p:extLst>
  </p:cSld>
  <p:clrMapOvr>
    <a:masterClrMapping/>
  </p:clrMapOvr>
  <p:transition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3934-AFD1-4E3F-A98E-58024BD06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17072"/>
      </p:ext>
    </p:extLst>
  </p:cSld>
  <p:clrMapOvr>
    <a:masterClrMapping/>
  </p:clrMapOvr>
  <p:transition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EF233-ED70-4F3A-8392-D35A053FD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7895"/>
      </p:ext>
    </p:extLst>
  </p:cSld>
  <p:clrMapOvr>
    <a:masterClrMapping/>
  </p:clrMapOvr>
  <p:transition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F28F3-BC6B-4087-ACC7-36F0F4A85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46248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7596F-1049-4428-A064-9D980E603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7745"/>
      </p:ext>
    </p:extLst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D07D9-F8BF-4BEA-A4F2-F34697804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79478"/>
      </p:ext>
    </p:extLst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70DEA-C9B1-4C93-98D0-D7529FD7C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6663"/>
      </p:ext>
    </p:extLst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3AE5-E97A-4DAB-9B29-B60A6391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85928"/>
      </p:ext>
    </p:extLst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25B5B-07AA-44F8-82E1-D07C45B7E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59021"/>
      </p:ext>
    </p:extLst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3374E-7F46-4BC8-ADE3-B191E2BC7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9077"/>
      </p:ext>
    </p:extLst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BAF8-A06D-454F-87B7-E9ED60BDD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42580"/>
      </p:ext>
    </p:extLst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B81DB-F95D-4EEC-BD7A-875B6E23C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63252"/>
      </p:ext>
    </p:extLst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D40DAF-E429-49E8-834B-6DBBFC52D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</p:sldLayoutIdLst>
  <p:transition>
    <p:check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lf.gerdtham@nek.lu.se,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1" y="908720"/>
            <a:ext cx="8496945" cy="1371600"/>
          </a:xfrm>
          <a:noFill/>
        </p:spPr>
        <p:txBody>
          <a:bodyPr/>
          <a:lstStyle/>
          <a:p>
            <a:r>
              <a:rPr lang="sv-SE" sz="4400" dirty="0" err="1">
                <a:latin typeface="Verdana" charset="0"/>
                <a:ea typeface="Verdana" charset="0"/>
                <a:cs typeface="Verdana" charset="0"/>
              </a:rPr>
              <a:t>Mortality</a:t>
            </a:r>
            <a:r>
              <a:rPr lang="sv-SE" sz="4400" dirty="0">
                <a:latin typeface="Verdana" charset="0"/>
                <a:ea typeface="Verdana" charset="0"/>
                <a:cs typeface="Verdana" charset="0"/>
              </a:rPr>
              <a:t> &amp; the Business </a:t>
            </a:r>
            <a:r>
              <a:rPr lang="sv-SE" sz="4400" dirty="0" err="1">
                <a:latin typeface="Verdana" charset="0"/>
                <a:ea typeface="Verdana" charset="0"/>
                <a:cs typeface="Verdana" charset="0"/>
              </a:rPr>
              <a:t>Cycle</a:t>
            </a:r>
            <a:r>
              <a:rPr lang="sv-SE" sz="4400" dirty="0"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sv-SE" sz="4400" dirty="0" err="1">
                <a:latin typeface="Verdana" charset="0"/>
                <a:ea typeface="Verdana" charset="0"/>
                <a:cs typeface="Verdana" charset="0"/>
              </a:rPr>
              <a:t>Evidence</a:t>
            </a:r>
            <a:r>
              <a:rPr lang="sv-SE" sz="4400" dirty="0">
                <a:latin typeface="Verdana" charset="0"/>
                <a:ea typeface="Verdana" charset="0"/>
                <a:cs typeface="Verdana" charset="0"/>
              </a:rPr>
              <a:t> from </a:t>
            </a:r>
            <a:r>
              <a:rPr lang="sv-SE" sz="4400" dirty="0" err="1">
                <a:latin typeface="Verdana" charset="0"/>
                <a:ea typeface="Verdana" charset="0"/>
                <a:cs typeface="Verdana" charset="0"/>
              </a:rPr>
              <a:t>Individual</a:t>
            </a:r>
            <a:r>
              <a:rPr lang="sv-SE" sz="4400" dirty="0">
                <a:latin typeface="Verdana" charset="0"/>
                <a:ea typeface="Verdana" charset="0"/>
                <a:cs typeface="Verdana" charset="0"/>
              </a:rPr>
              <a:t> &amp; </a:t>
            </a:r>
            <a:r>
              <a:rPr lang="sv-SE" sz="4400" dirty="0" err="1">
                <a:latin typeface="Verdana" charset="0"/>
                <a:ea typeface="Verdana" charset="0"/>
                <a:cs typeface="Verdana" charset="0"/>
              </a:rPr>
              <a:t>Aggregate</a:t>
            </a:r>
            <a:r>
              <a:rPr lang="sv-SE" sz="4400" dirty="0">
                <a:latin typeface="Verdana" charset="0"/>
                <a:ea typeface="Verdana" charset="0"/>
                <a:cs typeface="Verdana" charset="0"/>
              </a:rPr>
              <a:t> data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448198"/>
            <a:ext cx="8568952" cy="42211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Berg, van den, GJ, </a:t>
            </a:r>
            <a:r>
              <a:rPr lang="sv-SE" sz="3200" b="1" dirty="0">
                <a:latin typeface="Verdana" charset="0"/>
                <a:ea typeface="Verdana" charset="0"/>
                <a:cs typeface="Verdana" charset="0"/>
              </a:rPr>
              <a:t>Gerdtham, U-G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Hinke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, von, S, Lindeboom, M, Liss-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daniels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, J, Sundquist, J, Sundquist, K.</a:t>
            </a: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sv-SE" sz="3200" dirty="0">
                <a:latin typeface="Verdana" charset="0"/>
                <a:ea typeface="Verdana" charset="0"/>
                <a:cs typeface="Verdana" charset="0"/>
                <a:hlinkClick r:id="rId3"/>
              </a:rPr>
              <a:t>ulf.gerdtham@nek.lu.se</a:t>
            </a:r>
            <a:endParaRPr lang="sv-SE" sz="3200" dirty="0">
              <a:latin typeface="Verdana" charset="0"/>
              <a:ea typeface="Verdana" charset="0"/>
              <a:cs typeface="Verdana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Lund University</a:t>
            </a:r>
          </a:p>
          <a:p>
            <a:pPr lvl="0">
              <a:spcBef>
                <a:spcPts val="0"/>
              </a:spcBef>
              <a:spcAft>
                <a:spcPts val="2000"/>
              </a:spcAft>
            </a:pPr>
            <a:r>
              <a:rPr lang="en-US" sz="3200" kern="1200" dirty="0">
                <a:latin typeface="Verdana" charset="0"/>
                <a:ea typeface="Verdana" charset="0"/>
                <a:cs typeface="Verdana" charset="0"/>
              </a:rPr>
              <a:t>December 20, 2018</a:t>
            </a:r>
            <a:br>
              <a:rPr lang="en-US" sz="3200" kern="1200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3200" kern="1200" dirty="0" err="1">
                <a:latin typeface="Verdana" charset="0"/>
                <a:ea typeface="Verdana" charset="0"/>
                <a:cs typeface="Verdana" charset="0"/>
              </a:rPr>
              <a:t>Örebro</a:t>
            </a:r>
            <a:r>
              <a:rPr lang="en-US" sz="3200" kern="1200" dirty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sz="3200" dirty="0">
                <a:latin typeface="Verdana" charset="0"/>
                <a:ea typeface="Verdana" charset="0"/>
                <a:cs typeface="Verdana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6280743"/>
      </p:ext>
    </p:extLst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8245797" cy="1216025"/>
          </a:xfrm>
        </p:spPr>
        <p:txBody>
          <a:bodyPr/>
          <a:lstStyle/>
          <a:p>
            <a:r>
              <a:rPr lang="sv-SE" altLang="sv-SE" sz="4400" dirty="0">
                <a:latin typeface="Verdana" charset="0"/>
                <a:ea typeface="Verdana" charset="0"/>
                <a:cs typeface="Verdana" charset="0"/>
              </a:rPr>
              <a:t>County-</a:t>
            </a:r>
            <a:r>
              <a:rPr lang="sv-SE" altLang="sv-SE" sz="4400" dirty="0" err="1">
                <a:latin typeface="Verdana" charset="0"/>
                <a:ea typeface="Verdana" charset="0"/>
                <a:cs typeface="Verdana" charset="0"/>
              </a:rPr>
              <a:t>specific</a:t>
            </a:r>
            <a:r>
              <a:rPr lang="sv-SE" altLang="sv-SE" sz="4400" dirty="0">
                <a:latin typeface="Verdana" charset="0"/>
                <a:ea typeface="Verdana" charset="0"/>
                <a:cs typeface="Verdana" charset="0"/>
              </a:rPr>
              <a:t> trends</a:t>
            </a:r>
            <a:endParaRPr lang="sv-SE" sz="44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700808"/>
            <a:ext cx="914501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3152"/>
      </p:ext>
    </p:extLst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" y="116632"/>
            <a:ext cx="9033229" cy="662473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7504" y="5229200"/>
            <a:ext cx="83529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/>
          </a:p>
        </p:txBody>
      </p:sp>
      <p:sp>
        <p:nvSpPr>
          <p:cNvPr id="4" name="Ellips 3"/>
          <p:cNvSpPr/>
          <p:nvPr/>
        </p:nvSpPr>
        <p:spPr bwMode="auto">
          <a:xfrm>
            <a:off x="3635896" y="1196752"/>
            <a:ext cx="576064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Ellips 4"/>
          <p:cNvSpPr/>
          <p:nvPr/>
        </p:nvSpPr>
        <p:spPr bwMode="auto">
          <a:xfrm>
            <a:off x="5076056" y="1196752"/>
            <a:ext cx="576064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52336"/>
      </p:ext>
    </p:extLst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461821" cy="1216025"/>
          </a:xfrm>
        </p:spPr>
        <p:txBody>
          <a:bodyPr/>
          <a:lstStyle/>
          <a:p>
            <a:r>
              <a:rPr lang="en-US" altLang="en-US" sz="4400" dirty="0">
                <a:latin typeface="Verdana" charset="0"/>
                <a:ea typeface="Verdana" charset="0"/>
                <a:cs typeface="Verdana" charset="0"/>
              </a:rPr>
              <a:t>Trends in </a:t>
            </a:r>
            <a:r>
              <a:rPr lang="en-US" altLang="en-US" sz="4400" dirty="0" err="1">
                <a:latin typeface="Verdana" charset="0"/>
                <a:ea typeface="Verdana" charset="0"/>
                <a:cs typeface="Verdana" charset="0"/>
              </a:rPr>
              <a:t>unemp</a:t>
            </a:r>
            <a:r>
              <a:rPr lang="en-US" altLang="en-US" sz="4400" dirty="0">
                <a:latin typeface="Verdana" charset="0"/>
                <a:ea typeface="Verdana" charset="0"/>
                <a:cs typeface="Verdana" charset="0"/>
              </a:rPr>
              <a:t> rates</a:t>
            </a:r>
            <a:endParaRPr lang="sv-SE" sz="44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800"/>
            <a:ext cx="88569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87593"/>
      </p:ext>
    </p:extLst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Verdana" charset="0"/>
                <a:ea typeface="Verdana" charset="0"/>
                <a:cs typeface="Verdana" charset="0"/>
              </a:rPr>
              <a:t>Results I: Main analysis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00808"/>
            <a:ext cx="8197434" cy="271583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46" y="4416648"/>
            <a:ext cx="8197434" cy="254074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29643" y="3933056"/>
            <a:ext cx="365403" cy="663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46330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569325" cy="1216025"/>
          </a:xfrm>
        </p:spPr>
        <p:txBody>
          <a:bodyPr/>
          <a:lstStyle/>
          <a:p>
            <a:r>
              <a:rPr lang="en-US" sz="4400" dirty="0">
                <a:latin typeface="Verdana" charset="0"/>
                <a:ea typeface="Verdana" charset="0"/>
                <a:cs typeface="Verdana" charset="0"/>
              </a:rPr>
              <a:t>“</a:t>
            </a:r>
            <a:r>
              <a:rPr lang="en-US" sz="4400" dirty="0" err="1">
                <a:latin typeface="Verdana" charset="0"/>
                <a:ea typeface="Verdana" charset="0"/>
                <a:cs typeface="Verdana" charset="0"/>
              </a:rPr>
              <a:t>Finetuning</a:t>
            </a:r>
            <a:r>
              <a:rPr lang="en-US" sz="4400" dirty="0">
                <a:latin typeface="Verdana" charset="0"/>
                <a:ea typeface="Verdana" charset="0"/>
                <a:cs typeface="Verdana" charset="0"/>
              </a:rPr>
              <a:t>” the BC indicator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9685" y="3804912"/>
                <a:ext cx="1983941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5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2250" i="1"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US" sz="225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50" i="1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en-US" sz="2250" i="1"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US" sz="225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50" i="1">
                              <a:latin typeface="Cambria Math" charset="0"/>
                            </a:rPr>
                            <m:t>𝐵𝐶</m:t>
                          </m:r>
                        </m:e>
                        <m:sub>
                          <m:r>
                            <a:rPr lang="en-US" sz="2250" i="1">
                              <a:latin typeface="Cambria Math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5" y="3804912"/>
                <a:ext cx="1983941" cy="438582"/>
              </a:xfrm>
              <a:prstGeom prst="rect">
                <a:avLst/>
              </a:prstGeom>
              <a:blipFill rotWithShape="0"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6915" y="1592900"/>
                <a:ext cx="8028759" cy="2105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055"/>
                  </a:spcAft>
                  <a:buFont typeface="Wingdings" charset="2"/>
                  <a:buChar char="Ø"/>
                </a:pPr>
                <a:r>
                  <a:rPr lang="en-US" sz="2250" dirty="0">
                    <a:latin typeface="Verdana" charset="0"/>
                    <a:ea typeface="Verdana" charset="0"/>
                    <a:cs typeface="Verdana" charset="0"/>
                  </a:rPr>
                  <a:t>In macroeconomics, the BC is defined as short-run fluctuations in economic activity</a:t>
                </a:r>
                <a:r>
                  <a:rPr lang="en-US" sz="2250" i="1" dirty="0">
                    <a:latin typeface="Verdana" charset="0"/>
                    <a:ea typeface="Verdana" charset="0"/>
                    <a:cs typeface="Verdana" charset="0"/>
                  </a:rPr>
                  <a:t> around</a:t>
                </a:r>
                <a:r>
                  <a:rPr lang="en-US" sz="2250" dirty="0">
                    <a:latin typeface="Verdana" charset="0"/>
                    <a:ea typeface="Verdana" charset="0"/>
                    <a:cs typeface="Verdana" charset="0"/>
                  </a:rPr>
                  <a:t> a trend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5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𝑇</m:t>
                        </m:r>
                      </m:e>
                      <m:sub>
                        <m:r>
                          <a:rPr lang="en-US" sz="225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5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</a:p>
              <a:p>
                <a:pPr marL="342900" indent="-342900">
                  <a:spcAft>
                    <a:spcPts val="1055"/>
                  </a:spcAft>
                  <a:buFont typeface="Wingdings" charset="2"/>
                  <a:buChar char="Ø"/>
                </a:pPr>
                <a:r>
                  <a:rPr lang="en-US" sz="2250" dirty="0">
                    <a:latin typeface="Verdana" charset="0"/>
                    <a:ea typeface="Verdana" charset="0"/>
                    <a:cs typeface="Verdana" charset="0"/>
                  </a:rPr>
                  <a:t>Thus two forces are at play, as opposed to just the level of the variable </a:t>
                </a:r>
              </a:p>
              <a:p>
                <a:pPr marL="342900" indent="-342900">
                  <a:spcAft>
                    <a:spcPts val="1055"/>
                  </a:spcAft>
                  <a:buFont typeface="Wingdings" charset="2"/>
                  <a:buChar char="Ø"/>
                </a:pPr>
                <a:r>
                  <a:rPr lang="en-US" sz="2250" dirty="0">
                    <a:latin typeface="Verdana" charset="0"/>
                    <a:ea typeface="Verdana" charset="0"/>
                    <a:cs typeface="Verdana" charset="0"/>
                  </a:rPr>
                  <a:t>We capture this using an additive model:</a:t>
                </a:r>
                <a:r>
                  <a:rPr lang="en-GB" sz="225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endParaRPr lang="en-US" sz="2250" dirty="0"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15" y="1592900"/>
                <a:ext cx="8028759" cy="2105705"/>
              </a:xfrm>
              <a:prstGeom prst="rect">
                <a:avLst/>
              </a:prstGeom>
              <a:blipFill rotWithShape="0">
                <a:blip r:embed="rId4"/>
                <a:stretch>
                  <a:fillRect l="-911" t="-1734" b="-491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6916" y="4361423"/>
                <a:ext cx="8028758" cy="2451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055"/>
                  </a:spcAft>
                  <a:buFont typeface="Wingdings" charset="2"/>
                  <a:buChar char="Ø"/>
                </a:pPr>
                <a:r>
                  <a:rPr lang="en-US" sz="2250" dirty="0">
                    <a:latin typeface="Verdana" charset="0"/>
                    <a:ea typeface="Verdana" charset="0"/>
                    <a:cs typeface="Verdana" charset="0"/>
                  </a:rPr>
                  <a:t>Relying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5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𝐸</m:t>
                        </m:r>
                      </m:e>
                      <m:sub>
                        <m:r>
                          <a:rPr lang="en-US" sz="225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50" dirty="0">
                    <a:latin typeface="Verdana" charset="0"/>
                    <a:ea typeface="Verdana" charset="0"/>
                    <a:cs typeface="Verdana" charset="0"/>
                  </a:rPr>
                  <a:t> as the BC indicator is troublesome as it includes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5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𝑇</m:t>
                        </m:r>
                      </m:e>
                      <m:sub>
                        <m:r>
                          <a:rPr lang="en-US" sz="225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50" dirty="0">
                    <a:latin typeface="Verdana" charset="0"/>
                    <a:ea typeface="Verdana" charset="0"/>
                    <a:cs typeface="Verdana" charset="0"/>
                  </a:rPr>
                  <a:t>, which may confound BC</a:t>
                </a:r>
              </a:p>
              <a:p>
                <a:pPr marL="342900" indent="-342900">
                  <a:spcAft>
                    <a:spcPts val="1055"/>
                  </a:spcAft>
                  <a:buFont typeface="Wingdings" charset="2"/>
                  <a:buChar char="Ø"/>
                </a:pPr>
                <a:r>
                  <a:rPr lang="en-US" sz="2250" dirty="0">
                    <a:latin typeface="Verdana" charset="0"/>
                    <a:ea typeface="Verdana" charset="0"/>
                    <a:cs typeface="Verdana" charset="0"/>
                  </a:rPr>
                  <a:t>We therefore identify the BC utilizing decomposed time series &amp; exploit solely the cyclical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5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US" sz="225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𝐵𝐶</m:t>
                        </m:r>
                      </m:e>
                      <m:sub>
                        <m:r>
                          <a:rPr lang="en-US" sz="225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50" dirty="0">
                    <a:latin typeface="Verdana" charset="0"/>
                    <a:ea typeface="Verdana" charset="0"/>
                    <a:cs typeface="Verdana" charset="0"/>
                  </a:rPr>
                  <a:t> in an extended analyses</a:t>
                </a:r>
              </a:p>
              <a:p>
                <a:pPr marL="342900" indent="-342900">
                  <a:spcAft>
                    <a:spcPts val="1055"/>
                  </a:spcAft>
                  <a:buFont typeface="Wingdings" charset="2"/>
                  <a:buChar char="Ø"/>
                </a:pPr>
                <a:r>
                  <a:rPr lang="en-US" sz="2250" dirty="0">
                    <a:latin typeface="Verdana" charset="0"/>
                    <a:ea typeface="Verdana" charset="0"/>
                    <a:cs typeface="Verdana" charset="0"/>
                  </a:rPr>
                  <a:t>To this end, we use the </a:t>
                </a:r>
                <a:r>
                  <a:rPr lang="en-US" sz="2250" dirty="0" err="1">
                    <a:latin typeface="Verdana" charset="0"/>
                    <a:ea typeface="Verdana" charset="0"/>
                    <a:cs typeface="Verdana" charset="0"/>
                  </a:rPr>
                  <a:t>Hodrick</a:t>
                </a:r>
                <a:r>
                  <a:rPr lang="en-US" sz="2250" dirty="0">
                    <a:latin typeface="Verdana" charset="0"/>
                    <a:ea typeface="Verdana" charset="0"/>
                    <a:cs typeface="Verdana" charset="0"/>
                  </a:rPr>
                  <a:t>-Prescott (HP) filter</a:t>
                </a:r>
                <a:endParaRPr lang="en-GB" sz="2250" dirty="0"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16" y="4361423"/>
                <a:ext cx="8028758" cy="2451953"/>
              </a:xfrm>
              <a:prstGeom prst="rect">
                <a:avLst/>
              </a:prstGeom>
              <a:blipFill rotWithShape="0">
                <a:blip r:embed="rId5"/>
                <a:stretch>
                  <a:fillRect l="-911" t="-1737" r="-76" b="-421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736034"/>
      </p:ext>
    </p:extLst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Verdana" charset="0"/>
                <a:ea typeface="Verdana" charset="0"/>
                <a:cs typeface="Verdana" charset="0"/>
              </a:rPr>
              <a:t>Trend &amp; cycle using UR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1628800"/>
            <a:ext cx="818013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57179"/>
      </p:ext>
    </p:extLst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569325" cy="1216025"/>
          </a:xfrm>
        </p:spPr>
        <p:txBody>
          <a:bodyPr/>
          <a:lstStyle/>
          <a:p>
            <a:r>
              <a:rPr lang="en-US" sz="4400" dirty="0">
                <a:latin typeface="Verdana" charset="0"/>
                <a:ea typeface="Verdana" charset="0"/>
                <a:cs typeface="Verdana" charset="0"/>
              </a:rPr>
              <a:t>Robustness analysis I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53" y="1628800"/>
            <a:ext cx="8251811" cy="46085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81972376"/>
      </p:ext>
    </p:extLst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8677845" cy="1216025"/>
          </a:xfrm>
        </p:spPr>
        <p:txBody>
          <a:bodyPr/>
          <a:lstStyle/>
          <a:p>
            <a:r>
              <a:rPr lang="sv-SE" sz="4400" dirty="0" err="1"/>
              <a:t>Robustness</a:t>
            </a:r>
            <a:r>
              <a:rPr lang="sv-SE" sz="4400" dirty="0"/>
              <a:t> </a:t>
            </a:r>
            <a:r>
              <a:rPr lang="sv-SE" sz="4400" dirty="0" err="1"/>
              <a:t>analysis</a:t>
            </a:r>
            <a:r>
              <a:rPr lang="sv-SE" sz="4400" dirty="0"/>
              <a:t> II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4" y="1700808"/>
            <a:ext cx="8173789" cy="50405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1341673"/>
      </p:ext>
    </p:extLst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8749853" cy="1216025"/>
          </a:xfrm>
        </p:spPr>
        <p:txBody>
          <a:bodyPr/>
          <a:lstStyle/>
          <a:p>
            <a:r>
              <a:rPr lang="en-US" sz="4400" dirty="0">
                <a:latin typeface="Verdana" charset="0"/>
                <a:ea typeface="Verdana" charset="0"/>
                <a:cs typeface="Verdana" charset="0"/>
              </a:rPr>
              <a:t>Robustness analysis III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67842"/>
            <a:ext cx="9145016" cy="52895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Ellips 3"/>
          <p:cNvSpPr/>
          <p:nvPr/>
        </p:nvSpPr>
        <p:spPr bwMode="auto">
          <a:xfrm>
            <a:off x="3419872" y="2708920"/>
            <a:ext cx="576064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Ellips 4"/>
          <p:cNvSpPr/>
          <p:nvPr/>
        </p:nvSpPr>
        <p:spPr bwMode="auto">
          <a:xfrm>
            <a:off x="4067944" y="3717032"/>
            <a:ext cx="720080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Ellips 5"/>
          <p:cNvSpPr/>
          <p:nvPr/>
        </p:nvSpPr>
        <p:spPr bwMode="auto">
          <a:xfrm>
            <a:off x="4139952" y="4725144"/>
            <a:ext cx="576064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Ellips 6"/>
          <p:cNvSpPr/>
          <p:nvPr/>
        </p:nvSpPr>
        <p:spPr bwMode="auto">
          <a:xfrm>
            <a:off x="3347864" y="5733256"/>
            <a:ext cx="648072" cy="2880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Ellips 7"/>
          <p:cNvSpPr/>
          <p:nvPr/>
        </p:nvSpPr>
        <p:spPr bwMode="auto">
          <a:xfrm>
            <a:off x="7524328" y="4725144"/>
            <a:ext cx="648072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7797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Verdana" charset="0"/>
                <a:ea typeface="Verdana" charset="0"/>
                <a:cs typeface="Verdana" charset="0"/>
              </a:rPr>
              <a:t>Discussion &amp; 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496944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Pro-cyclical mortality effects of similar size at both the individual level &amp; the regional level age 20-44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This suggests that it is NOT the different levels of analyses that drive some of the conflicting findings in the literature (as we thought</a:t>
            </a:r>
            <a:r>
              <a:rPr lang="mr-IN" sz="2400" dirty="0">
                <a:latin typeface="Verdana" charset="0"/>
                <a:ea typeface="Verdana" charset="0"/>
                <a:cs typeface="Verdana" charset="0"/>
              </a:rPr>
              <a:t>…</a:t>
            </a:r>
            <a:r>
              <a:rPr lang="sv-SE" sz="2400" dirty="0">
                <a:latin typeface="Verdana" charset="0"/>
                <a:ea typeface="Verdana" charset="0"/>
                <a:cs typeface="Verdana" charset="0"/>
              </a:rPr>
              <a:t>)</a:t>
            </a:r>
            <a:r>
              <a:rPr lang="en-GB" sz="2400" dirty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Our estimates at both levels suggest that a 1 </a:t>
            </a:r>
            <a:r>
              <a:rPr lang="en-US" sz="2400" dirty="0" err="1">
                <a:latin typeface="Verdana" charset="0"/>
                <a:ea typeface="Verdana" charset="0"/>
                <a:cs typeface="Verdana" charset="0"/>
              </a:rPr>
              <a:t>std</a:t>
            </a: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 dev increase in the UR reduces mortality by around 12% among 20-44 year old males but we find no effect on 45-64 year old males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We find also a SES gradient in the </a:t>
            </a:r>
            <a:r>
              <a:rPr lang="en-US" sz="2400" i="1" dirty="0">
                <a:latin typeface="Verdana" charset="0"/>
                <a:ea typeface="Verdana" charset="0"/>
                <a:cs typeface="Verdana" charset="0"/>
              </a:rPr>
              <a:t>response</a:t>
            </a: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 to the BC fluctuations, i.e. BC appear only to affect poor &amp; less educated people in the younger part of the labor force &amp; this may be due to less job security</a:t>
            </a:r>
          </a:p>
        </p:txBody>
      </p:sp>
    </p:spTree>
    <p:extLst>
      <p:ext uri="{BB962C8B-B14F-4D97-AF65-F5344CB8AC3E}">
        <p14:creationId xmlns:p14="http://schemas.microsoft.com/office/powerpoint/2010/main" val="122290502"/>
      </p:ext>
    </p:extLst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/>
              <a:t>Background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38064"/>
            <a:ext cx="8496944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Renewed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interest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in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economic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conditions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&amp;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mortality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.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Ruhm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(2000; QJE)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showed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that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mortality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increases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in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good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economic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times</a:t>
            </a:r>
            <a:endParaRPr lang="sv-SE" sz="2800" dirty="0">
              <a:latin typeface="Verdana" charset="0"/>
              <a:ea typeface="Verdana" charset="0"/>
              <a:cs typeface="Verdana" charset="0"/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Many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studies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have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replicated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”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Ruhm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” 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using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different data,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methods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, different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outcomes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of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health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&amp;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health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behaviors</a:t>
            </a:r>
            <a:endParaRPr lang="sv-SE" sz="2800" dirty="0">
              <a:latin typeface="Verdana" charset="0"/>
              <a:ea typeface="Verdana" charset="0"/>
              <a:cs typeface="Verdana" charset="0"/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Results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are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mixed: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where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some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supports </a:t>
            </a: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(e.g. Gerdtham &amp; </a:t>
            </a:r>
            <a:r>
              <a:rPr lang="en-US" sz="2800" dirty="0" err="1">
                <a:latin typeface="Verdana" charset="0"/>
                <a:ea typeface="Verdana" charset="0"/>
                <a:cs typeface="Verdana" charset="0"/>
              </a:rPr>
              <a:t>Ruhm</a:t>
            </a: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, 2006; </a:t>
            </a:r>
            <a:r>
              <a:rPr lang="en-US" sz="2800" dirty="0" err="1">
                <a:latin typeface="Verdana" charset="0"/>
                <a:ea typeface="Verdana" charset="0"/>
                <a:cs typeface="Verdana" charset="0"/>
              </a:rPr>
              <a:t>Neumayer</a:t>
            </a: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, 2004; Tapia Granados, 2005, 2008)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while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other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find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the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opposite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(see Gerdtham &amp; </a:t>
            </a:r>
            <a:r>
              <a:rPr lang="en-US" sz="2800" dirty="0" err="1">
                <a:latin typeface="Verdana" charset="0"/>
                <a:ea typeface="Verdana" charset="0"/>
                <a:cs typeface="Verdana" charset="0"/>
              </a:rPr>
              <a:t>Johannesson</a:t>
            </a: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, 2005;Economou et al., 2008)</a:t>
            </a:r>
            <a:endParaRPr lang="sv-SE" sz="28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31271"/>
      </p:ext>
    </p:extLst>
  </p:cSld>
  <p:clrMapOvr>
    <a:masterClrMapping/>
  </p:clrMapOvr>
  <p:transition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7A766A-235D-5A4E-A649-49169F45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001000" cy="1216025"/>
          </a:xfrm>
        </p:spPr>
        <p:txBody>
          <a:bodyPr/>
          <a:lstStyle/>
          <a:p>
            <a:r>
              <a:rPr lang="sv-SE" sz="4400" dirty="0" err="1"/>
              <a:t>Next</a:t>
            </a:r>
            <a:r>
              <a:rPr lang="sv-SE" sz="4400" dirty="0"/>
              <a:t> </a:t>
            </a:r>
            <a:r>
              <a:rPr lang="sv-SE" sz="4400" dirty="0" err="1"/>
              <a:t>project</a:t>
            </a:r>
            <a:endParaRPr lang="sv-SE" sz="4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91E31D-630A-094B-8ABE-85B0FC65F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52" y="1538064"/>
            <a:ext cx="8267712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sv-SE" dirty="0"/>
              <a:t>Register data on total population 20-29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olds</a:t>
            </a:r>
            <a:r>
              <a:rPr lang="sv-SE" dirty="0"/>
              <a:t> in Sweden </a:t>
            </a:r>
            <a:r>
              <a:rPr lang="sv-SE" dirty="0" err="1"/>
              <a:t>during</a:t>
            </a:r>
            <a:r>
              <a:rPr lang="sv-SE" dirty="0"/>
              <a:t> 2001-2013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sv-SE" dirty="0"/>
              <a:t>Mental </a:t>
            </a:r>
            <a:r>
              <a:rPr lang="sv-SE" dirty="0" err="1"/>
              <a:t>ill-health</a:t>
            </a:r>
            <a:r>
              <a:rPr lang="sv-SE" dirty="0"/>
              <a:t> &amp; </a:t>
            </a:r>
            <a:r>
              <a:rPr lang="sv-SE" dirty="0" err="1"/>
              <a:t>substance</a:t>
            </a:r>
            <a:r>
              <a:rPr lang="sv-SE" dirty="0"/>
              <a:t> abuse (</a:t>
            </a:r>
            <a:r>
              <a:rPr lang="sv-SE" dirty="0" err="1"/>
              <a:t>narcotics</a:t>
            </a:r>
            <a:r>
              <a:rPr lang="sv-SE" dirty="0"/>
              <a:t>, </a:t>
            </a:r>
            <a:r>
              <a:rPr lang="sv-SE" dirty="0" err="1"/>
              <a:t>alcohol</a:t>
            </a:r>
            <a:r>
              <a:rPr lang="sv-SE" dirty="0"/>
              <a:t> &amp; </a:t>
            </a:r>
            <a:r>
              <a:rPr lang="sv-SE" dirty="0" err="1"/>
              <a:t>tobacco</a:t>
            </a:r>
            <a:r>
              <a:rPr lang="sv-SE" dirty="0"/>
              <a:t>; </a:t>
            </a:r>
            <a:r>
              <a:rPr lang="sv-SE" dirty="0" err="1"/>
              <a:t>outpatient</a:t>
            </a:r>
            <a:r>
              <a:rPr lang="sv-SE" dirty="0"/>
              <a:t> &amp; </a:t>
            </a:r>
            <a:r>
              <a:rPr lang="sv-SE" dirty="0" err="1"/>
              <a:t>inpatient</a:t>
            </a:r>
            <a:r>
              <a:rPr lang="sv-SE" dirty="0"/>
              <a:t>, </a:t>
            </a:r>
            <a:r>
              <a:rPr lang="sv-SE" dirty="0" err="1"/>
              <a:t>pharmaceuticals</a:t>
            </a:r>
            <a:r>
              <a:rPr lang="sv-SE" dirty="0"/>
              <a:t> </a:t>
            </a:r>
            <a:r>
              <a:rPr lang="sv-SE" dirty="0" err="1"/>
              <a:t>consumption</a:t>
            </a:r>
            <a:r>
              <a:rPr lang="sv-SE" dirty="0"/>
              <a:t>, </a:t>
            </a:r>
            <a:r>
              <a:rPr lang="sv-SE" dirty="0" err="1"/>
              <a:t>death</a:t>
            </a:r>
            <a:r>
              <a:rPr lang="sv-SE" dirty="0"/>
              <a:t> by </a:t>
            </a:r>
            <a:r>
              <a:rPr lang="sv-SE" dirty="0" err="1"/>
              <a:t>suicide</a:t>
            </a:r>
            <a:r>
              <a:rPr lang="sv-SE" dirty="0"/>
              <a:t>)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sv-SE" dirty="0" err="1"/>
              <a:t>Male</a:t>
            </a:r>
            <a:r>
              <a:rPr lang="sv-SE" dirty="0"/>
              <a:t> &amp; </a:t>
            </a:r>
            <a:r>
              <a:rPr lang="sv-SE" dirty="0" err="1"/>
              <a:t>females</a:t>
            </a:r>
            <a:r>
              <a:rPr lang="sv-SE" dirty="0"/>
              <a:t>, SES, </a:t>
            </a:r>
            <a:r>
              <a:rPr lang="sv-SE" dirty="0" err="1"/>
              <a:t>foreign</a:t>
            </a:r>
            <a:endParaRPr lang="sv-SE" dirty="0"/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sv-SE" dirty="0" err="1"/>
              <a:t>Asymmetric</a:t>
            </a:r>
            <a:r>
              <a:rPr lang="sv-SE" dirty="0"/>
              <a:t> </a:t>
            </a:r>
            <a:r>
              <a:rPr lang="sv-SE" dirty="0" err="1"/>
              <a:t>effects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upturns</a:t>
            </a:r>
            <a:r>
              <a:rPr lang="sv-SE" dirty="0"/>
              <a:t>- &amp; </a:t>
            </a:r>
            <a:r>
              <a:rPr lang="sv-SE" dirty="0" err="1"/>
              <a:t>downturns</a:t>
            </a:r>
            <a:r>
              <a:rPr lang="sv-SE" dirty="0"/>
              <a:t>, alternative lag </a:t>
            </a:r>
            <a:r>
              <a:rPr lang="sv-SE" dirty="0" err="1"/>
              <a:t>structure</a:t>
            </a:r>
            <a:endParaRPr lang="sv-SE" dirty="0"/>
          </a:p>
          <a:p>
            <a:pPr>
              <a:spcAft>
                <a:spcPts val="300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2422588"/>
      </p:ext>
    </p:extLst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>
                <a:latin typeface="Verdana" charset="0"/>
                <a:ea typeface="Verdana" charset="0"/>
                <a:cs typeface="Verdana" charset="0"/>
              </a:rPr>
              <a:t>Mechanisms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4674" y="1610072"/>
            <a:ext cx="8317805" cy="4267200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Similar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mechanisms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have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been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put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forward for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procyclical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&amp;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countercyclical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mortality</a:t>
            </a:r>
            <a:endParaRPr lang="sv-SE" sz="3200" dirty="0">
              <a:latin typeface="Verdana" charset="0"/>
              <a:ea typeface="Verdana" charset="0"/>
              <a:cs typeface="Verdana" charset="0"/>
            </a:endParaRPr>
          </a:p>
          <a:p>
            <a:pPr marL="522368" indent="-522368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Risky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behaviors</a:t>
            </a:r>
            <a:endParaRPr lang="sv-SE" sz="3200" dirty="0">
              <a:latin typeface="Verdana" charset="0"/>
              <a:ea typeface="Verdana" charset="0"/>
              <a:cs typeface="Verdana" charset="0"/>
            </a:endParaRPr>
          </a:p>
          <a:p>
            <a:pPr marL="522368" indent="-522368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Opportunty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cost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of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time</a:t>
            </a:r>
            <a:endParaRPr lang="sv-SE" sz="3200" dirty="0">
              <a:latin typeface="Verdana" charset="0"/>
              <a:ea typeface="Verdana" charset="0"/>
              <a:cs typeface="Verdana" charset="0"/>
            </a:endParaRPr>
          </a:p>
          <a:p>
            <a:pPr marL="522368" indent="-522368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Migrants</a:t>
            </a:r>
          </a:p>
          <a:p>
            <a:pPr marL="522368" indent="-522368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Job-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related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stress</a:t>
            </a:r>
          </a:p>
          <a:p>
            <a:pPr>
              <a:spcAft>
                <a:spcPts val="2000"/>
              </a:spcAft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41299454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err="1"/>
              <a:t>Macro</a:t>
            </a:r>
            <a:r>
              <a:rPr lang="sv-SE" sz="4400" dirty="0"/>
              <a:t>- </a:t>
            </a:r>
            <a:r>
              <a:rPr lang="sv-SE" sz="4400" dirty="0" err="1"/>
              <a:t>versus</a:t>
            </a:r>
            <a:r>
              <a:rPr lang="sv-SE" sz="4400" dirty="0"/>
              <a:t> </a:t>
            </a:r>
            <a:r>
              <a:rPr lang="sv-SE" sz="4400" dirty="0" err="1"/>
              <a:t>micro</a:t>
            </a:r>
            <a:r>
              <a:rPr lang="sv-SE" sz="4400" dirty="0"/>
              <a:t> data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826096"/>
            <a:ext cx="8208912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One of the diff’s btw these studies is the level of analysis: microdata or </a:t>
            </a:r>
            <a:r>
              <a:rPr lang="en-US" sz="2800" dirty="0" err="1">
                <a:latin typeface="Verdana" charset="0"/>
                <a:ea typeface="Verdana" charset="0"/>
                <a:cs typeface="Verdana" charset="0"/>
              </a:rPr>
              <a:t>macrodata</a:t>
            </a:r>
            <a:endParaRPr lang="en-US" sz="2800" dirty="0">
              <a:latin typeface="Verdana" charset="0"/>
              <a:ea typeface="Verdana" charset="0"/>
              <a:cs typeface="Verdana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800" dirty="0" err="1">
                <a:latin typeface="Verdana" charset="0"/>
                <a:ea typeface="Verdana" charset="0"/>
                <a:cs typeface="Verdana" charset="0"/>
              </a:rPr>
              <a:t>Macrodata</a:t>
            </a: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 analysis tend to find that mortality is </a:t>
            </a:r>
            <a:r>
              <a:rPr lang="en-US" sz="2800" dirty="0" err="1">
                <a:latin typeface="Verdana" charset="0"/>
                <a:ea typeface="Verdana" charset="0"/>
                <a:cs typeface="Verdana" charset="0"/>
              </a:rPr>
              <a:t>procyclical</a:t>
            </a: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 whereas micro-data analysis tend to find the opposite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So, are the mixed results of the relation-ship btw business cycles in economic activity &amp; health due to the different levels of analysis in the different studies?</a:t>
            </a:r>
          </a:p>
        </p:txBody>
      </p:sp>
    </p:spTree>
    <p:extLst>
      <p:ext uri="{BB962C8B-B14F-4D97-AF65-F5344CB8AC3E}">
        <p14:creationId xmlns:p14="http://schemas.microsoft.com/office/powerpoint/2010/main" val="775732693"/>
      </p:ext>
    </p:extLst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err="1">
                <a:latin typeface="Verdana" charset="0"/>
                <a:ea typeface="Verdana" charset="0"/>
                <a:cs typeface="Verdana" charset="0"/>
              </a:rPr>
              <a:t>Aim</a:t>
            </a:r>
            <a:r>
              <a:rPr lang="sv-SE" sz="44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4400" dirty="0" err="1">
                <a:latin typeface="Verdana" charset="0"/>
                <a:ea typeface="Verdana" charset="0"/>
                <a:cs typeface="Verdana" charset="0"/>
              </a:rPr>
              <a:t>of</a:t>
            </a:r>
            <a:r>
              <a:rPr lang="sv-SE" sz="4400" dirty="0">
                <a:latin typeface="Verdana" charset="0"/>
                <a:ea typeface="Verdana" charset="0"/>
                <a:cs typeface="Verdana" charset="0"/>
              </a:rPr>
              <a:t> the </a:t>
            </a:r>
            <a:r>
              <a:rPr lang="sv-SE" sz="4400" dirty="0" err="1">
                <a:latin typeface="Verdana" charset="0"/>
                <a:ea typeface="Verdana" charset="0"/>
                <a:cs typeface="Verdana" charset="0"/>
              </a:rPr>
              <a:t>study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754088"/>
            <a:ext cx="828092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Using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a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random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sample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from the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entire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Swe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-pop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we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study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the relationship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btw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transitory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changes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in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economic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conditions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&amp;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individual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as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well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as regional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mortality</a:t>
            </a:r>
            <a:endParaRPr lang="sv-SE" sz="2800" dirty="0">
              <a:latin typeface="Verdana" charset="0"/>
              <a:ea typeface="Verdana" charset="0"/>
              <a:cs typeface="Verdana" charset="0"/>
            </a:endParaRPr>
          </a:p>
          <a:p>
            <a:pPr>
              <a:spcAft>
                <a:spcPts val="3000"/>
              </a:spcAft>
            </a:pP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Main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question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how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accurate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do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models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using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aggregate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data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infer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effects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of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the BC on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mortality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at the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individual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level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, by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comparing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the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analyses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on the same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underlying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data,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estimated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at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both</a:t>
            </a:r>
            <a:r>
              <a:rPr lang="sv-SE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800" dirty="0" err="1">
                <a:latin typeface="Verdana" charset="0"/>
                <a:ea typeface="Verdana" charset="0"/>
                <a:cs typeface="Verdana" charset="0"/>
              </a:rPr>
              <a:t>levels</a:t>
            </a:r>
            <a:endParaRPr lang="sv-SE" sz="28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5520"/>
      </p:ext>
    </p:extLst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4675" y="340767"/>
            <a:ext cx="8001000" cy="1216025"/>
          </a:xfrm>
        </p:spPr>
        <p:txBody>
          <a:bodyPr/>
          <a:lstStyle/>
          <a:p>
            <a:r>
              <a:rPr lang="sv-SE" sz="4400">
                <a:latin typeface="Verdana" charset="0"/>
                <a:ea typeface="Verdana" charset="0"/>
                <a:cs typeface="Verdana" charset="0"/>
              </a:rPr>
              <a:t>Methods</a:t>
            </a:r>
            <a:endParaRPr lang="sv-SE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>
              <a:xfrm>
                <a:off x="574675" y="3573016"/>
                <a:ext cx="8157594" cy="2702774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charset="0"/>
                        <a:ea typeface="Verdana" charset="0"/>
                        <a:cs typeface="Verdana" charset="0"/>
                      </a:rPr>
                      <m:t>𝑖</m:t>
                    </m:r>
                  </m:oMath>
                </a14:m>
                <a:r>
                  <a:rPr lang="en-GB" sz="2400" dirty="0">
                    <a:latin typeface="Verdana" charset="0"/>
                    <a:ea typeface="Verdana" charset="0"/>
                    <a:cs typeface="Verdan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charset="0"/>
                        <a:ea typeface="Verdana" charset="0"/>
                        <a:cs typeface="Verdana" charset="0"/>
                      </a:rPr>
                      <m:t>𝑗</m:t>
                    </m:r>
                  </m:oMath>
                </a14:m>
                <a:r>
                  <a:rPr lang="en-GB" sz="2400" dirty="0">
                    <a:latin typeface="Verdana" charset="0"/>
                    <a:ea typeface="Verdana" charset="0"/>
                    <a:cs typeface="Verdana" charset="0"/>
                  </a:rPr>
                  <a:t> &amp;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charset="0"/>
                        <a:ea typeface="Verdana" charset="0"/>
                        <a:cs typeface="Verdana" charset="0"/>
                      </a:rPr>
                      <m:t>𝑡</m:t>
                    </m:r>
                  </m:oMath>
                </a14:m>
                <a:r>
                  <a:rPr lang="en-GB" sz="2400" dirty="0">
                    <a:latin typeface="Verdana" charset="0"/>
                    <a:ea typeface="Verdana" charset="0"/>
                    <a:cs typeface="Verdana" charset="0"/>
                  </a:rPr>
                  <a:t> refer to the </a:t>
                </a:r>
                <a:r>
                  <a:rPr lang="en-GB" sz="2400" dirty="0" err="1">
                    <a:latin typeface="Verdana" charset="0"/>
                    <a:ea typeface="Verdana" charset="0"/>
                    <a:cs typeface="Verdana" charset="0"/>
                  </a:rPr>
                  <a:t>indiv</a:t>
                </a:r>
                <a:r>
                  <a:rPr lang="en-GB" sz="2400" dirty="0">
                    <a:latin typeface="Verdana" charset="0"/>
                    <a:ea typeface="Verdana" charset="0"/>
                    <a:cs typeface="Verdana" charset="0"/>
                  </a:rPr>
                  <a:t>, region &amp;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sv-SE" sz="2400" i="1">
                                <a:latin typeface="Cambria Math" panose="02040503050406030204" pitchFamily="18" charset="0"/>
                                <a:ea typeface="Verdana" charset="0"/>
                                <a:cs typeface="Verdana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latin typeface="Cambria Math" charset="0"/>
                                <a:ea typeface="Verdana" charset="0"/>
                                <a:cs typeface="Verdana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GB" sz="24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GB" sz="2400" dirty="0">
                    <a:latin typeface="Verdana" charset="0"/>
                    <a:ea typeface="Verdana" charset="0"/>
                    <a:cs typeface="Verdana" charset="0"/>
                  </a:rPr>
                  <a:t> denotes the regional mean of the </a:t>
                </a:r>
                <a:r>
                  <a:rPr lang="en-GB" sz="2400" dirty="0" err="1">
                    <a:latin typeface="Verdana" charset="0"/>
                    <a:ea typeface="Verdana" charset="0"/>
                    <a:cs typeface="Verdana" charset="0"/>
                  </a:rPr>
                  <a:t>indiv</a:t>
                </a:r>
                <a:r>
                  <a:rPr lang="en-GB" sz="2400" dirty="0">
                    <a:latin typeface="Verdana" charset="0"/>
                    <a:ea typeface="Verdana" charset="0"/>
                    <a:cs typeface="Verdana" charset="0"/>
                  </a:rPr>
                  <a:t>-level covariate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𝑋</m:t>
                        </m:r>
                      </m:e>
                      <m:sub>
                        <m:r>
                          <a:rPr lang="en-GB" sz="24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𝑖𝑗𝑡</m:t>
                        </m:r>
                      </m:sub>
                    </m:sSub>
                  </m:oMath>
                </a14:m>
                <a:r>
                  <a:rPr lang="en-GB" sz="2400" dirty="0">
                    <a:latin typeface="Verdana" charset="0"/>
                    <a:ea typeface="Verdana" charset="0"/>
                    <a:cs typeface="Verdana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𝑖𝑗𝑡</m:t>
                        </m:r>
                      </m:sub>
                    </m:sSub>
                  </m:oMath>
                </a14:m>
                <a:r>
                  <a:rPr lang="en-GB" sz="2400" dirty="0">
                    <a:latin typeface="Verdana" charset="0"/>
                    <a:ea typeface="Verdana" charset="0"/>
                    <a:cs typeface="Verdana" charset="0"/>
                  </a:rPr>
                  <a:t> is the binary </a:t>
                </a:r>
                <a:r>
                  <a:rPr lang="en-GB" sz="2400" dirty="0" err="1">
                    <a:latin typeface="Verdana" charset="0"/>
                    <a:ea typeface="Verdana" charset="0"/>
                    <a:cs typeface="Verdana" charset="0"/>
                  </a:rPr>
                  <a:t>var</a:t>
                </a:r>
                <a:r>
                  <a:rPr lang="en-GB" sz="2400" dirty="0">
                    <a:latin typeface="Verdana" charset="0"/>
                    <a:ea typeface="Verdana" charset="0"/>
                    <a:cs typeface="Verdana" charset="0"/>
                  </a:rPr>
                  <a:t> for having died at time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charset="0"/>
                        <a:ea typeface="Verdana" charset="0"/>
                        <a:cs typeface="Verdana" charset="0"/>
                      </a:rPr>
                      <m:t>𝑡</m:t>
                    </m:r>
                  </m:oMath>
                </a14:m>
                <a:r>
                  <a:rPr lang="en-GB" sz="2400" dirty="0">
                    <a:latin typeface="Verdana" charset="0"/>
                    <a:ea typeface="Verdana" charset="0"/>
                    <a:cs typeface="Verdana" charset="0"/>
                  </a:rPr>
                  <a:t>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GB" sz="2400" dirty="0">
                    <a:latin typeface="Verdana" charset="0"/>
                    <a:ea typeface="Verdana" charset="0"/>
                    <a:cs typeface="Verdana" charset="0"/>
                  </a:rPr>
                  <a:t> is the mortality rate (deaths per 100,000)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400" dirty="0">
                    <a:latin typeface="Verdana" charset="0"/>
                    <a:ea typeface="Verdana" charset="0"/>
                    <a:cs typeface="Verdana" charset="0"/>
                  </a:rPr>
                  <a:t>All models control for</a:t>
                </a:r>
                <a:r>
                  <a:rPr lang="en-US" sz="2400" dirty="0">
                    <a:latin typeface="Verdana" charset="0"/>
                    <a:ea typeface="Verdana" charset="0"/>
                    <a:cs typeface="Verdana" charset="0"/>
                  </a:rPr>
                  <a:t> region &amp; year fixed effects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latin typeface="Verdana" charset="0"/>
                    <a:ea typeface="Verdana" charset="0"/>
                    <a:cs typeface="Verdana" charset="0"/>
                  </a:rPr>
                  <a:t> &amp;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Verdana" charset="0"/>
                        <a:cs typeface="Verdana" charset="0"/>
                      </a:rPr>
                      <m:t> </m:t>
                    </m:r>
                    <m:sSub>
                      <m:sSubPr>
                        <m:ctrlPr>
                          <a:rPr lang="sv-SE" sz="24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en-US" sz="2400" i="1" dirty="0">
                    <a:latin typeface="Verdana" charset="0"/>
                    <a:ea typeface="Verdana" charset="0"/>
                    <a:cs typeface="Verdana" charset="0"/>
                  </a:rPr>
                  <a:t>BC</a:t>
                </a:r>
                <a:r>
                  <a:rPr lang="en-US" sz="2400" dirty="0">
                    <a:latin typeface="Verdana" charset="0"/>
                    <a:ea typeface="Verdana" charset="0"/>
                    <a:cs typeface="Verdana" charset="0"/>
                  </a:rPr>
                  <a:t>, is always measured at the county-level.</a:t>
                </a:r>
                <a:r>
                  <a:rPr lang="sv-SE" sz="24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</a:p>
              <a:p>
                <a:pPr marL="0" indent="0">
                  <a:buNone/>
                </a:pPr>
                <a:endParaRPr lang="sv-SE" sz="2400" dirty="0"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675" y="3573016"/>
                <a:ext cx="8157594" cy="2702774"/>
              </a:xfrm>
              <a:blipFill rotWithShape="0">
                <a:blip r:embed="rId3"/>
                <a:stretch>
                  <a:fillRect l="-1121" t="-2032" r="-1868" b="-2212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ktangel 3"/>
              <p:cNvSpPr/>
              <p:nvPr/>
            </p:nvSpPr>
            <p:spPr>
              <a:xfrm>
                <a:off x="566738" y="1600233"/>
                <a:ext cx="8577262" cy="191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500"/>
                  </a:spcAft>
                  <a:tabLst>
                    <a:tab pos="321457" algn="l"/>
                    <a:tab pos="642915" algn="l"/>
                    <a:tab pos="964372" algn="l"/>
                    <a:tab pos="1285829" algn="l"/>
                    <a:tab pos="1607287" algn="l"/>
                    <a:tab pos="1928744" algn="l"/>
                    <a:tab pos="2250201" algn="l"/>
                    <a:tab pos="2571659" algn="l"/>
                    <a:tab pos="4029825" algn="r"/>
                  </a:tabLst>
                </a:pPr>
                <a:r>
                  <a:rPr lang="en-US" sz="2800" dirty="0">
                    <a:latin typeface="Verdana" charset="0"/>
                    <a:ea typeface="Verdana" charset="0"/>
                    <a:cs typeface="Verdana" charset="0"/>
                  </a:rPr>
                  <a:t>An approach for comparing micro &amp; macro:</a:t>
                </a:r>
              </a:p>
              <a:p>
                <a:pPr algn="just">
                  <a:spcAft>
                    <a:spcPts val="1500"/>
                  </a:spcAft>
                  <a:tabLst>
                    <a:tab pos="321457" algn="l"/>
                    <a:tab pos="642915" algn="l"/>
                    <a:tab pos="964372" algn="l"/>
                    <a:tab pos="1285829" algn="l"/>
                    <a:tab pos="1607287" algn="l"/>
                    <a:tab pos="1928744" algn="l"/>
                    <a:tab pos="2250201" algn="l"/>
                    <a:tab pos="2571659" algn="l"/>
                    <a:tab pos="4029825" algn="r"/>
                  </a:tabLst>
                </a:pPr>
                <a:r>
                  <a:rPr lang="en-US" sz="2800" dirty="0">
                    <a:latin typeface="Verdana" charset="0"/>
                    <a:ea typeface="Verdana" charset="0"/>
                    <a:cs typeface="Verdana" charset="0"/>
                  </a:rPr>
                  <a:t>(1) </a:t>
                </a:r>
                <a:r>
                  <a:rPr lang="en-GB" sz="2800" dirty="0">
                    <a:latin typeface="Verdana" charset="0"/>
                    <a:ea typeface="Verdana" charset="0"/>
                    <a:cs typeface="Verdana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𝑦</m:t>
                        </m:r>
                      </m:e>
                      <m:sub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𝑖𝑗𝑡</m:t>
                        </m:r>
                      </m:sub>
                    </m:sSub>
                    <m:r>
                      <a:rPr lang="en-GB" sz="2800" i="1">
                        <a:latin typeface="Cambria Math" charset="0"/>
                        <a:ea typeface="Verdana" charset="0"/>
                        <a:cs typeface="Verdana" charset="0"/>
                      </a:rPr>
                      <m:t>=</m:t>
                    </m:r>
                    <m:sSubSup>
                      <m:sSubSup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𝜆</m:t>
                        </m:r>
                      </m:e>
                      <m:sub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𝑗</m:t>
                        </m:r>
                      </m:sub>
                      <m:sup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𝐼</m:t>
                        </m:r>
                      </m:sup>
                    </m:sSubSup>
                    <m:r>
                      <a:rPr lang="en-GB" sz="2800" i="1">
                        <a:latin typeface="Cambria Math" charset="0"/>
                        <a:ea typeface="Verdana" charset="0"/>
                        <a:cs typeface="Verdana" charset="0"/>
                      </a:rPr>
                      <m:t>+</m:t>
                    </m:r>
                    <m:sSubSup>
                      <m:sSubSup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𝜏</m:t>
                        </m:r>
                      </m:e>
                      <m:sub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𝑡</m:t>
                        </m:r>
                      </m:sub>
                      <m:sup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𝐼</m:t>
                        </m:r>
                      </m:sup>
                    </m:sSubSup>
                    <m:r>
                      <a:rPr lang="en-GB" sz="2800" i="1">
                        <a:latin typeface="Cambria Math" charset="0"/>
                        <a:ea typeface="Verdana" charset="0"/>
                        <a:cs typeface="Verdana" charset="0"/>
                      </a:rPr>
                      <m:t>+</m:t>
                    </m:r>
                    <m:sSup>
                      <m:sSup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𝛿</m:t>
                        </m:r>
                      </m:e>
                      <m:sup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𝐼</m:t>
                        </m:r>
                      </m:sup>
                    </m:sSup>
                    <m:r>
                      <a:rPr lang="en-GB" sz="2800" i="1">
                        <a:latin typeface="Cambria Math" charset="0"/>
                        <a:ea typeface="Verdana" charset="0"/>
                        <a:cs typeface="Verdana" charset="0"/>
                      </a:rPr>
                      <m:t>𝐵</m:t>
                    </m:r>
                    <m:sSub>
                      <m:sSub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𝑗𝑡</m:t>
                        </m:r>
                      </m:sub>
                    </m:sSub>
                    <m:r>
                      <a:rPr lang="en-GB" sz="2800" i="1">
                        <a:latin typeface="Cambria Math" charset="0"/>
                        <a:ea typeface="Verdana" charset="0"/>
                        <a:cs typeface="Verdana" charset="0"/>
                      </a:rPr>
                      <m:t>+</m:t>
                    </m:r>
                    <m:sSup>
                      <m:sSup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𝜃</m:t>
                        </m:r>
                      </m:e>
                      <m:sup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𝐼</m:t>
                        </m:r>
                      </m:sup>
                    </m:sSup>
                    <m:sSub>
                      <m:sSub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𝑋</m:t>
                        </m:r>
                      </m:e>
                      <m:sub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𝑖𝑗𝑡</m:t>
                        </m:r>
                      </m:sub>
                    </m:sSub>
                    <m:r>
                      <a:rPr lang="en-GB" sz="2800" i="1">
                        <a:latin typeface="Cambria Math" charset="0"/>
                        <a:ea typeface="Verdana" charset="0"/>
                        <a:cs typeface="Verdana" charset="0"/>
                      </a:rPr>
                      <m:t>+</m:t>
                    </m:r>
                    <m:sSub>
                      <m:sSub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𝜖</m:t>
                        </m:r>
                      </m:e>
                      <m:sub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𝑖𝑗𝑡</m:t>
                        </m:r>
                      </m:sub>
                    </m:sSub>
                  </m:oMath>
                </a14:m>
                <a:endParaRPr lang="sv-SE" sz="2800" dirty="0">
                  <a:latin typeface="Verdana" charset="0"/>
                  <a:ea typeface="Verdana" charset="0"/>
                  <a:cs typeface="Verdana" charset="0"/>
                </a:endParaRPr>
              </a:p>
              <a:p>
                <a:pPr algn="just">
                  <a:spcAft>
                    <a:spcPts val="2000"/>
                  </a:spcAft>
                  <a:tabLst>
                    <a:tab pos="321457" algn="l"/>
                    <a:tab pos="642915" algn="l"/>
                    <a:tab pos="964372" algn="l"/>
                    <a:tab pos="1285829" algn="l"/>
                    <a:tab pos="1607287" algn="l"/>
                    <a:tab pos="1928744" algn="l"/>
                    <a:tab pos="2250201" algn="l"/>
                    <a:tab pos="2571659" algn="l"/>
                    <a:tab pos="4029825" algn="r"/>
                  </a:tabLst>
                </a:pPr>
                <a:r>
                  <a:rPr lang="en-GB" sz="2800" dirty="0">
                    <a:latin typeface="Verdana" charset="0"/>
                    <a:ea typeface="Verdana" charset="0"/>
                    <a:cs typeface="Verdana" charset="0"/>
                  </a:rPr>
                  <a:t>(2)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𝑦</m:t>
                        </m:r>
                      </m:e>
                      <m:sub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𝑗𝑡</m:t>
                        </m:r>
                      </m:sub>
                    </m:sSub>
                    <m:r>
                      <a:rPr lang="en-GB" sz="2800" i="1">
                        <a:latin typeface="Cambria Math" charset="0"/>
                        <a:ea typeface="Verdana" charset="0"/>
                        <a:cs typeface="Verdana" charset="0"/>
                      </a:rPr>
                      <m:t>=</m:t>
                    </m:r>
                    <m:sSubSup>
                      <m:sSubSup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𝜆</m:t>
                        </m:r>
                      </m:e>
                      <m:sub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𝑗</m:t>
                        </m:r>
                      </m:sub>
                      <m:sup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𝐴</m:t>
                        </m:r>
                      </m:sup>
                    </m:sSubSup>
                    <m:r>
                      <a:rPr lang="en-GB" sz="2800" i="1">
                        <a:latin typeface="Cambria Math" charset="0"/>
                        <a:ea typeface="Verdana" charset="0"/>
                        <a:cs typeface="Verdana" charset="0"/>
                      </a:rPr>
                      <m:t>+</m:t>
                    </m:r>
                    <m:sSubSup>
                      <m:sSubSup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𝜏</m:t>
                        </m:r>
                      </m:e>
                      <m:sub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𝑡</m:t>
                        </m:r>
                      </m:sub>
                      <m:sup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𝐴</m:t>
                        </m:r>
                      </m:sup>
                    </m:sSubSup>
                    <m:r>
                      <a:rPr lang="en-GB" sz="2800" i="1">
                        <a:latin typeface="Cambria Math" charset="0"/>
                        <a:ea typeface="Verdana" charset="0"/>
                        <a:cs typeface="Verdana" charset="0"/>
                      </a:rPr>
                      <m:t>+</m:t>
                    </m:r>
                    <m:sSup>
                      <m:sSup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𝛿</m:t>
                        </m:r>
                      </m:e>
                      <m:sup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𝐴</m:t>
                        </m:r>
                      </m:sup>
                    </m:sSup>
                    <m:r>
                      <a:rPr lang="en-GB" sz="2800" i="1">
                        <a:latin typeface="Cambria Math" charset="0"/>
                        <a:ea typeface="Verdana" charset="0"/>
                        <a:cs typeface="Verdana" charset="0"/>
                      </a:rPr>
                      <m:t>𝐵</m:t>
                    </m:r>
                    <m:sSub>
                      <m:sSub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𝑗𝑡</m:t>
                        </m:r>
                      </m:sub>
                    </m:sSub>
                    <m:r>
                      <a:rPr lang="en-GB" sz="2800" i="1">
                        <a:latin typeface="Cambria Math" charset="0"/>
                        <a:ea typeface="Verdana" charset="0"/>
                        <a:cs typeface="Verdana" charset="0"/>
                      </a:rPr>
                      <m:t>+</m:t>
                    </m:r>
                    <m:sSup>
                      <m:sSup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𝜃</m:t>
                        </m:r>
                      </m:e>
                      <m:sup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𝐴</m:t>
                        </m:r>
                      </m:sup>
                    </m:sSup>
                    <m:sSub>
                      <m:sSub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sv-SE" sz="2800" i="1">
                                <a:latin typeface="Cambria Math" panose="02040503050406030204" pitchFamily="18" charset="0"/>
                                <a:ea typeface="Verdana" charset="0"/>
                                <a:cs typeface="Verdana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 charset="0"/>
                                <a:ea typeface="Verdana" charset="0"/>
                                <a:cs typeface="Verdana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𝑗𝑡</m:t>
                        </m:r>
                      </m:sub>
                    </m:sSub>
                    <m:r>
                      <a:rPr lang="en-GB" sz="2800" i="1">
                        <a:latin typeface="Cambria Math" charset="0"/>
                        <a:ea typeface="Verdana" charset="0"/>
                        <a:cs typeface="Verdana" charset="0"/>
                      </a:rPr>
                      <m:t>+</m:t>
                    </m:r>
                    <m:sSub>
                      <m:sSubPr>
                        <m:ctrlPr>
                          <a:rPr lang="sv-SE" sz="28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𝜖</m:t>
                        </m:r>
                      </m:e>
                      <m:sub>
                        <m:r>
                          <a:rPr lang="en-GB" sz="2800" i="1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𝑗𝑡</m:t>
                        </m:r>
                      </m:sub>
                    </m:sSub>
                  </m:oMath>
                </a14:m>
                <a:endParaRPr lang="sv-SE" sz="2800" dirty="0"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mc:Choice>
        <mc:Fallback xmlns="">
          <p:sp>
            <p:nvSpPr>
              <p:cNvPr id="4" name="Rektange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8" y="1600233"/>
                <a:ext cx="8577262" cy="1916550"/>
              </a:xfrm>
              <a:prstGeom prst="rect">
                <a:avLst/>
              </a:prstGeom>
              <a:blipFill rotWithShape="0">
                <a:blip r:embed="rId4"/>
                <a:stretch>
                  <a:fillRect l="-1493" t="-3503" b="-477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221542"/>
      </p:ext>
    </p:extLst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>
                <a:latin typeface="Verdana" charset="0"/>
                <a:ea typeface="Verdana" charset="0"/>
                <a:cs typeface="Verdana" charset="0"/>
              </a:rPr>
              <a:t>Methods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94730" y="1556792"/>
            <a:ext cx="839775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To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allow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for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comparability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btw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mod-els,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model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(2) is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estimated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on the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micro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data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that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has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been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collapsed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to the regional (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county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)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level</a:t>
            </a:r>
            <a:endParaRPr lang="sv-SE" sz="3200" dirty="0">
              <a:latin typeface="Verdana" charset="0"/>
              <a:ea typeface="Verdana" charset="0"/>
              <a:cs typeface="Verdana" charset="0"/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To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allow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for a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comparison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of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the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magnitude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of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the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model-coefficents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we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estimate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(1) as a logit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model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&amp; (2) as a GLM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using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a logit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link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function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/w a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Bernoulli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distribution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SE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are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3200" dirty="0" err="1">
                <a:latin typeface="Verdana" charset="0"/>
                <a:ea typeface="Verdana" charset="0"/>
                <a:cs typeface="Verdana" charset="0"/>
              </a:rPr>
              <a:t>clustered</a:t>
            </a:r>
            <a:r>
              <a:rPr lang="sv-SE" sz="3200" dirty="0">
                <a:latin typeface="Verdana" charset="0"/>
                <a:ea typeface="Verdana" charset="0"/>
                <a:cs typeface="Verdana" charset="0"/>
              </a:rPr>
              <a:t> by region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sv-SE" sz="32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25016"/>
      </p:ext>
    </p:extLst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>
                <a:latin typeface="Verdana" charset="0"/>
                <a:ea typeface="Verdana" charset="0"/>
                <a:cs typeface="Verdana" charset="0"/>
              </a:rPr>
              <a:t>Methods</a:t>
            </a:r>
            <a:endParaRPr lang="sv-SE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559456"/>
                <a:ext cx="8280920" cy="469392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3000"/>
                  </a:spcAft>
                </a:pP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sv-SE" sz="2800" i="1">
                        <a:latin typeface="Cambria Math" charset="0"/>
                        <a:ea typeface="Verdana" charset="0"/>
                        <a:cs typeface="Verdana" charset="0"/>
                      </a:rPr>
                      <m:t>𝛿</m:t>
                    </m:r>
                    <m:r>
                      <a:rPr lang="sv-SE" sz="2800" i="1">
                        <a:latin typeface="Cambria Math" charset="0"/>
                        <a:ea typeface="Verdana" charset="0"/>
                        <a:cs typeface="Verdana" charset="0"/>
                      </a:rPr>
                      <m:t> </m:t>
                    </m:r>
                  </m:oMath>
                </a14:m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of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BC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are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identical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in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both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models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if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only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BC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are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included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in the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models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3000"/>
                  </a:spcAft>
                </a:pP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This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implies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that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only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inclusion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of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indiv-idual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level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covariates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can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lead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to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diff’s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btw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micro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&amp;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macro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point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estimates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of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v-SE" sz="2800" i="1">
                        <a:latin typeface="Cambria Math" charset="0"/>
                        <a:ea typeface="Verdana" charset="0"/>
                        <a:cs typeface="Verdana" charset="0"/>
                      </a:rPr>
                      <m:t>𝛿</m:t>
                    </m:r>
                  </m:oMath>
                </a14:m>
                <a:endParaRPr lang="sv-SE" sz="2800" dirty="0">
                  <a:latin typeface="Verdana" charset="0"/>
                  <a:ea typeface="Verdana" charset="0"/>
                  <a:cs typeface="Verdana" charset="0"/>
                </a:endParaRPr>
              </a:p>
              <a:p>
                <a:pPr>
                  <a:spcBef>
                    <a:spcPts val="0"/>
                  </a:spcBef>
                  <a:spcAft>
                    <a:spcPts val="3000"/>
                  </a:spcAft>
                </a:pP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We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thus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start by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estimating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the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models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w/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out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X &amp;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using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this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model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as a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reference</a:t>
                </a:r>
                <a:endParaRPr lang="sv-SE" sz="2800" dirty="0">
                  <a:latin typeface="Verdana" charset="0"/>
                  <a:ea typeface="Verdana" charset="0"/>
                  <a:cs typeface="Verdana" charset="0"/>
                </a:endParaRPr>
              </a:p>
              <a:p>
                <a:pPr>
                  <a:spcBef>
                    <a:spcPts val="0"/>
                  </a:spcBef>
                  <a:spcAft>
                    <a:spcPts val="3000"/>
                  </a:spcAft>
                </a:pP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We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next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add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in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additional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covariates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to the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micro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&amp;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macro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models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, </a:t>
                </a:r>
                <a:r>
                  <a:rPr lang="sv-SE" sz="2800" dirty="0" err="1">
                    <a:latin typeface="Verdana" charset="0"/>
                    <a:ea typeface="Verdana" charset="0"/>
                    <a:cs typeface="Verdana" charset="0"/>
                  </a:rPr>
                  <a:t>respectively</a:t>
                </a:r>
                <a:r>
                  <a:rPr lang="sv-SE" sz="2800" dirty="0">
                    <a:latin typeface="Verdana" charset="0"/>
                    <a:ea typeface="Verdana" charset="0"/>
                    <a:cs typeface="Verdana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559456"/>
                <a:ext cx="8280920" cy="4693920"/>
              </a:xfrm>
              <a:blipFill rotWithShape="0">
                <a:blip r:embed="rId3"/>
                <a:stretch>
                  <a:fillRect l="-1325" t="-1558" r="-1252" b="-1168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016958"/>
      </p:ext>
    </p:extLst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4675" y="340767"/>
            <a:ext cx="8001000" cy="1216025"/>
          </a:xfrm>
        </p:spPr>
        <p:txBody>
          <a:bodyPr/>
          <a:lstStyle/>
          <a:p>
            <a:r>
              <a:rPr lang="sv-SE" sz="4400" dirty="0"/>
              <a:t>Data material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94730" y="1628800"/>
            <a:ext cx="839775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Are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mainly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from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Statistics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Sweden &amp; the National Board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of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Health &amp; Welfare (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mortality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The data from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Statistics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Sweden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are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from ”Longitudinal integration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database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for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health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insurance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&amp;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labor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market studies” 1993-2007</a:t>
            </a: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We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use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a 20%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random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sample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of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the total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male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population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aged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20-64 yrs,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located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in the 21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counties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of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Sweden</a:t>
            </a: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In addition to the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individual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level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data,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county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level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macroeconomic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data on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unemployment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rates is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collected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from </a:t>
            </a:r>
            <a:r>
              <a:rPr lang="sv-SE" sz="2600" dirty="0" err="1">
                <a:latin typeface="Verdana" charset="0"/>
                <a:ea typeface="Verdana" charset="0"/>
                <a:cs typeface="Verdana" charset="0"/>
              </a:rPr>
              <a:t>Statistics</a:t>
            </a:r>
            <a:r>
              <a:rPr lang="sv-SE" sz="2600" dirty="0">
                <a:latin typeface="Verdana" charset="0"/>
                <a:ea typeface="Verdana" charset="0"/>
                <a:cs typeface="Verdana" charset="0"/>
              </a:rPr>
              <a:t> Sweden</a:t>
            </a:r>
          </a:p>
          <a:p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897497448"/>
      </p:ext>
    </p:extLst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140709</TotalTime>
  <Words>937</Words>
  <Application>Microsoft Macintosh PowerPoint</Application>
  <PresentationFormat>Bildspel på skärmen (4:3)</PresentationFormat>
  <Paragraphs>90</Paragraphs>
  <Slides>20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Verdana</vt:lpstr>
      <vt:lpstr>Wingdings</vt:lpstr>
      <vt:lpstr>Profile</vt:lpstr>
      <vt:lpstr>Mortality &amp; the Business Cycle: Evidence from Individual &amp; Aggregate data</vt:lpstr>
      <vt:lpstr>Background</vt:lpstr>
      <vt:lpstr>Mechanisms</vt:lpstr>
      <vt:lpstr>Macro- versus micro data</vt:lpstr>
      <vt:lpstr>Aim of the study</vt:lpstr>
      <vt:lpstr>Methods</vt:lpstr>
      <vt:lpstr>Methods</vt:lpstr>
      <vt:lpstr>Methods</vt:lpstr>
      <vt:lpstr>Data material</vt:lpstr>
      <vt:lpstr>County-specific trends</vt:lpstr>
      <vt:lpstr>PowerPoint-presentation</vt:lpstr>
      <vt:lpstr>Trends in unemp rates</vt:lpstr>
      <vt:lpstr>Results I: Main analysis</vt:lpstr>
      <vt:lpstr>“Finetuning” the BC indicator</vt:lpstr>
      <vt:lpstr>Trend &amp; cycle using UR</vt:lpstr>
      <vt:lpstr>Robustness analysis I</vt:lpstr>
      <vt:lpstr>Robustness analysis II</vt:lpstr>
      <vt:lpstr>Robustness analysis III</vt:lpstr>
      <vt:lpstr>Discussion &amp; conclusion</vt:lpstr>
      <vt:lpstr>Next project</vt:lpstr>
    </vt:vector>
  </TitlesOfParts>
  <Company>dundee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Analysis of Income-Related Health Inequalities</dc:title>
  <dc:creator>Dennis Petrie</dc:creator>
  <cp:lastModifiedBy>Ulf Gerdtham</cp:lastModifiedBy>
  <cp:revision>7679</cp:revision>
  <cp:lastPrinted>2018-12-17T07:00:46Z</cp:lastPrinted>
  <dcterms:created xsi:type="dcterms:W3CDTF">2009-02-24T13:10:05Z</dcterms:created>
  <dcterms:modified xsi:type="dcterms:W3CDTF">2018-12-17T07:14:59Z</dcterms:modified>
</cp:coreProperties>
</file>