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 id="2147483682" r:id="rId6"/>
  </p:sldMasterIdLst>
  <p:notesMasterIdLst>
    <p:notesMasterId r:id="rId42"/>
  </p:notesMasterIdLst>
  <p:handoutMasterIdLst>
    <p:handoutMasterId r:id="rId43"/>
  </p:handoutMasterIdLst>
  <p:sldIdLst>
    <p:sldId id="369" r:id="rId7"/>
    <p:sldId id="389" r:id="rId8"/>
    <p:sldId id="390" r:id="rId9"/>
    <p:sldId id="391" r:id="rId10"/>
    <p:sldId id="371" r:id="rId11"/>
    <p:sldId id="370" r:id="rId12"/>
    <p:sldId id="392" r:id="rId13"/>
    <p:sldId id="393" r:id="rId14"/>
    <p:sldId id="380" r:id="rId15"/>
    <p:sldId id="410" r:id="rId16"/>
    <p:sldId id="394" r:id="rId17"/>
    <p:sldId id="395" r:id="rId18"/>
    <p:sldId id="402" r:id="rId19"/>
    <p:sldId id="372" r:id="rId20"/>
    <p:sldId id="373" r:id="rId21"/>
    <p:sldId id="374" r:id="rId22"/>
    <p:sldId id="375" r:id="rId23"/>
    <p:sldId id="376" r:id="rId24"/>
    <p:sldId id="378" r:id="rId25"/>
    <p:sldId id="403" r:id="rId26"/>
    <p:sldId id="405" r:id="rId27"/>
    <p:sldId id="406" r:id="rId28"/>
    <p:sldId id="407" r:id="rId29"/>
    <p:sldId id="408" r:id="rId30"/>
    <p:sldId id="379" r:id="rId31"/>
    <p:sldId id="409" r:id="rId32"/>
    <p:sldId id="396" r:id="rId33"/>
    <p:sldId id="398" r:id="rId34"/>
    <p:sldId id="399" r:id="rId35"/>
    <p:sldId id="383" r:id="rId36"/>
    <p:sldId id="388" r:id="rId37"/>
    <p:sldId id="404" r:id="rId38"/>
    <p:sldId id="382" r:id="rId39"/>
    <p:sldId id="384" r:id="rId40"/>
    <p:sldId id="386" r:id="rId41"/>
  </p:sldIdLst>
  <p:sldSz cx="9144000" cy="5143500" type="screen16x9"/>
  <p:notesSz cx="6794500" cy="9931400"/>
  <p:defaultTextStyle>
    <a:defPPr>
      <a:defRPr lang="sv-SE"/>
    </a:defPPr>
    <a:lvl1pPr marL="0" algn="l" defTabSz="685663" rtl="0" eaLnBrk="1" latinLnBrk="0" hangingPunct="1">
      <a:defRPr sz="1350" kern="1200">
        <a:solidFill>
          <a:schemeClr val="tx1"/>
        </a:solidFill>
        <a:latin typeface="+mn-lt"/>
        <a:ea typeface="+mn-ea"/>
        <a:cs typeface="+mn-cs"/>
      </a:defRPr>
    </a:lvl1pPr>
    <a:lvl2pPr marL="342832"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5"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2" algn="l" defTabSz="68566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Tom mall Huvudtema" id="{6CCF9F83-48AD-44A7-A7D4-A7E2D3188CE0}">
          <p14:sldIdLst>
            <p14:sldId id="369"/>
            <p14:sldId id="389"/>
            <p14:sldId id="390"/>
            <p14:sldId id="391"/>
            <p14:sldId id="371"/>
            <p14:sldId id="370"/>
            <p14:sldId id="392"/>
            <p14:sldId id="393"/>
            <p14:sldId id="380"/>
            <p14:sldId id="410"/>
            <p14:sldId id="394"/>
            <p14:sldId id="395"/>
            <p14:sldId id="402"/>
            <p14:sldId id="372"/>
            <p14:sldId id="373"/>
            <p14:sldId id="374"/>
            <p14:sldId id="375"/>
            <p14:sldId id="376"/>
            <p14:sldId id="378"/>
            <p14:sldId id="403"/>
            <p14:sldId id="405"/>
            <p14:sldId id="406"/>
            <p14:sldId id="407"/>
            <p14:sldId id="408"/>
            <p14:sldId id="379"/>
            <p14:sldId id="409"/>
            <p14:sldId id="396"/>
            <p14:sldId id="398"/>
            <p14:sldId id="399"/>
            <p14:sldId id="383"/>
            <p14:sldId id="388"/>
            <p14:sldId id="404"/>
            <p14:sldId id="382"/>
            <p14:sldId id="384"/>
            <p14:sldId id="3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CF1AB2-1976-4502-BF36-3FF5EA218861}">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llanmörkt format 4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94"/>
  </p:normalViewPr>
  <p:slideViewPr>
    <p:cSldViewPr snapToGrid="0">
      <p:cViewPr varScale="1">
        <p:scale>
          <a:sx n="138" d="100"/>
          <a:sy n="138" d="100"/>
        </p:scale>
        <p:origin x="870" y="12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6CEC8323-EF49-1C4F-67D6-C31CF89DC2B7}"/>
              </a:ext>
            </a:extLst>
          </p:cNvPr>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46BDD950-12E6-71DA-A161-CFDB4F564B85}"/>
              </a:ext>
            </a:extLst>
          </p:cNvPr>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F0E0FFB9-1B22-4FAD-801D-6DB114053905}" type="datetimeFigureOut">
              <a:rPr lang="sv-SE" smtClean="0"/>
              <a:t>2025-11-17</a:t>
            </a:fld>
            <a:endParaRPr lang="sv-SE"/>
          </a:p>
        </p:txBody>
      </p:sp>
      <p:sp>
        <p:nvSpPr>
          <p:cNvPr id="4" name="Platshållare för sidfot 3">
            <a:extLst>
              <a:ext uri="{FF2B5EF4-FFF2-40B4-BE49-F238E27FC236}">
                <a16:creationId xmlns:a16="http://schemas.microsoft.com/office/drawing/2014/main" id="{39D29D3B-4215-D11E-F812-D2987A30AC13}"/>
              </a:ext>
            </a:extLst>
          </p:cNvPr>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E8CD79DE-955C-8C8A-664B-AC16B8DCE72F}"/>
              </a:ext>
            </a:extLst>
          </p:cNvPr>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68525257-B15D-4CA4-B1F0-DD36DB3C9AD0}" type="slidenum">
              <a:rPr lang="sv-SE" smtClean="0"/>
              <a:t>‹#›</a:t>
            </a:fld>
            <a:endParaRPr lang="sv-SE"/>
          </a:p>
        </p:txBody>
      </p:sp>
    </p:spTree>
    <p:extLst>
      <p:ext uri="{BB962C8B-B14F-4D97-AF65-F5344CB8AC3E}">
        <p14:creationId xmlns:p14="http://schemas.microsoft.com/office/powerpoint/2010/main" val="233737255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0T14:41:16.96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0 105 0,'9842'-105'0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0T14:41:23.91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0,'7198'0'0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0T14:41:28.4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0T15:40:27.850"/>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0T15:40:30.710"/>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3073 0 0,'-3072'0'0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0T15:40:41.707"/>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0 458 0,'19898'-107'0,"-20608"-243"0,1420 700 0,-1416 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D36CD27F-57ED-4050-A749-338366197E0D}" type="datetimeFigureOut">
              <a:rPr lang="sv-SE" smtClean="0"/>
              <a:t>2025-11-17</a:t>
            </a:fld>
            <a:endParaRPr lang="sv-SE"/>
          </a:p>
        </p:txBody>
      </p:sp>
      <p:sp>
        <p:nvSpPr>
          <p:cNvPr id="4" name="Platshållare för bildobjekt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A29CD586-C145-4C08-8ECD-C931AA628107}" type="slidenum">
              <a:rPr lang="sv-SE" smtClean="0"/>
              <a:t>‹#›</a:t>
            </a:fld>
            <a:endParaRPr lang="sv-SE"/>
          </a:p>
        </p:txBody>
      </p:sp>
    </p:spTree>
    <p:extLst>
      <p:ext uri="{BB962C8B-B14F-4D97-AF65-F5344CB8AC3E}">
        <p14:creationId xmlns:p14="http://schemas.microsoft.com/office/powerpoint/2010/main" val="3998416045"/>
      </p:ext>
    </p:extLst>
  </p:cSld>
  <p:clrMap bg1="lt1" tx1="dk1" bg2="lt2" tx2="dk2" accent1="accent1" accent2="accent2" accent3="accent3" accent4="accent4" accent5="accent5" accent6="accent6" hlink="hlink" folHlink="folHlink"/>
  <p:notesStyle>
    <a:lvl1pPr marL="0" algn="l" defTabSz="685663" rtl="0" eaLnBrk="1" latinLnBrk="0" hangingPunct="1">
      <a:defRPr sz="900" kern="1200">
        <a:solidFill>
          <a:schemeClr val="tx1"/>
        </a:solidFill>
        <a:latin typeface="+mn-lt"/>
        <a:ea typeface="+mn-ea"/>
        <a:cs typeface="+mn-cs"/>
      </a:defRPr>
    </a:lvl1pPr>
    <a:lvl2pPr marL="342832" algn="l" defTabSz="685663" rtl="0" eaLnBrk="1" latinLnBrk="0" hangingPunct="1">
      <a:defRPr sz="900" kern="1200">
        <a:solidFill>
          <a:schemeClr val="tx1"/>
        </a:solidFill>
        <a:latin typeface="+mn-lt"/>
        <a:ea typeface="+mn-ea"/>
        <a:cs typeface="+mn-cs"/>
      </a:defRPr>
    </a:lvl2pPr>
    <a:lvl3pPr marL="685663" algn="l" defTabSz="685663" rtl="0" eaLnBrk="1" latinLnBrk="0" hangingPunct="1">
      <a:defRPr sz="900" kern="1200">
        <a:solidFill>
          <a:schemeClr val="tx1"/>
        </a:solidFill>
        <a:latin typeface="+mn-lt"/>
        <a:ea typeface="+mn-ea"/>
        <a:cs typeface="+mn-cs"/>
      </a:defRPr>
    </a:lvl3pPr>
    <a:lvl4pPr marL="1028495" algn="l" defTabSz="685663" rtl="0" eaLnBrk="1" latinLnBrk="0" hangingPunct="1">
      <a:defRPr sz="900" kern="1200">
        <a:solidFill>
          <a:schemeClr val="tx1"/>
        </a:solidFill>
        <a:latin typeface="+mn-lt"/>
        <a:ea typeface="+mn-ea"/>
        <a:cs typeface="+mn-cs"/>
      </a:defRPr>
    </a:lvl4pPr>
    <a:lvl5pPr marL="1371326" algn="l" defTabSz="685663" rtl="0" eaLnBrk="1" latinLnBrk="0" hangingPunct="1">
      <a:defRPr sz="900" kern="1200">
        <a:solidFill>
          <a:schemeClr val="tx1"/>
        </a:solidFill>
        <a:latin typeface="+mn-lt"/>
        <a:ea typeface="+mn-ea"/>
        <a:cs typeface="+mn-cs"/>
      </a:defRPr>
    </a:lvl5pPr>
    <a:lvl6pPr marL="1714157" algn="l" defTabSz="685663" rtl="0" eaLnBrk="1" latinLnBrk="0" hangingPunct="1">
      <a:defRPr sz="900" kern="1200">
        <a:solidFill>
          <a:schemeClr val="tx1"/>
        </a:solidFill>
        <a:latin typeface="+mn-lt"/>
        <a:ea typeface="+mn-ea"/>
        <a:cs typeface="+mn-cs"/>
      </a:defRPr>
    </a:lvl6pPr>
    <a:lvl7pPr marL="2056989" algn="l" defTabSz="685663" rtl="0" eaLnBrk="1" latinLnBrk="0" hangingPunct="1">
      <a:defRPr sz="900" kern="1200">
        <a:solidFill>
          <a:schemeClr val="tx1"/>
        </a:solidFill>
        <a:latin typeface="+mn-lt"/>
        <a:ea typeface="+mn-ea"/>
        <a:cs typeface="+mn-cs"/>
      </a:defRPr>
    </a:lvl7pPr>
    <a:lvl8pPr marL="2399820" algn="l" defTabSz="685663" rtl="0" eaLnBrk="1" latinLnBrk="0" hangingPunct="1">
      <a:defRPr sz="900" kern="1200">
        <a:solidFill>
          <a:schemeClr val="tx1"/>
        </a:solidFill>
        <a:latin typeface="+mn-lt"/>
        <a:ea typeface="+mn-ea"/>
        <a:cs typeface="+mn-cs"/>
      </a:defRPr>
    </a:lvl8pPr>
    <a:lvl9pPr marL="2742652" algn="l" defTabSz="68566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1</a:t>
            </a:fld>
            <a:endParaRPr lang="sv-SE"/>
          </a:p>
        </p:txBody>
      </p:sp>
    </p:spTree>
    <p:extLst>
      <p:ext uri="{BB962C8B-B14F-4D97-AF65-F5344CB8AC3E}">
        <p14:creationId xmlns:p14="http://schemas.microsoft.com/office/powerpoint/2010/main" val="1872142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11</a:t>
            </a:fld>
            <a:endParaRPr lang="sv-SE"/>
          </a:p>
        </p:txBody>
      </p:sp>
    </p:spTree>
    <p:extLst>
      <p:ext uri="{BB962C8B-B14F-4D97-AF65-F5344CB8AC3E}">
        <p14:creationId xmlns:p14="http://schemas.microsoft.com/office/powerpoint/2010/main" val="3722431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12</a:t>
            </a:fld>
            <a:endParaRPr lang="sv-SE"/>
          </a:p>
        </p:txBody>
      </p:sp>
    </p:spTree>
    <p:extLst>
      <p:ext uri="{BB962C8B-B14F-4D97-AF65-F5344CB8AC3E}">
        <p14:creationId xmlns:p14="http://schemas.microsoft.com/office/powerpoint/2010/main" val="4195160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13</a:t>
            </a:fld>
            <a:endParaRPr lang="sv-SE"/>
          </a:p>
        </p:txBody>
      </p:sp>
    </p:spTree>
    <p:extLst>
      <p:ext uri="{BB962C8B-B14F-4D97-AF65-F5344CB8AC3E}">
        <p14:creationId xmlns:p14="http://schemas.microsoft.com/office/powerpoint/2010/main" val="60178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Studenterna är ju individer och väldigt olika.</a:t>
            </a:r>
          </a:p>
          <a:p>
            <a:r>
              <a:rPr lang="sv-SE" dirty="0"/>
              <a:t>Innan VFU har student fyllt i sin lärandeplan.</a:t>
            </a:r>
          </a:p>
          <a:p>
            <a:r>
              <a:rPr lang="sv-SE" dirty="0"/>
              <a:t>Den går ni tillsammans igenom med student vid introduktionen till VFU och går igenom i samband med mittbedömning.</a:t>
            </a:r>
          </a:p>
          <a:p>
            <a:endParaRPr lang="sv-SE" dirty="0"/>
          </a:p>
          <a:p>
            <a:pPr marL="0" marR="0" lvl="0" indent="0" algn="l" defTabSz="685663" rtl="0" eaLnBrk="1" fontAlgn="auto" latinLnBrk="0" hangingPunct="1">
              <a:lnSpc>
                <a:spcPct val="100000"/>
              </a:lnSpc>
              <a:spcBef>
                <a:spcPts val="0"/>
              </a:spcBef>
              <a:spcAft>
                <a:spcPts val="0"/>
              </a:spcAft>
              <a:buClrTx/>
              <a:buSzTx/>
              <a:buFontTx/>
              <a:buNone/>
              <a:tabLst/>
              <a:defRPr/>
            </a:pPr>
            <a:r>
              <a:rPr lang="sv-SE" dirty="0"/>
              <a:t>Studenten ska (våga) fråga – fråga –fråga OCH samtidigt visa på progression. Dvs en utveckling i typen av frågor som visar studentens lärande.</a:t>
            </a:r>
          </a:p>
          <a:p>
            <a:pPr marL="0" marR="0" lvl="0" indent="0" algn="l" defTabSz="685663"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663" rtl="0" eaLnBrk="1" fontAlgn="auto" latinLnBrk="0" hangingPunct="1">
              <a:lnSpc>
                <a:spcPct val="100000"/>
              </a:lnSpc>
              <a:spcBef>
                <a:spcPts val="0"/>
              </a:spcBef>
              <a:spcAft>
                <a:spcPts val="0"/>
              </a:spcAft>
              <a:buClrTx/>
              <a:buSzTx/>
              <a:buFontTx/>
              <a:buNone/>
              <a:tabLst/>
              <a:defRPr/>
            </a:pPr>
            <a:r>
              <a:rPr lang="sv-SE" dirty="0"/>
              <a:t>Tid för reflektion individuellt och avsatt tid tillsammans med handledare. Hur genomförande för reflektion sker : Typ kontinuerligt i samband med patientkontakt eller avsatt tid 1- flera gånger per vecka avgörs i verksamheten.</a:t>
            </a:r>
          </a:p>
          <a:p>
            <a:pPr marL="0" marR="0" lvl="0" indent="0" algn="l" defTabSz="685663" rtl="0" eaLnBrk="1" fontAlgn="auto" latinLnBrk="0" hangingPunct="1">
              <a:lnSpc>
                <a:spcPct val="100000"/>
              </a:lnSpc>
              <a:spcBef>
                <a:spcPts val="0"/>
              </a:spcBef>
              <a:spcAft>
                <a:spcPts val="0"/>
              </a:spcAft>
              <a:buClrTx/>
              <a:buSzTx/>
              <a:buFontTx/>
              <a:buNone/>
              <a:tabLst/>
              <a:defRPr/>
            </a:pPr>
            <a:r>
              <a:rPr lang="sv-SE" dirty="0"/>
              <a:t>Reflektion är viktigt för den professionella utvecklingen.</a:t>
            </a:r>
          </a:p>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14</a:t>
            </a:fld>
            <a:endParaRPr lang="sv-SE"/>
          </a:p>
        </p:txBody>
      </p:sp>
    </p:spTree>
    <p:extLst>
      <p:ext uri="{BB962C8B-B14F-4D97-AF65-F5344CB8AC3E}">
        <p14:creationId xmlns:p14="http://schemas.microsoft.com/office/powerpoint/2010/main" val="785787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15</a:t>
            </a:fld>
            <a:endParaRPr lang="sv-SE"/>
          </a:p>
        </p:txBody>
      </p:sp>
    </p:spTree>
    <p:extLst>
      <p:ext uri="{BB962C8B-B14F-4D97-AF65-F5344CB8AC3E}">
        <p14:creationId xmlns:p14="http://schemas.microsoft.com/office/powerpoint/2010/main" val="1601869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16</a:t>
            </a:fld>
            <a:endParaRPr lang="sv-SE"/>
          </a:p>
        </p:txBody>
      </p:sp>
    </p:spTree>
    <p:extLst>
      <p:ext uri="{BB962C8B-B14F-4D97-AF65-F5344CB8AC3E}">
        <p14:creationId xmlns:p14="http://schemas.microsoft.com/office/powerpoint/2010/main" val="2108829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DA203-FC49-1F6B-09AD-1DD1D23C244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BC3EAB3-DB5F-E77A-86A6-15681C07022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D7E63CE-699C-DD1B-1C7F-7FC515D25B33}"/>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F2D90BC-866A-31EB-F0A0-A6847136DDA5}"/>
              </a:ext>
            </a:extLst>
          </p:cNvPr>
          <p:cNvSpPr>
            <a:spLocks noGrp="1"/>
          </p:cNvSpPr>
          <p:nvPr>
            <p:ph type="sldNum" sz="quarter" idx="5"/>
          </p:nvPr>
        </p:nvSpPr>
        <p:spPr/>
        <p:txBody>
          <a:bodyPr/>
          <a:lstStyle/>
          <a:p>
            <a:fld id="{A29CD586-C145-4C08-8ECD-C931AA628107}" type="slidenum">
              <a:rPr lang="sv-SE" smtClean="0"/>
              <a:t>17</a:t>
            </a:fld>
            <a:endParaRPr lang="sv-SE"/>
          </a:p>
        </p:txBody>
      </p:sp>
    </p:spTree>
    <p:extLst>
      <p:ext uri="{BB962C8B-B14F-4D97-AF65-F5344CB8AC3E}">
        <p14:creationId xmlns:p14="http://schemas.microsoft.com/office/powerpoint/2010/main" val="129268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7F77E-356F-9769-EF61-74F958EF927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12E2DF6-6210-F7E1-A7F4-A7A4AF10C84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CB766EB-C167-54C5-7765-0F2192E9166B}"/>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E8FCBBF1-00C8-D66B-02E6-CC7182B4CCF6}"/>
              </a:ext>
            </a:extLst>
          </p:cNvPr>
          <p:cNvSpPr>
            <a:spLocks noGrp="1"/>
          </p:cNvSpPr>
          <p:nvPr>
            <p:ph type="sldNum" sz="quarter" idx="5"/>
          </p:nvPr>
        </p:nvSpPr>
        <p:spPr/>
        <p:txBody>
          <a:bodyPr/>
          <a:lstStyle/>
          <a:p>
            <a:fld id="{A29CD586-C145-4C08-8ECD-C931AA628107}" type="slidenum">
              <a:rPr lang="sv-SE" smtClean="0"/>
              <a:t>18</a:t>
            </a:fld>
            <a:endParaRPr lang="sv-SE"/>
          </a:p>
        </p:txBody>
      </p:sp>
    </p:spTree>
    <p:extLst>
      <p:ext uri="{BB962C8B-B14F-4D97-AF65-F5344CB8AC3E}">
        <p14:creationId xmlns:p14="http://schemas.microsoft.com/office/powerpoint/2010/main" val="3756132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CF879-ACE4-4F4D-53A3-E97B5854FE3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F80A65A-4FE4-7FFB-CFCA-D7E426853B3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9B70C9E-E53F-CC5A-0916-ECDE83449511}"/>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4A9BD3A8-5373-1E92-51B2-6F176DED18EA}"/>
              </a:ext>
            </a:extLst>
          </p:cNvPr>
          <p:cNvSpPr>
            <a:spLocks noGrp="1"/>
          </p:cNvSpPr>
          <p:nvPr>
            <p:ph type="sldNum" sz="quarter" idx="5"/>
          </p:nvPr>
        </p:nvSpPr>
        <p:spPr/>
        <p:txBody>
          <a:bodyPr/>
          <a:lstStyle/>
          <a:p>
            <a:fld id="{A29CD586-C145-4C08-8ECD-C931AA628107}" type="slidenum">
              <a:rPr lang="sv-SE" smtClean="0"/>
              <a:t>19</a:t>
            </a:fld>
            <a:endParaRPr lang="sv-SE"/>
          </a:p>
        </p:txBody>
      </p:sp>
    </p:spTree>
    <p:extLst>
      <p:ext uri="{BB962C8B-B14F-4D97-AF65-F5344CB8AC3E}">
        <p14:creationId xmlns:p14="http://schemas.microsoft.com/office/powerpoint/2010/main" val="383587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20</a:t>
            </a:fld>
            <a:endParaRPr lang="sv-SE"/>
          </a:p>
        </p:txBody>
      </p:sp>
    </p:spTree>
    <p:extLst>
      <p:ext uri="{BB962C8B-B14F-4D97-AF65-F5344CB8AC3E}">
        <p14:creationId xmlns:p14="http://schemas.microsoft.com/office/powerpoint/2010/main" val="22751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2</a:t>
            </a:fld>
            <a:endParaRPr lang="sv-SE"/>
          </a:p>
        </p:txBody>
      </p:sp>
    </p:spTree>
    <p:extLst>
      <p:ext uri="{BB962C8B-B14F-4D97-AF65-F5344CB8AC3E}">
        <p14:creationId xmlns:p14="http://schemas.microsoft.com/office/powerpoint/2010/main" val="3523240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21</a:t>
            </a:fld>
            <a:endParaRPr lang="sv-SE"/>
          </a:p>
        </p:txBody>
      </p:sp>
    </p:spTree>
    <p:extLst>
      <p:ext uri="{BB962C8B-B14F-4D97-AF65-F5344CB8AC3E}">
        <p14:creationId xmlns:p14="http://schemas.microsoft.com/office/powerpoint/2010/main" val="347834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22</a:t>
            </a:fld>
            <a:endParaRPr lang="sv-SE"/>
          </a:p>
        </p:txBody>
      </p:sp>
    </p:spTree>
    <p:extLst>
      <p:ext uri="{BB962C8B-B14F-4D97-AF65-F5344CB8AC3E}">
        <p14:creationId xmlns:p14="http://schemas.microsoft.com/office/powerpoint/2010/main" val="5386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23</a:t>
            </a:fld>
            <a:endParaRPr lang="sv-SE"/>
          </a:p>
        </p:txBody>
      </p:sp>
    </p:spTree>
    <p:extLst>
      <p:ext uri="{BB962C8B-B14F-4D97-AF65-F5344CB8AC3E}">
        <p14:creationId xmlns:p14="http://schemas.microsoft.com/office/powerpoint/2010/main" val="992610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24</a:t>
            </a:fld>
            <a:endParaRPr lang="sv-SE"/>
          </a:p>
        </p:txBody>
      </p:sp>
    </p:spTree>
    <p:extLst>
      <p:ext uri="{BB962C8B-B14F-4D97-AF65-F5344CB8AC3E}">
        <p14:creationId xmlns:p14="http://schemas.microsoft.com/office/powerpoint/2010/main" val="2480210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25</a:t>
            </a:fld>
            <a:endParaRPr lang="sv-SE"/>
          </a:p>
        </p:txBody>
      </p:sp>
    </p:spTree>
    <p:extLst>
      <p:ext uri="{BB962C8B-B14F-4D97-AF65-F5344CB8AC3E}">
        <p14:creationId xmlns:p14="http://schemas.microsoft.com/office/powerpoint/2010/main" val="3858628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26</a:t>
            </a:fld>
            <a:endParaRPr lang="sv-SE"/>
          </a:p>
        </p:txBody>
      </p:sp>
    </p:spTree>
    <p:extLst>
      <p:ext uri="{BB962C8B-B14F-4D97-AF65-F5344CB8AC3E}">
        <p14:creationId xmlns:p14="http://schemas.microsoft.com/office/powerpoint/2010/main" val="1826701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Samtliga kursmål måste vara uppfyllda för betyg godkänd</a:t>
            </a:r>
          </a:p>
          <a:p>
            <a:r>
              <a:rPr lang="sv-SE" dirty="0"/>
              <a:t>Anställningsbarhet</a:t>
            </a:r>
            <a:br>
              <a:rPr lang="sv-SE" dirty="0"/>
            </a:br>
            <a:r>
              <a:rPr lang="sv-SE" dirty="0"/>
              <a:t>Återfinns i bedömningsunderlag mittbedömning och bedömningsunderlag.</a:t>
            </a:r>
          </a:p>
          <a:p>
            <a:r>
              <a:rPr lang="sv-SE" dirty="0"/>
              <a:t>Det har blivit viktigt att tidigt att ta upp vilka regler som gäller för er arbetsplats som tex:</a:t>
            </a:r>
          </a:p>
          <a:p>
            <a:endParaRPr lang="sv-SE" dirty="0"/>
          </a:p>
          <a:p>
            <a:r>
              <a:rPr lang="sv-SE" dirty="0"/>
              <a:t>Se bild</a:t>
            </a:r>
          </a:p>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27</a:t>
            </a:fld>
            <a:endParaRPr lang="sv-SE"/>
          </a:p>
        </p:txBody>
      </p:sp>
    </p:spTree>
    <p:extLst>
      <p:ext uri="{BB962C8B-B14F-4D97-AF65-F5344CB8AC3E}">
        <p14:creationId xmlns:p14="http://schemas.microsoft.com/office/powerpoint/2010/main" val="35034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Och då kan det se ut så här.</a:t>
            </a:r>
          </a:p>
        </p:txBody>
      </p:sp>
      <p:sp>
        <p:nvSpPr>
          <p:cNvPr id="4" name="Platshållare för bildnummer 3"/>
          <p:cNvSpPr>
            <a:spLocks noGrp="1"/>
          </p:cNvSpPr>
          <p:nvPr>
            <p:ph type="sldNum" sz="quarter" idx="5"/>
          </p:nvPr>
        </p:nvSpPr>
        <p:spPr/>
        <p:txBody>
          <a:bodyPr/>
          <a:lstStyle/>
          <a:p>
            <a:fld id="{47040AC2-C51C-7F4C-A141-1C564DE5A8B6}" type="slidenum">
              <a:rPr lang="sv-SE" smtClean="0"/>
              <a:pPr/>
              <a:t>28</a:t>
            </a:fld>
            <a:endParaRPr lang="sv-SE"/>
          </a:p>
        </p:txBody>
      </p:sp>
    </p:spTree>
    <p:extLst>
      <p:ext uri="{BB962C8B-B14F-4D97-AF65-F5344CB8AC3E}">
        <p14:creationId xmlns:p14="http://schemas.microsoft.com/office/powerpoint/2010/main" val="2036803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29</a:t>
            </a:fld>
            <a:endParaRPr lang="sv-SE"/>
          </a:p>
        </p:txBody>
      </p:sp>
    </p:spTree>
    <p:extLst>
      <p:ext uri="{BB962C8B-B14F-4D97-AF65-F5344CB8AC3E}">
        <p14:creationId xmlns:p14="http://schemas.microsoft.com/office/powerpoint/2010/main" val="2769812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30</a:t>
            </a:fld>
            <a:endParaRPr lang="sv-SE"/>
          </a:p>
        </p:txBody>
      </p:sp>
    </p:spTree>
    <p:extLst>
      <p:ext uri="{BB962C8B-B14F-4D97-AF65-F5344CB8AC3E}">
        <p14:creationId xmlns:p14="http://schemas.microsoft.com/office/powerpoint/2010/main" val="4266825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3</a:t>
            </a:fld>
            <a:endParaRPr lang="sv-SE"/>
          </a:p>
        </p:txBody>
      </p:sp>
    </p:spTree>
    <p:extLst>
      <p:ext uri="{BB962C8B-B14F-4D97-AF65-F5344CB8AC3E}">
        <p14:creationId xmlns:p14="http://schemas.microsoft.com/office/powerpoint/2010/main" val="565629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31</a:t>
            </a:fld>
            <a:endParaRPr lang="sv-SE"/>
          </a:p>
        </p:txBody>
      </p:sp>
    </p:spTree>
    <p:extLst>
      <p:ext uri="{BB962C8B-B14F-4D97-AF65-F5344CB8AC3E}">
        <p14:creationId xmlns:p14="http://schemas.microsoft.com/office/powerpoint/2010/main" val="1766360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32</a:t>
            </a:fld>
            <a:endParaRPr lang="sv-SE"/>
          </a:p>
        </p:txBody>
      </p:sp>
    </p:spTree>
    <p:extLst>
      <p:ext uri="{BB962C8B-B14F-4D97-AF65-F5344CB8AC3E}">
        <p14:creationId xmlns:p14="http://schemas.microsoft.com/office/powerpoint/2010/main" val="3342866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tänka på vid slutbedömning:</a:t>
            </a:r>
          </a:p>
          <a:p>
            <a:pPr marL="0" marR="0" lvl="0" indent="0" algn="l" defTabSz="685663" rtl="0" eaLnBrk="1" fontAlgn="auto" latinLnBrk="0" hangingPunct="1">
              <a:lnSpc>
                <a:spcPct val="100000"/>
              </a:lnSpc>
              <a:spcBef>
                <a:spcPts val="0"/>
              </a:spcBef>
              <a:spcAft>
                <a:spcPts val="0"/>
              </a:spcAft>
              <a:buClrTx/>
              <a:buSzTx/>
              <a:buFontTx/>
              <a:buNone/>
              <a:tabLst/>
              <a:defRPr/>
            </a:pPr>
            <a:r>
              <a:rPr lang="sv-SE" dirty="0"/>
              <a:t>För att vara godkänd ska alla mål vara uppnådda. </a:t>
            </a:r>
          </a:p>
          <a:p>
            <a:pPr marL="0" marR="0" lvl="0" indent="0" algn="l" defTabSz="685663" rtl="0" eaLnBrk="1" fontAlgn="auto" latinLnBrk="0" hangingPunct="1">
              <a:lnSpc>
                <a:spcPct val="100000"/>
              </a:lnSpc>
              <a:spcBef>
                <a:spcPts val="0"/>
              </a:spcBef>
              <a:spcAft>
                <a:spcPts val="0"/>
              </a:spcAft>
              <a:buClrTx/>
              <a:buSzTx/>
              <a:buFontTx/>
              <a:buNone/>
              <a:tabLst/>
              <a:defRPr/>
            </a:pPr>
            <a:r>
              <a:rPr lang="sv-SE" dirty="0"/>
              <a:t>Dvs. student ska visar färdighet och förmåga. Om endast ”Viss färdighet = underkänd student</a:t>
            </a:r>
          </a:p>
          <a:p>
            <a:r>
              <a:rPr lang="sv-SE" dirty="0"/>
              <a:t>Förutom studentens närvaro: </a:t>
            </a:r>
            <a:br>
              <a:rPr lang="sv-SE" dirty="0"/>
            </a:br>
            <a:r>
              <a:rPr lang="sv-SE" dirty="0">
                <a:solidFill>
                  <a:srgbClr val="FFFF00"/>
                </a:solidFill>
              </a:rPr>
              <a:t>Viktigt att godkänna den student som verkligen är godkänd</a:t>
            </a:r>
          </a:p>
          <a:p>
            <a:r>
              <a:rPr lang="sv-SE" dirty="0"/>
              <a:t>T 3   Kan finnas text i betygsunderlaget …  som anger ”Viss förmåga” och som egentligen har inneburit att studenten är underkänd.</a:t>
            </a:r>
          </a:p>
          <a:p>
            <a:endParaRPr lang="sv-SE" dirty="0"/>
          </a:p>
          <a:p>
            <a:r>
              <a:rPr lang="sv-SE" dirty="0"/>
              <a:t>Underkänd = gör om VFU nästa tillfälle (nästa termin).</a:t>
            </a:r>
          </a:p>
          <a:p>
            <a:endParaRPr lang="sv-SE" dirty="0"/>
          </a:p>
          <a:p>
            <a:r>
              <a:rPr lang="sv-SE" dirty="0"/>
              <a:t>Det är ofta till studentens bästa att göra om VFU!</a:t>
            </a:r>
          </a:p>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33</a:t>
            </a:fld>
            <a:endParaRPr lang="sv-SE"/>
          </a:p>
        </p:txBody>
      </p:sp>
    </p:spTree>
    <p:extLst>
      <p:ext uri="{BB962C8B-B14F-4D97-AF65-F5344CB8AC3E}">
        <p14:creationId xmlns:p14="http://schemas.microsoft.com/office/powerpoint/2010/main" val="2522610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34</a:t>
            </a:fld>
            <a:endParaRPr lang="sv-SE"/>
          </a:p>
        </p:txBody>
      </p:sp>
    </p:spTree>
    <p:extLst>
      <p:ext uri="{BB962C8B-B14F-4D97-AF65-F5344CB8AC3E}">
        <p14:creationId xmlns:p14="http://schemas.microsoft.com/office/powerpoint/2010/main" val="3830013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35</a:t>
            </a:fld>
            <a:endParaRPr lang="sv-SE"/>
          </a:p>
        </p:txBody>
      </p:sp>
    </p:spTree>
    <p:extLst>
      <p:ext uri="{BB962C8B-B14F-4D97-AF65-F5344CB8AC3E}">
        <p14:creationId xmlns:p14="http://schemas.microsoft.com/office/powerpoint/2010/main" val="2488594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4</a:t>
            </a:fld>
            <a:endParaRPr lang="sv-SE"/>
          </a:p>
        </p:txBody>
      </p:sp>
    </p:spTree>
    <p:extLst>
      <p:ext uri="{BB962C8B-B14F-4D97-AF65-F5344CB8AC3E}">
        <p14:creationId xmlns:p14="http://schemas.microsoft.com/office/powerpoint/2010/main" val="289326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5</a:t>
            </a:fld>
            <a:endParaRPr lang="sv-SE"/>
          </a:p>
        </p:txBody>
      </p:sp>
    </p:spTree>
    <p:extLst>
      <p:ext uri="{BB962C8B-B14F-4D97-AF65-F5344CB8AC3E}">
        <p14:creationId xmlns:p14="http://schemas.microsoft.com/office/powerpoint/2010/main" val="257661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veta vad som gäller från universitetets sida så finns en rad dokument som handledare behöver vara insatta i och</a:t>
            </a:r>
          </a:p>
          <a:p>
            <a:r>
              <a:rPr lang="sv-SE" dirty="0"/>
              <a:t>Ha förståelse för hur de ska användas</a:t>
            </a:r>
          </a:p>
          <a:p>
            <a:endParaRPr lang="sv-SE" dirty="0"/>
          </a:p>
          <a:p>
            <a:r>
              <a:rPr lang="sv-SE" dirty="0"/>
              <a:t>De räknas upp här och flera av er känner säkert igen dem sedan tidigare.</a:t>
            </a:r>
          </a:p>
        </p:txBody>
      </p:sp>
      <p:sp>
        <p:nvSpPr>
          <p:cNvPr id="4" name="Platshållare för bildnummer 3"/>
          <p:cNvSpPr>
            <a:spLocks noGrp="1"/>
          </p:cNvSpPr>
          <p:nvPr>
            <p:ph type="sldNum" sz="quarter" idx="5"/>
          </p:nvPr>
        </p:nvSpPr>
        <p:spPr/>
        <p:txBody>
          <a:bodyPr/>
          <a:lstStyle/>
          <a:p>
            <a:fld id="{A29CD586-C145-4C08-8ECD-C931AA628107}" type="slidenum">
              <a:rPr lang="sv-SE" smtClean="0"/>
              <a:t>6</a:t>
            </a:fld>
            <a:endParaRPr lang="sv-SE"/>
          </a:p>
        </p:txBody>
      </p:sp>
    </p:spTree>
    <p:extLst>
      <p:ext uri="{BB962C8B-B14F-4D97-AF65-F5344CB8AC3E}">
        <p14:creationId xmlns:p14="http://schemas.microsoft.com/office/powerpoint/2010/main" val="1510297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7</a:t>
            </a:fld>
            <a:endParaRPr lang="sv-SE"/>
          </a:p>
        </p:txBody>
      </p:sp>
    </p:spTree>
    <p:extLst>
      <p:ext uri="{BB962C8B-B14F-4D97-AF65-F5344CB8AC3E}">
        <p14:creationId xmlns:p14="http://schemas.microsoft.com/office/powerpoint/2010/main" val="2452460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8</a:t>
            </a:fld>
            <a:endParaRPr lang="sv-SE"/>
          </a:p>
        </p:txBody>
      </p:sp>
    </p:spTree>
    <p:extLst>
      <p:ext uri="{BB962C8B-B14F-4D97-AF65-F5344CB8AC3E}">
        <p14:creationId xmlns:p14="http://schemas.microsoft.com/office/powerpoint/2010/main" val="132523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Kolla antal närvarotimmar som krävs!!</a:t>
            </a:r>
          </a:p>
          <a:p>
            <a:endParaRPr lang="sv-SE" dirty="0"/>
          </a:p>
          <a:p>
            <a:r>
              <a:rPr lang="sv-SE" sz="900" b="0" i="0" u="none" strike="noStrike" kern="1200" baseline="0" dirty="0">
                <a:solidFill>
                  <a:schemeClr val="tx1"/>
                </a:solidFill>
                <a:latin typeface="+mn-lt"/>
                <a:ea typeface="+mn-ea"/>
                <a:cs typeface="+mn-cs"/>
              </a:rPr>
              <a:t>VFU kräver obligatorisk närvaro. </a:t>
            </a:r>
          </a:p>
          <a:p>
            <a:r>
              <a:rPr lang="sv-SE" sz="900" b="0" i="0" u="none" strike="noStrike" kern="1200" baseline="0" dirty="0">
                <a:solidFill>
                  <a:schemeClr val="tx1"/>
                </a:solidFill>
                <a:latin typeface="+mn-lt"/>
                <a:ea typeface="+mn-ea"/>
                <a:cs typeface="+mn-cs"/>
              </a:rPr>
              <a:t>Student och handledare planerar tillsammans den totala tiden</a:t>
            </a:r>
          </a:p>
          <a:p>
            <a:r>
              <a:rPr lang="sv-SE" sz="900" b="0" i="0" u="none" strike="noStrike" kern="1200" baseline="0" dirty="0">
                <a:solidFill>
                  <a:schemeClr val="tx1"/>
                </a:solidFill>
                <a:latin typeface="+mn-lt"/>
                <a:ea typeface="+mn-ea"/>
                <a:cs typeface="+mn-cs"/>
              </a:rPr>
              <a:t>Frånvaron (från verksamheten) under VFU-perioden </a:t>
            </a:r>
            <a:r>
              <a:rPr lang="sv-SE" sz="900" b="1" i="0" u="none" strike="noStrike" kern="1200" baseline="0" dirty="0">
                <a:solidFill>
                  <a:schemeClr val="tx1"/>
                </a:solidFill>
                <a:latin typeface="+mn-lt"/>
                <a:ea typeface="+mn-ea"/>
                <a:cs typeface="+mn-cs"/>
              </a:rPr>
              <a:t>får ej överstiga 20 timmar. </a:t>
            </a:r>
            <a:r>
              <a:rPr lang="sv-SE" sz="900" b="0" i="0" u="none" strike="noStrike" kern="1200" baseline="0" dirty="0">
                <a:solidFill>
                  <a:schemeClr val="tx1"/>
                </a:solidFill>
                <a:latin typeface="+mn-lt"/>
                <a:ea typeface="+mn-ea"/>
                <a:cs typeface="+mn-cs"/>
              </a:rPr>
              <a:t>Frånvarotid rapporteras av handledare på betygsunderlaget</a:t>
            </a:r>
          </a:p>
          <a:p>
            <a:r>
              <a:rPr lang="sv-SE" sz="900" b="0" i="0" u="none" strike="noStrike" kern="1200" baseline="0" dirty="0">
                <a:solidFill>
                  <a:schemeClr val="tx1"/>
                </a:solidFill>
                <a:latin typeface="+mn-lt"/>
                <a:ea typeface="+mn-ea"/>
                <a:cs typeface="+mn-cs"/>
              </a:rPr>
              <a:t>Vid frånvaro mer är 20 timmar, eller vid underkänd VFU, görs perioden om när nytt kurstillfälle ges, se även kursplanen. </a:t>
            </a:r>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9</a:t>
            </a:fld>
            <a:endParaRPr lang="sv-SE"/>
          </a:p>
        </p:txBody>
      </p:sp>
    </p:spTree>
    <p:extLst>
      <p:ext uri="{BB962C8B-B14F-4D97-AF65-F5344CB8AC3E}">
        <p14:creationId xmlns:p14="http://schemas.microsoft.com/office/powerpoint/2010/main" val="3672145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 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27F29F-A546-42F6-91C1-486B9FF5C2E4}"/>
              </a:ext>
            </a:extLst>
          </p:cNvPr>
          <p:cNvSpPr>
            <a:spLocks noGrp="1"/>
          </p:cNvSpPr>
          <p:nvPr>
            <p:ph type="ctrTitle"/>
          </p:nvPr>
        </p:nvSpPr>
        <p:spPr>
          <a:xfrm>
            <a:off x="457121" y="2925910"/>
            <a:ext cx="8229975" cy="666036"/>
          </a:xfrm>
        </p:spPr>
        <p:txBody>
          <a:bodyPr anchor="b"/>
          <a:lstStyle>
            <a:lvl1pPr algn="ctr">
              <a:defRPr sz="2999"/>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435ABD8D-860B-4BCA-86CE-0A77AF664E65}"/>
              </a:ext>
            </a:extLst>
          </p:cNvPr>
          <p:cNvSpPr>
            <a:spLocks noGrp="1"/>
          </p:cNvSpPr>
          <p:nvPr>
            <p:ph type="subTitle" idx="1"/>
          </p:nvPr>
        </p:nvSpPr>
        <p:spPr>
          <a:xfrm>
            <a:off x="457121" y="3715895"/>
            <a:ext cx="8229975" cy="666617"/>
          </a:xfrm>
        </p:spPr>
        <p:txBody>
          <a:bodyPr/>
          <a:lstStyle>
            <a:lvl1pPr marL="0" indent="0" algn="ctr">
              <a:lnSpc>
                <a:spcPct val="100000"/>
              </a:lnSpc>
              <a:buNone/>
              <a:defRPr sz="1999"/>
            </a:lvl1pPr>
            <a:lvl2pPr marL="228528" indent="0" algn="ctr">
              <a:buNone/>
              <a:defRPr sz="1000"/>
            </a:lvl2pPr>
            <a:lvl3pPr marL="457055" indent="0" algn="ctr">
              <a:buNone/>
              <a:defRPr sz="900"/>
            </a:lvl3pPr>
            <a:lvl4pPr marL="685583" indent="0" algn="ctr">
              <a:buNone/>
              <a:defRPr sz="800"/>
            </a:lvl4pPr>
            <a:lvl5pPr marL="914110" indent="0" algn="ctr">
              <a:buNone/>
              <a:defRPr sz="800"/>
            </a:lvl5pPr>
            <a:lvl6pPr marL="1142638" indent="0" algn="ctr">
              <a:buNone/>
              <a:defRPr sz="800"/>
            </a:lvl6pPr>
            <a:lvl7pPr marL="1371166" indent="0" algn="ctr">
              <a:buNone/>
              <a:defRPr sz="800"/>
            </a:lvl7pPr>
            <a:lvl8pPr marL="1599693" indent="0" algn="ctr">
              <a:buNone/>
              <a:defRPr sz="800"/>
            </a:lvl8pPr>
            <a:lvl9pPr marL="1828221" indent="0" algn="ctr">
              <a:buNone/>
              <a:defRPr sz="800"/>
            </a:lvl9pPr>
          </a:lstStyle>
          <a:p>
            <a:r>
              <a:rPr lang="sv-SE"/>
              <a:t>Klicka här för att ändra mall för underrubrikformat</a:t>
            </a:r>
          </a:p>
        </p:txBody>
      </p:sp>
      <p:pic>
        <p:nvPicPr>
          <p:cNvPr id="7" name="Picture 10">
            <a:extLst>
              <a:ext uri="{FF2B5EF4-FFF2-40B4-BE49-F238E27FC236}">
                <a16:creationId xmlns:a16="http://schemas.microsoft.com/office/drawing/2014/main" id="{9D937325-49E4-3474-CA5D-15B7AE8243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4008001" y="1579063"/>
            <a:ext cx="1127999" cy="813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Platshållare för bildnummer 5">
            <a:extLst>
              <a:ext uri="{FF2B5EF4-FFF2-40B4-BE49-F238E27FC236}">
                <a16:creationId xmlns:a16="http://schemas.microsoft.com/office/drawing/2014/main" id="{46BFDCBF-FB4C-E543-A45C-E93BCBCE75A8}"/>
              </a:ext>
            </a:extLst>
          </p:cNvPr>
          <p:cNvSpPr>
            <a:spLocks noGrp="1"/>
          </p:cNvSpPr>
          <p:nvPr>
            <p:ph type="sldNum" sz="quarter" idx="12"/>
          </p:nvPr>
        </p:nvSpPr>
        <p:spPr>
          <a:xfrm>
            <a:off x="449264" y="5143500"/>
            <a:ext cx="252000" cy="0"/>
          </a:xfrm>
        </p:spPr>
        <p:txBody>
          <a:bodyPr/>
          <a:lstStyle>
            <a:lvl1pPr>
              <a:defRPr sz="100">
                <a:solidFill>
                  <a:schemeClr val="tx1">
                    <a:alpha val="0"/>
                  </a:schemeClr>
                </a:solidFill>
              </a:defRPr>
            </a:lvl1pPr>
          </a:lstStyle>
          <a:p>
            <a:fld id="{58B598EC-EC8A-45A1-A82C-315BA96BCBA9}" type="slidenum">
              <a:rPr lang="sv-SE" smtClean="0"/>
              <a:pPr/>
              <a:t>‹#›</a:t>
            </a:fld>
            <a:endParaRPr lang="sv-SE"/>
          </a:p>
        </p:txBody>
      </p:sp>
      <p:sp>
        <p:nvSpPr>
          <p:cNvPr id="5" name="Platshållare för sidfot 4">
            <a:extLst>
              <a:ext uri="{FF2B5EF4-FFF2-40B4-BE49-F238E27FC236}">
                <a16:creationId xmlns:a16="http://schemas.microsoft.com/office/drawing/2014/main" id="{D5CA4AE5-53D0-605D-CB3C-2E263FC10FDF}"/>
              </a:ext>
            </a:extLst>
          </p:cNvPr>
          <p:cNvSpPr>
            <a:spLocks noGrp="1"/>
          </p:cNvSpPr>
          <p:nvPr>
            <p:ph type="ftr" sz="quarter" idx="11"/>
          </p:nvPr>
        </p:nvSpPr>
        <p:spPr>
          <a:xfrm>
            <a:off x="742048" y="5143500"/>
            <a:ext cx="1316859" cy="0"/>
          </a:xfrm>
        </p:spPr>
        <p:txBody>
          <a:bodyPr/>
          <a:lstStyle>
            <a:lvl1pPr>
              <a:defRPr sz="100">
                <a:solidFill>
                  <a:schemeClr val="tx1">
                    <a:alpha val="0"/>
                  </a:schemeClr>
                </a:solidFill>
              </a:defRPr>
            </a:lvl1pPr>
          </a:lstStyle>
          <a:p>
            <a:endParaRPr lang="sv-SE"/>
          </a:p>
        </p:txBody>
      </p:sp>
      <p:sp>
        <p:nvSpPr>
          <p:cNvPr id="4" name="Platshållare för datum 3">
            <a:extLst>
              <a:ext uri="{FF2B5EF4-FFF2-40B4-BE49-F238E27FC236}">
                <a16:creationId xmlns:a16="http://schemas.microsoft.com/office/drawing/2014/main" id="{79A64873-B9BE-E093-5194-3486FE0776C7}"/>
              </a:ext>
            </a:extLst>
          </p:cNvPr>
          <p:cNvSpPr>
            <a:spLocks noGrp="1"/>
          </p:cNvSpPr>
          <p:nvPr>
            <p:ph type="dt" sz="half" idx="10"/>
          </p:nvPr>
        </p:nvSpPr>
        <p:spPr>
          <a:xfrm>
            <a:off x="6223131" y="5143500"/>
            <a:ext cx="2308621" cy="0"/>
          </a:xfrm>
        </p:spPr>
        <p:txBody>
          <a:bodyPr/>
          <a:lstStyle>
            <a:lvl1pPr>
              <a:defRPr sz="100">
                <a:solidFill>
                  <a:schemeClr val="tx1">
                    <a:alpha val="0"/>
                  </a:schemeClr>
                </a:solidFill>
              </a:defRPr>
            </a:lvl1pPr>
          </a:lstStyle>
          <a:p>
            <a:fld id="{C3F97150-4B7E-481B-9730-ED4755A5D0A9}" type="datetime1">
              <a:rPr lang="sv-SE" smtClean="0"/>
              <a:t>2025-11-17</a:t>
            </a:fld>
            <a:endParaRPr lang="sv-SE"/>
          </a:p>
        </p:txBody>
      </p:sp>
    </p:spTree>
    <p:extLst>
      <p:ext uri="{BB962C8B-B14F-4D97-AF65-F5344CB8AC3E}">
        <p14:creationId xmlns:p14="http://schemas.microsoft.com/office/powerpoint/2010/main" val="2915503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2. 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27F29F-A546-42F6-91C1-486B9FF5C2E4}"/>
              </a:ext>
            </a:extLst>
          </p:cNvPr>
          <p:cNvSpPr>
            <a:spLocks noGrp="1"/>
          </p:cNvSpPr>
          <p:nvPr>
            <p:ph type="ctrTitle"/>
          </p:nvPr>
        </p:nvSpPr>
        <p:spPr>
          <a:xfrm>
            <a:off x="457121" y="2925910"/>
            <a:ext cx="8229975" cy="666036"/>
          </a:xfrm>
        </p:spPr>
        <p:txBody>
          <a:bodyPr anchor="b"/>
          <a:lstStyle>
            <a:lvl1pPr algn="ctr">
              <a:defRPr sz="2999"/>
            </a:lvl1pPr>
          </a:lstStyle>
          <a:p>
            <a:r>
              <a:rPr lang="sv-SE" dirty="0"/>
              <a:t>Klicka här för att ändra mall för rubrikformat</a:t>
            </a:r>
          </a:p>
        </p:txBody>
      </p:sp>
      <p:sp>
        <p:nvSpPr>
          <p:cNvPr id="3" name="Underrubrik 2">
            <a:extLst>
              <a:ext uri="{FF2B5EF4-FFF2-40B4-BE49-F238E27FC236}">
                <a16:creationId xmlns:a16="http://schemas.microsoft.com/office/drawing/2014/main" id="{435ABD8D-860B-4BCA-86CE-0A77AF664E65}"/>
              </a:ext>
            </a:extLst>
          </p:cNvPr>
          <p:cNvSpPr>
            <a:spLocks noGrp="1"/>
          </p:cNvSpPr>
          <p:nvPr>
            <p:ph type="subTitle" idx="1"/>
          </p:nvPr>
        </p:nvSpPr>
        <p:spPr>
          <a:xfrm>
            <a:off x="457121" y="3715894"/>
            <a:ext cx="8229975" cy="666617"/>
          </a:xfrm>
        </p:spPr>
        <p:txBody>
          <a:bodyPr/>
          <a:lstStyle>
            <a:lvl1pPr marL="0" indent="0" algn="ctr">
              <a:lnSpc>
                <a:spcPct val="100000"/>
              </a:lnSpc>
              <a:buNone/>
              <a:defRPr sz="1999"/>
            </a:lvl1pPr>
            <a:lvl2pPr marL="228528" indent="0" algn="ctr">
              <a:buNone/>
              <a:defRPr sz="1000"/>
            </a:lvl2pPr>
            <a:lvl3pPr marL="457055" indent="0" algn="ctr">
              <a:buNone/>
              <a:defRPr sz="900"/>
            </a:lvl3pPr>
            <a:lvl4pPr marL="685583" indent="0" algn="ctr">
              <a:buNone/>
              <a:defRPr sz="800"/>
            </a:lvl4pPr>
            <a:lvl5pPr marL="914110" indent="0" algn="ctr">
              <a:buNone/>
              <a:defRPr sz="800"/>
            </a:lvl5pPr>
            <a:lvl6pPr marL="1142638" indent="0" algn="ctr">
              <a:buNone/>
              <a:defRPr sz="800"/>
            </a:lvl6pPr>
            <a:lvl7pPr marL="1371166" indent="0" algn="ctr">
              <a:buNone/>
              <a:defRPr sz="800"/>
            </a:lvl7pPr>
            <a:lvl8pPr marL="1599693" indent="0" algn="ctr">
              <a:buNone/>
              <a:defRPr sz="800"/>
            </a:lvl8pPr>
            <a:lvl9pPr marL="1828221" indent="0" algn="ctr">
              <a:buNone/>
              <a:defRPr sz="800"/>
            </a:lvl9pPr>
          </a:lstStyle>
          <a:p>
            <a:r>
              <a:rPr lang="sv-SE"/>
              <a:t>Klicka här för att ändra mall för underrubrikformat</a:t>
            </a:r>
          </a:p>
        </p:txBody>
      </p:sp>
      <p:pic>
        <p:nvPicPr>
          <p:cNvPr id="8" name="Picture 10">
            <a:extLst>
              <a:ext uri="{FF2B5EF4-FFF2-40B4-BE49-F238E27FC236}">
                <a16:creationId xmlns:a16="http://schemas.microsoft.com/office/drawing/2014/main" id="{6BD794BC-AC4E-AE06-2D1D-0DBF486A52FD}"/>
              </a:ext>
            </a:extLst>
          </p:cNvPr>
          <p:cNvPicPr>
            <a:picLocks noChangeAspect="1"/>
          </p:cNvPicPr>
          <p:nvPr userDrawn="1"/>
        </p:nvPicPr>
        <p:blipFill>
          <a:blip r:embed="rId2"/>
          <a:srcRect/>
          <a:stretch/>
        </p:blipFill>
        <p:spPr bwMode="auto">
          <a:xfrm>
            <a:off x="4008535" y="1579063"/>
            <a:ext cx="1126931" cy="81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Platshållare för bildnummer 5">
            <a:extLst>
              <a:ext uri="{FF2B5EF4-FFF2-40B4-BE49-F238E27FC236}">
                <a16:creationId xmlns:a16="http://schemas.microsoft.com/office/drawing/2014/main" id="{46BFDCBF-FB4C-E543-A45C-E93BCBCE75A8}"/>
              </a:ext>
            </a:extLst>
          </p:cNvPr>
          <p:cNvSpPr>
            <a:spLocks noGrp="1"/>
          </p:cNvSpPr>
          <p:nvPr>
            <p:ph type="sldNum" sz="quarter" idx="12"/>
          </p:nvPr>
        </p:nvSpPr>
        <p:spPr>
          <a:xfrm>
            <a:off x="449264" y="5143500"/>
            <a:ext cx="252000" cy="0"/>
          </a:xfrm>
        </p:spPr>
        <p:txBody>
          <a:bodyPr/>
          <a:lstStyle>
            <a:lvl1pPr>
              <a:defRPr sz="100">
                <a:solidFill>
                  <a:schemeClr val="tx1">
                    <a:alpha val="0"/>
                  </a:schemeClr>
                </a:solidFill>
              </a:defRPr>
            </a:lvl1pPr>
          </a:lstStyle>
          <a:p>
            <a:fld id="{58B598EC-EC8A-45A1-A82C-315BA96BCBA9}" type="slidenum">
              <a:rPr lang="sv-SE" smtClean="0"/>
              <a:pPr/>
              <a:t>‹#›</a:t>
            </a:fld>
            <a:endParaRPr lang="sv-SE"/>
          </a:p>
        </p:txBody>
      </p:sp>
      <p:sp>
        <p:nvSpPr>
          <p:cNvPr id="5" name="Platshållare för sidfot 4">
            <a:extLst>
              <a:ext uri="{FF2B5EF4-FFF2-40B4-BE49-F238E27FC236}">
                <a16:creationId xmlns:a16="http://schemas.microsoft.com/office/drawing/2014/main" id="{D5CA4AE5-53D0-605D-CB3C-2E263FC10FDF}"/>
              </a:ext>
            </a:extLst>
          </p:cNvPr>
          <p:cNvSpPr>
            <a:spLocks noGrp="1"/>
          </p:cNvSpPr>
          <p:nvPr>
            <p:ph type="ftr" sz="quarter" idx="11"/>
          </p:nvPr>
        </p:nvSpPr>
        <p:spPr>
          <a:xfrm>
            <a:off x="742049" y="5143500"/>
            <a:ext cx="1316859" cy="0"/>
          </a:xfrm>
        </p:spPr>
        <p:txBody>
          <a:bodyPr/>
          <a:lstStyle>
            <a:lvl1pPr>
              <a:defRPr sz="100">
                <a:solidFill>
                  <a:schemeClr val="tx1">
                    <a:alpha val="0"/>
                  </a:schemeClr>
                </a:solidFill>
              </a:defRPr>
            </a:lvl1pPr>
          </a:lstStyle>
          <a:p>
            <a:endParaRPr lang="sv-SE"/>
          </a:p>
        </p:txBody>
      </p:sp>
      <p:sp>
        <p:nvSpPr>
          <p:cNvPr id="4" name="Platshållare för datum 3">
            <a:extLst>
              <a:ext uri="{FF2B5EF4-FFF2-40B4-BE49-F238E27FC236}">
                <a16:creationId xmlns:a16="http://schemas.microsoft.com/office/drawing/2014/main" id="{79A64873-B9BE-E093-5194-3486FE0776C7}"/>
              </a:ext>
            </a:extLst>
          </p:cNvPr>
          <p:cNvSpPr>
            <a:spLocks noGrp="1"/>
          </p:cNvSpPr>
          <p:nvPr>
            <p:ph type="dt" sz="half" idx="10"/>
          </p:nvPr>
        </p:nvSpPr>
        <p:spPr>
          <a:xfrm>
            <a:off x="6223131" y="5143500"/>
            <a:ext cx="2308621" cy="0"/>
          </a:xfrm>
        </p:spPr>
        <p:txBody>
          <a:bodyPr/>
          <a:lstStyle>
            <a:lvl1pPr>
              <a:defRPr sz="100">
                <a:solidFill>
                  <a:schemeClr val="tx1">
                    <a:alpha val="0"/>
                  </a:schemeClr>
                </a:solidFill>
              </a:defRPr>
            </a:lvl1pPr>
          </a:lstStyle>
          <a:p>
            <a:fld id="{6629F296-461B-4A9E-8FF7-4832AE166C3D}" type="datetime1">
              <a:rPr lang="sv-SE" smtClean="0"/>
              <a:t>2025-11-17</a:t>
            </a:fld>
            <a:endParaRPr lang="sv-SE"/>
          </a:p>
        </p:txBody>
      </p:sp>
    </p:spTree>
    <p:extLst>
      <p:ext uri="{BB962C8B-B14F-4D97-AF65-F5344CB8AC3E}">
        <p14:creationId xmlns:p14="http://schemas.microsoft.com/office/powerpoint/2010/main" val="635457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Rubrik och innehåll">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C281D32D-D3A7-8DF2-7EE2-24E3C40C4F9D}"/>
              </a:ext>
            </a:extLst>
          </p:cNvPr>
          <p:cNvSpPr>
            <a:spLocks noGrp="1"/>
          </p:cNvSpPr>
          <p:nvPr>
            <p:ph type="title"/>
          </p:nvPr>
        </p:nvSpPr>
        <p:spPr>
          <a:xfrm>
            <a:off x="449845" y="450417"/>
            <a:ext cx="6927597" cy="864801"/>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49845" y="1441334"/>
            <a:ext cx="6927597" cy="3333086"/>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C8A7C1DC-8639-4054-93CD-5A6EB48B531B}" type="datetime1">
              <a:rPr lang="sv-SE" smtClean="0"/>
              <a:t>2025-11-17</a:t>
            </a:fld>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pic>
        <p:nvPicPr>
          <p:cNvPr id="2" name="Bildobjekt 1" descr="En bild som visar text, logotyp, Grafik, Teckensnitt&#10;&#10;Automatiskt genererad beskrivning">
            <a:extLst>
              <a:ext uri="{FF2B5EF4-FFF2-40B4-BE49-F238E27FC236}">
                <a16:creationId xmlns:a16="http://schemas.microsoft.com/office/drawing/2014/main" id="{88337957-3F66-4F05-9B87-CE601E132B55}"/>
              </a:ext>
            </a:extLst>
          </p:cNvPr>
          <p:cNvPicPr>
            <a:picLocks noChangeAspect="1"/>
          </p:cNvPicPr>
          <p:nvPr userDrawn="1"/>
        </p:nvPicPr>
        <p:blipFill rotWithShape="1">
          <a:blip r:embed="rId2"/>
          <a:srcRect t="27336"/>
          <a:stretch/>
        </p:blipFill>
        <p:spPr>
          <a:xfrm>
            <a:off x="7947904" y="0"/>
            <a:ext cx="977095" cy="1003261"/>
          </a:xfrm>
          <a:prstGeom prst="rect">
            <a:avLst/>
          </a:prstGeom>
        </p:spPr>
      </p:pic>
    </p:spTree>
    <p:extLst>
      <p:ext uri="{BB962C8B-B14F-4D97-AF65-F5344CB8AC3E}">
        <p14:creationId xmlns:p14="http://schemas.microsoft.com/office/powerpoint/2010/main" val="1483771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Heltäckande bild höger">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762C084-EE0D-4A2B-524B-6F345A97DA76}"/>
              </a:ext>
            </a:extLst>
          </p:cNvPr>
          <p:cNvSpPr>
            <a:spLocks noGrp="1"/>
          </p:cNvSpPr>
          <p:nvPr>
            <p:ph type="title"/>
          </p:nvPr>
        </p:nvSpPr>
        <p:spPr>
          <a:xfrm>
            <a:off x="449844" y="450417"/>
            <a:ext cx="3688720" cy="864801"/>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7A8EC6CB-053F-9300-5C79-DF694FD276C9}"/>
              </a:ext>
            </a:extLst>
          </p:cNvPr>
          <p:cNvSpPr>
            <a:spLocks noGrp="1"/>
          </p:cNvSpPr>
          <p:nvPr>
            <p:ph type="body" sz="quarter" idx="13"/>
          </p:nvPr>
        </p:nvSpPr>
        <p:spPr>
          <a:xfrm>
            <a:off x="449844" y="1441335"/>
            <a:ext cx="3688720" cy="333308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bild 11">
            <a:extLst>
              <a:ext uri="{FF2B5EF4-FFF2-40B4-BE49-F238E27FC236}">
                <a16:creationId xmlns:a16="http://schemas.microsoft.com/office/drawing/2014/main" id="{C777F1FC-D43A-9008-9396-7B9BE1A5210B}"/>
              </a:ext>
            </a:extLst>
          </p:cNvPr>
          <p:cNvSpPr>
            <a:spLocks noGrp="1"/>
          </p:cNvSpPr>
          <p:nvPr>
            <p:ph type="pic" sz="quarter" idx="14"/>
          </p:nvPr>
        </p:nvSpPr>
        <p:spPr>
          <a:xfrm>
            <a:off x="4328708" y="0"/>
            <a:ext cx="4815293" cy="5133013"/>
          </a:xfrm>
          <a:custGeom>
            <a:avLst/>
            <a:gdLst>
              <a:gd name="connsiteX0" fmla="*/ 0 w 9633930"/>
              <a:gd name="connsiteY0" fmla="*/ 0 h 10267494"/>
              <a:gd name="connsiteX1" fmla="*/ 9633930 w 9633930"/>
              <a:gd name="connsiteY1" fmla="*/ 0 h 10267494"/>
              <a:gd name="connsiteX2" fmla="*/ 9633930 w 9633930"/>
              <a:gd name="connsiteY2" fmla="*/ 10267494 h 10267494"/>
              <a:gd name="connsiteX3" fmla="*/ 1382280 w 9633930"/>
              <a:gd name="connsiteY3" fmla="*/ 10267494 h 10267494"/>
              <a:gd name="connsiteX4" fmla="*/ 1380255 w 9633930"/>
              <a:gd name="connsiteY4" fmla="*/ 10262964 h 10267494"/>
              <a:gd name="connsiteX5" fmla="*/ 567924 w 9633930"/>
              <a:gd name="connsiteY5" fmla="*/ 6875212 h 10267494"/>
              <a:gd name="connsiteX6" fmla="*/ 15 w 9633930"/>
              <a:gd name="connsiteY6" fmla="*/ 1792 h 1026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3930" h="10267494">
                <a:moveTo>
                  <a:pt x="0" y="0"/>
                </a:moveTo>
                <a:lnTo>
                  <a:pt x="9633930" y="0"/>
                </a:lnTo>
                <a:lnTo>
                  <a:pt x="9633930" y="10267494"/>
                </a:lnTo>
                <a:lnTo>
                  <a:pt x="1382280" y="10267494"/>
                </a:lnTo>
                <a:lnTo>
                  <a:pt x="1380255" y="10262964"/>
                </a:lnTo>
                <a:cubicBezTo>
                  <a:pt x="1347881" y="10188484"/>
                  <a:pt x="1073101" y="9510303"/>
                  <a:pt x="567924" y="6875212"/>
                </a:cubicBezTo>
                <a:cubicBezTo>
                  <a:pt x="45909" y="4152285"/>
                  <a:pt x="2235" y="243436"/>
                  <a:pt x="15" y="1792"/>
                </a:cubicBezTo>
                <a:close/>
              </a:path>
            </a:pathLst>
          </a:custGeom>
        </p:spPr>
        <p:txBody>
          <a:bodyPr wrap="square">
            <a:noAutofit/>
          </a:bodyPr>
          <a:lstStyle>
            <a:lvl1pPr marL="0" indent="0">
              <a:buNone/>
              <a:defRPr sz="1200"/>
            </a:lvl1pPr>
          </a:lstStyle>
          <a:p>
            <a:r>
              <a:rPr lang="sv-SE"/>
              <a:t>Klicka på ikonen för att lägga till en bild</a:t>
            </a:r>
          </a:p>
        </p:txBody>
      </p:sp>
      <p:sp>
        <p:nvSpPr>
          <p:cNvPr id="11" name="Platshållare för text 10">
            <a:extLst>
              <a:ext uri="{FF2B5EF4-FFF2-40B4-BE49-F238E27FC236}">
                <a16:creationId xmlns:a16="http://schemas.microsoft.com/office/drawing/2014/main" id="{0876DAE1-4D1E-797F-40B6-47DF94D67A29}"/>
              </a:ext>
            </a:extLst>
          </p:cNvPr>
          <p:cNvSpPr>
            <a:spLocks noGrp="1"/>
          </p:cNvSpPr>
          <p:nvPr>
            <p:ph type="body" sz="quarter" idx="15"/>
          </p:nvPr>
        </p:nvSpPr>
        <p:spPr>
          <a:xfrm>
            <a:off x="7947904" y="0"/>
            <a:ext cx="977095" cy="1004540"/>
          </a:xfrm>
          <a:blipFill>
            <a:blip r:embed="rId2"/>
            <a:stretch>
              <a:fillRect/>
            </a:stretch>
          </a:blipFill>
        </p:spPr>
        <p:txBody>
          <a:bodyPr/>
          <a:lstStyle>
            <a:lvl1pPr marL="0" indent="0">
              <a:buNone/>
              <a:defRPr>
                <a:noFill/>
              </a:defRPr>
            </a:lvl1pPr>
          </a:lstStyle>
          <a:p>
            <a:pPr lvl="0"/>
            <a:endParaRPr lang="sv-SE"/>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15DB8053-1842-4FAC-9FE6-9ABEF2839330}" type="datetime1">
              <a:rPr lang="sv-SE" smtClean="0"/>
              <a:t>2025-11-17</a:t>
            </a:fld>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1973420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Heltäckande bild vänster">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762C084-EE0D-4A2B-524B-6F345A97DA76}"/>
              </a:ext>
            </a:extLst>
          </p:cNvPr>
          <p:cNvSpPr>
            <a:spLocks noGrp="1"/>
          </p:cNvSpPr>
          <p:nvPr>
            <p:ph type="title"/>
          </p:nvPr>
        </p:nvSpPr>
        <p:spPr>
          <a:xfrm>
            <a:off x="4048871" y="450417"/>
            <a:ext cx="3688720" cy="864801"/>
          </a:xfrm>
        </p:spPr>
        <p:txBody>
          <a:bodyPr/>
          <a:lstStyle/>
          <a:p>
            <a:r>
              <a:rPr lang="sv-SE"/>
              <a:t>Klicka här för att ändra mall för rubrikformat</a:t>
            </a:r>
          </a:p>
        </p:txBody>
      </p:sp>
      <p:sp>
        <p:nvSpPr>
          <p:cNvPr id="12" name="Platshållare för bild 11">
            <a:extLst>
              <a:ext uri="{FF2B5EF4-FFF2-40B4-BE49-F238E27FC236}">
                <a16:creationId xmlns:a16="http://schemas.microsoft.com/office/drawing/2014/main" id="{EC526C13-C67E-8961-287A-41141E8D760B}"/>
              </a:ext>
            </a:extLst>
          </p:cNvPr>
          <p:cNvSpPr>
            <a:spLocks noGrp="1"/>
          </p:cNvSpPr>
          <p:nvPr>
            <p:ph type="pic" sz="quarter" idx="14"/>
          </p:nvPr>
        </p:nvSpPr>
        <p:spPr>
          <a:xfrm>
            <a:off x="0" y="0"/>
            <a:ext cx="3674927" cy="5149857"/>
          </a:xfrm>
          <a:custGeom>
            <a:avLst/>
            <a:gdLst>
              <a:gd name="connsiteX0" fmla="*/ 0 w 7352407"/>
              <a:gd name="connsiteY0" fmla="*/ 0 h 10290177"/>
              <a:gd name="connsiteX1" fmla="*/ 7352407 w 7352407"/>
              <a:gd name="connsiteY1" fmla="*/ 0 h 10290177"/>
              <a:gd name="connsiteX2" fmla="*/ 7352041 w 7352407"/>
              <a:gd name="connsiteY2" fmla="*/ 20876 h 10290177"/>
              <a:gd name="connsiteX3" fmla="*/ 7001793 w 7352407"/>
              <a:gd name="connsiteY3" fmla="*/ 5315647 h 10290177"/>
              <a:gd name="connsiteX4" fmla="*/ 5967962 w 7352407"/>
              <a:gd name="connsiteY4" fmla="*/ 10260336 h 10290177"/>
              <a:gd name="connsiteX5" fmla="*/ 5954158 w 7352407"/>
              <a:gd name="connsiteY5" fmla="*/ 10290177 h 10290177"/>
              <a:gd name="connsiteX6" fmla="*/ 0 w 7352407"/>
              <a:gd name="connsiteY6" fmla="*/ 10290177 h 1029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2407" h="10290177">
                <a:moveTo>
                  <a:pt x="0" y="0"/>
                </a:moveTo>
                <a:lnTo>
                  <a:pt x="7352407" y="0"/>
                </a:lnTo>
                <a:lnTo>
                  <a:pt x="7352041" y="20876"/>
                </a:lnTo>
                <a:cubicBezTo>
                  <a:pt x="7346094" y="346917"/>
                  <a:pt x="7289526" y="3026774"/>
                  <a:pt x="7001793" y="5315647"/>
                </a:cubicBezTo>
                <a:cubicBezTo>
                  <a:pt x="6704467" y="7680817"/>
                  <a:pt x="6173680" y="9785657"/>
                  <a:pt x="5967962" y="10260336"/>
                </a:cubicBezTo>
                <a:lnTo>
                  <a:pt x="5954158" y="10290177"/>
                </a:lnTo>
                <a:lnTo>
                  <a:pt x="0" y="10290177"/>
                </a:lnTo>
                <a:close/>
              </a:path>
            </a:pathLst>
          </a:custGeom>
          <a:noFill/>
        </p:spPr>
        <p:txBody>
          <a:bodyPr wrap="square">
            <a:noAutofit/>
          </a:bodyPr>
          <a:lstStyle>
            <a:lvl1pPr marL="0" indent="0">
              <a:buNone/>
              <a:defRPr sz="1200"/>
            </a:lvl1pPr>
          </a:lstStyle>
          <a:p>
            <a:r>
              <a:rPr lang="sv-SE"/>
              <a:t>Klicka på ikonen för att lägga till en bild</a:t>
            </a:r>
          </a:p>
        </p:txBody>
      </p:sp>
      <p:sp>
        <p:nvSpPr>
          <p:cNvPr id="10" name="Platshållare för text 9">
            <a:extLst>
              <a:ext uri="{FF2B5EF4-FFF2-40B4-BE49-F238E27FC236}">
                <a16:creationId xmlns:a16="http://schemas.microsoft.com/office/drawing/2014/main" id="{7A8EC6CB-053F-9300-5C79-DF694FD276C9}"/>
              </a:ext>
            </a:extLst>
          </p:cNvPr>
          <p:cNvSpPr>
            <a:spLocks noGrp="1"/>
          </p:cNvSpPr>
          <p:nvPr>
            <p:ph type="body" sz="quarter" idx="13"/>
          </p:nvPr>
        </p:nvSpPr>
        <p:spPr>
          <a:xfrm>
            <a:off x="4048871" y="1441334"/>
            <a:ext cx="4120570" cy="333308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EDAEF641-2046-4097-A77E-14059DDA22A9}" type="datetime1">
              <a:rPr lang="sv-SE" smtClean="0"/>
              <a:t>2025-11-17</a:t>
            </a:fld>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pic>
        <p:nvPicPr>
          <p:cNvPr id="2" name="Bildobjekt 1" descr="En bild som visar text, logotyp, Grafik, Teckensnitt&#10;&#10;Automatiskt genererad beskrivning">
            <a:extLst>
              <a:ext uri="{FF2B5EF4-FFF2-40B4-BE49-F238E27FC236}">
                <a16:creationId xmlns:a16="http://schemas.microsoft.com/office/drawing/2014/main" id="{34C18AEF-73AD-D0C9-07A1-0DECE8DA0BD5}"/>
              </a:ext>
            </a:extLst>
          </p:cNvPr>
          <p:cNvPicPr>
            <a:picLocks noChangeAspect="1"/>
          </p:cNvPicPr>
          <p:nvPr userDrawn="1"/>
        </p:nvPicPr>
        <p:blipFill rotWithShape="1">
          <a:blip r:embed="rId2"/>
          <a:srcRect t="27336"/>
          <a:stretch/>
        </p:blipFill>
        <p:spPr>
          <a:xfrm>
            <a:off x="7947904" y="0"/>
            <a:ext cx="977095" cy="1004539"/>
          </a:xfrm>
          <a:prstGeom prst="rect">
            <a:avLst/>
          </a:prstGeom>
        </p:spPr>
      </p:pic>
    </p:spTree>
    <p:extLst>
      <p:ext uri="{BB962C8B-B14F-4D97-AF65-F5344CB8AC3E}">
        <p14:creationId xmlns:p14="http://schemas.microsoft.com/office/powerpoint/2010/main" val="3653858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Jämförelse med underrubrik">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C09F3B50-CE78-9723-DEF1-6F1B0E5A3A4D}"/>
              </a:ext>
            </a:extLst>
          </p:cNvPr>
          <p:cNvSpPr>
            <a:spLocks noGrp="1"/>
          </p:cNvSpPr>
          <p:nvPr>
            <p:ph type="title"/>
          </p:nvPr>
        </p:nvSpPr>
        <p:spPr>
          <a:xfrm>
            <a:off x="449845" y="450417"/>
            <a:ext cx="6927597" cy="864801"/>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449844" y="1413390"/>
            <a:ext cx="3959313" cy="412338"/>
          </a:xfrm>
        </p:spPr>
        <p:txBody>
          <a:bodyPr anchor="b" anchorCtr="0"/>
          <a:lstStyle>
            <a:lvl1pPr marL="0" indent="0">
              <a:buNone/>
              <a:defRPr sz="2200" b="1">
                <a:latin typeface="+mj-lt"/>
              </a:defRPr>
            </a:lvl1pPr>
            <a:lvl2pPr marL="228528" indent="0">
              <a:buNone/>
              <a:defRPr sz="1000" b="1"/>
            </a:lvl2pPr>
            <a:lvl3pPr marL="457055" indent="0">
              <a:buNone/>
              <a:defRPr sz="900" b="1"/>
            </a:lvl3pPr>
            <a:lvl4pPr marL="685583" indent="0">
              <a:buNone/>
              <a:defRPr sz="800" b="1"/>
            </a:lvl4pPr>
            <a:lvl5pPr marL="914110" indent="0">
              <a:buNone/>
              <a:defRPr sz="800" b="1"/>
            </a:lvl5pPr>
            <a:lvl6pPr marL="1142638" indent="0">
              <a:buNone/>
              <a:defRPr sz="800" b="1"/>
            </a:lvl6pPr>
            <a:lvl7pPr marL="1371166" indent="0">
              <a:buNone/>
              <a:defRPr sz="800" b="1"/>
            </a:lvl7pPr>
            <a:lvl8pPr marL="1599693" indent="0">
              <a:buNone/>
              <a:defRPr sz="800" b="1"/>
            </a:lvl8pPr>
            <a:lvl9pPr marL="1828221" indent="0">
              <a:buNone/>
              <a:defRPr sz="8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449844" y="1923900"/>
            <a:ext cx="3959313" cy="284063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4668866" y="1413390"/>
            <a:ext cx="3959313" cy="412338"/>
          </a:xfrm>
        </p:spPr>
        <p:txBody>
          <a:bodyPr anchor="b" anchorCtr="0"/>
          <a:lstStyle>
            <a:lvl1pPr marL="0" indent="0">
              <a:buNone/>
              <a:defRPr sz="2200" b="1">
                <a:latin typeface="+mj-lt"/>
              </a:defRPr>
            </a:lvl1pPr>
            <a:lvl2pPr marL="228528" indent="0">
              <a:buNone/>
              <a:defRPr sz="1000" b="1"/>
            </a:lvl2pPr>
            <a:lvl3pPr marL="457055" indent="0">
              <a:buNone/>
              <a:defRPr sz="900" b="1"/>
            </a:lvl3pPr>
            <a:lvl4pPr marL="685583" indent="0">
              <a:buNone/>
              <a:defRPr sz="800" b="1"/>
            </a:lvl4pPr>
            <a:lvl5pPr marL="914110" indent="0">
              <a:buNone/>
              <a:defRPr sz="800" b="1"/>
            </a:lvl5pPr>
            <a:lvl6pPr marL="1142638" indent="0">
              <a:buNone/>
              <a:defRPr sz="800" b="1"/>
            </a:lvl6pPr>
            <a:lvl7pPr marL="1371166" indent="0">
              <a:buNone/>
              <a:defRPr sz="800" b="1"/>
            </a:lvl7pPr>
            <a:lvl8pPr marL="1599693" indent="0">
              <a:buNone/>
              <a:defRPr sz="800" b="1"/>
            </a:lvl8pPr>
            <a:lvl9pPr marL="1828221" indent="0">
              <a:buNone/>
              <a:defRPr sz="8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4668867" y="1923900"/>
            <a:ext cx="3958625" cy="284063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p>
            <a:fld id="{11705FD7-489D-4BD3-8756-1ADE7D186033}" type="datetime1">
              <a:rPr lang="sv-SE" smtClean="0"/>
              <a:t>2025-11-17</a:t>
            </a:fld>
            <a:endParaRPr lang="sv-SE"/>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a:p>
        </p:txBody>
      </p:sp>
      <p:pic>
        <p:nvPicPr>
          <p:cNvPr id="13" name="Bildobjekt 12" descr="En bild som visar text, logotyp, Grafik, Teckensnitt&#10;&#10;Automatiskt genererad beskrivning">
            <a:extLst>
              <a:ext uri="{FF2B5EF4-FFF2-40B4-BE49-F238E27FC236}">
                <a16:creationId xmlns:a16="http://schemas.microsoft.com/office/drawing/2014/main" id="{0AAEA940-5117-FE41-5A3D-2CCE4CECC8C8}"/>
              </a:ext>
            </a:extLst>
          </p:cNvPr>
          <p:cNvPicPr>
            <a:picLocks noChangeAspect="1"/>
          </p:cNvPicPr>
          <p:nvPr userDrawn="1"/>
        </p:nvPicPr>
        <p:blipFill rotWithShape="1">
          <a:blip r:embed="rId2"/>
          <a:srcRect t="27336"/>
          <a:stretch/>
        </p:blipFill>
        <p:spPr>
          <a:xfrm>
            <a:off x="7947904" y="0"/>
            <a:ext cx="977095" cy="1003261"/>
          </a:xfrm>
          <a:prstGeom prst="rect">
            <a:avLst/>
          </a:prstGeom>
        </p:spPr>
      </p:pic>
    </p:spTree>
    <p:extLst>
      <p:ext uri="{BB962C8B-B14F-4D97-AF65-F5344CB8AC3E}">
        <p14:creationId xmlns:p14="http://schemas.microsoft.com/office/powerpoint/2010/main" val="1522867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Jämförelse utan under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773761-CAA9-353C-1B33-6497E9EB576B}"/>
              </a:ext>
            </a:extLst>
          </p:cNvPr>
          <p:cNvSpPr>
            <a:spLocks noGrp="1"/>
          </p:cNvSpPr>
          <p:nvPr>
            <p:ph type="title"/>
          </p:nvPr>
        </p:nvSpPr>
        <p:spPr>
          <a:xfrm>
            <a:off x="449845" y="450417"/>
            <a:ext cx="6927597" cy="864801"/>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449844" y="1441335"/>
            <a:ext cx="3959313" cy="333308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4678376" y="1441335"/>
            <a:ext cx="3959313" cy="333308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C84A7708-DE79-444B-813A-EC883F6FC958}" type="datetime1">
              <a:rPr lang="sv-SE" smtClean="0"/>
              <a:t>2025-11-17</a:t>
            </a:fld>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pic>
        <p:nvPicPr>
          <p:cNvPr id="8" name="Bildobjekt 7" descr="En bild som visar text, logotyp, Grafik, Teckensnitt&#10;&#10;Automatiskt genererad beskrivning">
            <a:extLst>
              <a:ext uri="{FF2B5EF4-FFF2-40B4-BE49-F238E27FC236}">
                <a16:creationId xmlns:a16="http://schemas.microsoft.com/office/drawing/2014/main" id="{E5B59E20-1253-243D-9492-EA1F806A4951}"/>
              </a:ext>
            </a:extLst>
          </p:cNvPr>
          <p:cNvPicPr>
            <a:picLocks noChangeAspect="1"/>
          </p:cNvPicPr>
          <p:nvPr userDrawn="1"/>
        </p:nvPicPr>
        <p:blipFill rotWithShape="1">
          <a:blip r:embed="rId2"/>
          <a:srcRect t="27336"/>
          <a:stretch/>
        </p:blipFill>
        <p:spPr>
          <a:xfrm>
            <a:off x="7947904" y="0"/>
            <a:ext cx="977095" cy="1003261"/>
          </a:xfrm>
          <a:prstGeom prst="rect">
            <a:avLst/>
          </a:prstGeom>
        </p:spPr>
      </p:pic>
    </p:spTree>
    <p:extLst>
      <p:ext uri="{BB962C8B-B14F-4D97-AF65-F5344CB8AC3E}">
        <p14:creationId xmlns:p14="http://schemas.microsoft.com/office/powerpoint/2010/main" val="179967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 Tonad helsidesbild och rubrik">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D883B909-0F85-F5B5-57C2-4F63409A6CF8}"/>
              </a:ext>
            </a:extLst>
          </p:cNvPr>
          <p:cNvSpPr>
            <a:spLocks noGrp="1"/>
          </p:cNvSpPr>
          <p:nvPr>
            <p:ph type="pic" sz="quarter" idx="13" hasCustomPrompt="1"/>
          </p:nvPr>
        </p:nvSpPr>
        <p:spPr>
          <a:xfrm>
            <a:off x="0" y="0"/>
            <a:ext cx="9144000" cy="5149856"/>
          </a:xfrm>
        </p:spPr>
        <p:txBody>
          <a:bodyPr/>
          <a:lstStyle>
            <a:lvl1pPr marL="0" indent="0">
              <a:buNone/>
              <a:defRPr sz="1200"/>
            </a:lvl1pPr>
          </a:lstStyle>
          <a:p>
            <a:r>
              <a:rPr lang="sv-SE"/>
              <a:t>Klicka på ikonen för att lägga till en bild. Bilden behöver vara ljus för att rubrik ska vara läsbar.</a:t>
            </a:r>
          </a:p>
        </p:txBody>
      </p:sp>
      <p:sp>
        <p:nvSpPr>
          <p:cNvPr id="6" name="Rubrik 5">
            <a:extLst>
              <a:ext uri="{FF2B5EF4-FFF2-40B4-BE49-F238E27FC236}">
                <a16:creationId xmlns:a16="http://schemas.microsoft.com/office/drawing/2014/main" id="{78D2BB43-E510-1C94-CD25-8DE3511383FF}"/>
              </a:ext>
            </a:extLst>
          </p:cNvPr>
          <p:cNvSpPr>
            <a:spLocks noGrp="1"/>
          </p:cNvSpPr>
          <p:nvPr>
            <p:ph type="title"/>
          </p:nvPr>
        </p:nvSpPr>
        <p:spPr>
          <a:xfrm>
            <a:off x="449844" y="450417"/>
            <a:ext cx="6927597" cy="864801"/>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9B409CEF-8C3C-175D-62D6-0B2CEF51E703}"/>
              </a:ext>
            </a:extLst>
          </p:cNvPr>
          <p:cNvSpPr>
            <a:spLocks noGrp="1"/>
          </p:cNvSpPr>
          <p:nvPr>
            <p:ph type="body" sz="quarter" idx="14"/>
          </p:nvPr>
        </p:nvSpPr>
        <p:spPr>
          <a:xfrm>
            <a:off x="7947904" y="0"/>
            <a:ext cx="977095" cy="1004540"/>
          </a:xfrm>
          <a:blipFill>
            <a:blip r:embed="rId2"/>
            <a:stretch>
              <a:fillRect/>
            </a:stretch>
          </a:blipFill>
        </p:spPr>
        <p:txBody>
          <a:bodyPr/>
          <a:lstStyle>
            <a:lvl1pPr marL="0" indent="0">
              <a:buNone/>
              <a:defRPr>
                <a:noFill/>
              </a:defRPr>
            </a:lvl1pPr>
          </a:lstStyle>
          <a:p>
            <a:pPr lvl="0"/>
            <a:endParaRPr lang="sv-SE"/>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0CA9F4EB-471C-4E86-AFA7-04A469D44EBC}" type="datetime1">
              <a:rPr lang="sv-SE" smtClean="0"/>
              <a:t>2025-11-17</a:t>
            </a:fld>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3433747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Enbart rubrik">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8D2BB43-E510-1C94-CD25-8DE3511383FF}"/>
              </a:ext>
            </a:extLst>
          </p:cNvPr>
          <p:cNvSpPr>
            <a:spLocks noGrp="1"/>
          </p:cNvSpPr>
          <p:nvPr>
            <p:ph type="title"/>
          </p:nvPr>
        </p:nvSpPr>
        <p:spPr/>
        <p:txBody>
          <a:bodyPr/>
          <a:lstStyle/>
          <a:p>
            <a:r>
              <a:rPr lang="sv-SE"/>
              <a:t>Klicka här för att ändra mall för rubrikformat</a:t>
            </a:r>
          </a:p>
        </p:txBody>
      </p:sp>
      <p:pic>
        <p:nvPicPr>
          <p:cNvPr id="2" name="Bildobjekt 1" descr="En bild som visar text, logotyp, Grafik, Teckensnitt&#10;&#10;Automatiskt genererad beskrivning">
            <a:extLst>
              <a:ext uri="{FF2B5EF4-FFF2-40B4-BE49-F238E27FC236}">
                <a16:creationId xmlns:a16="http://schemas.microsoft.com/office/drawing/2014/main" id="{BF31BA65-EFAF-14BA-663F-C2528C573CB2}"/>
              </a:ext>
            </a:extLst>
          </p:cNvPr>
          <p:cNvPicPr>
            <a:picLocks noChangeAspect="1"/>
          </p:cNvPicPr>
          <p:nvPr userDrawn="1"/>
        </p:nvPicPr>
        <p:blipFill rotWithShape="1">
          <a:blip r:embed="rId2"/>
          <a:srcRect t="27336"/>
          <a:stretch/>
        </p:blipFill>
        <p:spPr>
          <a:xfrm>
            <a:off x="7947904" y="0"/>
            <a:ext cx="977095" cy="1003261"/>
          </a:xfrm>
          <a:prstGeom prst="rect">
            <a:avLst/>
          </a:prstGeom>
        </p:spPr>
      </p:pic>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940980B7-0BD7-4577-9715-B76422A2476D}" type="datetime1">
              <a:rPr lang="sv-SE" smtClean="0"/>
              <a:t>2025-11-17</a:t>
            </a:fld>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1879376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257300" y="1758066"/>
            <a:ext cx="6629400" cy="784574"/>
          </a:xfrm>
          <a:prstGeom prst="rect">
            <a:avLst/>
          </a:prstGeom>
          <a:noFill/>
        </p:spPr>
        <p:txBody>
          <a:bodyPr wrap="square" rtlCol="0">
            <a:spAutoFit/>
          </a:bodyPr>
          <a:lstStyle/>
          <a:p>
            <a:pPr algn="ctr">
              <a:lnSpc>
                <a:spcPct val="90000"/>
              </a:lnSpc>
            </a:pPr>
            <a:r>
              <a:rPr lang="sv-SE" sz="2499" b="1" kern="1200">
                <a:solidFill>
                  <a:schemeClr val="accent1"/>
                </a:solidFill>
                <a:latin typeface="+mj-lt"/>
                <a:ea typeface="+mj-ea"/>
                <a:cs typeface="+mj-cs"/>
              </a:rPr>
              <a:t>Sidor efter denna sida tillhör ej mallen. Byt istället till en layout innan denna sida.</a:t>
            </a:r>
          </a:p>
        </p:txBody>
      </p:sp>
    </p:spTree>
    <p:extLst>
      <p:ext uri="{BB962C8B-B14F-4D97-AF65-F5344CB8AC3E}">
        <p14:creationId xmlns:p14="http://schemas.microsoft.com/office/powerpoint/2010/main" val="2194720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 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27F29F-A546-42F6-91C1-486B9FF5C2E4}"/>
              </a:ext>
            </a:extLst>
          </p:cNvPr>
          <p:cNvSpPr>
            <a:spLocks noGrp="1"/>
          </p:cNvSpPr>
          <p:nvPr>
            <p:ph type="ctrTitle"/>
          </p:nvPr>
        </p:nvSpPr>
        <p:spPr>
          <a:xfrm>
            <a:off x="457121" y="2925910"/>
            <a:ext cx="8229975" cy="666036"/>
          </a:xfrm>
        </p:spPr>
        <p:txBody>
          <a:bodyPr anchor="b"/>
          <a:lstStyle>
            <a:lvl1pPr algn="ctr">
              <a:defRPr sz="2999" baseline="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435ABD8D-860B-4BCA-86CE-0A77AF664E65}"/>
              </a:ext>
            </a:extLst>
          </p:cNvPr>
          <p:cNvSpPr>
            <a:spLocks noGrp="1"/>
          </p:cNvSpPr>
          <p:nvPr>
            <p:ph type="subTitle" idx="1"/>
          </p:nvPr>
        </p:nvSpPr>
        <p:spPr>
          <a:xfrm>
            <a:off x="457121" y="3715894"/>
            <a:ext cx="8229975" cy="666617"/>
          </a:xfrm>
        </p:spPr>
        <p:txBody>
          <a:bodyPr/>
          <a:lstStyle>
            <a:lvl1pPr marL="0" indent="0" algn="ctr">
              <a:lnSpc>
                <a:spcPct val="100000"/>
              </a:lnSpc>
              <a:buNone/>
              <a:defRPr sz="1999"/>
            </a:lvl1pPr>
            <a:lvl2pPr marL="228528" indent="0" algn="ctr">
              <a:buNone/>
              <a:defRPr sz="1000"/>
            </a:lvl2pPr>
            <a:lvl3pPr marL="457055" indent="0" algn="ctr">
              <a:buNone/>
              <a:defRPr sz="900"/>
            </a:lvl3pPr>
            <a:lvl4pPr marL="685583" indent="0" algn="ctr">
              <a:buNone/>
              <a:defRPr sz="800"/>
            </a:lvl4pPr>
            <a:lvl5pPr marL="914110" indent="0" algn="ctr">
              <a:buNone/>
              <a:defRPr sz="800"/>
            </a:lvl5pPr>
            <a:lvl6pPr marL="1142638" indent="0" algn="ctr">
              <a:buNone/>
              <a:defRPr sz="800"/>
            </a:lvl6pPr>
            <a:lvl7pPr marL="1371166" indent="0" algn="ctr">
              <a:buNone/>
              <a:defRPr sz="800"/>
            </a:lvl7pPr>
            <a:lvl8pPr marL="1599693" indent="0" algn="ctr">
              <a:buNone/>
              <a:defRPr sz="800"/>
            </a:lvl8pPr>
            <a:lvl9pPr marL="1828221" indent="0" algn="ctr">
              <a:buNone/>
              <a:defRPr sz="800"/>
            </a:lvl9pPr>
          </a:lstStyle>
          <a:p>
            <a:r>
              <a:rPr lang="sv-SE"/>
              <a:t>Klicka här för att ändra mall för underrubrikformat</a:t>
            </a:r>
          </a:p>
        </p:txBody>
      </p:sp>
      <p:sp>
        <p:nvSpPr>
          <p:cNvPr id="8" name="Platshållare för innehåll 7">
            <a:extLst>
              <a:ext uri="{FF2B5EF4-FFF2-40B4-BE49-F238E27FC236}">
                <a16:creationId xmlns:a16="http://schemas.microsoft.com/office/drawing/2014/main" id="{4A37D93B-6A33-8A02-29CD-A1370CE74FEA}"/>
              </a:ext>
            </a:extLst>
          </p:cNvPr>
          <p:cNvSpPr>
            <a:spLocks noGrp="1"/>
          </p:cNvSpPr>
          <p:nvPr>
            <p:ph sz="quarter" idx="13" hasCustomPrompt="1"/>
          </p:nvPr>
        </p:nvSpPr>
        <p:spPr>
          <a:xfrm>
            <a:off x="2972886" y="1657872"/>
            <a:ext cx="1440000" cy="612000"/>
          </a:xfrm>
        </p:spPr>
        <p:txBody>
          <a:bodyPr anchor="b"/>
          <a:lstStyle>
            <a:lvl1pPr marL="0" indent="0" algn="ctr">
              <a:buNone/>
              <a:defRPr sz="1800"/>
            </a:lvl1pPr>
          </a:lstStyle>
          <a:p>
            <a:pPr lvl="0"/>
            <a:r>
              <a:rPr lang="sv-SE"/>
              <a:t>Infoga logotyp</a:t>
            </a:r>
          </a:p>
        </p:txBody>
      </p:sp>
      <p:pic>
        <p:nvPicPr>
          <p:cNvPr id="10" name="Picture 10">
            <a:extLst>
              <a:ext uri="{FF2B5EF4-FFF2-40B4-BE49-F238E27FC236}">
                <a16:creationId xmlns:a16="http://schemas.microsoft.com/office/drawing/2014/main" id="{97FB5DAA-F3D9-2E1C-AD7B-14B0279E6DB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5043114" y="1477369"/>
            <a:ext cx="1128001" cy="814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Platshållare för bildnummer 5">
            <a:extLst>
              <a:ext uri="{FF2B5EF4-FFF2-40B4-BE49-F238E27FC236}">
                <a16:creationId xmlns:a16="http://schemas.microsoft.com/office/drawing/2014/main" id="{46BFDCBF-FB4C-E543-A45C-E93BCBCE75A8}"/>
              </a:ext>
            </a:extLst>
          </p:cNvPr>
          <p:cNvSpPr>
            <a:spLocks noGrp="1"/>
          </p:cNvSpPr>
          <p:nvPr userDrawn="1">
            <p:ph type="sldNum" sz="quarter" idx="12"/>
          </p:nvPr>
        </p:nvSpPr>
        <p:spPr>
          <a:xfrm>
            <a:off x="449264" y="5143500"/>
            <a:ext cx="252000" cy="0"/>
          </a:xfrm>
        </p:spPr>
        <p:txBody>
          <a:bodyPr/>
          <a:lstStyle>
            <a:lvl1pPr>
              <a:defRPr sz="100">
                <a:solidFill>
                  <a:schemeClr val="tx1">
                    <a:alpha val="0"/>
                  </a:schemeClr>
                </a:solidFill>
              </a:defRPr>
            </a:lvl1pPr>
          </a:lstStyle>
          <a:p>
            <a:fld id="{58B598EC-EC8A-45A1-A82C-315BA96BCBA9}" type="slidenum">
              <a:rPr lang="sv-SE" smtClean="0"/>
              <a:pPr/>
              <a:t>‹#›</a:t>
            </a:fld>
            <a:endParaRPr lang="sv-SE"/>
          </a:p>
        </p:txBody>
      </p:sp>
      <p:sp>
        <p:nvSpPr>
          <p:cNvPr id="5" name="Platshållare för sidfot 4">
            <a:extLst>
              <a:ext uri="{FF2B5EF4-FFF2-40B4-BE49-F238E27FC236}">
                <a16:creationId xmlns:a16="http://schemas.microsoft.com/office/drawing/2014/main" id="{D5CA4AE5-53D0-605D-CB3C-2E263FC10FDF}"/>
              </a:ext>
            </a:extLst>
          </p:cNvPr>
          <p:cNvSpPr>
            <a:spLocks noGrp="1"/>
          </p:cNvSpPr>
          <p:nvPr userDrawn="1">
            <p:ph type="ftr" sz="quarter" idx="11"/>
          </p:nvPr>
        </p:nvSpPr>
        <p:spPr>
          <a:xfrm>
            <a:off x="742050" y="5143500"/>
            <a:ext cx="1316859" cy="0"/>
          </a:xfrm>
        </p:spPr>
        <p:txBody>
          <a:bodyPr/>
          <a:lstStyle>
            <a:lvl1pPr>
              <a:defRPr sz="100">
                <a:solidFill>
                  <a:schemeClr val="tx1">
                    <a:alpha val="0"/>
                  </a:schemeClr>
                </a:solidFill>
              </a:defRPr>
            </a:lvl1pPr>
          </a:lstStyle>
          <a:p>
            <a:endParaRPr lang="sv-SE"/>
          </a:p>
        </p:txBody>
      </p:sp>
      <p:sp>
        <p:nvSpPr>
          <p:cNvPr id="4" name="Platshållare för datum 3">
            <a:extLst>
              <a:ext uri="{FF2B5EF4-FFF2-40B4-BE49-F238E27FC236}">
                <a16:creationId xmlns:a16="http://schemas.microsoft.com/office/drawing/2014/main" id="{79A64873-B9BE-E093-5194-3486FE0776C7}"/>
              </a:ext>
            </a:extLst>
          </p:cNvPr>
          <p:cNvSpPr>
            <a:spLocks noGrp="1"/>
          </p:cNvSpPr>
          <p:nvPr userDrawn="1">
            <p:ph type="dt" sz="half" idx="10"/>
          </p:nvPr>
        </p:nvSpPr>
        <p:spPr>
          <a:xfrm>
            <a:off x="6223131" y="5143500"/>
            <a:ext cx="2308621" cy="0"/>
          </a:xfrm>
        </p:spPr>
        <p:txBody>
          <a:bodyPr/>
          <a:lstStyle>
            <a:lvl1pPr>
              <a:defRPr sz="100">
                <a:solidFill>
                  <a:schemeClr val="tx1">
                    <a:alpha val="0"/>
                  </a:schemeClr>
                </a:solidFill>
              </a:defRPr>
            </a:lvl1pPr>
          </a:lstStyle>
          <a:p>
            <a:fld id="{B99D19E8-4AA7-4650-A4C8-80EB2A32C708}" type="datetime1">
              <a:rPr lang="sv-SE" smtClean="0"/>
              <a:t>2025-11-17</a:t>
            </a:fld>
            <a:endParaRPr lang="sv-SE"/>
          </a:p>
        </p:txBody>
      </p:sp>
    </p:spTree>
    <p:extLst>
      <p:ext uri="{BB962C8B-B14F-4D97-AF65-F5344CB8AC3E}">
        <p14:creationId xmlns:p14="http://schemas.microsoft.com/office/powerpoint/2010/main" val="262729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Rubrik och innehåll">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C281D32D-D3A7-8DF2-7EE2-24E3C40C4F9D}"/>
              </a:ext>
            </a:extLst>
          </p:cNvPr>
          <p:cNvSpPr>
            <a:spLocks noGrp="1"/>
          </p:cNvSpPr>
          <p:nvPr>
            <p:ph type="title"/>
          </p:nvPr>
        </p:nvSpPr>
        <p:spPr>
          <a:xfrm>
            <a:off x="449845" y="450417"/>
            <a:ext cx="6927597" cy="864801"/>
          </a:xfrm>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49845" y="1441334"/>
            <a:ext cx="6927597" cy="3333086"/>
          </a:xfrm>
        </p:spPr>
        <p:txBody>
          <a:bodyPr/>
          <a:lstStyle>
            <a:lvl1pPr>
              <a:lnSpc>
                <a:spcPct val="100000"/>
              </a:lnSpc>
              <a:spcAft>
                <a:spcPts val="1000"/>
              </a:spcAft>
              <a:defRPr/>
            </a:lvl1pPr>
            <a:lvl2pPr>
              <a:lnSpc>
                <a:spcPct val="100000"/>
              </a:lnSpc>
              <a:spcAft>
                <a:spcPts val="750"/>
              </a:spcAft>
              <a:defRPr sz="1600"/>
            </a:lvl2pPr>
            <a:lvl3pPr>
              <a:lnSpc>
                <a:spcPct val="100000"/>
              </a:lnSpc>
              <a:spcAft>
                <a:spcPts val="750"/>
              </a:spcAft>
              <a:defRPr sz="1600"/>
            </a:lvl3pPr>
            <a:lvl4pPr>
              <a:lnSpc>
                <a:spcPct val="100000"/>
              </a:lnSpc>
              <a:spcAft>
                <a:spcPts val="750"/>
              </a:spcAft>
              <a:defRPr sz="1600"/>
            </a:lvl4pPr>
            <a:lvl5pPr>
              <a:lnSpc>
                <a:spcPct val="100000"/>
              </a:lnSpc>
              <a:spcAft>
                <a:spcPts val="750"/>
              </a:spcAft>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24571F6E-4FF9-4A5E-8050-07FE41B90C13}" type="datetime1">
              <a:rPr lang="sv-SE" smtClean="0"/>
              <a:t>2025-11-17</a:t>
            </a:fld>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pic>
        <p:nvPicPr>
          <p:cNvPr id="2" name="Bildobjekt 1" descr="En bild som visar text, logotyp, Grafik, Teckensnitt&#10;&#10;Automatiskt genererad beskrivning">
            <a:extLst>
              <a:ext uri="{FF2B5EF4-FFF2-40B4-BE49-F238E27FC236}">
                <a16:creationId xmlns:a16="http://schemas.microsoft.com/office/drawing/2014/main" id="{88337957-3F66-4F05-9B87-CE601E132B55}"/>
              </a:ext>
            </a:extLst>
          </p:cNvPr>
          <p:cNvPicPr>
            <a:picLocks noChangeAspect="1"/>
          </p:cNvPicPr>
          <p:nvPr userDrawn="1"/>
        </p:nvPicPr>
        <p:blipFill rotWithShape="1">
          <a:blip r:embed="rId2"/>
          <a:srcRect t="27336"/>
          <a:stretch/>
        </p:blipFill>
        <p:spPr>
          <a:xfrm>
            <a:off x="7947904" y="0"/>
            <a:ext cx="977095" cy="1003261"/>
          </a:xfrm>
          <a:prstGeom prst="rect">
            <a:avLst/>
          </a:prstGeom>
        </p:spPr>
      </p:pic>
    </p:spTree>
    <p:extLst>
      <p:ext uri="{BB962C8B-B14F-4D97-AF65-F5344CB8AC3E}">
        <p14:creationId xmlns:p14="http://schemas.microsoft.com/office/powerpoint/2010/main" val="2054511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Rubrik och innehåll">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0FCB99F-771F-49CF-CFF0-2C77AC02FADE}"/>
              </a:ext>
            </a:extLst>
          </p:cNvPr>
          <p:cNvSpPr/>
          <p:nvPr userDrawn="1"/>
        </p:nvSpPr>
        <p:spPr>
          <a:xfrm>
            <a:off x="0" y="4429830"/>
            <a:ext cx="9144000" cy="725704"/>
          </a:xfrm>
          <a:prstGeom prst="rect">
            <a:avLst/>
          </a:prstGeom>
          <a:solidFill>
            <a:schemeClr val="bg1"/>
          </a:solidFill>
          <a:ln>
            <a:noFill/>
          </a:ln>
          <a:effectLst>
            <a:outerShdw blurRad="50800" dist="254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err="1">
              <a:solidFill>
                <a:schemeClr val="bg1"/>
              </a:solidFill>
              <a:cs typeface="Arial" panose="020B0604020202020204" pitchFamily="34" charset="0"/>
            </a:endParaRPr>
          </a:p>
        </p:txBody>
      </p:sp>
      <p:sp>
        <p:nvSpPr>
          <p:cNvPr id="8" name="Rubrik 7">
            <a:extLst>
              <a:ext uri="{FF2B5EF4-FFF2-40B4-BE49-F238E27FC236}">
                <a16:creationId xmlns:a16="http://schemas.microsoft.com/office/drawing/2014/main" id="{C281D32D-D3A7-8DF2-7EE2-24E3C40C4F9D}"/>
              </a:ext>
            </a:extLst>
          </p:cNvPr>
          <p:cNvSpPr>
            <a:spLocks noGrp="1"/>
          </p:cNvSpPr>
          <p:nvPr>
            <p:ph type="title"/>
          </p:nvPr>
        </p:nvSpPr>
        <p:spPr>
          <a:xfrm>
            <a:off x="449845" y="450417"/>
            <a:ext cx="6927597" cy="864801"/>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49844" y="1441335"/>
            <a:ext cx="6927597" cy="288266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24A5E0EA-7271-4448-A143-916942E5FE9B}" type="datetime1">
              <a:rPr lang="sv-SE" smtClean="0"/>
              <a:t>2025-11-17</a:t>
            </a:fld>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7" name="Platshållare för innehåll 6">
            <a:extLst>
              <a:ext uri="{FF2B5EF4-FFF2-40B4-BE49-F238E27FC236}">
                <a16:creationId xmlns:a16="http://schemas.microsoft.com/office/drawing/2014/main" id="{208D0AF2-C43E-B22C-D07B-8266B29F68A3}"/>
              </a:ext>
            </a:extLst>
          </p:cNvPr>
          <p:cNvSpPr>
            <a:spLocks noGrp="1"/>
          </p:cNvSpPr>
          <p:nvPr>
            <p:ph sz="quarter" idx="13" hasCustomPrompt="1"/>
          </p:nvPr>
        </p:nvSpPr>
        <p:spPr>
          <a:xfrm>
            <a:off x="6715196" y="4569362"/>
            <a:ext cx="1043212" cy="434340"/>
          </a:xfrm>
        </p:spPr>
        <p:txBody>
          <a:bodyPr anchor="b"/>
          <a:lstStyle>
            <a:lvl1pPr marL="0" indent="0" algn="ctr">
              <a:buNone/>
              <a:defRPr sz="900"/>
            </a:lvl1pPr>
          </a:lstStyle>
          <a:p>
            <a:pPr lvl="0"/>
            <a:r>
              <a:rPr lang="sv-SE" sz="900"/>
              <a:t>Infoga logotyp</a:t>
            </a:r>
            <a:endParaRPr lang="sv-SE"/>
          </a:p>
        </p:txBody>
      </p:sp>
      <p:pic>
        <p:nvPicPr>
          <p:cNvPr id="11" name="Picture 10">
            <a:extLst>
              <a:ext uri="{FF2B5EF4-FFF2-40B4-BE49-F238E27FC236}">
                <a16:creationId xmlns:a16="http://schemas.microsoft.com/office/drawing/2014/main" id="{6AF6692E-C618-257A-E94C-42BF0CED0D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8036183" y="4540203"/>
            <a:ext cx="681897" cy="492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7994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 Heltäckande bild höger">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762C084-EE0D-4A2B-524B-6F345A97DA76}"/>
              </a:ext>
            </a:extLst>
          </p:cNvPr>
          <p:cNvSpPr>
            <a:spLocks noGrp="1"/>
          </p:cNvSpPr>
          <p:nvPr>
            <p:ph type="title"/>
          </p:nvPr>
        </p:nvSpPr>
        <p:spPr>
          <a:xfrm>
            <a:off x="449844" y="450417"/>
            <a:ext cx="3688720" cy="864801"/>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7A8EC6CB-053F-9300-5C79-DF694FD276C9}"/>
              </a:ext>
            </a:extLst>
          </p:cNvPr>
          <p:cNvSpPr>
            <a:spLocks noGrp="1"/>
          </p:cNvSpPr>
          <p:nvPr>
            <p:ph type="body" sz="quarter" idx="13"/>
          </p:nvPr>
        </p:nvSpPr>
        <p:spPr>
          <a:xfrm>
            <a:off x="449844" y="1441335"/>
            <a:ext cx="3688720" cy="288266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bild 11">
            <a:extLst>
              <a:ext uri="{FF2B5EF4-FFF2-40B4-BE49-F238E27FC236}">
                <a16:creationId xmlns:a16="http://schemas.microsoft.com/office/drawing/2014/main" id="{C777F1FC-D43A-9008-9396-7B9BE1A5210B}"/>
              </a:ext>
            </a:extLst>
          </p:cNvPr>
          <p:cNvSpPr>
            <a:spLocks noGrp="1"/>
          </p:cNvSpPr>
          <p:nvPr>
            <p:ph type="pic" sz="quarter" idx="14"/>
          </p:nvPr>
        </p:nvSpPr>
        <p:spPr>
          <a:xfrm>
            <a:off x="4328708" y="0"/>
            <a:ext cx="4815293" cy="4428000"/>
          </a:xfrm>
          <a:custGeom>
            <a:avLst/>
            <a:gdLst>
              <a:gd name="connsiteX0" fmla="*/ 0 w 9633930"/>
              <a:gd name="connsiteY0" fmla="*/ 0 h 10267494"/>
              <a:gd name="connsiteX1" fmla="*/ 9633930 w 9633930"/>
              <a:gd name="connsiteY1" fmla="*/ 0 h 10267494"/>
              <a:gd name="connsiteX2" fmla="*/ 9633930 w 9633930"/>
              <a:gd name="connsiteY2" fmla="*/ 10267494 h 10267494"/>
              <a:gd name="connsiteX3" fmla="*/ 1382280 w 9633930"/>
              <a:gd name="connsiteY3" fmla="*/ 10267494 h 10267494"/>
              <a:gd name="connsiteX4" fmla="*/ 1380255 w 9633930"/>
              <a:gd name="connsiteY4" fmla="*/ 10262964 h 10267494"/>
              <a:gd name="connsiteX5" fmla="*/ 567924 w 9633930"/>
              <a:gd name="connsiteY5" fmla="*/ 6875212 h 10267494"/>
              <a:gd name="connsiteX6" fmla="*/ 15 w 9633930"/>
              <a:gd name="connsiteY6" fmla="*/ 1792 h 1026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3930" h="10267494">
                <a:moveTo>
                  <a:pt x="0" y="0"/>
                </a:moveTo>
                <a:lnTo>
                  <a:pt x="9633930" y="0"/>
                </a:lnTo>
                <a:lnTo>
                  <a:pt x="9633930" y="10267494"/>
                </a:lnTo>
                <a:lnTo>
                  <a:pt x="1382280" y="10267494"/>
                </a:lnTo>
                <a:lnTo>
                  <a:pt x="1380255" y="10262964"/>
                </a:lnTo>
                <a:cubicBezTo>
                  <a:pt x="1347881" y="10188484"/>
                  <a:pt x="1073101" y="9510303"/>
                  <a:pt x="567924" y="6875212"/>
                </a:cubicBezTo>
                <a:cubicBezTo>
                  <a:pt x="45909" y="4152285"/>
                  <a:pt x="2235" y="243436"/>
                  <a:pt x="15" y="1792"/>
                </a:cubicBezTo>
                <a:close/>
              </a:path>
            </a:pathLst>
          </a:custGeom>
        </p:spPr>
        <p:txBody>
          <a:bodyPr wrap="square">
            <a:noAutofit/>
          </a:bodyPr>
          <a:lstStyle>
            <a:lvl1pPr marL="0" indent="0">
              <a:buNone/>
              <a:defRPr sz="1200"/>
            </a:lvl1pPr>
          </a:lstStyle>
          <a:p>
            <a:r>
              <a:rPr lang="sv-SE"/>
              <a:t>Klicka på ikonen för att lägga till en bild</a:t>
            </a:r>
          </a:p>
        </p:txBody>
      </p:sp>
      <p:sp>
        <p:nvSpPr>
          <p:cNvPr id="2" name="Rektangel 1">
            <a:extLst>
              <a:ext uri="{FF2B5EF4-FFF2-40B4-BE49-F238E27FC236}">
                <a16:creationId xmlns:a16="http://schemas.microsoft.com/office/drawing/2014/main" id="{83F3E8FA-608E-DC67-2338-8856DB93995B}"/>
              </a:ext>
            </a:extLst>
          </p:cNvPr>
          <p:cNvSpPr/>
          <p:nvPr userDrawn="1"/>
        </p:nvSpPr>
        <p:spPr>
          <a:xfrm>
            <a:off x="0" y="4429830"/>
            <a:ext cx="9144000" cy="725704"/>
          </a:xfrm>
          <a:prstGeom prst="rect">
            <a:avLst/>
          </a:prstGeom>
          <a:solidFill>
            <a:schemeClr val="bg1"/>
          </a:solidFill>
          <a:ln>
            <a:noFill/>
          </a:ln>
          <a:effectLst>
            <a:outerShdw blurRad="50800" dist="254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err="1">
              <a:solidFill>
                <a:schemeClr val="bg1"/>
              </a:solidFill>
              <a:cs typeface="Arial" panose="020B0604020202020204" pitchFamily="34" charset="0"/>
            </a:endParaRP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91733489-3A96-4623-9ECA-80E9F03239B2}" type="datetime1">
              <a:rPr lang="sv-SE" smtClean="0"/>
              <a:t>2025-11-17</a:t>
            </a:fld>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11" name="Platshållare för innehåll 10">
            <a:extLst>
              <a:ext uri="{FF2B5EF4-FFF2-40B4-BE49-F238E27FC236}">
                <a16:creationId xmlns:a16="http://schemas.microsoft.com/office/drawing/2014/main" id="{7D0E85AB-B97C-291D-1949-D2197B9D2F49}"/>
              </a:ext>
            </a:extLst>
          </p:cNvPr>
          <p:cNvSpPr>
            <a:spLocks noGrp="1"/>
          </p:cNvSpPr>
          <p:nvPr>
            <p:ph sz="quarter" idx="20" hasCustomPrompt="1"/>
          </p:nvPr>
        </p:nvSpPr>
        <p:spPr>
          <a:xfrm>
            <a:off x="6715196" y="4569362"/>
            <a:ext cx="1043212" cy="434340"/>
          </a:xfrm>
        </p:spPr>
        <p:txBody>
          <a:bodyPr anchor="b"/>
          <a:lstStyle>
            <a:lvl1pPr marL="0" indent="0" algn="ctr">
              <a:buNone/>
              <a:defRPr sz="900"/>
            </a:lvl1pPr>
          </a:lstStyle>
          <a:p>
            <a:pPr lvl="0"/>
            <a:r>
              <a:rPr lang="sv-SE"/>
              <a:t>Infoga logotyp</a:t>
            </a:r>
          </a:p>
        </p:txBody>
      </p:sp>
      <p:pic>
        <p:nvPicPr>
          <p:cNvPr id="8" name="Picture 10">
            <a:extLst>
              <a:ext uri="{FF2B5EF4-FFF2-40B4-BE49-F238E27FC236}">
                <a16:creationId xmlns:a16="http://schemas.microsoft.com/office/drawing/2014/main" id="{6DFF5607-04C3-5F07-C60D-F31317F65D4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8036183" y="4540203"/>
            <a:ext cx="681897" cy="492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3509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 Heltäckande bild vänster">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762C084-EE0D-4A2B-524B-6F345A97DA76}"/>
              </a:ext>
            </a:extLst>
          </p:cNvPr>
          <p:cNvSpPr>
            <a:spLocks noGrp="1"/>
          </p:cNvSpPr>
          <p:nvPr>
            <p:ph type="title"/>
          </p:nvPr>
        </p:nvSpPr>
        <p:spPr>
          <a:xfrm>
            <a:off x="4048871" y="450417"/>
            <a:ext cx="3974820" cy="864801"/>
          </a:xfrm>
        </p:spPr>
        <p:txBody>
          <a:bodyPr/>
          <a:lstStyle/>
          <a:p>
            <a:r>
              <a:rPr lang="sv-SE"/>
              <a:t>Klicka här för att ändra mall för rubrikformat</a:t>
            </a:r>
          </a:p>
        </p:txBody>
      </p:sp>
      <p:sp>
        <p:nvSpPr>
          <p:cNvPr id="12" name="Platshållare för bild 11">
            <a:extLst>
              <a:ext uri="{FF2B5EF4-FFF2-40B4-BE49-F238E27FC236}">
                <a16:creationId xmlns:a16="http://schemas.microsoft.com/office/drawing/2014/main" id="{EC526C13-C67E-8961-287A-41141E8D760B}"/>
              </a:ext>
            </a:extLst>
          </p:cNvPr>
          <p:cNvSpPr>
            <a:spLocks noGrp="1"/>
          </p:cNvSpPr>
          <p:nvPr>
            <p:ph type="pic" sz="quarter" idx="14"/>
          </p:nvPr>
        </p:nvSpPr>
        <p:spPr>
          <a:xfrm>
            <a:off x="0" y="0"/>
            <a:ext cx="3674927" cy="4427220"/>
          </a:xfrm>
          <a:custGeom>
            <a:avLst/>
            <a:gdLst>
              <a:gd name="connsiteX0" fmla="*/ 0 w 7352407"/>
              <a:gd name="connsiteY0" fmla="*/ 0 h 10290177"/>
              <a:gd name="connsiteX1" fmla="*/ 7352407 w 7352407"/>
              <a:gd name="connsiteY1" fmla="*/ 0 h 10290177"/>
              <a:gd name="connsiteX2" fmla="*/ 7352041 w 7352407"/>
              <a:gd name="connsiteY2" fmla="*/ 20876 h 10290177"/>
              <a:gd name="connsiteX3" fmla="*/ 7001793 w 7352407"/>
              <a:gd name="connsiteY3" fmla="*/ 5315647 h 10290177"/>
              <a:gd name="connsiteX4" fmla="*/ 5967962 w 7352407"/>
              <a:gd name="connsiteY4" fmla="*/ 10260336 h 10290177"/>
              <a:gd name="connsiteX5" fmla="*/ 5954158 w 7352407"/>
              <a:gd name="connsiteY5" fmla="*/ 10290177 h 10290177"/>
              <a:gd name="connsiteX6" fmla="*/ 0 w 7352407"/>
              <a:gd name="connsiteY6" fmla="*/ 10290177 h 1029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2407" h="10290177">
                <a:moveTo>
                  <a:pt x="0" y="0"/>
                </a:moveTo>
                <a:lnTo>
                  <a:pt x="7352407" y="0"/>
                </a:lnTo>
                <a:lnTo>
                  <a:pt x="7352041" y="20876"/>
                </a:lnTo>
                <a:cubicBezTo>
                  <a:pt x="7346094" y="346917"/>
                  <a:pt x="7289526" y="3026774"/>
                  <a:pt x="7001793" y="5315647"/>
                </a:cubicBezTo>
                <a:cubicBezTo>
                  <a:pt x="6704467" y="7680817"/>
                  <a:pt x="6173680" y="9785657"/>
                  <a:pt x="5967962" y="10260336"/>
                </a:cubicBezTo>
                <a:lnTo>
                  <a:pt x="5954158" y="10290177"/>
                </a:lnTo>
                <a:lnTo>
                  <a:pt x="0" y="10290177"/>
                </a:lnTo>
                <a:close/>
              </a:path>
            </a:pathLst>
          </a:custGeom>
          <a:noFill/>
        </p:spPr>
        <p:txBody>
          <a:bodyPr wrap="square">
            <a:noAutofit/>
          </a:bodyPr>
          <a:lstStyle>
            <a:lvl1pPr marL="0" indent="0">
              <a:buNone/>
              <a:defRPr sz="1200"/>
            </a:lvl1pPr>
          </a:lstStyle>
          <a:p>
            <a:r>
              <a:rPr lang="sv-SE"/>
              <a:t>Klicka på ikonen för att lägga till en bild</a:t>
            </a:r>
          </a:p>
        </p:txBody>
      </p:sp>
      <p:sp>
        <p:nvSpPr>
          <p:cNvPr id="10" name="Platshållare för text 9">
            <a:extLst>
              <a:ext uri="{FF2B5EF4-FFF2-40B4-BE49-F238E27FC236}">
                <a16:creationId xmlns:a16="http://schemas.microsoft.com/office/drawing/2014/main" id="{7A8EC6CB-053F-9300-5C79-DF694FD276C9}"/>
              </a:ext>
            </a:extLst>
          </p:cNvPr>
          <p:cNvSpPr>
            <a:spLocks noGrp="1"/>
          </p:cNvSpPr>
          <p:nvPr>
            <p:ph type="body" sz="quarter" idx="13"/>
          </p:nvPr>
        </p:nvSpPr>
        <p:spPr>
          <a:xfrm>
            <a:off x="4048871" y="1441334"/>
            <a:ext cx="3974820" cy="2882669"/>
          </a:xfrm>
        </p:spPr>
        <p:txBody>
          <a:bodyPr/>
          <a:lstStyle/>
          <a:p>
            <a:pPr lvl="0"/>
            <a:r>
              <a:rPr lang="sv-SE"/>
              <a:t>Klicka här för att ändra format på bakgrundstexten</a:t>
            </a:r>
          </a:p>
        </p:txBody>
      </p:sp>
      <p:sp>
        <p:nvSpPr>
          <p:cNvPr id="2" name="Rektangel 1">
            <a:extLst>
              <a:ext uri="{FF2B5EF4-FFF2-40B4-BE49-F238E27FC236}">
                <a16:creationId xmlns:a16="http://schemas.microsoft.com/office/drawing/2014/main" id="{D57E1882-5DB1-D187-1522-273A7DFE0597}"/>
              </a:ext>
            </a:extLst>
          </p:cNvPr>
          <p:cNvSpPr/>
          <p:nvPr userDrawn="1"/>
        </p:nvSpPr>
        <p:spPr>
          <a:xfrm>
            <a:off x="0" y="4429830"/>
            <a:ext cx="9144000" cy="725704"/>
          </a:xfrm>
          <a:prstGeom prst="rect">
            <a:avLst/>
          </a:prstGeom>
          <a:solidFill>
            <a:schemeClr val="bg1"/>
          </a:solidFill>
          <a:ln>
            <a:noFill/>
          </a:ln>
          <a:effectLst>
            <a:outerShdw blurRad="50800" dist="254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err="1">
              <a:solidFill>
                <a:schemeClr val="bg1"/>
              </a:solidFill>
              <a:cs typeface="Arial" panose="020B0604020202020204" pitchFamily="34" charset="0"/>
            </a:endParaRP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79ED108A-A83C-4CA3-AD59-A2FDD5464603}" type="datetime1">
              <a:rPr lang="sv-SE" smtClean="0"/>
              <a:t>2025-11-17</a:t>
            </a:fld>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11" name="Platshållare för innehåll 10">
            <a:extLst>
              <a:ext uri="{FF2B5EF4-FFF2-40B4-BE49-F238E27FC236}">
                <a16:creationId xmlns:a16="http://schemas.microsoft.com/office/drawing/2014/main" id="{B78FE25D-9357-C93B-C241-419B3EC1BAB8}"/>
              </a:ext>
            </a:extLst>
          </p:cNvPr>
          <p:cNvSpPr>
            <a:spLocks noGrp="1"/>
          </p:cNvSpPr>
          <p:nvPr>
            <p:ph sz="quarter" idx="19" hasCustomPrompt="1"/>
          </p:nvPr>
        </p:nvSpPr>
        <p:spPr>
          <a:xfrm>
            <a:off x="6715196" y="4569362"/>
            <a:ext cx="1043212" cy="434340"/>
          </a:xfrm>
        </p:spPr>
        <p:txBody>
          <a:bodyPr anchor="b"/>
          <a:lstStyle>
            <a:lvl1pPr marL="0" indent="0" algn="ctr">
              <a:buNone/>
              <a:defRPr sz="900"/>
            </a:lvl1pPr>
            <a:lvl2pPr>
              <a:defRPr sz="800"/>
            </a:lvl2pPr>
            <a:lvl3pPr>
              <a:defRPr sz="800"/>
            </a:lvl3pPr>
            <a:lvl4pPr>
              <a:defRPr sz="800"/>
            </a:lvl4pPr>
            <a:lvl5pPr>
              <a:defRPr sz="800"/>
            </a:lvl5pPr>
          </a:lstStyle>
          <a:p>
            <a:pPr lvl="0"/>
            <a:r>
              <a:rPr lang="sv-SE"/>
              <a:t>Infoga logotyp</a:t>
            </a:r>
          </a:p>
        </p:txBody>
      </p:sp>
      <p:pic>
        <p:nvPicPr>
          <p:cNvPr id="8" name="Picture 10">
            <a:extLst>
              <a:ext uri="{FF2B5EF4-FFF2-40B4-BE49-F238E27FC236}">
                <a16:creationId xmlns:a16="http://schemas.microsoft.com/office/drawing/2014/main" id="{7887A728-85EC-FF56-E966-63ACE4B0DF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8036183" y="4540203"/>
            <a:ext cx="681897" cy="492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3410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Jämförelse med under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72723BD-6C94-7258-3F87-3F2B289FC654}"/>
              </a:ext>
            </a:extLst>
          </p:cNvPr>
          <p:cNvSpPr/>
          <p:nvPr userDrawn="1"/>
        </p:nvSpPr>
        <p:spPr>
          <a:xfrm>
            <a:off x="0" y="4429830"/>
            <a:ext cx="9144000" cy="725704"/>
          </a:xfrm>
          <a:prstGeom prst="rect">
            <a:avLst/>
          </a:prstGeom>
          <a:solidFill>
            <a:schemeClr val="bg1"/>
          </a:solidFill>
          <a:ln>
            <a:noFill/>
          </a:ln>
          <a:effectLst>
            <a:outerShdw blurRad="50800" dist="254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err="1">
              <a:solidFill>
                <a:schemeClr val="bg1"/>
              </a:solidFill>
              <a:cs typeface="Arial" panose="020B0604020202020204" pitchFamily="34" charset="0"/>
            </a:endParaRPr>
          </a:p>
        </p:txBody>
      </p:sp>
      <p:sp>
        <p:nvSpPr>
          <p:cNvPr id="11" name="Rubrik 10">
            <a:extLst>
              <a:ext uri="{FF2B5EF4-FFF2-40B4-BE49-F238E27FC236}">
                <a16:creationId xmlns:a16="http://schemas.microsoft.com/office/drawing/2014/main" id="{C09F3B50-CE78-9723-DEF1-6F1B0E5A3A4D}"/>
              </a:ext>
            </a:extLst>
          </p:cNvPr>
          <p:cNvSpPr>
            <a:spLocks noGrp="1"/>
          </p:cNvSpPr>
          <p:nvPr>
            <p:ph type="title"/>
          </p:nvPr>
        </p:nvSpPr>
        <p:spPr>
          <a:xfrm>
            <a:off x="449845" y="450417"/>
            <a:ext cx="6927597" cy="864801"/>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449844" y="1413390"/>
            <a:ext cx="3959313" cy="412338"/>
          </a:xfrm>
        </p:spPr>
        <p:txBody>
          <a:bodyPr anchor="b" anchorCtr="0"/>
          <a:lstStyle>
            <a:lvl1pPr marL="0" indent="0">
              <a:buNone/>
              <a:defRPr sz="2200" b="1">
                <a:latin typeface="+mj-lt"/>
              </a:defRPr>
            </a:lvl1pPr>
            <a:lvl2pPr marL="228528" indent="0">
              <a:buNone/>
              <a:defRPr sz="1000" b="1"/>
            </a:lvl2pPr>
            <a:lvl3pPr marL="457055" indent="0">
              <a:buNone/>
              <a:defRPr sz="900" b="1"/>
            </a:lvl3pPr>
            <a:lvl4pPr marL="685583" indent="0">
              <a:buNone/>
              <a:defRPr sz="800" b="1"/>
            </a:lvl4pPr>
            <a:lvl5pPr marL="914110" indent="0">
              <a:buNone/>
              <a:defRPr sz="800" b="1"/>
            </a:lvl5pPr>
            <a:lvl6pPr marL="1142638" indent="0">
              <a:buNone/>
              <a:defRPr sz="800" b="1"/>
            </a:lvl6pPr>
            <a:lvl7pPr marL="1371166" indent="0">
              <a:buNone/>
              <a:defRPr sz="800" b="1"/>
            </a:lvl7pPr>
            <a:lvl8pPr marL="1599693" indent="0">
              <a:buNone/>
              <a:defRPr sz="800" b="1"/>
            </a:lvl8pPr>
            <a:lvl9pPr marL="1828221" indent="0">
              <a:buNone/>
              <a:defRPr sz="8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449844" y="1923901"/>
            <a:ext cx="3959313" cy="240775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4668866" y="1413390"/>
            <a:ext cx="3959313" cy="412338"/>
          </a:xfrm>
        </p:spPr>
        <p:txBody>
          <a:bodyPr anchor="b" anchorCtr="0"/>
          <a:lstStyle>
            <a:lvl1pPr marL="0" indent="0">
              <a:buNone/>
              <a:defRPr sz="2200" b="1">
                <a:latin typeface="+mj-lt"/>
              </a:defRPr>
            </a:lvl1pPr>
            <a:lvl2pPr marL="228528" indent="0">
              <a:buNone/>
              <a:defRPr sz="1000" b="1"/>
            </a:lvl2pPr>
            <a:lvl3pPr marL="457055" indent="0">
              <a:buNone/>
              <a:defRPr sz="900" b="1"/>
            </a:lvl3pPr>
            <a:lvl4pPr marL="685583" indent="0">
              <a:buNone/>
              <a:defRPr sz="800" b="1"/>
            </a:lvl4pPr>
            <a:lvl5pPr marL="914110" indent="0">
              <a:buNone/>
              <a:defRPr sz="800" b="1"/>
            </a:lvl5pPr>
            <a:lvl6pPr marL="1142638" indent="0">
              <a:buNone/>
              <a:defRPr sz="800" b="1"/>
            </a:lvl6pPr>
            <a:lvl7pPr marL="1371166" indent="0">
              <a:buNone/>
              <a:defRPr sz="800" b="1"/>
            </a:lvl7pPr>
            <a:lvl8pPr marL="1599693" indent="0">
              <a:buNone/>
              <a:defRPr sz="800" b="1"/>
            </a:lvl8pPr>
            <a:lvl9pPr marL="1828221" indent="0">
              <a:buNone/>
              <a:defRPr sz="8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4668867" y="1923901"/>
            <a:ext cx="3959313" cy="240775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p>
            <a:fld id="{11705FD7-489D-4BD3-8756-1ADE7D186033}" type="datetime1">
              <a:rPr lang="sv-SE" smtClean="0"/>
              <a:t>2025-11-17</a:t>
            </a:fld>
            <a:endParaRPr lang="sv-SE"/>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a:p>
        </p:txBody>
      </p:sp>
      <p:sp>
        <p:nvSpPr>
          <p:cNvPr id="12" name="Platshållare för innehåll 11">
            <a:extLst>
              <a:ext uri="{FF2B5EF4-FFF2-40B4-BE49-F238E27FC236}">
                <a16:creationId xmlns:a16="http://schemas.microsoft.com/office/drawing/2014/main" id="{6EAA011F-40F5-01F8-5A6E-FAD282EC5012}"/>
              </a:ext>
            </a:extLst>
          </p:cNvPr>
          <p:cNvSpPr>
            <a:spLocks noGrp="1"/>
          </p:cNvSpPr>
          <p:nvPr>
            <p:ph sz="quarter" idx="13" hasCustomPrompt="1"/>
          </p:nvPr>
        </p:nvSpPr>
        <p:spPr>
          <a:xfrm>
            <a:off x="6715195" y="4569362"/>
            <a:ext cx="1043212" cy="434340"/>
          </a:xfrm>
        </p:spPr>
        <p:txBody>
          <a:bodyPr anchor="b"/>
          <a:lstStyle>
            <a:lvl1pPr marL="0" indent="0" algn="ctr">
              <a:buNone/>
              <a:defRPr sz="900"/>
            </a:lvl1pPr>
          </a:lstStyle>
          <a:p>
            <a:pPr lvl="0"/>
            <a:r>
              <a:rPr lang="sv-SE"/>
              <a:t>Infoga logotyp</a:t>
            </a:r>
          </a:p>
        </p:txBody>
      </p:sp>
      <p:pic>
        <p:nvPicPr>
          <p:cNvPr id="15" name="Picture 10">
            <a:extLst>
              <a:ext uri="{FF2B5EF4-FFF2-40B4-BE49-F238E27FC236}">
                <a16:creationId xmlns:a16="http://schemas.microsoft.com/office/drawing/2014/main" id="{A2BD1ED5-CEF7-6837-499E-B83DA81909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8036183" y="4540203"/>
            <a:ext cx="681897" cy="492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6470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Jämförelse utan underrubrik">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8046EEE-41AF-4597-2B9F-0998EFBFC65A}"/>
              </a:ext>
            </a:extLst>
          </p:cNvPr>
          <p:cNvSpPr/>
          <p:nvPr userDrawn="1"/>
        </p:nvSpPr>
        <p:spPr>
          <a:xfrm>
            <a:off x="0" y="4429830"/>
            <a:ext cx="9144000" cy="725704"/>
          </a:xfrm>
          <a:prstGeom prst="rect">
            <a:avLst/>
          </a:prstGeom>
          <a:solidFill>
            <a:schemeClr val="bg1"/>
          </a:solidFill>
          <a:ln>
            <a:noFill/>
          </a:ln>
          <a:effectLst>
            <a:outerShdw blurRad="50800" dist="254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err="1">
              <a:solidFill>
                <a:schemeClr val="bg1"/>
              </a:solidFill>
              <a:cs typeface="Arial" panose="020B0604020202020204" pitchFamily="34" charset="0"/>
            </a:endParaRPr>
          </a:p>
        </p:txBody>
      </p:sp>
      <p:sp>
        <p:nvSpPr>
          <p:cNvPr id="2" name="Rubrik 1">
            <a:extLst>
              <a:ext uri="{FF2B5EF4-FFF2-40B4-BE49-F238E27FC236}">
                <a16:creationId xmlns:a16="http://schemas.microsoft.com/office/drawing/2014/main" id="{79773761-CAA9-353C-1B33-6497E9EB576B}"/>
              </a:ext>
            </a:extLst>
          </p:cNvPr>
          <p:cNvSpPr>
            <a:spLocks noGrp="1"/>
          </p:cNvSpPr>
          <p:nvPr>
            <p:ph type="title"/>
          </p:nvPr>
        </p:nvSpPr>
        <p:spPr>
          <a:xfrm>
            <a:off x="449845" y="450417"/>
            <a:ext cx="6927597" cy="864801"/>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449844" y="1441335"/>
            <a:ext cx="3959313" cy="286237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4678376" y="1441335"/>
            <a:ext cx="3959313" cy="286237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C84A7708-DE79-444B-813A-EC883F6FC958}" type="datetime1">
              <a:rPr lang="sv-SE" smtClean="0"/>
              <a:t>2025-11-17</a:t>
            </a:fld>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12" name="Platshållare för innehåll 11">
            <a:extLst>
              <a:ext uri="{FF2B5EF4-FFF2-40B4-BE49-F238E27FC236}">
                <a16:creationId xmlns:a16="http://schemas.microsoft.com/office/drawing/2014/main" id="{7E487A8B-7C91-D64F-7559-96B12EF90EAD}"/>
              </a:ext>
            </a:extLst>
          </p:cNvPr>
          <p:cNvSpPr>
            <a:spLocks noGrp="1"/>
          </p:cNvSpPr>
          <p:nvPr>
            <p:ph sz="quarter" idx="13" hasCustomPrompt="1"/>
          </p:nvPr>
        </p:nvSpPr>
        <p:spPr>
          <a:xfrm>
            <a:off x="6715196" y="4569362"/>
            <a:ext cx="1043212" cy="434340"/>
          </a:xfrm>
        </p:spPr>
        <p:txBody>
          <a:bodyPr anchor="b"/>
          <a:lstStyle>
            <a:lvl1pPr marL="0" indent="0" algn="ctr">
              <a:buNone/>
              <a:defRPr sz="900"/>
            </a:lvl1pPr>
          </a:lstStyle>
          <a:p>
            <a:pPr lvl="0"/>
            <a:r>
              <a:rPr lang="sv-SE" sz="900"/>
              <a:t>Infoga logotyp</a:t>
            </a:r>
            <a:endParaRPr lang="sv-SE"/>
          </a:p>
        </p:txBody>
      </p:sp>
      <p:pic>
        <p:nvPicPr>
          <p:cNvPr id="10" name="Picture 10">
            <a:extLst>
              <a:ext uri="{FF2B5EF4-FFF2-40B4-BE49-F238E27FC236}">
                <a16:creationId xmlns:a16="http://schemas.microsoft.com/office/drawing/2014/main" id="{AC926DD3-30B9-5632-92FB-DA8D2C38075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8036183" y="4540203"/>
            <a:ext cx="681897" cy="492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26786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Tonad helsidesbild och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DB3C0D1-2DB3-425C-0961-F3C8010244B9}"/>
              </a:ext>
            </a:extLst>
          </p:cNvPr>
          <p:cNvSpPr/>
          <p:nvPr userDrawn="1"/>
        </p:nvSpPr>
        <p:spPr>
          <a:xfrm>
            <a:off x="0" y="4429830"/>
            <a:ext cx="9144000" cy="725704"/>
          </a:xfrm>
          <a:prstGeom prst="rect">
            <a:avLst/>
          </a:prstGeom>
          <a:solidFill>
            <a:schemeClr val="bg1"/>
          </a:solidFill>
          <a:ln>
            <a:noFill/>
          </a:ln>
          <a:effectLst>
            <a:outerShdw blurRad="50800" dist="254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err="1">
              <a:solidFill>
                <a:schemeClr val="bg1"/>
              </a:solidFill>
              <a:cs typeface="Arial" panose="020B0604020202020204" pitchFamily="34" charset="0"/>
            </a:endParaRPr>
          </a:p>
        </p:txBody>
      </p:sp>
      <p:sp>
        <p:nvSpPr>
          <p:cNvPr id="8" name="Platshållare för bild 7">
            <a:extLst>
              <a:ext uri="{FF2B5EF4-FFF2-40B4-BE49-F238E27FC236}">
                <a16:creationId xmlns:a16="http://schemas.microsoft.com/office/drawing/2014/main" id="{D883B909-0F85-F5B5-57C2-4F63409A6CF8}"/>
              </a:ext>
            </a:extLst>
          </p:cNvPr>
          <p:cNvSpPr>
            <a:spLocks noGrp="1"/>
          </p:cNvSpPr>
          <p:nvPr>
            <p:ph type="pic" sz="quarter" idx="13" hasCustomPrompt="1"/>
          </p:nvPr>
        </p:nvSpPr>
        <p:spPr>
          <a:xfrm>
            <a:off x="0" y="0"/>
            <a:ext cx="9144000" cy="4429830"/>
          </a:xfrm>
        </p:spPr>
        <p:txBody>
          <a:bodyPr anchor="t"/>
          <a:lstStyle>
            <a:lvl1pPr marL="0" indent="0" algn="l">
              <a:buNone/>
              <a:defRPr sz="1200"/>
            </a:lvl1pPr>
          </a:lstStyle>
          <a:p>
            <a:r>
              <a:rPr lang="sv-SE"/>
              <a:t>Klicka på ikonen för att lägga till en bild. Bilden behöver vara ljus för att rubrik ska vara läsbar.</a:t>
            </a:r>
          </a:p>
        </p:txBody>
      </p:sp>
      <p:sp>
        <p:nvSpPr>
          <p:cNvPr id="6" name="Rubrik 5">
            <a:extLst>
              <a:ext uri="{FF2B5EF4-FFF2-40B4-BE49-F238E27FC236}">
                <a16:creationId xmlns:a16="http://schemas.microsoft.com/office/drawing/2014/main" id="{78D2BB43-E510-1C94-CD25-8DE3511383FF}"/>
              </a:ext>
            </a:extLst>
          </p:cNvPr>
          <p:cNvSpPr>
            <a:spLocks noGrp="1"/>
          </p:cNvSpPr>
          <p:nvPr>
            <p:ph type="title"/>
          </p:nvPr>
        </p:nvSpPr>
        <p:spPr>
          <a:xfrm>
            <a:off x="449844" y="450417"/>
            <a:ext cx="6927597" cy="864801"/>
          </a:xfrm>
        </p:spPr>
        <p:txBody>
          <a:body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0CA9F4EB-471C-4E86-AFA7-04A469D44EBC}" type="datetime1">
              <a:rPr lang="sv-SE" smtClean="0"/>
              <a:t>2025-11-17</a:t>
            </a:fld>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10" name="Platshållare för innehåll 9">
            <a:extLst>
              <a:ext uri="{FF2B5EF4-FFF2-40B4-BE49-F238E27FC236}">
                <a16:creationId xmlns:a16="http://schemas.microsoft.com/office/drawing/2014/main" id="{76F5D401-D642-442D-4513-B2B9A1667B77}"/>
              </a:ext>
            </a:extLst>
          </p:cNvPr>
          <p:cNvSpPr>
            <a:spLocks noGrp="1"/>
          </p:cNvSpPr>
          <p:nvPr>
            <p:ph sz="quarter" idx="14" hasCustomPrompt="1"/>
          </p:nvPr>
        </p:nvSpPr>
        <p:spPr>
          <a:xfrm>
            <a:off x="6715196" y="4569361"/>
            <a:ext cx="1043212" cy="434340"/>
          </a:xfrm>
        </p:spPr>
        <p:txBody>
          <a:bodyPr anchor="b"/>
          <a:lstStyle>
            <a:lvl1pPr marL="0" indent="0" algn="ctr">
              <a:buNone/>
              <a:defRPr sz="900"/>
            </a:lvl1pPr>
          </a:lstStyle>
          <a:p>
            <a:pPr lvl="0"/>
            <a:r>
              <a:rPr lang="sv-SE" sz="900"/>
              <a:t>Infoga logotyp</a:t>
            </a:r>
            <a:endParaRPr lang="sv-SE"/>
          </a:p>
        </p:txBody>
      </p:sp>
      <p:pic>
        <p:nvPicPr>
          <p:cNvPr id="7" name="Picture 10">
            <a:extLst>
              <a:ext uri="{FF2B5EF4-FFF2-40B4-BE49-F238E27FC236}">
                <a16:creationId xmlns:a16="http://schemas.microsoft.com/office/drawing/2014/main" id="{0237D96F-BCD8-CD7B-993E-2A7081FD47C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8036183" y="4540203"/>
            <a:ext cx="681897" cy="492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0971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Enbart 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17B0248-EE7E-4706-25AE-08DA3F5B1127}"/>
              </a:ext>
            </a:extLst>
          </p:cNvPr>
          <p:cNvSpPr/>
          <p:nvPr userDrawn="1"/>
        </p:nvSpPr>
        <p:spPr>
          <a:xfrm>
            <a:off x="0" y="4429830"/>
            <a:ext cx="9144000" cy="725704"/>
          </a:xfrm>
          <a:prstGeom prst="rect">
            <a:avLst/>
          </a:prstGeom>
          <a:solidFill>
            <a:schemeClr val="bg1"/>
          </a:solidFill>
          <a:ln>
            <a:noFill/>
          </a:ln>
          <a:effectLst>
            <a:outerShdw blurRad="50800" dist="254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err="1">
              <a:solidFill>
                <a:schemeClr val="bg1"/>
              </a:solidFill>
              <a:cs typeface="Arial" panose="020B0604020202020204" pitchFamily="34" charset="0"/>
            </a:endParaRPr>
          </a:p>
        </p:txBody>
      </p:sp>
      <p:sp>
        <p:nvSpPr>
          <p:cNvPr id="6" name="Rubrik 5">
            <a:extLst>
              <a:ext uri="{FF2B5EF4-FFF2-40B4-BE49-F238E27FC236}">
                <a16:creationId xmlns:a16="http://schemas.microsoft.com/office/drawing/2014/main" id="{78D2BB43-E510-1C94-CD25-8DE3511383F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940980B7-0BD7-4577-9715-B76422A2476D}" type="datetime1">
              <a:rPr lang="sv-SE" smtClean="0"/>
              <a:t>2025-11-17</a:t>
            </a:fld>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8" name="Platshållare för innehåll 7">
            <a:extLst>
              <a:ext uri="{FF2B5EF4-FFF2-40B4-BE49-F238E27FC236}">
                <a16:creationId xmlns:a16="http://schemas.microsoft.com/office/drawing/2014/main" id="{F1D16EFC-A80C-C187-D735-16FAA6BAC347}"/>
              </a:ext>
            </a:extLst>
          </p:cNvPr>
          <p:cNvSpPr>
            <a:spLocks noGrp="1"/>
          </p:cNvSpPr>
          <p:nvPr>
            <p:ph sz="quarter" idx="13" hasCustomPrompt="1"/>
          </p:nvPr>
        </p:nvSpPr>
        <p:spPr>
          <a:xfrm>
            <a:off x="6715196" y="4569361"/>
            <a:ext cx="1043212" cy="434340"/>
          </a:xfrm>
        </p:spPr>
        <p:txBody>
          <a:bodyPr anchor="b"/>
          <a:lstStyle>
            <a:lvl1pPr marL="0" indent="0" algn="ctr">
              <a:buNone/>
              <a:defRPr sz="900"/>
            </a:lvl1pPr>
          </a:lstStyle>
          <a:p>
            <a:pPr lvl="0"/>
            <a:r>
              <a:rPr lang="sv-SE" sz="900"/>
              <a:t>Infoga logotyp</a:t>
            </a:r>
            <a:endParaRPr lang="sv-SE"/>
          </a:p>
        </p:txBody>
      </p:sp>
      <p:pic>
        <p:nvPicPr>
          <p:cNvPr id="9" name="Picture 10">
            <a:extLst>
              <a:ext uri="{FF2B5EF4-FFF2-40B4-BE49-F238E27FC236}">
                <a16:creationId xmlns:a16="http://schemas.microsoft.com/office/drawing/2014/main" id="{E65B799F-4CAA-F14A-A4E0-8A83985D681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8036183" y="4540203"/>
            <a:ext cx="681897" cy="492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34179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257300" y="1758066"/>
            <a:ext cx="6629400" cy="784574"/>
          </a:xfrm>
          <a:prstGeom prst="rect">
            <a:avLst/>
          </a:prstGeom>
          <a:noFill/>
        </p:spPr>
        <p:txBody>
          <a:bodyPr wrap="square" rtlCol="0">
            <a:spAutoFit/>
          </a:bodyPr>
          <a:lstStyle/>
          <a:p>
            <a:pPr algn="ctr">
              <a:lnSpc>
                <a:spcPct val="90000"/>
              </a:lnSpc>
            </a:pPr>
            <a:r>
              <a:rPr lang="sv-SE" sz="2499" b="1" kern="1200">
                <a:solidFill>
                  <a:schemeClr val="accent1"/>
                </a:solidFill>
                <a:latin typeface="+mj-lt"/>
                <a:ea typeface="+mj-ea"/>
                <a:cs typeface="+mj-cs"/>
              </a:rPr>
              <a:t>Sidor efter denna sida tillhör ej mallen. Byt istället till en layout innan denna sida.</a:t>
            </a:r>
          </a:p>
        </p:txBody>
      </p:sp>
    </p:spTree>
    <p:extLst>
      <p:ext uri="{BB962C8B-B14F-4D97-AF65-F5344CB8AC3E}">
        <p14:creationId xmlns:p14="http://schemas.microsoft.com/office/powerpoint/2010/main" val="2115617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Heltäckande bild höger">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762C084-EE0D-4A2B-524B-6F345A97DA76}"/>
              </a:ext>
            </a:extLst>
          </p:cNvPr>
          <p:cNvSpPr>
            <a:spLocks noGrp="1"/>
          </p:cNvSpPr>
          <p:nvPr>
            <p:ph type="title"/>
          </p:nvPr>
        </p:nvSpPr>
        <p:spPr>
          <a:xfrm>
            <a:off x="449844" y="450417"/>
            <a:ext cx="3688720" cy="864801"/>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7A8EC6CB-053F-9300-5C79-DF694FD276C9}"/>
              </a:ext>
            </a:extLst>
          </p:cNvPr>
          <p:cNvSpPr>
            <a:spLocks noGrp="1"/>
          </p:cNvSpPr>
          <p:nvPr>
            <p:ph type="body" sz="quarter" idx="13"/>
          </p:nvPr>
        </p:nvSpPr>
        <p:spPr>
          <a:xfrm>
            <a:off x="449844" y="1441335"/>
            <a:ext cx="3688720" cy="333308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bild 11">
            <a:extLst>
              <a:ext uri="{FF2B5EF4-FFF2-40B4-BE49-F238E27FC236}">
                <a16:creationId xmlns:a16="http://schemas.microsoft.com/office/drawing/2014/main" id="{C777F1FC-D43A-9008-9396-7B9BE1A5210B}"/>
              </a:ext>
            </a:extLst>
          </p:cNvPr>
          <p:cNvSpPr>
            <a:spLocks noGrp="1"/>
          </p:cNvSpPr>
          <p:nvPr>
            <p:ph type="pic" sz="quarter" idx="14"/>
          </p:nvPr>
        </p:nvSpPr>
        <p:spPr>
          <a:xfrm>
            <a:off x="4328707" y="0"/>
            <a:ext cx="4815293" cy="5133013"/>
          </a:xfrm>
          <a:custGeom>
            <a:avLst/>
            <a:gdLst>
              <a:gd name="connsiteX0" fmla="*/ 0 w 9633930"/>
              <a:gd name="connsiteY0" fmla="*/ 0 h 10267494"/>
              <a:gd name="connsiteX1" fmla="*/ 9633930 w 9633930"/>
              <a:gd name="connsiteY1" fmla="*/ 0 h 10267494"/>
              <a:gd name="connsiteX2" fmla="*/ 9633930 w 9633930"/>
              <a:gd name="connsiteY2" fmla="*/ 10267494 h 10267494"/>
              <a:gd name="connsiteX3" fmla="*/ 1382280 w 9633930"/>
              <a:gd name="connsiteY3" fmla="*/ 10267494 h 10267494"/>
              <a:gd name="connsiteX4" fmla="*/ 1380255 w 9633930"/>
              <a:gd name="connsiteY4" fmla="*/ 10262964 h 10267494"/>
              <a:gd name="connsiteX5" fmla="*/ 567924 w 9633930"/>
              <a:gd name="connsiteY5" fmla="*/ 6875212 h 10267494"/>
              <a:gd name="connsiteX6" fmla="*/ 15 w 9633930"/>
              <a:gd name="connsiteY6" fmla="*/ 1792 h 1026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3930" h="10267494">
                <a:moveTo>
                  <a:pt x="0" y="0"/>
                </a:moveTo>
                <a:lnTo>
                  <a:pt x="9633930" y="0"/>
                </a:lnTo>
                <a:lnTo>
                  <a:pt x="9633930" y="10267494"/>
                </a:lnTo>
                <a:lnTo>
                  <a:pt x="1382280" y="10267494"/>
                </a:lnTo>
                <a:lnTo>
                  <a:pt x="1380255" y="10262964"/>
                </a:lnTo>
                <a:cubicBezTo>
                  <a:pt x="1347881" y="10188484"/>
                  <a:pt x="1073101" y="9510303"/>
                  <a:pt x="567924" y="6875212"/>
                </a:cubicBezTo>
                <a:cubicBezTo>
                  <a:pt x="45909" y="4152285"/>
                  <a:pt x="2235" y="243436"/>
                  <a:pt x="15" y="1792"/>
                </a:cubicBezTo>
                <a:close/>
              </a:path>
            </a:pathLst>
          </a:custGeom>
        </p:spPr>
        <p:txBody>
          <a:bodyPr wrap="square">
            <a:noAutofit/>
          </a:bodyPr>
          <a:lstStyle>
            <a:lvl1pPr marL="0" indent="0">
              <a:buNone/>
              <a:defRPr sz="1200"/>
            </a:lvl1pPr>
          </a:lstStyle>
          <a:p>
            <a:r>
              <a:rPr lang="sv-SE"/>
              <a:t>Klicka på ikonen för att lägga till en bild</a:t>
            </a:r>
          </a:p>
        </p:txBody>
      </p:sp>
      <p:sp>
        <p:nvSpPr>
          <p:cNvPr id="11" name="Platshållare för text 10">
            <a:extLst>
              <a:ext uri="{FF2B5EF4-FFF2-40B4-BE49-F238E27FC236}">
                <a16:creationId xmlns:a16="http://schemas.microsoft.com/office/drawing/2014/main" id="{0876DAE1-4D1E-797F-40B6-47DF94D67A29}"/>
              </a:ext>
            </a:extLst>
          </p:cNvPr>
          <p:cNvSpPr>
            <a:spLocks noGrp="1"/>
          </p:cNvSpPr>
          <p:nvPr>
            <p:ph type="body" sz="quarter" idx="15"/>
          </p:nvPr>
        </p:nvSpPr>
        <p:spPr>
          <a:xfrm>
            <a:off x="7947904" y="0"/>
            <a:ext cx="977095" cy="1004540"/>
          </a:xfrm>
          <a:blipFill>
            <a:blip r:embed="rId2"/>
            <a:stretch>
              <a:fillRect/>
            </a:stretch>
          </a:blipFill>
        </p:spPr>
        <p:txBody>
          <a:bodyPr/>
          <a:lstStyle>
            <a:lvl1pPr marL="0" indent="0">
              <a:buNone/>
              <a:defRPr>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50C3D4F4-6907-4D0F-8579-24F0EDF21FED}" type="datetime1">
              <a:rPr lang="sv-SE" smtClean="0"/>
              <a:t>2025-11-17</a:t>
            </a:fld>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4091676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Heltäckande bild vänster">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762C084-EE0D-4A2B-524B-6F345A97DA76}"/>
              </a:ext>
            </a:extLst>
          </p:cNvPr>
          <p:cNvSpPr>
            <a:spLocks noGrp="1"/>
          </p:cNvSpPr>
          <p:nvPr>
            <p:ph type="title"/>
          </p:nvPr>
        </p:nvSpPr>
        <p:spPr>
          <a:xfrm>
            <a:off x="4048871" y="450417"/>
            <a:ext cx="3688720" cy="864801"/>
          </a:xfrm>
        </p:spPr>
        <p:txBody>
          <a:bodyPr/>
          <a:lstStyle/>
          <a:p>
            <a:r>
              <a:rPr lang="sv-SE"/>
              <a:t>Klicka här för att ändra mall för rubrikformat</a:t>
            </a:r>
          </a:p>
        </p:txBody>
      </p:sp>
      <p:sp>
        <p:nvSpPr>
          <p:cNvPr id="12" name="Platshållare för bild 11">
            <a:extLst>
              <a:ext uri="{FF2B5EF4-FFF2-40B4-BE49-F238E27FC236}">
                <a16:creationId xmlns:a16="http://schemas.microsoft.com/office/drawing/2014/main" id="{EC526C13-C67E-8961-287A-41141E8D760B}"/>
              </a:ext>
            </a:extLst>
          </p:cNvPr>
          <p:cNvSpPr>
            <a:spLocks noGrp="1"/>
          </p:cNvSpPr>
          <p:nvPr>
            <p:ph type="pic" sz="quarter" idx="14"/>
          </p:nvPr>
        </p:nvSpPr>
        <p:spPr>
          <a:xfrm>
            <a:off x="0" y="0"/>
            <a:ext cx="3674927" cy="5149857"/>
          </a:xfrm>
          <a:custGeom>
            <a:avLst/>
            <a:gdLst>
              <a:gd name="connsiteX0" fmla="*/ 0 w 7352407"/>
              <a:gd name="connsiteY0" fmla="*/ 0 h 10290177"/>
              <a:gd name="connsiteX1" fmla="*/ 7352407 w 7352407"/>
              <a:gd name="connsiteY1" fmla="*/ 0 h 10290177"/>
              <a:gd name="connsiteX2" fmla="*/ 7352041 w 7352407"/>
              <a:gd name="connsiteY2" fmla="*/ 20876 h 10290177"/>
              <a:gd name="connsiteX3" fmla="*/ 7001793 w 7352407"/>
              <a:gd name="connsiteY3" fmla="*/ 5315647 h 10290177"/>
              <a:gd name="connsiteX4" fmla="*/ 5967962 w 7352407"/>
              <a:gd name="connsiteY4" fmla="*/ 10260336 h 10290177"/>
              <a:gd name="connsiteX5" fmla="*/ 5954158 w 7352407"/>
              <a:gd name="connsiteY5" fmla="*/ 10290177 h 10290177"/>
              <a:gd name="connsiteX6" fmla="*/ 0 w 7352407"/>
              <a:gd name="connsiteY6" fmla="*/ 10290177 h 1029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2407" h="10290177">
                <a:moveTo>
                  <a:pt x="0" y="0"/>
                </a:moveTo>
                <a:lnTo>
                  <a:pt x="7352407" y="0"/>
                </a:lnTo>
                <a:lnTo>
                  <a:pt x="7352041" y="20876"/>
                </a:lnTo>
                <a:cubicBezTo>
                  <a:pt x="7346094" y="346917"/>
                  <a:pt x="7289526" y="3026774"/>
                  <a:pt x="7001793" y="5315647"/>
                </a:cubicBezTo>
                <a:cubicBezTo>
                  <a:pt x="6704467" y="7680817"/>
                  <a:pt x="6173680" y="9785657"/>
                  <a:pt x="5967962" y="10260336"/>
                </a:cubicBezTo>
                <a:lnTo>
                  <a:pt x="5954158" y="10290177"/>
                </a:lnTo>
                <a:lnTo>
                  <a:pt x="0" y="10290177"/>
                </a:lnTo>
                <a:close/>
              </a:path>
            </a:pathLst>
          </a:custGeom>
          <a:noFill/>
        </p:spPr>
        <p:txBody>
          <a:bodyPr wrap="square">
            <a:noAutofit/>
          </a:bodyPr>
          <a:lstStyle>
            <a:lvl1pPr marL="0" indent="0">
              <a:buNone/>
              <a:defRPr sz="1200"/>
            </a:lvl1pPr>
          </a:lstStyle>
          <a:p>
            <a:r>
              <a:rPr lang="sv-SE"/>
              <a:t>Klicka på ikonen för att lägga till en bild</a:t>
            </a:r>
          </a:p>
        </p:txBody>
      </p:sp>
      <p:sp>
        <p:nvSpPr>
          <p:cNvPr id="10" name="Platshållare för text 9">
            <a:extLst>
              <a:ext uri="{FF2B5EF4-FFF2-40B4-BE49-F238E27FC236}">
                <a16:creationId xmlns:a16="http://schemas.microsoft.com/office/drawing/2014/main" id="{7A8EC6CB-053F-9300-5C79-DF694FD276C9}"/>
              </a:ext>
            </a:extLst>
          </p:cNvPr>
          <p:cNvSpPr>
            <a:spLocks noGrp="1"/>
          </p:cNvSpPr>
          <p:nvPr>
            <p:ph type="body" sz="quarter" idx="13"/>
          </p:nvPr>
        </p:nvSpPr>
        <p:spPr>
          <a:xfrm>
            <a:off x="4048871" y="1441334"/>
            <a:ext cx="4120570" cy="333308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2" name="Bildobjekt 1" descr="En bild som visar text, logotyp, Grafik, Teckensnitt&#10;&#10;Automatiskt genererad beskrivning">
            <a:extLst>
              <a:ext uri="{FF2B5EF4-FFF2-40B4-BE49-F238E27FC236}">
                <a16:creationId xmlns:a16="http://schemas.microsoft.com/office/drawing/2014/main" id="{34C18AEF-73AD-D0C9-07A1-0DECE8DA0BD5}"/>
              </a:ext>
            </a:extLst>
          </p:cNvPr>
          <p:cNvPicPr>
            <a:picLocks noChangeAspect="1"/>
          </p:cNvPicPr>
          <p:nvPr userDrawn="1"/>
        </p:nvPicPr>
        <p:blipFill rotWithShape="1">
          <a:blip r:embed="rId2"/>
          <a:srcRect t="27336"/>
          <a:stretch/>
        </p:blipFill>
        <p:spPr>
          <a:xfrm>
            <a:off x="7947904" y="0"/>
            <a:ext cx="977095" cy="1004539"/>
          </a:xfrm>
          <a:prstGeom prst="rect">
            <a:avLst/>
          </a:prstGeom>
        </p:spPr>
      </p:pic>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347F5941-E6D2-42D8-AFCA-206586C7B211}" type="datetime1">
              <a:rPr lang="sv-SE" smtClean="0"/>
              <a:t>2025-11-17</a:t>
            </a:fld>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363513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Jämförelse med underrubrik">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C09F3B50-CE78-9723-DEF1-6F1B0E5A3A4D}"/>
              </a:ext>
            </a:extLst>
          </p:cNvPr>
          <p:cNvSpPr>
            <a:spLocks noGrp="1"/>
          </p:cNvSpPr>
          <p:nvPr>
            <p:ph type="title"/>
          </p:nvPr>
        </p:nvSpPr>
        <p:spPr>
          <a:xfrm>
            <a:off x="449845" y="450417"/>
            <a:ext cx="6927597" cy="864801"/>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449844" y="1413390"/>
            <a:ext cx="3959313" cy="412338"/>
          </a:xfrm>
        </p:spPr>
        <p:txBody>
          <a:bodyPr anchor="b" anchorCtr="0"/>
          <a:lstStyle>
            <a:lvl1pPr marL="0" indent="0">
              <a:buNone/>
              <a:defRPr sz="2200" b="1">
                <a:latin typeface="+mj-lt"/>
              </a:defRPr>
            </a:lvl1pPr>
            <a:lvl2pPr marL="228528" indent="0">
              <a:buNone/>
              <a:defRPr sz="1000" b="1"/>
            </a:lvl2pPr>
            <a:lvl3pPr marL="457055" indent="0">
              <a:buNone/>
              <a:defRPr sz="900" b="1"/>
            </a:lvl3pPr>
            <a:lvl4pPr marL="685583" indent="0">
              <a:buNone/>
              <a:defRPr sz="800" b="1"/>
            </a:lvl4pPr>
            <a:lvl5pPr marL="914110" indent="0">
              <a:buNone/>
              <a:defRPr sz="800" b="1"/>
            </a:lvl5pPr>
            <a:lvl6pPr marL="1142638" indent="0">
              <a:buNone/>
              <a:defRPr sz="800" b="1"/>
            </a:lvl6pPr>
            <a:lvl7pPr marL="1371166" indent="0">
              <a:buNone/>
              <a:defRPr sz="800" b="1"/>
            </a:lvl7pPr>
            <a:lvl8pPr marL="1599693" indent="0">
              <a:buNone/>
              <a:defRPr sz="800" b="1"/>
            </a:lvl8pPr>
            <a:lvl9pPr marL="1828221" indent="0">
              <a:buNone/>
              <a:defRPr sz="8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449844" y="1923900"/>
            <a:ext cx="3959313" cy="284063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4668866" y="1413390"/>
            <a:ext cx="3959313" cy="412338"/>
          </a:xfrm>
        </p:spPr>
        <p:txBody>
          <a:bodyPr anchor="b" anchorCtr="0"/>
          <a:lstStyle>
            <a:lvl1pPr marL="0" indent="0">
              <a:buNone/>
              <a:defRPr sz="2200" b="1">
                <a:latin typeface="+mj-lt"/>
              </a:defRPr>
            </a:lvl1pPr>
            <a:lvl2pPr marL="228528" indent="0">
              <a:buNone/>
              <a:defRPr sz="1000" b="1"/>
            </a:lvl2pPr>
            <a:lvl3pPr marL="457055" indent="0">
              <a:buNone/>
              <a:defRPr sz="900" b="1"/>
            </a:lvl3pPr>
            <a:lvl4pPr marL="685583" indent="0">
              <a:buNone/>
              <a:defRPr sz="800" b="1"/>
            </a:lvl4pPr>
            <a:lvl5pPr marL="914110" indent="0">
              <a:buNone/>
              <a:defRPr sz="800" b="1"/>
            </a:lvl5pPr>
            <a:lvl6pPr marL="1142638" indent="0">
              <a:buNone/>
              <a:defRPr sz="800" b="1"/>
            </a:lvl6pPr>
            <a:lvl7pPr marL="1371166" indent="0">
              <a:buNone/>
              <a:defRPr sz="800" b="1"/>
            </a:lvl7pPr>
            <a:lvl8pPr marL="1599693" indent="0">
              <a:buNone/>
              <a:defRPr sz="800" b="1"/>
            </a:lvl8pPr>
            <a:lvl9pPr marL="1828221" indent="0">
              <a:buNone/>
              <a:defRPr sz="8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4668867" y="1923900"/>
            <a:ext cx="3958625" cy="284063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descr="En bild som visar text, logotyp, Grafik, Teckensnitt&#10;&#10;Automatiskt genererad beskrivning">
            <a:extLst>
              <a:ext uri="{FF2B5EF4-FFF2-40B4-BE49-F238E27FC236}">
                <a16:creationId xmlns:a16="http://schemas.microsoft.com/office/drawing/2014/main" id="{0AAEA940-5117-FE41-5A3D-2CCE4CECC8C8}"/>
              </a:ext>
            </a:extLst>
          </p:cNvPr>
          <p:cNvPicPr>
            <a:picLocks noChangeAspect="1"/>
          </p:cNvPicPr>
          <p:nvPr userDrawn="1"/>
        </p:nvPicPr>
        <p:blipFill rotWithShape="1">
          <a:blip r:embed="rId2"/>
          <a:srcRect t="27336"/>
          <a:stretch/>
        </p:blipFill>
        <p:spPr>
          <a:xfrm>
            <a:off x="7947904" y="0"/>
            <a:ext cx="977095" cy="1003261"/>
          </a:xfrm>
          <a:prstGeom prst="rect">
            <a:avLst/>
          </a:prstGeom>
        </p:spPr>
      </p:pic>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p>
            <a:fld id="{DB5A94C6-68E2-4372-AFA1-FEF6AD125DCF}" type="datetime1">
              <a:rPr lang="sv-SE" smtClean="0"/>
              <a:t>2025-11-17</a:t>
            </a:fld>
            <a:endParaRPr lang="sv-SE"/>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113184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Jämförelse utan under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773761-CAA9-353C-1B33-6497E9EB576B}"/>
              </a:ext>
            </a:extLst>
          </p:cNvPr>
          <p:cNvSpPr>
            <a:spLocks noGrp="1"/>
          </p:cNvSpPr>
          <p:nvPr>
            <p:ph type="title"/>
          </p:nvPr>
        </p:nvSpPr>
        <p:spPr>
          <a:xfrm>
            <a:off x="449845" y="450417"/>
            <a:ext cx="6927597" cy="864801"/>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449844" y="1441335"/>
            <a:ext cx="3959313" cy="333308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4678376" y="1441335"/>
            <a:ext cx="3959313" cy="333308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0B165506-5C87-4A03-98ED-B0A294E3DABF}" type="datetime1">
              <a:rPr lang="sv-SE" smtClean="0"/>
              <a:t>2025-11-17</a:t>
            </a:fld>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pic>
        <p:nvPicPr>
          <p:cNvPr id="8" name="Bildobjekt 7" descr="En bild som visar text, logotyp, Grafik, Teckensnitt&#10;&#10;Automatiskt genererad beskrivning">
            <a:extLst>
              <a:ext uri="{FF2B5EF4-FFF2-40B4-BE49-F238E27FC236}">
                <a16:creationId xmlns:a16="http://schemas.microsoft.com/office/drawing/2014/main" id="{E5B59E20-1253-243D-9492-EA1F806A4951}"/>
              </a:ext>
            </a:extLst>
          </p:cNvPr>
          <p:cNvPicPr>
            <a:picLocks noChangeAspect="1"/>
          </p:cNvPicPr>
          <p:nvPr userDrawn="1"/>
        </p:nvPicPr>
        <p:blipFill rotWithShape="1">
          <a:blip r:embed="rId2"/>
          <a:srcRect t="27336"/>
          <a:stretch/>
        </p:blipFill>
        <p:spPr>
          <a:xfrm>
            <a:off x="7947904" y="0"/>
            <a:ext cx="977095" cy="1003261"/>
          </a:xfrm>
          <a:prstGeom prst="rect">
            <a:avLst/>
          </a:prstGeom>
        </p:spPr>
      </p:pic>
    </p:spTree>
    <p:extLst>
      <p:ext uri="{BB962C8B-B14F-4D97-AF65-F5344CB8AC3E}">
        <p14:creationId xmlns:p14="http://schemas.microsoft.com/office/powerpoint/2010/main" val="314303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Tonad helsidesbild och rubrik">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D883B909-0F85-F5B5-57C2-4F63409A6CF8}"/>
              </a:ext>
            </a:extLst>
          </p:cNvPr>
          <p:cNvSpPr>
            <a:spLocks noGrp="1"/>
          </p:cNvSpPr>
          <p:nvPr>
            <p:ph type="pic" sz="quarter" idx="13" hasCustomPrompt="1"/>
          </p:nvPr>
        </p:nvSpPr>
        <p:spPr>
          <a:xfrm>
            <a:off x="0" y="0"/>
            <a:ext cx="9144000" cy="5149856"/>
          </a:xfrm>
        </p:spPr>
        <p:txBody>
          <a:bodyPr/>
          <a:lstStyle>
            <a:lvl1pPr marL="0" indent="0">
              <a:buNone/>
              <a:defRPr sz="1200"/>
            </a:lvl1pPr>
          </a:lstStyle>
          <a:p>
            <a:r>
              <a:rPr lang="sv-SE"/>
              <a:t>Klicka på ikonen för att lägga till en bild. Bilden behöver vara mörk för att rubrik ska vara läsbar.</a:t>
            </a:r>
          </a:p>
        </p:txBody>
      </p:sp>
      <p:sp>
        <p:nvSpPr>
          <p:cNvPr id="6" name="Rubrik 5">
            <a:extLst>
              <a:ext uri="{FF2B5EF4-FFF2-40B4-BE49-F238E27FC236}">
                <a16:creationId xmlns:a16="http://schemas.microsoft.com/office/drawing/2014/main" id="{78D2BB43-E510-1C94-CD25-8DE3511383FF}"/>
              </a:ext>
            </a:extLst>
          </p:cNvPr>
          <p:cNvSpPr>
            <a:spLocks noGrp="1"/>
          </p:cNvSpPr>
          <p:nvPr>
            <p:ph type="title"/>
          </p:nvPr>
        </p:nvSpPr>
        <p:spPr>
          <a:xfrm>
            <a:off x="449844" y="450417"/>
            <a:ext cx="6927597" cy="864801"/>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9B409CEF-8C3C-175D-62D6-0B2CEF51E703}"/>
              </a:ext>
            </a:extLst>
          </p:cNvPr>
          <p:cNvSpPr>
            <a:spLocks noGrp="1"/>
          </p:cNvSpPr>
          <p:nvPr>
            <p:ph type="body" sz="quarter" idx="14"/>
          </p:nvPr>
        </p:nvSpPr>
        <p:spPr>
          <a:xfrm>
            <a:off x="7947904" y="0"/>
            <a:ext cx="977095" cy="1004540"/>
          </a:xfrm>
          <a:blipFill>
            <a:blip r:embed="rId2"/>
            <a:stretch>
              <a:fillRect/>
            </a:stretch>
          </a:blipFill>
        </p:spPr>
        <p:txBody>
          <a:bodyPr/>
          <a:lstStyle>
            <a:lvl1pPr marL="0" indent="0">
              <a:buNone/>
              <a:defRPr>
                <a:noFill/>
              </a:defRPr>
            </a:lvl1pPr>
          </a:lstStyle>
          <a:p>
            <a:pPr lvl="0"/>
            <a:r>
              <a:rPr lang="sv-SE"/>
              <a:t>Klicka här för att ändra format på bakgrundstexten</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14C7F96B-01CC-4991-8344-DE59A2882A63}" type="datetime1">
              <a:rPr lang="sv-SE" smtClean="0"/>
              <a:t>2025-11-17</a:t>
            </a:fld>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3591357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Enbart rubrik">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8D2BB43-E510-1C94-CD25-8DE3511383F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2845419C-4ED8-4541-B073-63F84AA735D6}" type="datetime1">
              <a:rPr lang="sv-SE" smtClean="0"/>
              <a:t>2025-11-17</a:t>
            </a:fld>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pic>
        <p:nvPicPr>
          <p:cNvPr id="2" name="Bildobjekt 1" descr="En bild som visar text, logotyp, Grafik, Teckensnitt&#10;&#10;Automatiskt genererad beskrivning">
            <a:extLst>
              <a:ext uri="{FF2B5EF4-FFF2-40B4-BE49-F238E27FC236}">
                <a16:creationId xmlns:a16="http://schemas.microsoft.com/office/drawing/2014/main" id="{BF31BA65-EFAF-14BA-663F-C2528C573CB2}"/>
              </a:ext>
            </a:extLst>
          </p:cNvPr>
          <p:cNvPicPr>
            <a:picLocks noChangeAspect="1"/>
          </p:cNvPicPr>
          <p:nvPr userDrawn="1"/>
        </p:nvPicPr>
        <p:blipFill rotWithShape="1">
          <a:blip r:embed="rId2"/>
          <a:srcRect t="27336"/>
          <a:stretch/>
        </p:blipFill>
        <p:spPr>
          <a:xfrm>
            <a:off x="7947904" y="0"/>
            <a:ext cx="977095" cy="1003261"/>
          </a:xfrm>
          <a:prstGeom prst="rect">
            <a:avLst/>
          </a:prstGeom>
        </p:spPr>
      </p:pic>
    </p:spTree>
    <p:extLst>
      <p:ext uri="{BB962C8B-B14F-4D97-AF65-F5344CB8AC3E}">
        <p14:creationId xmlns:p14="http://schemas.microsoft.com/office/powerpoint/2010/main" val="2193212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257300" y="1758066"/>
            <a:ext cx="6629400" cy="784574"/>
          </a:xfrm>
          <a:prstGeom prst="rect">
            <a:avLst/>
          </a:prstGeom>
          <a:noFill/>
        </p:spPr>
        <p:txBody>
          <a:bodyPr wrap="square" rtlCol="0">
            <a:spAutoFit/>
          </a:bodyPr>
          <a:lstStyle/>
          <a:p>
            <a:pPr algn="ctr">
              <a:lnSpc>
                <a:spcPct val="90000"/>
              </a:lnSpc>
            </a:pPr>
            <a:r>
              <a:rPr lang="sv-SE" sz="2499" b="1" kern="1200">
                <a:solidFill>
                  <a:schemeClr val="tx1"/>
                </a:solidFill>
                <a:latin typeface="+mj-lt"/>
                <a:ea typeface="+mj-ea"/>
                <a:cs typeface="+mj-cs"/>
              </a:rPr>
              <a:t>Sidor efter denna sida tillhör ej mallen. Byt istället till en layout innan denna sida.</a:t>
            </a:r>
          </a:p>
        </p:txBody>
      </p:sp>
    </p:spTree>
    <p:extLst>
      <p:ext uri="{BB962C8B-B14F-4D97-AF65-F5344CB8AC3E}">
        <p14:creationId xmlns:p14="http://schemas.microsoft.com/office/powerpoint/2010/main" val="794899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4.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1" name="Bildobjekt 10" descr="En bild som visar suddig, blå, skärmbild, Färggrann&#10;&#10;Automatiskt genererad beskrivning">
            <a:extLst>
              <a:ext uri="{FF2B5EF4-FFF2-40B4-BE49-F238E27FC236}">
                <a16:creationId xmlns:a16="http://schemas.microsoft.com/office/drawing/2014/main" id="{4CB2F2FD-F2B8-426F-0EDE-33DAA571FE04}"/>
              </a:ext>
            </a:extLst>
          </p:cNvPr>
          <p:cNvPicPr>
            <a:picLocks noChangeAspect="1"/>
          </p:cNvPicPr>
          <p:nvPr userDrawn="1"/>
        </p:nvPicPr>
        <p:blipFill>
          <a:blip r:embed="rId11"/>
          <a:stretch>
            <a:fillRect/>
          </a:stretch>
        </p:blipFill>
        <p:spPr>
          <a:xfrm>
            <a:off x="177" y="0"/>
            <a:ext cx="9143647" cy="5149856"/>
          </a:xfrm>
          <a:prstGeom prst="rect">
            <a:avLst/>
          </a:prstGeom>
        </p:spPr>
      </p:pic>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449845" y="450417"/>
            <a:ext cx="6927597" cy="864801"/>
          </a:xfrm>
          <a:prstGeom prst="rect">
            <a:avLst/>
          </a:prstGeom>
        </p:spPr>
        <p:txBody>
          <a:bodyPr vert="horz" lIns="0" tIns="0" rIns="0" bIns="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449845" y="1441334"/>
            <a:ext cx="6927597" cy="3333086"/>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449581" y="182880"/>
            <a:ext cx="521970" cy="93345"/>
          </a:xfrm>
          <a:prstGeom prst="rect">
            <a:avLst/>
          </a:prstGeom>
        </p:spPr>
        <p:txBody>
          <a:bodyPr vert="horz" lIns="0" tIns="0" rIns="0" bIns="0" rtlCol="0" anchor="t">
            <a:noAutofit/>
          </a:bodyPr>
          <a:lstStyle>
            <a:lvl1pPr algn="l">
              <a:defRPr sz="600">
                <a:solidFill>
                  <a:schemeClr val="tx1"/>
                </a:solidFill>
              </a:defRPr>
            </a:lvl1pPr>
          </a:lstStyle>
          <a:p>
            <a:fld id="{452B18FB-7F9D-497B-BB68-F992DC08D736}" type="datetime1">
              <a:rPr lang="sv-SE" smtClean="0"/>
              <a:pPr/>
              <a:t>2025-11-17</a:t>
            </a:fld>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449264" y="4881244"/>
            <a:ext cx="252000" cy="145044"/>
          </a:xfrm>
          <a:prstGeom prst="rect">
            <a:avLst/>
          </a:prstGeom>
        </p:spPr>
        <p:txBody>
          <a:bodyPr vert="horz" lIns="0" tIns="0" rIns="0" bIns="0" rtlCol="0" anchor="t">
            <a:noAutofit/>
          </a:bodyPr>
          <a:lstStyle>
            <a:lvl1pPr algn="l">
              <a:defRPr sz="800">
                <a:solidFill>
                  <a:schemeClr val="tx1"/>
                </a:solidFill>
              </a:defRPr>
            </a:lvl1pPr>
          </a:lstStyle>
          <a:p>
            <a:fld id="{AE086683-F536-42AB-ABBC-F4803DFE8DBC}" type="slidenum">
              <a:rPr lang="sv-SE" smtClean="0"/>
              <a:pPr/>
              <a:t>‹#›</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42048" y="4879973"/>
            <a:ext cx="2934000" cy="146316"/>
          </a:xfrm>
          <a:prstGeom prst="rect">
            <a:avLst/>
          </a:prstGeom>
        </p:spPr>
        <p:txBody>
          <a:bodyPr vert="horz" lIns="0" tIns="0" rIns="0" bIns="0" rtlCol="0" anchor="t">
            <a:noAutofit/>
          </a:bodyPr>
          <a:lstStyle>
            <a:lvl1pPr algn="l">
              <a:defRPr sz="800">
                <a:solidFill>
                  <a:schemeClr val="tx1"/>
                </a:solidFill>
              </a:defRPr>
            </a:lvl1pPr>
          </a:lstStyle>
          <a:p>
            <a:endParaRPr lang="sv-SE"/>
          </a:p>
        </p:txBody>
      </p:sp>
    </p:spTree>
    <p:extLst>
      <p:ext uri="{BB962C8B-B14F-4D97-AF65-F5344CB8AC3E}">
        <p14:creationId xmlns:p14="http://schemas.microsoft.com/office/powerpoint/2010/main" val="149138282"/>
      </p:ext>
    </p:extLst>
  </p:cSld>
  <p:clrMap bg1="dk1" tx1="lt1" bg2="dk2" tx2="lt2" accent1="accent1" accent2="accent2" accent3="accent3" accent4="accent4" accent5="accent5" accent6="accent6" hlink="hlink" folHlink="folHlink"/>
  <p:sldLayoutIdLst>
    <p:sldLayoutId id="2147483668" r:id="rId1"/>
    <p:sldLayoutId id="2147483650" r:id="rId2"/>
    <p:sldLayoutId id="2147483657" r:id="rId3"/>
    <p:sldLayoutId id="2147483669" r:id="rId4"/>
    <p:sldLayoutId id="2147483653" r:id="rId5"/>
    <p:sldLayoutId id="2147483652" r:id="rId6"/>
    <p:sldLayoutId id="2147483670" r:id="rId7"/>
    <p:sldLayoutId id="2147483654" r:id="rId8"/>
    <p:sldLayoutId id="2147483658" r:id="rId9"/>
  </p:sldLayoutIdLst>
  <p:hf sldNum="0" hdr="0" ftr="0" dt="0"/>
  <p:txStyles>
    <p:titleStyle>
      <a:lvl1pPr algn="l" defTabSz="457055" rtl="0" eaLnBrk="1" latinLnBrk="0" hangingPunct="1">
        <a:lnSpc>
          <a:spcPct val="100000"/>
        </a:lnSpc>
        <a:spcBef>
          <a:spcPct val="0"/>
        </a:spcBef>
        <a:buNone/>
        <a:defRPr sz="3000" b="1" kern="1200" spc="30" baseline="0">
          <a:solidFill>
            <a:schemeClr val="tx1"/>
          </a:solidFill>
          <a:latin typeface="+mj-lt"/>
          <a:ea typeface="+mj-ea"/>
          <a:cs typeface="+mj-cs"/>
        </a:defRPr>
      </a:lvl1pPr>
    </p:titleStyle>
    <p:bodyStyle>
      <a:lvl1pPr marL="181742" indent="-181742" algn="l" defTabSz="457055" rtl="0" eaLnBrk="1" latinLnBrk="0" hangingPunct="1">
        <a:lnSpc>
          <a:spcPct val="100000"/>
        </a:lnSpc>
        <a:spcBef>
          <a:spcPts val="0"/>
        </a:spcBef>
        <a:spcAft>
          <a:spcPts val="1000"/>
        </a:spcAft>
        <a:buClr>
          <a:schemeClr val="accent1"/>
        </a:buClr>
        <a:buSzPct val="90000"/>
        <a:buFont typeface="Trade Gothic Next" panose="020B0503040303020004" pitchFamily="34" charset="0"/>
        <a:buChar char="•"/>
        <a:defRPr sz="1800" kern="1200">
          <a:solidFill>
            <a:schemeClr val="tx1"/>
          </a:solidFill>
          <a:latin typeface="+mn-lt"/>
          <a:ea typeface="+mn-ea"/>
          <a:cs typeface="+mn-cs"/>
        </a:defRPr>
      </a:lvl1pPr>
      <a:lvl2pPr marL="363455" indent="-181727" algn="l" defTabSz="457055" rtl="0" eaLnBrk="1" latinLnBrk="0" hangingPunct="1">
        <a:lnSpc>
          <a:spcPct val="100000"/>
        </a:lnSpc>
        <a:spcBef>
          <a:spcPts val="0"/>
        </a:spcBef>
        <a:spcAft>
          <a:spcPts val="750"/>
        </a:spcAft>
        <a:buClr>
          <a:schemeClr val="accent1"/>
        </a:buClr>
        <a:buSzPct val="90000"/>
        <a:buFont typeface="Trade Gothic Next" panose="020B0503040303020004" pitchFamily="34" charset="0"/>
        <a:buChar char="•"/>
        <a:defRPr sz="1600" kern="1200">
          <a:solidFill>
            <a:schemeClr val="tx1"/>
          </a:solidFill>
          <a:latin typeface="+mn-lt"/>
          <a:ea typeface="+mn-ea"/>
          <a:cs typeface="+mn-cs"/>
        </a:defRPr>
      </a:lvl2pPr>
      <a:lvl3pPr marL="545182" indent="-181742" algn="l" defTabSz="457055" rtl="0" eaLnBrk="1" latinLnBrk="0" hangingPunct="1">
        <a:lnSpc>
          <a:spcPct val="100000"/>
        </a:lnSpc>
        <a:spcBef>
          <a:spcPts val="0"/>
        </a:spcBef>
        <a:spcAft>
          <a:spcPts val="750"/>
        </a:spcAft>
        <a:buClr>
          <a:schemeClr val="accent1"/>
        </a:buClr>
        <a:buSzPct val="90000"/>
        <a:buFont typeface="Trade Gothic Next" panose="020B0503040303020004" pitchFamily="34" charset="0"/>
        <a:buChar char="–"/>
        <a:defRPr sz="1600" kern="1200">
          <a:solidFill>
            <a:schemeClr val="tx1"/>
          </a:solidFill>
          <a:latin typeface="+mn-lt"/>
          <a:ea typeface="+mn-ea"/>
          <a:cs typeface="+mn-cs"/>
        </a:defRPr>
      </a:lvl3pPr>
      <a:lvl4pPr marL="726909" indent="-181727" algn="l" defTabSz="457055" rtl="0" eaLnBrk="1" latinLnBrk="0" hangingPunct="1">
        <a:lnSpc>
          <a:spcPct val="100000"/>
        </a:lnSpc>
        <a:spcBef>
          <a:spcPts val="0"/>
        </a:spcBef>
        <a:spcAft>
          <a:spcPts val="750"/>
        </a:spcAft>
        <a:buClr>
          <a:schemeClr val="accent1"/>
        </a:buClr>
        <a:buSzPct val="90000"/>
        <a:buFont typeface="Trade Gothic Next" panose="020B0503040303020004" pitchFamily="34" charset="0"/>
        <a:buChar char="•"/>
        <a:defRPr sz="1600" kern="1200">
          <a:solidFill>
            <a:schemeClr val="tx1"/>
          </a:solidFill>
          <a:latin typeface="+mn-lt"/>
          <a:ea typeface="+mn-ea"/>
          <a:cs typeface="+mn-cs"/>
        </a:defRPr>
      </a:lvl4pPr>
      <a:lvl5pPr marL="908636" indent="-181742" algn="l" defTabSz="457055" rtl="0" eaLnBrk="1" latinLnBrk="0" hangingPunct="1">
        <a:lnSpc>
          <a:spcPct val="100000"/>
        </a:lnSpc>
        <a:spcBef>
          <a:spcPts val="0"/>
        </a:spcBef>
        <a:spcAft>
          <a:spcPts val="750"/>
        </a:spcAft>
        <a:buClr>
          <a:schemeClr val="accent1"/>
        </a:buClr>
        <a:buSzPct val="90000"/>
        <a:buFont typeface="Trade Gothic Next" panose="020B0503040303020004" pitchFamily="34" charset="0"/>
        <a:buChar char="–"/>
        <a:defRPr sz="1600" kern="1200">
          <a:solidFill>
            <a:schemeClr val="tx1"/>
          </a:solidFill>
          <a:latin typeface="+mn-lt"/>
          <a:ea typeface="+mn-ea"/>
          <a:cs typeface="+mn-cs"/>
        </a:defRPr>
      </a:lvl5pPr>
      <a:lvl6pPr marL="539579" indent="-92046"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6pPr>
      <a:lvl7pPr marL="627657" indent="-88079"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7pPr>
      <a:lvl8pPr marL="715736" indent="-88079"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8pPr>
      <a:lvl9pPr marL="807782" indent="-92046"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9pPr>
    </p:bodyStyle>
    <p:otherStyle>
      <a:defPPr>
        <a:defRPr lang="sv-SE"/>
      </a:defPPr>
      <a:lvl1pPr marL="0" algn="l" defTabSz="457055" rtl="0" eaLnBrk="1" latinLnBrk="0" hangingPunct="1">
        <a:defRPr sz="1600" kern="1200">
          <a:solidFill>
            <a:schemeClr val="tx1"/>
          </a:solidFill>
          <a:latin typeface="+mn-lt"/>
          <a:ea typeface="+mn-ea"/>
          <a:cs typeface="+mn-cs"/>
        </a:defRPr>
      </a:lvl1pPr>
      <a:lvl2pPr marL="228528" algn="l" defTabSz="457055" rtl="0" eaLnBrk="1" latinLnBrk="0" hangingPunct="1">
        <a:defRPr sz="900" kern="1200">
          <a:solidFill>
            <a:schemeClr val="tx1"/>
          </a:solidFill>
          <a:latin typeface="+mn-lt"/>
          <a:ea typeface="+mn-ea"/>
          <a:cs typeface="+mn-cs"/>
        </a:defRPr>
      </a:lvl2pPr>
      <a:lvl3pPr marL="457055" algn="l" defTabSz="457055" rtl="0" eaLnBrk="1" latinLnBrk="0" hangingPunct="1">
        <a:defRPr sz="900" kern="1200">
          <a:solidFill>
            <a:schemeClr val="tx1"/>
          </a:solidFill>
          <a:latin typeface="+mn-lt"/>
          <a:ea typeface="+mn-ea"/>
          <a:cs typeface="+mn-cs"/>
        </a:defRPr>
      </a:lvl3pPr>
      <a:lvl4pPr marL="685583" algn="l" defTabSz="457055" rtl="0" eaLnBrk="1" latinLnBrk="0" hangingPunct="1">
        <a:defRPr sz="900" kern="1200">
          <a:solidFill>
            <a:schemeClr val="tx1"/>
          </a:solidFill>
          <a:latin typeface="+mn-lt"/>
          <a:ea typeface="+mn-ea"/>
          <a:cs typeface="+mn-cs"/>
        </a:defRPr>
      </a:lvl4pPr>
      <a:lvl5pPr marL="914110" algn="l" defTabSz="457055" rtl="0" eaLnBrk="1" latinLnBrk="0" hangingPunct="1">
        <a:defRPr sz="900" kern="1200">
          <a:solidFill>
            <a:schemeClr val="tx1"/>
          </a:solidFill>
          <a:latin typeface="+mn-lt"/>
          <a:ea typeface="+mn-ea"/>
          <a:cs typeface="+mn-cs"/>
        </a:defRPr>
      </a:lvl5pPr>
      <a:lvl6pPr marL="1142638" algn="l" defTabSz="457055" rtl="0" eaLnBrk="1" latinLnBrk="0" hangingPunct="1">
        <a:defRPr sz="900" kern="1200">
          <a:solidFill>
            <a:schemeClr val="tx1"/>
          </a:solidFill>
          <a:latin typeface="+mn-lt"/>
          <a:ea typeface="+mn-ea"/>
          <a:cs typeface="+mn-cs"/>
        </a:defRPr>
      </a:lvl6pPr>
      <a:lvl7pPr marL="1371166" algn="l" defTabSz="457055" rtl="0" eaLnBrk="1" latinLnBrk="0" hangingPunct="1">
        <a:defRPr sz="900" kern="1200">
          <a:solidFill>
            <a:schemeClr val="tx1"/>
          </a:solidFill>
          <a:latin typeface="+mn-lt"/>
          <a:ea typeface="+mn-ea"/>
          <a:cs typeface="+mn-cs"/>
        </a:defRPr>
      </a:lvl7pPr>
      <a:lvl8pPr marL="1599693" algn="l" defTabSz="457055" rtl="0" eaLnBrk="1" latinLnBrk="0" hangingPunct="1">
        <a:defRPr sz="900" kern="1200">
          <a:solidFill>
            <a:schemeClr val="tx1"/>
          </a:solidFill>
          <a:latin typeface="+mn-lt"/>
          <a:ea typeface="+mn-ea"/>
          <a:cs typeface="+mn-cs"/>
        </a:defRPr>
      </a:lvl8pPr>
      <a:lvl9pPr marL="1828221" algn="l" defTabSz="457055"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8" userDrawn="1">
          <p15:clr>
            <a:srgbClr val="0000FF"/>
          </p15:clr>
        </p15:guide>
        <p15:guide id="2" pos="631" userDrawn="1">
          <p15:clr>
            <a:srgbClr val="FF0000"/>
          </p15:clr>
        </p15:guide>
        <p15:guide id="3" pos="682" userDrawn="1">
          <p15:clr>
            <a:srgbClr val="FF0000"/>
          </p15:clr>
        </p15:guide>
        <p15:guide id="4" pos="1076" userDrawn="1">
          <p15:clr>
            <a:srgbClr val="0000FF"/>
          </p15:clr>
        </p15:guide>
        <p15:guide id="5" pos="1127" userDrawn="1">
          <p15:clr>
            <a:srgbClr val="0000FF"/>
          </p15:clr>
        </p15:guide>
        <p15:guide id="6" pos="1520" userDrawn="1">
          <p15:clr>
            <a:srgbClr val="FF0000"/>
          </p15:clr>
        </p15:guide>
        <p15:guide id="7" pos="1571" userDrawn="1">
          <p15:clr>
            <a:srgbClr val="FF0000"/>
          </p15:clr>
        </p15:guide>
        <p15:guide id="8" pos="1965" userDrawn="1">
          <p15:clr>
            <a:srgbClr val="0000FF"/>
          </p15:clr>
        </p15:guide>
        <p15:guide id="9" pos="2016" userDrawn="1">
          <p15:clr>
            <a:srgbClr val="0000FF"/>
          </p15:clr>
        </p15:guide>
        <p15:guide id="10" pos="2410" userDrawn="1">
          <p15:clr>
            <a:srgbClr val="FF0000"/>
          </p15:clr>
        </p15:guide>
        <p15:guide id="11" pos="2461" userDrawn="1">
          <p15:clr>
            <a:srgbClr val="FF0000"/>
          </p15:clr>
        </p15:guide>
        <p15:guide id="12" pos="2854" userDrawn="1">
          <p15:clr>
            <a:srgbClr val="0000FF"/>
          </p15:clr>
        </p15:guide>
        <p15:guide id="13" pos="2905" userDrawn="1">
          <p15:clr>
            <a:srgbClr val="0000FF"/>
          </p15:clr>
        </p15:guide>
        <p15:guide id="14" pos="3298" userDrawn="1">
          <p15:clr>
            <a:srgbClr val="FF0000"/>
          </p15:clr>
        </p15:guide>
        <p15:guide id="15" pos="3349" userDrawn="1">
          <p15:clr>
            <a:srgbClr val="FF0000"/>
          </p15:clr>
        </p15:guide>
        <p15:guide id="16" pos="3743" userDrawn="1">
          <p15:clr>
            <a:srgbClr val="0000FF"/>
          </p15:clr>
        </p15:guide>
        <p15:guide id="17" pos="3794" userDrawn="1">
          <p15:clr>
            <a:srgbClr val="0000FF"/>
          </p15:clr>
        </p15:guide>
        <p15:guide id="18" pos="4188" userDrawn="1">
          <p15:clr>
            <a:srgbClr val="FF0000"/>
          </p15:clr>
        </p15:guide>
        <p15:guide id="19" pos="4239" userDrawn="1">
          <p15:clr>
            <a:srgbClr val="FF0000"/>
          </p15:clr>
        </p15:guide>
        <p15:guide id="20" pos="4632" userDrawn="1">
          <p15:clr>
            <a:srgbClr val="0000FF"/>
          </p15:clr>
        </p15:guide>
        <p15:guide id="21" pos="4684" userDrawn="1">
          <p15:clr>
            <a:srgbClr val="0000FF"/>
          </p15:clr>
        </p15:guide>
        <p15:guide id="22" pos="5077" userDrawn="1">
          <p15:clr>
            <a:srgbClr val="FF0000"/>
          </p15:clr>
        </p15:guide>
        <p15:guide id="23" pos="5128" userDrawn="1">
          <p15:clr>
            <a:srgbClr val="FF0000"/>
          </p15:clr>
        </p15:guide>
        <p15:guide id="24" pos="5522" userDrawn="1">
          <p15:clr>
            <a:srgbClr val="0000FF"/>
          </p15:clr>
        </p15:guide>
        <p15:guide id="25" orient="horz" pos="238" userDrawn="1">
          <p15:clr>
            <a:srgbClr val="0000FF"/>
          </p15:clr>
        </p15:guide>
        <p15:guide id="26" orient="horz" pos="656" userDrawn="1">
          <p15:clr>
            <a:srgbClr val="FF0000"/>
          </p15:clr>
        </p15:guide>
        <p15:guide id="27" orient="horz" pos="707" userDrawn="1">
          <p15:clr>
            <a:srgbClr val="FF0000"/>
          </p15:clr>
        </p15:guide>
        <p15:guide id="28" orient="horz" pos="1125" userDrawn="1">
          <p15:clr>
            <a:srgbClr val="FF0000"/>
          </p15:clr>
        </p15:guide>
        <p15:guide id="29" orient="horz" pos="1176" userDrawn="1">
          <p15:clr>
            <a:srgbClr val="FF0000"/>
          </p15:clr>
        </p15:guide>
        <p15:guide id="30" orient="horz" pos="1594" userDrawn="1">
          <p15:clr>
            <a:srgbClr val="0000FF"/>
          </p15:clr>
        </p15:guide>
        <p15:guide id="31" orient="horz" pos="1646" userDrawn="1">
          <p15:clr>
            <a:srgbClr val="0000FF"/>
          </p15:clr>
        </p15:guide>
        <p15:guide id="32" orient="horz" pos="2063" userDrawn="1">
          <p15:clr>
            <a:srgbClr val="FF0000"/>
          </p15:clr>
        </p15:guide>
        <p15:guide id="33" orient="horz" pos="2114" userDrawn="1">
          <p15:clr>
            <a:srgbClr val="FF0000"/>
          </p15:clr>
        </p15:guide>
        <p15:guide id="34" orient="horz" pos="2532" userDrawn="1">
          <p15:clr>
            <a:srgbClr val="FF0000"/>
          </p15:clr>
        </p15:guide>
        <p15:guide id="35" orient="horz" pos="2584" userDrawn="1">
          <p15:clr>
            <a:srgbClr val="FF0000"/>
          </p15:clr>
        </p15:guide>
        <p15:guide id="36" orient="horz" pos="3001" userDrawn="1">
          <p15:clr>
            <a:srgbClr val="0000FF"/>
          </p15:clr>
        </p15:guide>
        <p15:guide id="37" orient="horz" pos="890" userDrawn="1">
          <p15:clr>
            <a:srgbClr val="0000FF"/>
          </p15:clr>
        </p15:guide>
        <p15:guide id="38" orient="horz" pos="941" userDrawn="1">
          <p15:clr>
            <a:srgbClr val="0000FF"/>
          </p15:clr>
        </p15:guide>
        <p15:guide id="39" orient="horz" pos="2298" userDrawn="1">
          <p15:clr>
            <a:srgbClr val="0000FF"/>
          </p15:clr>
        </p15:guide>
        <p15:guide id="40" orient="horz" pos="2349" userDrawn="1">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449845" y="450417"/>
            <a:ext cx="6927597" cy="864801"/>
          </a:xfrm>
          <a:prstGeom prst="rect">
            <a:avLst/>
          </a:prstGeom>
        </p:spPr>
        <p:txBody>
          <a:bodyPr vert="horz" lIns="0" tIns="0" rIns="0" bIns="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449845" y="1441334"/>
            <a:ext cx="6927597" cy="3333086"/>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descr="En bild som visar text, logotyp, Grafik, Teckensnitt&#10;&#10;Automatiskt genererad beskrivning">
            <a:extLst>
              <a:ext uri="{FF2B5EF4-FFF2-40B4-BE49-F238E27FC236}">
                <a16:creationId xmlns:a16="http://schemas.microsoft.com/office/drawing/2014/main" id="{00CEC5BC-7473-3DE7-FFED-32383A332620}"/>
              </a:ext>
            </a:extLst>
          </p:cNvPr>
          <p:cNvPicPr>
            <a:picLocks noChangeAspect="1"/>
          </p:cNvPicPr>
          <p:nvPr userDrawn="1"/>
        </p:nvPicPr>
        <p:blipFill rotWithShape="1">
          <a:blip r:embed="rId11"/>
          <a:srcRect t="27336"/>
          <a:stretch/>
        </p:blipFill>
        <p:spPr>
          <a:xfrm>
            <a:off x="7947904" y="0"/>
            <a:ext cx="977095" cy="1004539"/>
          </a:xfrm>
          <a:prstGeom prst="rect">
            <a:avLst/>
          </a:prstGeom>
        </p:spPr>
      </p:pic>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449581" y="182881"/>
            <a:ext cx="521970" cy="93345"/>
          </a:xfrm>
          <a:prstGeom prst="rect">
            <a:avLst/>
          </a:prstGeom>
        </p:spPr>
        <p:txBody>
          <a:bodyPr vert="horz" lIns="0" tIns="0" rIns="0" bIns="0" rtlCol="0" anchor="t">
            <a:noAutofit/>
          </a:bodyPr>
          <a:lstStyle>
            <a:lvl1pPr algn="l">
              <a:defRPr sz="600">
                <a:solidFill>
                  <a:schemeClr val="tx1"/>
                </a:solidFill>
              </a:defRPr>
            </a:lvl1pPr>
          </a:lstStyle>
          <a:p>
            <a:fld id="{06A0FB00-4951-4C30-A0D2-BEEF50C91CBA}" type="datetime1">
              <a:rPr lang="sv-SE" smtClean="0"/>
              <a:pPr/>
              <a:t>2025-11-17</a:t>
            </a:fld>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449264" y="4881244"/>
            <a:ext cx="252000" cy="145044"/>
          </a:xfrm>
          <a:prstGeom prst="rect">
            <a:avLst/>
          </a:prstGeom>
        </p:spPr>
        <p:txBody>
          <a:bodyPr vert="horz" lIns="0" tIns="0" rIns="0" bIns="0" rtlCol="0" anchor="t">
            <a:noAutofit/>
          </a:bodyPr>
          <a:lstStyle>
            <a:lvl1pPr algn="l">
              <a:defRPr sz="800">
                <a:solidFill>
                  <a:schemeClr val="tx1"/>
                </a:solidFill>
              </a:defRPr>
            </a:lvl1pPr>
          </a:lstStyle>
          <a:p>
            <a:fld id="{AE086683-F536-42AB-ABBC-F4803DFE8DBC}" type="slidenum">
              <a:rPr lang="sv-SE" smtClean="0"/>
              <a:pPr/>
              <a:t>‹#›</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42049" y="4879972"/>
            <a:ext cx="2934000" cy="146316"/>
          </a:xfrm>
          <a:prstGeom prst="rect">
            <a:avLst/>
          </a:prstGeom>
        </p:spPr>
        <p:txBody>
          <a:bodyPr vert="horz" lIns="0" tIns="0" rIns="0" bIns="0" rtlCol="0" anchor="t">
            <a:noAutofit/>
          </a:bodyPr>
          <a:lstStyle>
            <a:lvl1pPr algn="l">
              <a:defRPr sz="800">
                <a:solidFill>
                  <a:schemeClr val="tx1"/>
                </a:solidFill>
              </a:defRPr>
            </a:lvl1pPr>
          </a:lstStyle>
          <a:p>
            <a:endParaRPr lang="sv-SE"/>
          </a:p>
        </p:txBody>
      </p:sp>
    </p:spTree>
    <p:extLst>
      <p:ext uri="{BB962C8B-B14F-4D97-AF65-F5344CB8AC3E}">
        <p14:creationId xmlns:p14="http://schemas.microsoft.com/office/powerpoint/2010/main" val="408336503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93" r:id="rId3"/>
    <p:sldLayoutId id="2147483694" r:id="rId4"/>
    <p:sldLayoutId id="2147483676" r:id="rId5"/>
    <p:sldLayoutId id="2147483677" r:id="rId6"/>
    <p:sldLayoutId id="2147483678" r:id="rId7"/>
    <p:sldLayoutId id="2147483679" r:id="rId8"/>
    <p:sldLayoutId id="2147483681" r:id="rId9"/>
  </p:sldLayoutIdLst>
  <p:hf sldNum="0" hdr="0" ftr="0" dt="0"/>
  <p:txStyles>
    <p:titleStyle>
      <a:lvl1pPr algn="l" defTabSz="457055" rtl="0" eaLnBrk="1" latinLnBrk="0" hangingPunct="1">
        <a:lnSpc>
          <a:spcPct val="100000"/>
        </a:lnSpc>
        <a:spcBef>
          <a:spcPct val="0"/>
        </a:spcBef>
        <a:buNone/>
        <a:defRPr sz="3000" b="1" kern="1200" spc="30" baseline="0">
          <a:solidFill>
            <a:schemeClr val="accent1"/>
          </a:solidFill>
          <a:latin typeface="+mj-lt"/>
          <a:ea typeface="+mj-ea"/>
          <a:cs typeface="+mj-cs"/>
        </a:defRPr>
      </a:lvl1pPr>
    </p:titleStyle>
    <p:bodyStyle>
      <a:lvl1pPr marL="181742" indent="-181742" algn="l" defTabSz="457055" rtl="0" eaLnBrk="1" latinLnBrk="0" hangingPunct="1">
        <a:lnSpc>
          <a:spcPct val="100000"/>
        </a:lnSpc>
        <a:spcBef>
          <a:spcPts val="0"/>
        </a:spcBef>
        <a:spcAft>
          <a:spcPts val="1000"/>
        </a:spcAft>
        <a:buClr>
          <a:schemeClr val="accent2"/>
        </a:buClr>
        <a:buSzPct val="90000"/>
        <a:buFont typeface="Trade Gothic Next" panose="020B0503040303020004" pitchFamily="34" charset="0"/>
        <a:buChar char="•"/>
        <a:defRPr sz="1800" kern="1200">
          <a:solidFill>
            <a:schemeClr val="accent1"/>
          </a:solidFill>
          <a:latin typeface="+mn-lt"/>
          <a:ea typeface="+mn-ea"/>
          <a:cs typeface="+mn-cs"/>
        </a:defRPr>
      </a:lvl1pPr>
      <a:lvl2pPr marL="363455" indent="-181727" algn="l" defTabSz="457055" rtl="0" eaLnBrk="1" latinLnBrk="0" hangingPunct="1">
        <a:lnSpc>
          <a:spcPct val="100000"/>
        </a:lnSpc>
        <a:spcBef>
          <a:spcPts val="0"/>
        </a:spcBef>
        <a:spcAft>
          <a:spcPts val="750"/>
        </a:spcAft>
        <a:buClr>
          <a:schemeClr val="accent2"/>
        </a:buClr>
        <a:buSzPct val="90000"/>
        <a:buFont typeface="Trade Gothic Next" panose="020B0503040303020004" pitchFamily="34" charset="0"/>
        <a:buChar char="•"/>
        <a:defRPr sz="1600" kern="1200">
          <a:solidFill>
            <a:schemeClr val="accent1"/>
          </a:solidFill>
          <a:latin typeface="+mn-lt"/>
          <a:ea typeface="+mn-ea"/>
          <a:cs typeface="+mn-cs"/>
        </a:defRPr>
      </a:lvl2pPr>
      <a:lvl3pPr marL="545182" indent="-181742" algn="l" defTabSz="457055" rtl="0" eaLnBrk="1" latinLnBrk="0" hangingPunct="1">
        <a:lnSpc>
          <a:spcPct val="100000"/>
        </a:lnSpc>
        <a:spcBef>
          <a:spcPts val="0"/>
        </a:spcBef>
        <a:spcAft>
          <a:spcPts val="750"/>
        </a:spcAft>
        <a:buClr>
          <a:schemeClr val="accent2"/>
        </a:buClr>
        <a:buSzPct val="90000"/>
        <a:buFont typeface="Trade Gothic Next" panose="020B0503040303020004" pitchFamily="34" charset="0"/>
        <a:buChar char="–"/>
        <a:defRPr sz="1600" kern="1200">
          <a:solidFill>
            <a:schemeClr val="accent1"/>
          </a:solidFill>
          <a:latin typeface="+mn-lt"/>
          <a:ea typeface="+mn-ea"/>
          <a:cs typeface="+mn-cs"/>
        </a:defRPr>
      </a:lvl3pPr>
      <a:lvl4pPr marL="726909" indent="-181727" algn="l" defTabSz="457055" rtl="0" eaLnBrk="1" latinLnBrk="0" hangingPunct="1">
        <a:lnSpc>
          <a:spcPct val="100000"/>
        </a:lnSpc>
        <a:spcBef>
          <a:spcPts val="0"/>
        </a:spcBef>
        <a:spcAft>
          <a:spcPts val="750"/>
        </a:spcAft>
        <a:buClr>
          <a:schemeClr val="accent2"/>
        </a:buClr>
        <a:buSzPct val="90000"/>
        <a:buFont typeface="Trade Gothic Next" panose="020B0503040303020004" pitchFamily="34" charset="0"/>
        <a:buChar char="•"/>
        <a:defRPr sz="1600" kern="1200">
          <a:solidFill>
            <a:schemeClr val="accent1"/>
          </a:solidFill>
          <a:latin typeface="+mn-lt"/>
          <a:ea typeface="+mn-ea"/>
          <a:cs typeface="+mn-cs"/>
        </a:defRPr>
      </a:lvl4pPr>
      <a:lvl5pPr marL="908636" indent="-181742" algn="l" defTabSz="457055" rtl="0" eaLnBrk="1" latinLnBrk="0" hangingPunct="1">
        <a:lnSpc>
          <a:spcPct val="100000"/>
        </a:lnSpc>
        <a:spcBef>
          <a:spcPts val="0"/>
        </a:spcBef>
        <a:spcAft>
          <a:spcPts val="750"/>
        </a:spcAft>
        <a:buClr>
          <a:schemeClr val="accent2"/>
        </a:buClr>
        <a:buSzPct val="90000"/>
        <a:buFont typeface="Trade Gothic Next" panose="020B0503040303020004" pitchFamily="34" charset="0"/>
        <a:buChar char="–"/>
        <a:defRPr sz="1600" kern="1200">
          <a:solidFill>
            <a:schemeClr val="accent1"/>
          </a:solidFill>
          <a:latin typeface="+mn-lt"/>
          <a:ea typeface="+mn-ea"/>
          <a:cs typeface="+mn-cs"/>
        </a:defRPr>
      </a:lvl5pPr>
      <a:lvl6pPr marL="539579" indent="-92046"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6pPr>
      <a:lvl7pPr marL="627657" indent="-88079"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7pPr>
      <a:lvl8pPr marL="715736" indent="-88079"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8pPr>
      <a:lvl9pPr marL="807782" indent="-92046"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9pPr>
    </p:bodyStyle>
    <p:otherStyle>
      <a:defPPr>
        <a:defRPr lang="sv-SE"/>
      </a:defPPr>
      <a:lvl1pPr marL="0" algn="l" defTabSz="457055" rtl="0" eaLnBrk="1" latinLnBrk="0" hangingPunct="1">
        <a:defRPr sz="1600" kern="1200">
          <a:solidFill>
            <a:schemeClr val="tx1"/>
          </a:solidFill>
          <a:latin typeface="+mn-lt"/>
          <a:ea typeface="+mn-ea"/>
          <a:cs typeface="+mn-cs"/>
        </a:defRPr>
      </a:lvl1pPr>
      <a:lvl2pPr marL="228528" algn="l" defTabSz="457055" rtl="0" eaLnBrk="1" latinLnBrk="0" hangingPunct="1">
        <a:defRPr sz="900" kern="1200">
          <a:solidFill>
            <a:schemeClr val="tx1"/>
          </a:solidFill>
          <a:latin typeface="+mn-lt"/>
          <a:ea typeface="+mn-ea"/>
          <a:cs typeface="+mn-cs"/>
        </a:defRPr>
      </a:lvl2pPr>
      <a:lvl3pPr marL="457055" algn="l" defTabSz="457055" rtl="0" eaLnBrk="1" latinLnBrk="0" hangingPunct="1">
        <a:defRPr sz="900" kern="1200">
          <a:solidFill>
            <a:schemeClr val="tx1"/>
          </a:solidFill>
          <a:latin typeface="+mn-lt"/>
          <a:ea typeface="+mn-ea"/>
          <a:cs typeface="+mn-cs"/>
        </a:defRPr>
      </a:lvl3pPr>
      <a:lvl4pPr marL="685583" algn="l" defTabSz="457055" rtl="0" eaLnBrk="1" latinLnBrk="0" hangingPunct="1">
        <a:defRPr sz="900" kern="1200">
          <a:solidFill>
            <a:schemeClr val="tx1"/>
          </a:solidFill>
          <a:latin typeface="+mn-lt"/>
          <a:ea typeface="+mn-ea"/>
          <a:cs typeface="+mn-cs"/>
        </a:defRPr>
      </a:lvl4pPr>
      <a:lvl5pPr marL="914110" algn="l" defTabSz="457055" rtl="0" eaLnBrk="1" latinLnBrk="0" hangingPunct="1">
        <a:defRPr sz="900" kern="1200">
          <a:solidFill>
            <a:schemeClr val="tx1"/>
          </a:solidFill>
          <a:latin typeface="+mn-lt"/>
          <a:ea typeface="+mn-ea"/>
          <a:cs typeface="+mn-cs"/>
        </a:defRPr>
      </a:lvl5pPr>
      <a:lvl6pPr marL="1142638" algn="l" defTabSz="457055" rtl="0" eaLnBrk="1" latinLnBrk="0" hangingPunct="1">
        <a:defRPr sz="900" kern="1200">
          <a:solidFill>
            <a:schemeClr val="tx1"/>
          </a:solidFill>
          <a:latin typeface="+mn-lt"/>
          <a:ea typeface="+mn-ea"/>
          <a:cs typeface="+mn-cs"/>
        </a:defRPr>
      </a:lvl6pPr>
      <a:lvl7pPr marL="1371166" algn="l" defTabSz="457055" rtl="0" eaLnBrk="1" latinLnBrk="0" hangingPunct="1">
        <a:defRPr sz="900" kern="1200">
          <a:solidFill>
            <a:schemeClr val="tx1"/>
          </a:solidFill>
          <a:latin typeface="+mn-lt"/>
          <a:ea typeface="+mn-ea"/>
          <a:cs typeface="+mn-cs"/>
        </a:defRPr>
      </a:lvl7pPr>
      <a:lvl8pPr marL="1599693" algn="l" defTabSz="457055" rtl="0" eaLnBrk="1" latinLnBrk="0" hangingPunct="1">
        <a:defRPr sz="900" kern="1200">
          <a:solidFill>
            <a:schemeClr val="tx1"/>
          </a:solidFill>
          <a:latin typeface="+mn-lt"/>
          <a:ea typeface="+mn-ea"/>
          <a:cs typeface="+mn-cs"/>
        </a:defRPr>
      </a:lvl8pPr>
      <a:lvl9pPr marL="1828221" algn="l" defTabSz="457055"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8" userDrawn="1">
          <p15:clr>
            <a:srgbClr val="0000FF"/>
          </p15:clr>
        </p15:guide>
        <p15:guide id="2" pos="631" userDrawn="1">
          <p15:clr>
            <a:srgbClr val="FF0000"/>
          </p15:clr>
        </p15:guide>
        <p15:guide id="3" pos="682" userDrawn="1">
          <p15:clr>
            <a:srgbClr val="FF0000"/>
          </p15:clr>
        </p15:guide>
        <p15:guide id="4" pos="1076" userDrawn="1">
          <p15:clr>
            <a:srgbClr val="0000FF"/>
          </p15:clr>
        </p15:guide>
        <p15:guide id="5" pos="1127" userDrawn="1">
          <p15:clr>
            <a:srgbClr val="0000FF"/>
          </p15:clr>
        </p15:guide>
        <p15:guide id="6" pos="1520" userDrawn="1">
          <p15:clr>
            <a:srgbClr val="FF0000"/>
          </p15:clr>
        </p15:guide>
        <p15:guide id="7" pos="1571" userDrawn="1">
          <p15:clr>
            <a:srgbClr val="FF0000"/>
          </p15:clr>
        </p15:guide>
        <p15:guide id="8" pos="1965" userDrawn="1">
          <p15:clr>
            <a:srgbClr val="0000FF"/>
          </p15:clr>
        </p15:guide>
        <p15:guide id="9" pos="2016" userDrawn="1">
          <p15:clr>
            <a:srgbClr val="0000FF"/>
          </p15:clr>
        </p15:guide>
        <p15:guide id="10" pos="2410" userDrawn="1">
          <p15:clr>
            <a:srgbClr val="FF0000"/>
          </p15:clr>
        </p15:guide>
        <p15:guide id="11" pos="2461" userDrawn="1">
          <p15:clr>
            <a:srgbClr val="FF0000"/>
          </p15:clr>
        </p15:guide>
        <p15:guide id="12" pos="2854" userDrawn="1">
          <p15:clr>
            <a:srgbClr val="0000FF"/>
          </p15:clr>
        </p15:guide>
        <p15:guide id="13" pos="2905" userDrawn="1">
          <p15:clr>
            <a:srgbClr val="0000FF"/>
          </p15:clr>
        </p15:guide>
        <p15:guide id="14" pos="3298" userDrawn="1">
          <p15:clr>
            <a:srgbClr val="FF0000"/>
          </p15:clr>
        </p15:guide>
        <p15:guide id="15" pos="3349" userDrawn="1">
          <p15:clr>
            <a:srgbClr val="FF0000"/>
          </p15:clr>
        </p15:guide>
        <p15:guide id="16" pos="3743" userDrawn="1">
          <p15:clr>
            <a:srgbClr val="0000FF"/>
          </p15:clr>
        </p15:guide>
        <p15:guide id="17" pos="3794" userDrawn="1">
          <p15:clr>
            <a:srgbClr val="0000FF"/>
          </p15:clr>
        </p15:guide>
        <p15:guide id="18" pos="4188" userDrawn="1">
          <p15:clr>
            <a:srgbClr val="FF0000"/>
          </p15:clr>
        </p15:guide>
        <p15:guide id="19" pos="4239" userDrawn="1">
          <p15:clr>
            <a:srgbClr val="FF0000"/>
          </p15:clr>
        </p15:guide>
        <p15:guide id="20" pos="4632" userDrawn="1">
          <p15:clr>
            <a:srgbClr val="0000FF"/>
          </p15:clr>
        </p15:guide>
        <p15:guide id="21" pos="4684" userDrawn="1">
          <p15:clr>
            <a:srgbClr val="0000FF"/>
          </p15:clr>
        </p15:guide>
        <p15:guide id="22" pos="5077" userDrawn="1">
          <p15:clr>
            <a:srgbClr val="FF0000"/>
          </p15:clr>
        </p15:guide>
        <p15:guide id="23" pos="5128" userDrawn="1">
          <p15:clr>
            <a:srgbClr val="FF0000"/>
          </p15:clr>
        </p15:guide>
        <p15:guide id="24" pos="5522" userDrawn="1">
          <p15:clr>
            <a:srgbClr val="0000FF"/>
          </p15:clr>
        </p15:guide>
        <p15:guide id="25" orient="horz" pos="238" userDrawn="1">
          <p15:clr>
            <a:srgbClr val="0000FF"/>
          </p15:clr>
        </p15:guide>
        <p15:guide id="26" orient="horz" pos="656" userDrawn="1">
          <p15:clr>
            <a:srgbClr val="FF0000"/>
          </p15:clr>
        </p15:guide>
        <p15:guide id="27" orient="horz" pos="707" userDrawn="1">
          <p15:clr>
            <a:srgbClr val="FF0000"/>
          </p15:clr>
        </p15:guide>
        <p15:guide id="28" orient="horz" pos="1125" userDrawn="1">
          <p15:clr>
            <a:srgbClr val="FF0000"/>
          </p15:clr>
        </p15:guide>
        <p15:guide id="29" orient="horz" pos="1176" userDrawn="1">
          <p15:clr>
            <a:srgbClr val="FF0000"/>
          </p15:clr>
        </p15:guide>
        <p15:guide id="30" orient="horz" pos="1594" userDrawn="1">
          <p15:clr>
            <a:srgbClr val="0000FF"/>
          </p15:clr>
        </p15:guide>
        <p15:guide id="31" orient="horz" pos="1646" userDrawn="1">
          <p15:clr>
            <a:srgbClr val="0000FF"/>
          </p15:clr>
        </p15:guide>
        <p15:guide id="32" orient="horz" pos="2063" userDrawn="1">
          <p15:clr>
            <a:srgbClr val="FF0000"/>
          </p15:clr>
        </p15:guide>
        <p15:guide id="33" orient="horz" pos="2114" userDrawn="1">
          <p15:clr>
            <a:srgbClr val="FF0000"/>
          </p15:clr>
        </p15:guide>
        <p15:guide id="34" orient="horz" pos="2532" userDrawn="1">
          <p15:clr>
            <a:srgbClr val="FF0000"/>
          </p15:clr>
        </p15:guide>
        <p15:guide id="35" orient="horz" pos="2584" userDrawn="1">
          <p15:clr>
            <a:srgbClr val="FF0000"/>
          </p15:clr>
        </p15:guide>
        <p15:guide id="36" orient="horz" pos="3001" userDrawn="1">
          <p15:clr>
            <a:srgbClr val="0000FF"/>
          </p15:clr>
        </p15:guide>
        <p15:guide id="37" orient="horz" pos="890" userDrawn="1">
          <p15:clr>
            <a:srgbClr val="0000FF"/>
          </p15:clr>
        </p15:guide>
        <p15:guide id="38" orient="horz" pos="941" userDrawn="1">
          <p15:clr>
            <a:srgbClr val="0000FF"/>
          </p15:clr>
        </p15:guide>
        <p15:guide id="39" orient="horz" pos="2298" userDrawn="1">
          <p15:clr>
            <a:srgbClr val="0000FF"/>
          </p15:clr>
        </p15:guide>
        <p15:guide id="40" orient="horz" pos="2349" userDrawn="1">
          <p15:clr>
            <a:srgbClr val="0000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449845" y="450417"/>
            <a:ext cx="6927597" cy="864801"/>
          </a:xfrm>
          <a:prstGeom prst="rect">
            <a:avLst/>
          </a:prstGeom>
        </p:spPr>
        <p:txBody>
          <a:bodyPr vert="horz" lIns="0" tIns="0" rIns="0" bIns="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449844" y="1441335"/>
            <a:ext cx="6927597" cy="2882669"/>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449581" y="182882"/>
            <a:ext cx="521970" cy="93345"/>
          </a:xfrm>
          <a:prstGeom prst="rect">
            <a:avLst/>
          </a:prstGeom>
        </p:spPr>
        <p:txBody>
          <a:bodyPr vert="horz" lIns="0" tIns="0" rIns="0" bIns="0" rtlCol="0" anchor="t">
            <a:noAutofit/>
          </a:bodyPr>
          <a:lstStyle>
            <a:lvl1pPr algn="l">
              <a:defRPr sz="600">
                <a:solidFill>
                  <a:schemeClr val="tx1"/>
                </a:solidFill>
              </a:defRPr>
            </a:lvl1pPr>
          </a:lstStyle>
          <a:p>
            <a:fld id="{C2164ED5-481B-4FF6-8E0F-0BE6A212C994}" type="datetime1">
              <a:rPr lang="sv-SE" smtClean="0"/>
              <a:pPr/>
              <a:t>2025-11-17</a:t>
            </a:fld>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449264" y="4881244"/>
            <a:ext cx="252000" cy="145044"/>
          </a:xfrm>
          <a:prstGeom prst="rect">
            <a:avLst/>
          </a:prstGeom>
        </p:spPr>
        <p:txBody>
          <a:bodyPr vert="horz" lIns="0" tIns="0" rIns="0" bIns="0" rtlCol="0" anchor="t">
            <a:noAutofit/>
          </a:bodyPr>
          <a:lstStyle>
            <a:lvl1pPr algn="l">
              <a:defRPr sz="800">
                <a:solidFill>
                  <a:schemeClr val="tx1"/>
                </a:solidFill>
              </a:defRPr>
            </a:lvl1pPr>
          </a:lstStyle>
          <a:p>
            <a:fld id="{AE086683-F536-42AB-ABBC-F4803DFE8DBC}" type="slidenum">
              <a:rPr lang="sv-SE" smtClean="0"/>
              <a:pPr/>
              <a:t>‹#›</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42050" y="4879972"/>
            <a:ext cx="2934000" cy="146316"/>
          </a:xfrm>
          <a:prstGeom prst="rect">
            <a:avLst/>
          </a:prstGeom>
        </p:spPr>
        <p:txBody>
          <a:bodyPr vert="horz" lIns="0" tIns="0" rIns="0" bIns="0" rtlCol="0" anchor="t">
            <a:noAutofit/>
          </a:bodyPr>
          <a:lstStyle>
            <a:lvl1pPr algn="l">
              <a:defRPr sz="800">
                <a:solidFill>
                  <a:schemeClr val="tx1"/>
                </a:solidFill>
              </a:defRPr>
            </a:lvl1pPr>
          </a:lstStyle>
          <a:p>
            <a:endParaRPr lang="sv-SE"/>
          </a:p>
        </p:txBody>
      </p:sp>
    </p:spTree>
    <p:extLst>
      <p:ext uri="{BB962C8B-B14F-4D97-AF65-F5344CB8AC3E}">
        <p14:creationId xmlns:p14="http://schemas.microsoft.com/office/powerpoint/2010/main" val="109061489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95" r:id="rId3"/>
    <p:sldLayoutId id="2147483696" r:id="rId4"/>
    <p:sldLayoutId id="2147483697" r:id="rId5"/>
    <p:sldLayoutId id="2147483698" r:id="rId6"/>
    <p:sldLayoutId id="2147483699" r:id="rId7"/>
    <p:sldLayoutId id="2147483700" r:id="rId8"/>
    <p:sldLayoutId id="2147483692" r:id="rId9"/>
  </p:sldLayoutIdLst>
  <p:hf sldNum="0" hdr="0" ftr="0" dt="0"/>
  <p:txStyles>
    <p:titleStyle>
      <a:lvl1pPr algn="l" defTabSz="457055" rtl="0" eaLnBrk="1" latinLnBrk="0" hangingPunct="1">
        <a:lnSpc>
          <a:spcPct val="100000"/>
        </a:lnSpc>
        <a:spcBef>
          <a:spcPct val="0"/>
        </a:spcBef>
        <a:buNone/>
        <a:defRPr sz="3000" b="1" kern="1200" spc="30" baseline="0">
          <a:solidFill>
            <a:schemeClr val="tx2"/>
          </a:solidFill>
          <a:latin typeface="+mj-lt"/>
          <a:ea typeface="+mj-ea"/>
          <a:cs typeface="+mj-cs"/>
        </a:defRPr>
      </a:lvl1pPr>
    </p:titleStyle>
    <p:bodyStyle>
      <a:lvl1pPr marL="181742" indent="-181742" algn="l" defTabSz="457055" rtl="0" eaLnBrk="1" latinLnBrk="0" hangingPunct="1">
        <a:lnSpc>
          <a:spcPct val="100000"/>
        </a:lnSpc>
        <a:spcBef>
          <a:spcPts val="0"/>
        </a:spcBef>
        <a:spcAft>
          <a:spcPts val="1000"/>
        </a:spcAft>
        <a:buClr>
          <a:schemeClr val="accent2"/>
        </a:buClr>
        <a:buSzPct val="90000"/>
        <a:buFont typeface="Trade Gothic Next" panose="020B0503040303020004" pitchFamily="34" charset="0"/>
        <a:buChar char="•"/>
        <a:defRPr sz="1800" kern="1200">
          <a:solidFill>
            <a:schemeClr val="tx2"/>
          </a:solidFill>
          <a:latin typeface="+mn-lt"/>
          <a:ea typeface="+mn-ea"/>
          <a:cs typeface="+mn-cs"/>
        </a:defRPr>
      </a:lvl1pPr>
      <a:lvl2pPr marL="363455" indent="-181727" algn="l" defTabSz="457055" rtl="0" eaLnBrk="1" latinLnBrk="0" hangingPunct="1">
        <a:lnSpc>
          <a:spcPct val="100000"/>
        </a:lnSpc>
        <a:spcBef>
          <a:spcPts val="0"/>
        </a:spcBef>
        <a:spcAft>
          <a:spcPts val="750"/>
        </a:spcAft>
        <a:buClr>
          <a:schemeClr val="accent2"/>
        </a:buClr>
        <a:buSzPct val="90000"/>
        <a:buFont typeface="Trade Gothic Next" panose="020B0503040303020004" pitchFamily="34" charset="0"/>
        <a:buChar char="•"/>
        <a:defRPr sz="1600" kern="1200">
          <a:solidFill>
            <a:schemeClr val="tx2"/>
          </a:solidFill>
          <a:latin typeface="+mn-lt"/>
          <a:ea typeface="+mn-ea"/>
          <a:cs typeface="+mn-cs"/>
        </a:defRPr>
      </a:lvl2pPr>
      <a:lvl3pPr marL="545182" indent="-181742" algn="l" defTabSz="457055" rtl="0" eaLnBrk="1" latinLnBrk="0" hangingPunct="1">
        <a:lnSpc>
          <a:spcPct val="100000"/>
        </a:lnSpc>
        <a:spcBef>
          <a:spcPts val="0"/>
        </a:spcBef>
        <a:spcAft>
          <a:spcPts val="750"/>
        </a:spcAft>
        <a:buClr>
          <a:schemeClr val="accent2"/>
        </a:buClr>
        <a:buSzPct val="90000"/>
        <a:buFont typeface="Trade Gothic Next" panose="020B0503040303020004" pitchFamily="34" charset="0"/>
        <a:buChar char="–"/>
        <a:defRPr sz="1600" kern="1200">
          <a:solidFill>
            <a:schemeClr val="tx2"/>
          </a:solidFill>
          <a:latin typeface="+mn-lt"/>
          <a:ea typeface="+mn-ea"/>
          <a:cs typeface="+mn-cs"/>
        </a:defRPr>
      </a:lvl3pPr>
      <a:lvl4pPr marL="726909" indent="-181727" algn="l" defTabSz="457055" rtl="0" eaLnBrk="1" latinLnBrk="0" hangingPunct="1">
        <a:lnSpc>
          <a:spcPct val="100000"/>
        </a:lnSpc>
        <a:spcBef>
          <a:spcPts val="0"/>
        </a:spcBef>
        <a:spcAft>
          <a:spcPts val="750"/>
        </a:spcAft>
        <a:buClr>
          <a:schemeClr val="accent2"/>
        </a:buClr>
        <a:buSzPct val="90000"/>
        <a:buFont typeface="Trade Gothic Next" panose="020B0503040303020004" pitchFamily="34" charset="0"/>
        <a:buChar char="•"/>
        <a:defRPr sz="1600" kern="1200">
          <a:solidFill>
            <a:schemeClr val="tx2"/>
          </a:solidFill>
          <a:latin typeface="+mn-lt"/>
          <a:ea typeface="+mn-ea"/>
          <a:cs typeface="+mn-cs"/>
        </a:defRPr>
      </a:lvl4pPr>
      <a:lvl5pPr marL="908636" indent="-181742" algn="l" defTabSz="457055" rtl="0" eaLnBrk="1" latinLnBrk="0" hangingPunct="1">
        <a:lnSpc>
          <a:spcPct val="100000"/>
        </a:lnSpc>
        <a:spcBef>
          <a:spcPts val="0"/>
        </a:spcBef>
        <a:spcAft>
          <a:spcPts val="750"/>
        </a:spcAft>
        <a:buClr>
          <a:schemeClr val="accent2"/>
        </a:buClr>
        <a:buSzPct val="90000"/>
        <a:buFont typeface="Trade Gothic Next" panose="020B0503040303020004" pitchFamily="34" charset="0"/>
        <a:buChar char="–"/>
        <a:defRPr sz="1600" kern="1200">
          <a:solidFill>
            <a:schemeClr val="tx2"/>
          </a:solidFill>
          <a:latin typeface="+mn-lt"/>
          <a:ea typeface="+mn-ea"/>
          <a:cs typeface="+mn-cs"/>
        </a:defRPr>
      </a:lvl5pPr>
      <a:lvl6pPr marL="539579" indent="-92046"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6pPr>
      <a:lvl7pPr marL="627657" indent="-88079"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7pPr>
      <a:lvl8pPr marL="715736" indent="-88079"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8pPr>
      <a:lvl9pPr marL="807782" indent="-92046"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9pPr>
    </p:bodyStyle>
    <p:otherStyle>
      <a:defPPr>
        <a:defRPr lang="sv-SE"/>
      </a:defPPr>
      <a:lvl1pPr marL="0" algn="l" defTabSz="457055" rtl="0" eaLnBrk="1" latinLnBrk="0" hangingPunct="1">
        <a:defRPr sz="1600" kern="1200">
          <a:solidFill>
            <a:schemeClr val="tx1"/>
          </a:solidFill>
          <a:latin typeface="+mn-lt"/>
          <a:ea typeface="+mn-ea"/>
          <a:cs typeface="+mn-cs"/>
        </a:defRPr>
      </a:lvl1pPr>
      <a:lvl2pPr marL="228528" algn="l" defTabSz="457055" rtl="0" eaLnBrk="1" latinLnBrk="0" hangingPunct="1">
        <a:defRPr sz="900" kern="1200">
          <a:solidFill>
            <a:schemeClr val="tx1"/>
          </a:solidFill>
          <a:latin typeface="+mn-lt"/>
          <a:ea typeface="+mn-ea"/>
          <a:cs typeface="+mn-cs"/>
        </a:defRPr>
      </a:lvl2pPr>
      <a:lvl3pPr marL="457055" algn="l" defTabSz="457055" rtl="0" eaLnBrk="1" latinLnBrk="0" hangingPunct="1">
        <a:defRPr sz="900" kern="1200">
          <a:solidFill>
            <a:schemeClr val="tx1"/>
          </a:solidFill>
          <a:latin typeface="+mn-lt"/>
          <a:ea typeface="+mn-ea"/>
          <a:cs typeface="+mn-cs"/>
        </a:defRPr>
      </a:lvl3pPr>
      <a:lvl4pPr marL="685583" algn="l" defTabSz="457055" rtl="0" eaLnBrk="1" latinLnBrk="0" hangingPunct="1">
        <a:defRPr sz="900" kern="1200">
          <a:solidFill>
            <a:schemeClr val="tx1"/>
          </a:solidFill>
          <a:latin typeface="+mn-lt"/>
          <a:ea typeface="+mn-ea"/>
          <a:cs typeface="+mn-cs"/>
        </a:defRPr>
      </a:lvl4pPr>
      <a:lvl5pPr marL="914110" algn="l" defTabSz="457055" rtl="0" eaLnBrk="1" latinLnBrk="0" hangingPunct="1">
        <a:defRPr sz="900" kern="1200">
          <a:solidFill>
            <a:schemeClr val="tx1"/>
          </a:solidFill>
          <a:latin typeface="+mn-lt"/>
          <a:ea typeface="+mn-ea"/>
          <a:cs typeface="+mn-cs"/>
        </a:defRPr>
      </a:lvl5pPr>
      <a:lvl6pPr marL="1142638" algn="l" defTabSz="457055" rtl="0" eaLnBrk="1" latinLnBrk="0" hangingPunct="1">
        <a:defRPr sz="900" kern="1200">
          <a:solidFill>
            <a:schemeClr val="tx1"/>
          </a:solidFill>
          <a:latin typeface="+mn-lt"/>
          <a:ea typeface="+mn-ea"/>
          <a:cs typeface="+mn-cs"/>
        </a:defRPr>
      </a:lvl6pPr>
      <a:lvl7pPr marL="1371166" algn="l" defTabSz="457055" rtl="0" eaLnBrk="1" latinLnBrk="0" hangingPunct="1">
        <a:defRPr sz="900" kern="1200">
          <a:solidFill>
            <a:schemeClr val="tx1"/>
          </a:solidFill>
          <a:latin typeface="+mn-lt"/>
          <a:ea typeface="+mn-ea"/>
          <a:cs typeface="+mn-cs"/>
        </a:defRPr>
      </a:lvl7pPr>
      <a:lvl8pPr marL="1599693" algn="l" defTabSz="457055" rtl="0" eaLnBrk="1" latinLnBrk="0" hangingPunct="1">
        <a:defRPr sz="900" kern="1200">
          <a:solidFill>
            <a:schemeClr val="tx1"/>
          </a:solidFill>
          <a:latin typeface="+mn-lt"/>
          <a:ea typeface="+mn-ea"/>
          <a:cs typeface="+mn-cs"/>
        </a:defRPr>
      </a:lvl8pPr>
      <a:lvl9pPr marL="1828221" algn="l" defTabSz="457055"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8" userDrawn="1">
          <p15:clr>
            <a:srgbClr val="0000FF"/>
          </p15:clr>
        </p15:guide>
        <p15:guide id="2" pos="631" userDrawn="1">
          <p15:clr>
            <a:srgbClr val="FF0000"/>
          </p15:clr>
        </p15:guide>
        <p15:guide id="3" pos="682" userDrawn="1">
          <p15:clr>
            <a:srgbClr val="FF0000"/>
          </p15:clr>
        </p15:guide>
        <p15:guide id="4" pos="1076" userDrawn="1">
          <p15:clr>
            <a:srgbClr val="0000FF"/>
          </p15:clr>
        </p15:guide>
        <p15:guide id="5" pos="1127" userDrawn="1">
          <p15:clr>
            <a:srgbClr val="0000FF"/>
          </p15:clr>
        </p15:guide>
        <p15:guide id="6" pos="1520" userDrawn="1">
          <p15:clr>
            <a:srgbClr val="FF0000"/>
          </p15:clr>
        </p15:guide>
        <p15:guide id="7" pos="1571" userDrawn="1">
          <p15:clr>
            <a:srgbClr val="FF0000"/>
          </p15:clr>
        </p15:guide>
        <p15:guide id="8" pos="1965" userDrawn="1">
          <p15:clr>
            <a:srgbClr val="0000FF"/>
          </p15:clr>
        </p15:guide>
        <p15:guide id="9" pos="2016" userDrawn="1">
          <p15:clr>
            <a:srgbClr val="0000FF"/>
          </p15:clr>
        </p15:guide>
        <p15:guide id="10" pos="2410" userDrawn="1">
          <p15:clr>
            <a:srgbClr val="FF0000"/>
          </p15:clr>
        </p15:guide>
        <p15:guide id="11" pos="2461" userDrawn="1">
          <p15:clr>
            <a:srgbClr val="FF0000"/>
          </p15:clr>
        </p15:guide>
        <p15:guide id="12" pos="2854" userDrawn="1">
          <p15:clr>
            <a:srgbClr val="0000FF"/>
          </p15:clr>
        </p15:guide>
        <p15:guide id="13" pos="2905" userDrawn="1">
          <p15:clr>
            <a:srgbClr val="0000FF"/>
          </p15:clr>
        </p15:guide>
        <p15:guide id="14" pos="3298" userDrawn="1">
          <p15:clr>
            <a:srgbClr val="FF0000"/>
          </p15:clr>
        </p15:guide>
        <p15:guide id="15" pos="3349" userDrawn="1">
          <p15:clr>
            <a:srgbClr val="FF0000"/>
          </p15:clr>
        </p15:guide>
        <p15:guide id="16" pos="3743" userDrawn="1">
          <p15:clr>
            <a:srgbClr val="0000FF"/>
          </p15:clr>
        </p15:guide>
        <p15:guide id="17" pos="3794" userDrawn="1">
          <p15:clr>
            <a:srgbClr val="0000FF"/>
          </p15:clr>
        </p15:guide>
        <p15:guide id="18" pos="4188" userDrawn="1">
          <p15:clr>
            <a:srgbClr val="FF0000"/>
          </p15:clr>
        </p15:guide>
        <p15:guide id="19" pos="4239" userDrawn="1">
          <p15:clr>
            <a:srgbClr val="FF0000"/>
          </p15:clr>
        </p15:guide>
        <p15:guide id="20" pos="4632" userDrawn="1">
          <p15:clr>
            <a:srgbClr val="0000FF"/>
          </p15:clr>
        </p15:guide>
        <p15:guide id="21" pos="4684" userDrawn="1">
          <p15:clr>
            <a:srgbClr val="0000FF"/>
          </p15:clr>
        </p15:guide>
        <p15:guide id="22" pos="5077" userDrawn="1">
          <p15:clr>
            <a:srgbClr val="FF0000"/>
          </p15:clr>
        </p15:guide>
        <p15:guide id="23" pos="5128" userDrawn="1">
          <p15:clr>
            <a:srgbClr val="FF0000"/>
          </p15:clr>
        </p15:guide>
        <p15:guide id="24" pos="5522" userDrawn="1">
          <p15:clr>
            <a:srgbClr val="0000FF"/>
          </p15:clr>
        </p15:guide>
        <p15:guide id="25" orient="horz" pos="238" userDrawn="1">
          <p15:clr>
            <a:srgbClr val="0000FF"/>
          </p15:clr>
        </p15:guide>
        <p15:guide id="26" orient="horz" pos="656" userDrawn="1">
          <p15:clr>
            <a:srgbClr val="FF0000"/>
          </p15:clr>
        </p15:guide>
        <p15:guide id="27" orient="horz" pos="707" userDrawn="1">
          <p15:clr>
            <a:srgbClr val="FF0000"/>
          </p15:clr>
        </p15:guide>
        <p15:guide id="28" orient="horz" pos="1125" userDrawn="1">
          <p15:clr>
            <a:srgbClr val="FF0000"/>
          </p15:clr>
        </p15:guide>
        <p15:guide id="29" orient="horz" pos="1176" userDrawn="1">
          <p15:clr>
            <a:srgbClr val="FF0000"/>
          </p15:clr>
        </p15:guide>
        <p15:guide id="30" orient="horz" pos="1594" userDrawn="1">
          <p15:clr>
            <a:srgbClr val="0000FF"/>
          </p15:clr>
        </p15:guide>
        <p15:guide id="31" orient="horz" pos="1646" userDrawn="1">
          <p15:clr>
            <a:srgbClr val="0000FF"/>
          </p15:clr>
        </p15:guide>
        <p15:guide id="32" orient="horz" pos="2063" userDrawn="1">
          <p15:clr>
            <a:srgbClr val="FF0000"/>
          </p15:clr>
        </p15:guide>
        <p15:guide id="33" orient="horz" pos="2114" userDrawn="1">
          <p15:clr>
            <a:srgbClr val="FF0000"/>
          </p15:clr>
        </p15:guide>
        <p15:guide id="34" orient="horz" pos="2532" userDrawn="1">
          <p15:clr>
            <a:srgbClr val="FF0000"/>
          </p15:clr>
        </p15:guide>
        <p15:guide id="35" orient="horz" pos="2584" userDrawn="1">
          <p15:clr>
            <a:srgbClr val="FF0000"/>
          </p15:clr>
        </p15:guide>
        <p15:guide id="36" orient="horz" pos="3001" userDrawn="1">
          <p15:clr>
            <a:srgbClr val="0000FF"/>
          </p15:clr>
        </p15:guide>
        <p15:guide id="37" orient="horz" pos="890" userDrawn="1">
          <p15:clr>
            <a:srgbClr val="0000FF"/>
          </p15:clr>
        </p15:guide>
        <p15:guide id="38" orient="horz" pos="941" userDrawn="1">
          <p15:clr>
            <a:srgbClr val="0000FF"/>
          </p15:clr>
        </p15:guide>
        <p15:guide id="39" orient="horz" pos="2298" userDrawn="1">
          <p15:clr>
            <a:srgbClr val="0000FF"/>
          </p15:clr>
        </p15:guide>
        <p15:guide id="40" orient="horz" pos="2349" userDrawn="1">
          <p15:clr>
            <a:srgbClr val="0000F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oru.se/institutioner/halsovetenskaper/vfu/"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hyperlink" Target="https://www.oru.se/hv/vfu/at"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www.oru.se/hv/vf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customXml" Target="../ink/ink5.xml"/><Relationship Id="rId5" Type="http://schemas.openxmlformats.org/officeDocument/2006/relationships/image" Target="../media/image220.png"/><Relationship Id="rId4" Type="http://schemas.openxmlformats.org/officeDocument/2006/relationships/customXml" Target="../ink/ink4.xml"/><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marie.jonsson@oru.se"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hyperlink" Target="https://pxhere.com/en/photo/557020" TargetMode="Externa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customXml" Target="../ink/ink1.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ubrik 13">
            <a:extLst>
              <a:ext uri="{FF2B5EF4-FFF2-40B4-BE49-F238E27FC236}">
                <a16:creationId xmlns:a16="http://schemas.microsoft.com/office/drawing/2014/main" id="{648FC1AE-623F-CC2F-A992-18BCF3263D77}"/>
              </a:ext>
            </a:extLst>
          </p:cNvPr>
          <p:cNvSpPr>
            <a:spLocks noGrp="1"/>
          </p:cNvSpPr>
          <p:nvPr>
            <p:ph type="ctrTitle"/>
          </p:nvPr>
        </p:nvSpPr>
        <p:spPr/>
        <p:txBody>
          <a:bodyPr/>
          <a:lstStyle/>
          <a:p>
            <a:r>
              <a:rPr lang="sv-SE" dirty="0"/>
              <a:t>Välkomna till handledarträff </a:t>
            </a:r>
            <a:br>
              <a:rPr lang="sv-SE" dirty="0"/>
            </a:br>
            <a:r>
              <a:rPr lang="sv-SE" dirty="0"/>
              <a:t>Verksamhetsförlagd utbildning (VFU), T3</a:t>
            </a:r>
          </a:p>
        </p:txBody>
      </p:sp>
      <p:sp>
        <p:nvSpPr>
          <p:cNvPr id="15" name="Underrubrik 14">
            <a:extLst>
              <a:ext uri="{FF2B5EF4-FFF2-40B4-BE49-F238E27FC236}">
                <a16:creationId xmlns:a16="http://schemas.microsoft.com/office/drawing/2014/main" id="{D0314CEF-8B2D-35A2-BC82-CCF444334D3E}"/>
              </a:ext>
            </a:extLst>
          </p:cNvPr>
          <p:cNvSpPr>
            <a:spLocks noGrp="1"/>
          </p:cNvSpPr>
          <p:nvPr>
            <p:ph type="subTitle" idx="1"/>
          </p:nvPr>
        </p:nvSpPr>
        <p:spPr/>
        <p:txBody>
          <a:bodyPr/>
          <a:lstStyle/>
          <a:p>
            <a:r>
              <a:rPr lang="sv-SE" dirty="0"/>
              <a:t>Delkursansvarig: Marie Jönsson</a:t>
            </a:r>
          </a:p>
          <a:p>
            <a:r>
              <a:rPr lang="sv-SE" sz="1400" dirty="0"/>
              <a:t>Leg. Arbetsterapeut, Universitetsadjunkt, Med. Dr.</a:t>
            </a:r>
          </a:p>
        </p:txBody>
      </p:sp>
    </p:spTree>
    <p:extLst>
      <p:ext uri="{BB962C8B-B14F-4D97-AF65-F5344CB8AC3E}">
        <p14:creationId xmlns:p14="http://schemas.microsoft.com/office/powerpoint/2010/main" val="1330202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0CAF9B-D3F9-046E-58F5-A5DF6D31C661}"/>
              </a:ext>
            </a:extLst>
          </p:cNvPr>
          <p:cNvSpPr>
            <a:spLocks noGrp="1"/>
          </p:cNvSpPr>
          <p:nvPr>
            <p:ph type="title"/>
          </p:nvPr>
        </p:nvSpPr>
        <p:spPr/>
        <p:txBody>
          <a:bodyPr/>
          <a:lstStyle/>
          <a:p>
            <a:r>
              <a:rPr lang="sv-SE" dirty="0"/>
              <a:t>Närvaro - frånvaro</a:t>
            </a:r>
          </a:p>
        </p:txBody>
      </p:sp>
      <p:sp>
        <p:nvSpPr>
          <p:cNvPr id="3" name="Platshållare för innehåll 2">
            <a:extLst>
              <a:ext uri="{FF2B5EF4-FFF2-40B4-BE49-F238E27FC236}">
                <a16:creationId xmlns:a16="http://schemas.microsoft.com/office/drawing/2014/main" id="{30DB9AEE-CC39-F93F-9FC6-A832EC9AE1EE}"/>
              </a:ext>
            </a:extLst>
          </p:cNvPr>
          <p:cNvSpPr>
            <a:spLocks noGrp="1"/>
          </p:cNvSpPr>
          <p:nvPr>
            <p:ph idx="1"/>
          </p:nvPr>
        </p:nvSpPr>
        <p:spPr>
          <a:xfrm>
            <a:off x="310145" y="996834"/>
            <a:ext cx="6927597" cy="3333086"/>
          </a:xfrm>
        </p:spPr>
        <p:txBody>
          <a:bodyPr/>
          <a:lstStyle/>
          <a:p>
            <a:r>
              <a:rPr lang="sv-SE" dirty="0"/>
              <a:t>Den verksamhetsförlagda utbildningen kräver obligatorisk närvaro.</a:t>
            </a:r>
          </a:p>
          <a:p>
            <a:endParaRPr lang="sv-SE" dirty="0"/>
          </a:p>
          <a:p>
            <a:r>
              <a:rPr lang="sv-SE" dirty="0"/>
              <a:t>Det innebär att studenten tillsammans med  handledare planerar den totala tiden.</a:t>
            </a:r>
          </a:p>
          <a:p>
            <a:endParaRPr lang="sv-SE" dirty="0"/>
          </a:p>
          <a:p>
            <a:r>
              <a:rPr lang="sv-SE" dirty="0"/>
              <a:t>Frånvaro under VFU-perioden får </a:t>
            </a:r>
            <a:r>
              <a:rPr lang="sv-SE" u="sng" dirty="0"/>
              <a:t>inte</a:t>
            </a:r>
            <a:r>
              <a:rPr lang="sv-SE" dirty="0"/>
              <a:t> överstiga 20 timmar.</a:t>
            </a:r>
          </a:p>
          <a:p>
            <a:endParaRPr lang="sv-SE" dirty="0"/>
          </a:p>
          <a:p>
            <a:r>
              <a:rPr lang="sv-SE" dirty="0"/>
              <a:t>Vid frånvaro mer än 20 timmar, eller vid underkänd VFU ges en möjlighet till att genomföra </a:t>
            </a:r>
            <a:r>
              <a:rPr lang="sv-SE" dirty="0" err="1"/>
              <a:t>vfu</a:t>
            </a:r>
            <a:r>
              <a:rPr lang="sv-SE" dirty="0"/>
              <a:t>-perioden när nytt kurstillfälle ges. Se även kursplan.</a:t>
            </a:r>
          </a:p>
        </p:txBody>
      </p:sp>
    </p:spTree>
    <p:extLst>
      <p:ext uri="{BB962C8B-B14F-4D97-AF65-F5344CB8AC3E}">
        <p14:creationId xmlns:p14="http://schemas.microsoft.com/office/powerpoint/2010/main" val="853224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2B3A94D-940B-0939-3E11-6C7091C696DA}"/>
              </a:ext>
            </a:extLst>
          </p:cNvPr>
          <p:cNvSpPr>
            <a:spLocks noGrp="1"/>
          </p:cNvSpPr>
          <p:nvPr>
            <p:ph type="title"/>
          </p:nvPr>
        </p:nvSpPr>
        <p:spPr/>
        <p:txBody>
          <a:bodyPr/>
          <a:lstStyle/>
          <a:p>
            <a:r>
              <a:rPr lang="sv-SE" dirty="0"/>
              <a:t>VFU-information och dokument</a:t>
            </a:r>
          </a:p>
        </p:txBody>
      </p:sp>
      <p:sp>
        <p:nvSpPr>
          <p:cNvPr id="5" name="Platshållare för text 4">
            <a:extLst>
              <a:ext uri="{FF2B5EF4-FFF2-40B4-BE49-F238E27FC236}">
                <a16:creationId xmlns:a16="http://schemas.microsoft.com/office/drawing/2014/main" id="{A0195DBE-4281-4C04-95BD-2348DBB93DCD}"/>
              </a:ext>
            </a:extLst>
          </p:cNvPr>
          <p:cNvSpPr>
            <a:spLocks noGrp="1"/>
          </p:cNvSpPr>
          <p:nvPr>
            <p:ph type="body" idx="1"/>
          </p:nvPr>
        </p:nvSpPr>
        <p:spPr/>
        <p:txBody>
          <a:bodyPr/>
          <a:lstStyle/>
          <a:p>
            <a:r>
              <a:rPr lang="sv-SE" sz="1400" dirty="0">
                <a:hlinkClick r:id="rId3"/>
              </a:rPr>
              <a:t>VFU - Verksamhetsförlagd utbildning - Institutionen för hälsovetenskaper - Örebro universitet</a:t>
            </a:r>
            <a:endParaRPr lang="sv-SE" sz="1400" dirty="0"/>
          </a:p>
        </p:txBody>
      </p:sp>
      <p:pic>
        <p:nvPicPr>
          <p:cNvPr id="12" name="Platshållare för innehåll 11">
            <a:extLst>
              <a:ext uri="{FF2B5EF4-FFF2-40B4-BE49-F238E27FC236}">
                <a16:creationId xmlns:a16="http://schemas.microsoft.com/office/drawing/2014/main" id="{4111E876-0B42-889D-C783-9CAB2DA052D7}"/>
              </a:ext>
            </a:extLst>
          </p:cNvPr>
          <p:cNvPicPr>
            <a:picLocks noGrp="1" noChangeAspect="1"/>
          </p:cNvPicPr>
          <p:nvPr>
            <p:ph sz="half" idx="2"/>
          </p:nvPr>
        </p:nvPicPr>
        <p:blipFill>
          <a:blip r:embed="rId4"/>
          <a:stretch>
            <a:fillRect/>
          </a:stretch>
        </p:blipFill>
        <p:spPr>
          <a:xfrm>
            <a:off x="650389" y="1924049"/>
            <a:ext cx="3824773" cy="3053863"/>
          </a:xfrm>
          <a:prstGeom prst="rect">
            <a:avLst/>
          </a:prstGeom>
        </p:spPr>
      </p:pic>
      <p:sp>
        <p:nvSpPr>
          <p:cNvPr id="7" name="Platshållare för text 6">
            <a:extLst>
              <a:ext uri="{FF2B5EF4-FFF2-40B4-BE49-F238E27FC236}">
                <a16:creationId xmlns:a16="http://schemas.microsoft.com/office/drawing/2014/main" id="{F0F32E07-D25C-B3FF-C0D3-F37F98FB5EF2}"/>
              </a:ext>
            </a:extLst>
          </p:cNvPr>
          <p:cNvSpPr>
            <a:spLocks noGrp="1"/>
          </p:cNvSpPr>
          <p:nvPr>
            <p:ph type="body" sz="quarter" idx="3"/>
          </p:nvPr>
        </p:nvSpPr>
        <p:spPr/>
        <p:txBody>
          <a:bodyPr/>
          <a:lstStyle/>
          <a:p>
            <a:r>
              <a:rPr lang="sv-SE" sz="1400" dirty="0">
                <a:hlinkClick r:id="rId5"/>
              </a:rPr>
              <a:t>VFU-information för Arbetsterapeutprogrammet - Institutionen för hälsovetenskaper - Örebro universitet</a:t>
            </a:r>
            <a:endParaRPr lang="sv-SE" sz="1400" dirty="0"/>
          </a:p>
        </p:txBody>
      </p:sp>
      <p:pic>
        <p:nvPicPr>
          <p:cNvPr id="10" name="Platshållare för innehåll 9">
            <a:extLst>
              <a:ext uri="{FF2B5EF4-FFF2-40B4-BE49-F238E27FC236}">
                <a16:creationId xmlns:a16="http://schemas.microsoft.com/office/drawing/2014/main" id="{4D1EF2FD-2FA5-2C95-852A-164EEBE70F8B}"/>
              </a:ext>
            </a:extLst>
          </p:cNvPr>
          <p:cNvPicPr>
            <a:picLocks noGrp="1" noChangeAspect="1"/>
          </p:cNvPicPr>
          <p:nvPr>
            <p:ph sz="quarter" idx="4"/>
          </p:nvPr>
        </p:nvPicPr>
        <p:blipFill>
          <a:blip r:embed="rId6"/>
          <a:stretch>
            <a:fillRect/>
          </a:stretch>
        </p:blipFill>
        <p:spPr>
          <a:xfrm>
            <a:off x="4668838" y="1929202"/>
            <a:ext cx="4284662" cy="2829734"/>
          </a:xfrm>
          <a:prstGeom prst="rect">
            <a:avLst/>
          </a:prstGeom>
        </p:spPr>
      </p:pic>
    </p:spTree>
    <p:extLst>
      <p:ext uri="{BB962C8B-B14F-4D97-AF65-F5344CB8AC3E}">
        <p14:creationId xmlns:p14="http://schemas.microsoft.com/office/powerpoint/2010/main" val="2572937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09083F-A40F-729E-ABCB-D26FAB1899DE}"/>
              </a:ext>
            </a:extLst>
          </p:cNvPr>
          <p:cNvSpPr>
            <a:spLocks noGrp="1"/>
          </p:cNvSpPr>
          <p:nvPr>
            <p:ph type="title"/>
          </p:nvPr>
        </p:nvSpPr>
        <p:spPr>
          <a:xfrm>
            <a:off x="1108201" y="221817"/>
            <a:ext cx="6927597" cy="864801"/>
          </a:xfrm>
        </p:spPr>
        <p:txBody>
          <a:bodyPr/>
          <a:lstStyle/>
          <a:p>
            <a:r>
              <a:rPr lang="sv-SE" dirty="0"/>
              <a:t>Lärandeplan &amp; Bedömningsunderlag</a:t>
            </a:r>
          </a:p>
        </p:txBody>
      </p:sp>
      <p:pic>
        <p:nvPicPr>
          <p:cNvPr id="5" name="Bildobjekt 4">
            <a:extLst>
              <a:ext uri="{FF2B5EF4-FFF2-40B4-BE49-F238E27FC236}">
                <a16:creationId xmlns:a16="http://schemas.microsoft.com/office/drawing/2014/main" id="{E6809C6B-7D7C-2D9A-A110-A90E7FB3D643}"/>
              </a:ext>
            </a:extLst>
          </p:cNvPr>
          <p:cNvPicPr>
            <a:picLocks noChangeAspect="1"/>
          </p:cNvPicPr>
          <p:nvPr/>
        </p:nvPicPr>
        <p:blipFill>
          <a:blip r:embed="rId3"/>
          <a:stretch>
            <a:fillRect/>
          </a:stretch>
        </p:blipFill>
        <p:spPr>
          <a:xfrm>
            <a:off x="1108201" y="817417"/>
            <a:ext cx="4983030" cy="3861955"/>
          </a:xfrm>
          <a:prstGeom prst="rect">
            <a:avLst/>
          </a:prstGeom>
        </p:spPr>
      </p:pic>
    </p:spTree>
    <p:extLst>
      <p:ext uri="{BB962C8B-B14F-4D97-AF65-F5344CB8AC3E}">
        <p14:creationId xmlns:p14="http://schemas.microsoft.com/office/powerpoint/2010/main" val="1974668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2">
            <a:extLst>
              <a:ext uri="{FF2B5EF4-FFF2-40B4-BE49-F238E27FC236}">
                <a16:creationId xmlns:a16="http://schemas.microsoft.com/office/drawing/2014/main" id="{37C96D7F-9A7D-DEAD-DBF6-7067D11D250A}"/>
              </a:ext>
            </a:extLst>
          </p:cNvPr>
          <p:cNvSpPr>
            <a:spLocks noGrp="1"/>
          </p:cNvSpPr>
          <p:nvPr>
            <p:ph type="title"/>
          </p:nvPr>
        </p:nvSpPr>
        <p:spPr>
          <a:xfrm>
            <a:off x="449263" y="450850"/>
            <a:ext cx="6927850" cy="863600"/>
          </a:xfrm>
        </p:spPr>
        <p:txBody>
          <a:bodyPr/>
          <a:lstStyle/>
          <a:p>
            <a:r>
              <a:rPr lang="sv-SE" dirty="0"/>
              <a:t>Lärandeplan </a:t>
            </a:r>
            <a:r>
              <a:rPr lang="sv-SE" altLang="sv-SE" sz="2400" dirty="0">
                <a:ea typeface="ＭＳ Ｐゴシック" pitchFamily="-109" charset="-128"/>
                <a:cs typeface="Times New Roman" pitchFamily="18" charset="0"/>
              </a:rPr>
              <a:t>(finns på </a:t>
            </a:r>
            <a:r>
              <a:rPr lang="sv-SE" altLang="sv-SE" sz="2400" dirty="0">
                <a:ea typeface="ＭＳ Ｐゴシック" pitchFamily="-109" charset="-128"/>
                <a:cs typeface="Times New Roman" pitchFamily="18" charset="0"/>
                <a:hlinkClick r:id="rId3"/>
              </a:rPr>
              <a:t>www.oru.se/</a:t>
            </a:r>
            <a:r>
              <a:rPr lang="sv-SE" altLang="sv-SE" sz="2400" dirty="0" err="1">
                <a:ea typeface="ＭＳ Ｐゴシック" pitchFamily="-109" charset="-128"/>
                <a:cs typeface="Times New Roman" pitchFamily="18" charset="0"/>
                <a:hlinkClick r:id="rId3"/>
              </a:rPr>
              <a:t>hv</a:t>
            </a:r>
            <a:r>
              <a:rPr lang="sv-SE" altLang="sv-SE" sz="2400" dirty="0">
                <a:ea typeface="ＭＳ Ｐゴシック" pitchFamily="-109" charset="-128"/>
                <a:cs typeface="Times New Roman" pitchFamily="18" charset="0"/>
                <a:hlinkClick r:id="rId3"/>
              </a:rPr>
              <a:t>/</a:t>
            </a:r>
            <a:r>
              <a:rPr lang="sv-SE" altLang="sv-SE" sz="2400" dirty="0" err="1">
                <a:ea typeface="ＭＳ Ｐゴシック" pitchFamily="-109" charset="-128"/>
                <a:cs typeface="Times New Roman" pitchFamily="18" charset="0"/>
                <a:hlinkClick r:id="rId3"/>
              </a:rPr>
              <a:t>vfu</a:t>
            </a:r>
            <a:r>
              <a:rPr lang="sv-SE" altLang="sv-SE" sz="2400" dirty="0">
                <a:ea typeface="ＭＳ Ｐゴシック" pitchFamily="-109" charset="-128"/>
                <a:cs typeface="Times New Roman" pitchFamily="18" charset="0"/>
              </a:rPr>
              <a:t>)</a:t>
            </a:r>
            <a:br>
              <a:rPr lang="sv-SE" altLang="sv-SE" sz="2800" dirty="0">
                <a:ea typeface="ＭＳ Ｐゴシック" pitchFamily="-109" charset="-128"/>
                <a:cs typeface="Times New Roman" pitchFamily="18" charset="0"/>
              </a:rPr>
            </a:br>
            <a:endParaRPr lang="sv-SE" dirty="0"/>
          </a:p>
        </p:txBody>
      </p:sp>
      <p:sp>
        <p:nvSpPr>
          <p:cNvPr id="10" name="Platshållare för innehåll 3">
            <a:extLst>
              <a:ext uri="{FF2B5EF4-FFF2-40B4-BE49-F238E27FC236}">
                <a16:creationId xmlns:a16="http://schemas.microsoft.com/office/drawing/2014/main" id="{D7201190-8D96-D901-BFC0-B3AC8FB7BD0A}"/>
              </a:ext>
            </a:extLst>
          </p:cNvPr>
          <p:cNvSpPr>
            <a:spLocks noGrp="1"/>
          </p:cNvSpPr>
          <p:nvPr>
            <p:ph idx="1"/>
          </p:nvPr>
        </p:nvSpPr>
        <p:spPr>
          <a:xfrm>
            <a:off x="449263" y="1314450"/>
            <a:ext cx="6927850" cy="3333750"/>
          </a:xfrm>
        </p:spPr>
        <p:txBody>
          <a:bodyPr/>
          <a:lstStyle/>
          <a:p>
            <a:pPr>
              <a:lnSpc>
                <a:spcPct val="150000"/>
              </a:lnSpc>
              <a:buFont typeface="Arial" panose="020B0604020202020204" pitchFamily="34" charset="0"/>
              <a:buChar char="•"/>
            </a:pPr>
            <a:r>
              <a:rPr lang="sv-SE" altLang="sv-SE" sz="1600" dirty="0">
                <a:ea typeface="ＭＳ Ｐゴシック" pitchFamily="-109" charset="-128"/>
                <a:cs typeface="Times New Roman" pitchFamily="18" charset="0"/>
              </a:rPr>
              <a:t>Inför VFU ska studenten formulera en skriftlig, individuell</a:t>
            </a:r>
            <a:br>
              <a:rPr lang="sv-SE" altLang="sv-SE" sz="1600" dirty="0">
                <a:ea typeface="ＭＳ Ｐゴシック" pitchFamily="-109" charset="-128"/>
                <a:cs typeface="Times New Roman" pitchFamily="18" charset="0"/>
              </a:rPr>
            </a:br>
            <a:r>
              <a:rPr lang="sv-SE" altLang="sv-SE" sz="1600" dirty="0">
                <a:ea typeface="ＭＳ Ｐゴシック" pitchFamily="-109" charset="-128"/>
                <a:cs typeface="Times New Roman" pitchFamily="18" charset="0"/>
              </a:rPr>
              <a:t>lärandeplan som klargör den egna målsättningen med delkursen</a:t>
            </a:r>
          </a:p>
          <a:p>
            <a:pPr>
              <a:lnSpc>
                <a:spcPct val="150000"/>
              </a:lnSpc>
              <a:buFont typeface="Arial" panose="020B0604020202020204" pitchFamily="34" charset="0"/>
              <a:buChar char="•"/>
            </a:pPr>
            <a:r>
              <a:rPr lang="sv-SE" altLang="sv-SE" sz="1600" dirty="0">
                <a:ea typeface="ＭＳ Ｐゴシック" pitchFamily="-109" charset="-128"/>
                <a:cs typeface="Times New Roman" pitchFamily="18" charset="0"/>
              </a:rPr>
              <a:t>Planen relaterar till kursens lärandemål samt mål för den personliga utvecklingen till arbetsterapeut. </a:t>
            </a:r>
          </a:p>
          <a:p>
            <a:pPr>
              <a:lnSpc>
                <a:spcPct val="150000"/>
              </a:lnSpc>
              <a:buFont typeface="Arial" panose="020B0604020202020204" pitchFamily="34" charset="0"/>
              <a:buChar char="•"/>
            </a:pPr>
            <a:r>
              <a:rPr lang="sv-SE" altLang="sv-SE" sz="1600" dirty="0">
                <a:ea typeface="ＭＳ Ｐゴシック" pitchFamily="-109" charset="-128"/>
                <a:cs typeface="Times New Roman" pitchFamily="18" charset="0"/>
              </a:rPr>
              <a:t>Studenterna har blivit uppmanade att lämna in planen i </a:t>
            </a:r>
            <a:r>
              <a:rPr lang="sv-SE" altLang="sv-SE" sz="1600" dirty="0" err="1">
                <a:ea typeface="ＭＳ Ｐゴシック" pitchFamily="-109" charset="-128"/>
                <a:cs typeface="Times New Roman" pitchFamily="18" charset="0"/>
              </a:rPr>
              <a:t>wiseflow</a:t>
            </a:r>
            <a:r>
              <a:rPr lang="sv-SE" altLang="sv-SE" sz="1600" dirty="0">
                <a:ea typeface="ＭＳ Ｐゴシック" pitchFamily="-109" charset="-128"/>
                <a:cs typeface="Times New Roman" pitchFamily="18" charset="0"/>
              </a:rPr>
              <a:t> innan </a:t>
            </a:r>
            <a:r>
              <a:rPr lang="sv-SE" altLang="sv-SE" sz="1600" dirty="0" err="1">
                <a:ea typeface="ＭＳ Ｐゴシック" pitchFamily="-109" charset="-128"/>
                <a:cs typeface="Times New Roman" pitchFamily="18" charset="0"/>
              </a:rPr>
              <a:t>VFUn</a:t>
            </a:r>
            <a:r>
              <a:rPr lang="sv-SE" altLang="sv-SE" sz="1600" dirty="0">
                <a:ea typeface="ＭＳ Ｐゴシック" pitchFamily="-109" charset="-128"/>
                <a:cs typeface="Times New Roman" pitchFamily="18" charset="0"/>
              </a:rPr>
              <a:t> startar </a:t>
            </a:r>
          </a:p>
          <a:p>
            <a:pPr>
              <a:lnSpc>
                <a:spcPct val="150000"/>
              </a:lnSpc>
              <a:buFont typeface="Arial" panose="020B0604020202020204" pitchFamily="34" charset="0"/>
              <a:buChar char="•"/>
            </a:pPr>
            <a:r>
              <a:rPr lang="sv-SE" altLang="sv-SE" sz="1600" dirty="0">
                <a:ea typeface="ＭＳ Ｐゴシック" pitchFamily="-109" charset="-128"/>
                <a:cs typeface="Times New Roman" pitchFamily="18" charset="0"/>
              </a:rPr>
              <a:t>Lärandeplanen </a:t>
            </a:r>
            <a:r>
              <a:rPr lang="sv-SE" altLang="sv-SE" sz="1600" b="1" dirty="0">
                <a:ea typeface="ＭＳ Ｐゴシック" pitchFamily="-109" charset="-128"/>
                <a:cs typeface="Times New Roman" pitchFamily="18" charset="0"/>
              </a:rPr>
              <a:t>ska</a:t>
            </a:r>
            <a:r>
              <a:rPr lang="sv-SE" altLang="sv-SE" sz="1600" dirty="0">
                <a:ea typeface="ＭＳ Ｐゴシック" pitchFamily="-109" charset="-128"/>
                <a:cs typeface="Times New Roman" pitchFamily="18" charset="0"/>
              </a:rPr>
              <a:t> diskuteras med handledaren under de första dagarna av den första VFU-veckan och följas upp fortlöpande för måluppfyllelse och komplettering</a:t>
            </a:r>
          </a:p>
          <a:p>
            <a:pPr marL="342900" indent="-342900">
              <a:lnSpc>
                <a:spcPct val="150000"/>
              </a:lnSpc>
              <a:buFont typeface="Wingdings" panose="05000000000000000000" pitchFamily="2" charset="2"/>
              <a:buChar char="Ø"/>
            </a:pPr>
            <a:r>
              <a:rPr lang="sv-SE" altLang="sv-SE" sz="1600" dirty="0"/>
              <a:t>Om studenten inte själv tar initiativ till att diskutera sin lärandeplan med er är det bra om ni frågar efter den</a:t>
            </a:r>
          </a:p>
          <a:p>
            <a:endParaRPr lang="sv-SE" dirty="0"/>
          </a:p>
        </p:txBody>
      </p:sp>
    </p:spTree>
    <p:extLst>
      <p:ext uri="{BB962C8B-B14F-4D97-AF65-F5344CB8AC3E}">
        <p14:creationId xmlns:p14="http://schemas.microsoft.com/office/powerpoint/2010/main" val="4238881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265C00-49B7-C837-CE71-9D736004266C}"/>
              </a:ext>
            </a:extLst>
          </p:cNvPr>
          <p:cNvSpPr>
            <a:spLocks noGrp="1"/>
          </p:cNvSpPr>
          <p:nvPr>
            <p:ph type="title"/>
          </p:nvPr>
        </p:nvSpPr>
        <p:spPr>
          <a:xfrm>
            <a:off x="449844" y="450417"/>
            <a:ext cx="4907016" cy="864801"/>
          </a:xfrm>
        </p:spPr>
        <p:txBody>
          <a:bodyPr/>
          <a:lstStyle/>
          <a:p>
            <a:r>
              <a:rPr lang="sv-SE" dirty="0"/>
              <a:t>Studenterna är olika men … </a:t>
            </a:r>
            <a:r>
              <a:rPr lang="sv-SE" dirty="0">
                <a:sym typeface="Wingdings" panose="05000000000000000000" pitchFamily="2" charset="2"/>
              </a:rPr>
              <a:t></a:t>
            </a:r>
            <a:endParaRPr lang="sv-SE" dirty="0"/>
          </a:p>
        </p:txBody>
      </p:sp>
      <p:sp>
        <p:nvSpPr>
          <p:cNvPr id="11" name="Platshållare för text 10">
            <a:extLst>
              <a:ext uri="{FF2B5EF4-FFF2-40B4-BE49-F238E27FC236}">
                <a16:creationId xmlns:a16="http://schemas.microsoft.com/office/drawing/2014/main" id="{63E33FEA-B63F-BABC-1E7A-3E08FBCCB0C9}"/>
              </a:ext>
            </a:extLst>
          </p:cNvPr>
          <p:cNvSpPr>
            <a:spLocks noGrp="1"/>
          </p:cNvSpPr>
          <p:nvPr>
            <p:ph type="body" sz="quarter" idx="13"/>
          </p:nvPr>
        </p:nvSpPr>
        <p:spPr/>
        <p:txBody>
          <a:bodyPr/>
          <a:lstStyle/>
          <a:p>
            <a:r>
              <a:rPr lang="sv-SE" dirty="0"/>
              <a:t>Studenten ska visa sin lärandeplan</a:t>
            </a:r>
            <a:br>
              <a:rPr lang="sv-SE" dirty="0"/>
            </a:br>
            <a:endParaRPr lang="sv-SE" dirty="0"/>
          </a:p>
          <a:p>
            <a:r>
              <a:rPr lang="sv-SE" dirty="0"/>
              <a:t>Studenten ska (våga) fråga – fråga –fråga OCH samtidigt visa på progression</a:t>
            </a:r>
          </a:p>
          <a:p>
            <a:endParaRPr lang="sv-SE" dirty="0"/>
          </a:p>
          <a:p>
            <a:r>
              <a:rPr lang="sv-SE" dirty="0"/>
              <a:t>Studenten ska reflektera (och ha tid för reflektion tillsammans med handledare)</a:t>
            </a:r>
          </a:p>
        </p:txBody>
      </p:sp>
      <p:pic>
        <p:nvPicPr>
          <p:cNvPr id="4" name="Platshållare för innehåll 3" descr="Korsa mitt hjärta Herr Känner">
            <a:extLst>
              <a:ext uri="{FF2B5EF4-FFF2-40B4-BE49-F238E27FC236}">
                <a16:creationId xmlns:a16="http://schemas.microsoft.com/office/drawing/2014/main" id="{C67BBBF2-5AE6-D0A8-0FEB-C57F4A74EA9A}"/>
              </a:ext>
            </a:extLst>
          </p:cNvPr>
          <p:cNvPicPr>
            <a:picLocks noGrp="1" noChangeAspect="1"/>
          </p:cNvPicPr>
          <p:nvPr>
            <p:ph type="pic" sz="quarter" idx="14"/>
          </p:nvPr>
        </p:nvPicPr>
        <p:blipFill>
          <a:blip r:embed="rId3"/>
          <a:srcRect l="3093" r="3093"/>
          <a:stretch/>
        </p:blipFill>
        <p:spPr>
          <a:xfrm>
            <a:off x="5847962" y="1618006"/>
            <a:ext cx="3077037" cy="3280064"/>
          </a:xfrm>
          <a:prstGeom prst="rect">
            <a:avLst/>
          </a:prstGeom>
        </p:spPr>
      </p:pic>
      <p:sp>
        <p:nvSpPr>
          <p:cNvPr id="12" name="Platshållare för text 11">
            <a:extLst>
              <a:ext uri="{FF2B5EF4-FFF2-40B4-BE49-F238E27FC236}">
                <a16:creationId xmlns:a16="http://schemas.microsoft.com/office/drawing/2014/main" id="{5692307A-77FB-0F86-5B9A-3658D1FB52F5}"/>
              </a:ext>
            </a:extLst>
          </p:cNvPr>
          <p:cNvSpPr>
            <a:spLocks noGrp="1"/>
          </p:cNvSpPr>
          <p:nvPr>
            <p:ph type="body" sz="quarter" idx="15"/>
          </p:nvPr>
        </p:nvSpPr>
        <p:spPr/>
        <p:txBody>
          <a:bodyPr/>
          <a:lstStyle/>
          <a:p>
            <a:endParaRPr lang="sv-SE"/>
          </a:p>
        </p:txBody>
      </p:sp>
      <p:pic>
        <p:nvPicPr>
          <p:cNvPr id="5" name="Platshållare för bild 10" descr="Sovande herr Känner">
            <a:extLst>
              <a:ext uri="{FF2B5EF4-FFF2-40B4-BE49-F238E27FC236}">
                <a16:creationId xmlns:a16="http://schemas.microsoft.com/office/drawing/2014/main" id="{E1FA3A0C-3175-9E00-950C-DEDDA8D407F4}"/>
              </a:ext>
            </a:extLst>
          </p:cNvPr>
          <p:cNvPicPr>
            <a:picLocks noChangeAspect="1"/>
          </p:cNvPicPr>
          <p:nvPr/>
        </p:nvPicPr>
        <p:blipFill>
          <a:blip r:embed="rId4"/>
          <a:srcRect l="887" r="887"/>
          <a:stretch>
            <a:fillRect/>
          </a:stretch>
        </p:blipFill>
        <p:spPr>
          <a:xfrm>
            <a:off x="7332841" y="2037984"/>
            <a:ext cx="1811159" cy="1844823"/>
          </a:xfrm>
          <a:prstGeom prst="rect">
            <a:avLst/>
          </a:prstGeom>
        </p:spPr>
      </p:pic>
      <p:pic>
        <p:nvPicPr>
          <p:cNvPr id="6" name="Platshållare för bild 14" descr="Tecknat bi med tecken">
            <a:extLst>
              <a:ext uri="{FF2B5EF4-FFF2-40B4-BE49-F238E27FC236}">
                <a16:creationId xmlns:a16="http://schemas.microsoft.com/office/drawing/2014/main" id="{F759ADFE-C017-1710-0C99-D2E79A5F4953}"/>
              </a:ext>
            </a:extLst>
          </p:cNvPr>
          <p:cNvPicPr>
            <a:picLocks noChangeAspect="1"/>
          </p:cNvPicPr>
          <p:nvPr/>
        </p:nvPicPr>
        <p:blipFill>
          <a:blip r:embed="rId5"/>
          <a:srcRect t="7092" b="7092"/>
          <a:stretch>
            <a:fillRect/>
          </a:stretch>
        </p:blipFill>
        <p:spPr>
          <a:xfrm>
            <a:off x="6332840" y="3258038"/>
            <a:ext cx="2284343" cy="1508227"/>
          </a:xfrm>
          <a:prstGeom prst="rect">
            <a:avLst/>
          </a:prstGeom>
        </p:spPr>
      </p:pic>
    </p:spTree>
    <p:extLst>
      <p:ext uri="{BB962C8B-B14F-4D97-AF65-F5344CB8AC3E}">
        <p14:creationId xmlns:p14="http://schemas.microsoft.com/office/powerpoint/2010/main" val="4227155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2CA706-79D5-0BCB-2927-1C68621BDA59}"/>
              </a:ext>
            </a:extLst>
          </p:cNvPr>
          <p:cNvSpPr>
            <a:spLocks noGrp="1"/>
          </p:cNvSpPr>
          <p:nvPr>
            <p:ph type="title"/>
          </p:nvPr>
        </p:nvSpPr>
        <p:spPr>
          <a:xfrm>
            <a:off x="449843" y="450417"/>
            <a:ext cx="4737011" cy="864801"/>
          </a:xfrm>
        </p:spPr>
        <p:txBody>
          <a:bodyPr/>
          <a:lstStyle/>
          <a:p>
            <a:r>
              <a:rPr lang="sv-SE" dirty="0"/>
              <a:t>Vad har studenten med sig?</a:t>
            </a:r>
          </a:p>
        </p:txBody>
      </p:sp>
      <p:sp>
        <p:nvSpPr>
          <p:cNvPr id="3" name="Platshållare för text 2">
            <a:extLst>
              <a:ext uri="{FF2B5EF4-FFF2-40B4-BE49-F238E27FC236}">
                <a16:creationId xmlns:a16="http://schemas.microsoft.com/office/drawing/2014/main" id="{578008DD-C442-2D58-2F7F-13D284F6C07E}"/>
              </a:ext>
            </a:extLst>
          </p:cNvPr>
          <p:cNvSpPr>
            <a:spLocks noGrp="1"/>
          </p:cNvSpPr>
          <p:nvPr>
            <p:ph type="body" sz="quarter" idx="13"/>
          </p:nvPr>
        </p:nvSpPr>
        <p:spPr>
          <a:xfrm>
            <a:off x="505022" y="1133906"/>
            <a:ext cx="5154797" cy="3706107"/>
          </a:xfrm>
        </p:spPr>
        <p:txBody>
          <a:bodyPr/>
          <a:lstStyle/>
          <a:p>
            <a:r>
              <a:rPr lang="sv-SE" dirty="0"/>
              <a:t>Arbetsterapeutisk teori: CMOP, KAWA, </a:t>
            </a:r>
            <a:r>
              <a:rPr lang="sv-SE" dirty="0" err="1"/>
              <a:t>MoHO</a:t>
            </a:r>
            <a:endParaRPr lang="sv-SE" dirty="0"/>
          </a:p>
          <a:p>
            <a:r>
              <a:rPr lang="sv-SE" dirty="0"/>
              <a:t>Biomekaniskt perspektiv med fokus på fysisk funktionsnedsättning</a:t>
            </a:r>
          </a:p>
          <a:p>
            <a:r>
              <a:rPr lang="sv-SE" dirty="0"/>
              <a:t>Kunskap om utredning och åtgärder riktat mot fysisk funktionedsättning </a:t>
            </a:r>
          </a:p>
          <a:p>
            <a:r>
              <a:rPr lang="sv-SE" dirty="0"/>
              <a:t>Tränat på arbetsterapiprocess (OPPM) och centrala begrepp teori-person</a:t>
            </a:r>
          </a:p>
          <a:p>
            <a:r>
              <a:rPr lang="sv-SE" dirty="0"/>
              <a:t>Föreläsning och prövat använda ADL-taxonomin,  COPM, Målsättning</a:t>
            </a:r>
          </a:p>
          <a:p>
            <a:pPr marL="0" indent="0">
              <a:buNone/>
            </a:pPr>
            <a:endParaRPr lang="sv-SE" dirty="0"/>
          </a:p>
          <a:p>
            <a:endParaRPr lang="sv-SE" dirty="0"/>
          </a:p>
          <a:p>
            <a:endParaRPr lang="sv-SE" dirty="0"/>
          </a:p>
        </p:txBody>
      </p:sp>
      <p:sp>
        <p:nvSpPr>
          <p:cNvPr id="5" name="Platshållare för text 4">
            <a:extLst>
              <a:ext uri="{FF2B5EF4-FFF2-40B4-BE49-F238E27FC236}">
                <a16:creationId xmlns:a16="http://schemas.microsoft.com/office/drawing/2014/main" id="{9B6A2D00-E915-48C6-4F39-451314511EB5}"/>
              </a:ext>
            </a:extLst>
          </p:cNvPr>
          <p:cNvSpPr>
            <a:spLocks noGrp="1"/>
          </p:cNvSpPr>
          <p:nvPr>
            <p:ph type="body" sz="quarter" idx="15"/>
          </p:nvPr>
        </p:nvSpPr>
        <p:spPr/>
        <p:txBody>
          <a:bodyPr/>
          <a:lstStyle/>
          <a:p>
            <a:endParaRPr lang="sv-SE"/>
          </a:p>
        </p:txBody>
      </p:sp>
      <p:pic>
        <p:nvPicPr>
          <p:cNvPr id="13" name="Platshållare för bild 12">
            <a:extLst>
              <a:ext uri="{FF2B5EF4-FFF2-40B4-BE49-F238E27FC236}">
                <a16:creationId xmlns:a16="http://schemas.microsoft.com/office/drawing/2014/main" id="{16617FFA-004A-5A11-D6F7-59C465672D30}"/>
              </a:ext>
            </a:extLst>
          </p:cNvPr>
          <p:cNvPicPr>
            <a:picLocks noGrp="1" noChangeAspect="1"/>
          </p:cNvPicPr>
          <p:nvPr>
            <p:ph type="pic" sz="quarter" idx="14"/>
          </p:nvPr>
        </p:nvPicPr>
        <p:blipFill>
          <a:blip r:embed="rId3"/>
          <a:srcRect l="3093" r="3093"/>
          <a:stretch>
            <a:fillRect/>
          </a:stretch>
        </p:blipFill>
        <p:spPr>
          <a:xfrm>
            <a:off x="6105769" y="1745672"/>
            <a:ext cx="2456340" cy="2618413"/>
          </a:xfrm>
          <a:prstGeom prst="rect">
            <a:avLst/>
          </a:prstGeom>
          <a:effectLst>
            <a:softEdge rad="304800"/>
          </a:effectLst>
        </p:spPr>
      </p:pic>
    </p:spTree>
    <p:extLst>
      <p:ext uri="{BB962C8B-B14F-4D97-AF65-F5344CB8AC3E}">
        <p14:creationId xmlns:p14="http://schemas.microsoft.com/office/powerpoint/2010/main" val="1478438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36428-068B-FD19-B357-64DD22D02CA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6D8B283-9911-2495-57EE-8A1AE2616F21}"/>
              </a:ext>
            </a:extLst>
          </p:cNvPr>
          <p:cNvSpPr>
            <a:spLocks noGrp="1"/>
          </p:cNvSpPr>
          <p:nvPr>
            <p:ph type="title"/>
          </p:nvPr>
        </p:nvSpPr>
        <p:spPr>
          <a:xfrm>
            <a:off x="449843" y="450417"/>
            <a:ext cx="4737011" cy="864801"/>
          </a:xfrm>
        </p:spPr>
        <p:txBody>
          <a:bodyPr/>
          <a:lstStyle/>
          <a:p>
            <a:r>
              <a:rPr lang="sv-SE" dirty="0"/>
              <a:t>Vad har studenten med sig?</a:t>
            </a:r>
          </a:p>
        </p:txBody>
      </p:sp>
      <p:sp>
        <p:nvSpPr>
          <p:cNvPr id="3" name="Platshållare för text 2">
            <a:extLst>
              <a:ext uri="{FF2B5EF4-FFF2-40B4-BE49-F238E27FC236}">
                <a16:creationId xmlns:a16="http://schemas.microsoft.com/office/drawing/2014/main" id="{9F54E9C9-8CDB-15AD-4985-10C13B39D82A}"/>
              </a:ext>
            </a:extLst>
          </p:cNvPr>
          <p:cNvSpPr>
            <a:spLocks noGrp="1"/>
          </p:cNvSpPr>
          <p:nvPr>
            <p:ph type="body" sz="quarter" idx="13"/>
          </p:nvPr>
        </p:nvSpPr>
        <p:spPr>
          <a:xfrm>
            <a:off x="505022" y="1133907"/>
            <a:ext cx="5154797" cy="3333086"/>
          </a:xfrm>
        </p:spPr>
        <p:txBody>
          <a:bodyPr/>
          <a:lstStyle/>
          <a:p>
            <a:endParaRPr lang="sv-SE" dirty="0"/>
          </a:p>
          <a:p>
            <a:endParaRPr lang="sv-SE" dirty="0"/>
          </a:p>
        </p:txBody>
      </p:sp>
      <p:sp>
        <p:nvSpPr>
          <p:cNvPr id="5" name="Platshållare för text 4">
            <a:extLst>
              <a:ext uri="{FF2B5EF4-FFF2-40B4-BE49-F238E27FC236}">
                <a16:creationId xmlns:a16="http://schemas.microsoft.com/office/drawing/2014/main" id="{0953DCE5-910F-F3A3-9F1F-218166154FE1}"/>
              </a:ext>
            </a:extLst>
          </p:cNvPr>
          <p:cNvSpPr>
            <a:spLocks noGrp="1"/>
          </p:cNvSpPr>
          <p:nvPr>
            <p:ph type="body" sz="quarter" idx="15"/>
          </p:nvPr>
        </p:nvSpPr>
        <p:spPr/>
        <p:txBody>
          <a:bodyPr/>
          <a:lstStyle/>
          <a:p>
            <a:endParaRPr lang="sv-SE"/>
          </a:p>
        </p:txBody>
      </p:sp>
      <p:sp>
        <p:nvSpPr>
          <p:cNvPr id="7" name="textruta 6">
            <a:extLst>
              <a:ext uri="{FF2B5EF4-FFF2-40B4-BE49-F238E27FC236}">
                <a16:creationId xmlns:a16="http://schemas.microsoft.com/office/drawing/2014/main" id="{754BEFAE-67F6-F9A4-1BCA-D0EE48EEF1AB}"/>
              </a:ext>
            </a:extLst>
          </p:cNvPr>
          <p:cNvSpPr txBox="1"/>
          <p:nvPr/>
        </p:nvSpPr>
        <p:spPr>
          <a:xfrm>
            <a:off x="725214" y="1397040"/>
            <a:ext cx="4572000" cy="3624069"/>
          </a:xfrm>
          <a:prstGeom prst="rect">
            <a:avLst/>
          </a:prstGeom>
          <a:noFill/>
        </p:spPr>
        <p:txBody>
          <a:bodyPr wrap="square">
            <a:spAutoFit/>
          </a:bodyPr>
          <a:lstStyle/>
          <a:p>
            <a:pPr marL="285750" indent="-285750">
              <a:buFont typeface="Arial" panose="020B0604020202020204" pitchFamily="34" charset="0"/>
              <a:buChar char="•"/>
            </a:pPr>
            <a:r>
              <a:rPr lang="sv-SE" sz="1800" dirty="0" err="1"/>
              <a:t>Tillgänglighetsbegreppet</a:t>
            </a:r>
            <a:r>
              <a:rPr lang="sv-SE" sz="1800" dirty="0"/>
              <a:t>, provat att skriva bostadsanpassningsansökan</a:t>
            </a:r>
          </a:p>
          <a:p>
            <a:pPr marL="285750" indent="-285750">
              <a:buFont typeface="Arial" panose="020B0604020202020204" pitchFamily="34" charset="0"/>
              <a:buChar char="•"/>
            </a:pPr>
            <a:r>
              <a:rPr lang="sv-SE" sz="1800" dirty="0"/>
              <a:t>Förflyttningskunskap</a:t>
            </a:r>
          </a:p>
          <a:p>
            <a:pPr marL="285750" indent="-285750" rtl="0">
              <a:buFont typeface="Arial" panose="020B0604020202020204" pitchFamily="34" charset="0"/>
              <a:buChar char="•"/>
            </a:pPr>
            <a:r>
              <a:rPr lang="sv-SE" sz="1800" dirty="0"/>
              <a:t>Förflytningshjälpmedel/hjälpmedel fokus behov CFH</a:t>
            </a:r>
          </a:p>
          <a:p>
            <a:pPr marL="285750" indent="-285750" rtl="0">
              <a:buFont typeface="Arial" panose="020B0604020202020204" pitchFamily="34" charset="0"/>
              <a:buChar char="•"/>
            </a:pPr>
            <a:r>
              <a:rPr lang="sv-SE" sz="1800" dirty="0"/>
              <a:t>Rullstolsanpassning/eldrivna rullstolar kriterier</a:t>
            </a:r>
          </a:p>
          <a:p>
            <a:pPr marL="285750" indent="-285750" rtl="0">
              <a:buFont typeface="Arial" panose="020B0604020202020204" pitchFamily="34" charset="0"/>
              <a:buChar char="•"/>
            </a:pPr>
            <a:r>
              <a:rPr lang="sv-SE" sz="1800" dirty="0"/>
              <a:t>Mäta handfunktion. Handrehabilitering. </a:t>
            </a:r>
          </a:p>
          <a:p>
            <a:pPr rtl="0"/>
            <a:r>
              <a:rPr lang="sv-SE" sz="1800" dirty="0"/>
              <a:t>= biomekaniskt perspektiv</a:t>
            </a:r>
          </a:p>
          <a:p>
            <a:pPr rtl="0"/>
            <a:endParaRPr lang="sv-SE" sz="1800" dirty="0"/>
          </a:p>
          <a:p>
            <a:pPr rtl="0"/>
            <a:r>
              <a:rPr lang="sv-SE" sz="1800" dirty="0">
                <a:solidFill>
                  <a:srgbClr val="FFFF00"/>
                </a:solidFill>
              </a:rPr>
              <a:t>Under höstterminen kommer dessa delar mer ingående efter VFU</a:t>
            </a:r>
          </a:p>
          <a:p>
            <a:pPr rtl="0"/>
            <a:endParaRPr lang="sv-SE" dirty="0"/>
          </a:p>
        </p:txBody>
      </p:sp>
      <p:pic>
        <p:nvPicPr>
          <p:cNvPr id="10" name="Platshållare för bild 9">
            <a:extLst>
              <a:ext uri="{FF2B5EF4-FFF2-40B4-BE49-F238E27FC236}">
                <a16:creationId xmlns:a16="http://schemas.microsoft.com/office/drawing/2014/main" id="{2346471E-900D-7868-2311-8307354A2010}"/>
              </a:ext>
            </a:extLst>
          </p:cNvPr>
          <p:cNvPicPr>
            <a:picLocks noGrp="1" noChangeAspect="1"/>
          </p:cNvPicPr>
          <p:nvPr>
            <p:ph type="pic" sz="quarter" idx="14"/>
          </p:nvPr>
        </p:nvPicPr>
        <p:blipFill>
          <a:blip r:embed="rId3"/>
          <a:srcRect l="3093" r="3093"/>
          <a:stretch>
            <a:fillRect/>
          </a:stretch>
        </p:blipFill>
        <p:spPr>
          <a:xfrm>
            <a:off x="6124152" y="1697183"/>
            <a:ext cx="2514826" cy="2680758"/>
          </a:xfrm>
          <a:prstGeom prst="rect">
            <a:avLst/>
          </a:prstGeom>
          <a:effectLst>
            <a:softEdge rad="342900"/>
          </a:effectLst>
        </p:spPr>
      </p:pic>
    </p:spTree>
    <p:extLst>
      <p:ext uri="{BB962C8B-B14F-4D97-AF65-F5344CB8AC3E}">
        <p14:creationId xmlns:p14="http://schemas.microsoft.com/office/powerpoint/2010/main" val="3331050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27C9C-7E7D-D9AE-43D6-B046CA334CC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DF5561F-FA64-72BB-9825-FA14E5A0DB3F}"/>
              </a:ext>
            </a:extLst>
          </p:cNvPr>
          <p:cNvSpPr>
            <a:spLocks noGrp="1"/>
          </p:cNvSpPr>
          <p:nvPr>
            <p:ph type="title"/>
          </p:nvPr>
        </p:nvSpPr>
        <p:spPr/>
        <p:txBody>
          <a:bodyPr/>
          <a:lstStyle/>
          <a:p>
            <a:r>
              <a:rPr lang="sv-SE" sz="2400" dirty="0"/>
              <a:t>Behörighet inför kurs AT020G</a:t>
            </a:r>
            <a:br>
              <a:rPr lang="sv-SE" sz="2400" dirty="0"/>
            </a:br>
            <a:r>
              <a:rPr lang="sv-SE" sz="2400" dirty="0"/>
              <a:t>Vad är student klar med inför VFU (= godkänd) </a:t>
            </a:r>
          </a:p>
        </p:txBody>
      </p:sp>
      <p:sp>
        <p:nvSpPr>
          <p:cNvPr id="3" name="Platshållare för innehåll 2">
            <a:extLst>
              <a:ext uri="{FF2B5EF4-FFF2-40B4-BE49-F238E27FC236}">
                <a16:creationId xmlns:a16="http://schemas.microsoft.com/office/drawing/2014/main" id="{186F5FC2-51F9-816B-6AA1-D8F76B6ED138}"/>
              </a:ext>
            </a:extLst>
          </p:cNvPr>
          <p:cNvSpPr>
            <a:spLocks noGrp="1"/>
          </p:cNvSpPr>
          <p:nvPr>
            <p:ph idx="1"/>
          </p:nvPr>
        </p:nvSpPr>
        <p:spPr>
          <a:xfrm>
            <a:off x="355585" y="1554105"/>
            <a:ext cx="6927597" cy="3333086"/>
          </a:xfrm>
        </p:spPr>
        <p:txBody>
          <a:bodyPr/>
          <a:lstStyle/>
          <a:p>
            <a:r>
              <a:rPr lang="sv-SE" dirty="0"/>
              <a:t>Arbetsterapi, Aktivitet och hälsa 15 </a:t>
            </a:r>
            <a:r>
              <a:rPr lang="sv-SE" dirty="0" err="1"/>
              <a:t>hp</a:t>
            </a:r>
            <a:br>
              <a:rPr lang="sv-SE" dirty="0"/>
            </a:br>
            <a:endParaRPr lang="sv-SE" dirty="0"/>
          </a:p>
          <a:p>
            <a:r>
              <a:rPr lang="sv-SE" dirty="0"/>
              <a:t>Vetenskaplig grundkurs 7.5 </a:t>
            </a:r>
            <a:r>
              <a:rPr lang="sv-SE" dirty="0" err="1"/>
              <a:t>hp</a:t>
            </a:r>
            <a:br>
              <a:rPr lang="sv-SE" dirty="0"/>
            </a:br>
            <a:endParaRPr lang="sv-SE" dirty="0"/>
          </a:p>
          <a:p>
            <a:r>
              <a:rPr lang="sv-SE" dirty="0"/>
              <a:t>Professionellt bemötande 7.5 </a:t>
            </a:r>
            <a:r>
              <a:rPr lang="sv-SE" dirty="0" err="1"/>
              <a:t>hp</a:t>
            </a:r>
            <a:br>
              <a:rPr lang="sv-SE" dirty="0"/>
            </a:br>
            <a:endParaRPr lang="sv-SE" dirty="0"/>
          </a:p>
          <a:p>
            <a:r>
              <a:rPr lang="sv-SE" dirty="0"/>
              <a:t>Medicinkurs – anatomi och fysiologi 15 </a:t>
            </a:r>
            <a:r>
              <a:rPr lang="sv-SE" dirty="0" err="1"/>
              <a:t>hp</a:t>
            </a:r>
            <a:endParaRPr lang="sv-SE" dirty="0"/>
          </a:p>
        </p:txBody>
      </p:sp>
      <p:pic>
        <p:nvPicPr>
          <p:cNvPr id="4" name="Bildobjekt 3">
            <a:extLst>
              <a:ext uri="{FF2B5EF4-FFF2-40B4-BE49-F238E27FC236}">
                <a16:creationId xmlns:a16="http://schemas.microsoft.com/office/drawing/2014/main" id="{A667F31C-645E-662D-6701-C20621798484}"/>
              </a:ext>
            </a:extLst>
          </p:cNvPr>
          <p:cNvPicPr>
            <a:picLocks noChangeAspect="1"/>
          </p:cNvPicPr>
          <p:nvPr/>
        </p:nvPicPr>
        <p:blipFill>
          <a:blip r:embed="rId3"/>
          <a:stretch>
            <a:fillRect/>
          </a:stretch>
        </p:blipFill>
        <p:spPr>
          <a:xfrm>
            <a:off x="5692169" y="1554105"/>
            <a:ext cx="2511770" cy="2682472"/>
          </a:xfrm>
          <a:prstGeom prst="rect">
            <a:avLst/>
          </a:prstGeom>
        </p:spPr>
      </p:pic>
    </p:spTree>
    <p:extLst>
      <p:ext uri="{BB962C8B-B14F-4D97-AF65-F5344CB8AC3E}">
        <p14:creationId xmlns:p14="http://schemas.microsoft.com/office/powerpoint/2010/main" val="1784227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13AD3-5EFA-9691-A91E-0554F12E512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4C4FD7B-6F35-71E0-190C-758AA9BA7709}"/>
              </a:ext>
            </a:extLst>
          </p:cNvPr>
          <p:cNvSpPr>
            <a:spLocks noGrp="1"/>
          </p:cNvSpPr>
          <p:nvPr>
            <p:ph type="title"/>
          </p:nvPr>
        </p:nvSpPr>
        <p:spPr/>
        <p:txBody>
          <a:bodyPr/>
          <a:lstStyle/>
          <a:p>
            <a:r>
              <a:rPr lang="sv-SE" dirty="0">
                <a:solidFill>
                  <a:srgbClr val="FFFF00"/>
                </a:solidFill>
              </a:rPr>
              <a:t>Vad kan student vara klar med ELLER inte klar med inför VFU</a:t>
            </a:r>
          </a:p>
        </p:txBody>
      </p:sp>
      <p:sp>
        <p:nvSpPr>
          <p:cNvPr id="3" name="Platshållare för innehåll 2">
            <a:extLst>
              <a:ext uri="{FF2B5EF4-FFF2-40B4-BE49-F238E27FC236}">
                <a16:creationId xmlns:a16="http://schemas.microsoft.com/office/drawing/2014/main" id="{AB387B6C-54CC-B2B8-2DB0-E4B1AD1B2998}"/>
              </a:ext>
            </a:extLst>
          </p:cNvPr>
          <p:cNvSpPr>
            <a:spLocks noGrp="1"/>
          </p:cNvSpPr>
          <p:nvPr>
            <p:ph idx="1"/>
          </p:nvPr>
        </p:nvSpPr>
        <p:spPr>
          <a:xfrm>
            <a:off x="376367" y="1810414"/>
            <a:ext cx="6927597" cy="3333086"/>
          </a:xfrm>
        </p:spPr>
        <p:txBody>
          <a:bodyPr/>
          <a:lstStyle/>
          <a:p>
            <a:r>
              <a:rPr lang="sv-SE" dirty="0">
                <a:solidFill>
                  <a:srgbClr val="FFFF00"/>
                </a:solidFill>
              </a:rPr>
              <a:t>Beteende och samhällsvetenskapligt perspektiv 15 </a:t>
            </a:r>
            <a:r>
              <a:rPr lang="sv-SE" dirty="0" err="1">
                <a:solidFill>
                  <a:srgbClr val="FFFF00"/>
                </a:solidFill>
              </a:rPr>
              <a:t>hp</a:t>
            </a:r>
            <a:endParaRPr lang="sv-SE" dirty="0">
              <a:solidFill>
                <a:srgbClr val="FFFF00"/>
              </a:solidFill>
            </a:endParaRPr>
          </a:p>
          <a:p>
            <a:r>
              <a:rPr lang="sv-SE" dirty="0">
                <a:solidFill>
                  <a:srgbClr val="FFFF00"/>
                </a:solidFill>
              </a:rPr>
              <a:t>Sjukdomslära med inriktning fysisk funktionsnedsättning</a:t>
            </a:r>
          </a:p>
          <a:p>
            <a:endParaRPr lang="sv-SE" dirty="0"/>
          </a:p>
          <a:p>
            <a:pPr marL="0" indent="0">
              <a:buNone/>
            </a:pPr>
            <a:r>
              <a:rPr lang="sv-SE" b="1" dirty="0">
                <a:solidFill>
                  <a:schemeClr val="bg2">
                    <a:lumMod val="40000"/>
                    <a:lumOff val="60000"/>
                  </a:schemeClr>
                </a:solidFill>
              </a:rPr>
              <a:t>Vad har studenten fått  tidigare under termin T3 (AT020G)?</a:t>
            </a:r>
          </a:p>
          <a:p>
            <a:r>
              <a:rPr lang="sv-SE" dirty="0"/>
              <a:t>Arbetsterapiprocess (OPPM), perspektiv och förhållningssätt 5.5 </a:t>
            </a:r>
            <a:r>
              <a:rPr lang="sv-SE" dirty="0" err="1"/>
              <a:t>hp</a:t>
            </a:r>
            <a:endParaRPr lang="sv-SE" dirty="0"/>
          </a:p>
          <a:p>
            <a:r>
              <a:rPr lang="sv-SE" dirty="0"/>
              <a:t>Biomekaniskt perspektiv 4.5 </a:t>
            </a:r>
            <a:r>
              <a:rPr lang="sv-SE" dirty="0" err="1"/>
              <a:t>hp</a:t>
            </a:r>
            <a:endParaRPr lang="sv-SE" dirty="0"/>
          </a:p>
          <a:p>
            <a:r>
              <a:rPr lang="sv-SE" dirty="0"/>
              <a:t>Seminarier och erbjudits olika ”Deltagit-moment”</a:t>
            </a:r>
          </a:p>
          <a:p>
            <a:endParaRPr lang="sv-SE" dirty="0"/>
          </a:p>
        </p:txBody>
      </p:sp>
    </p:spTree>
    <p:extLst>
      <p:ext uri="{BB962C8B-B14F-4D97-AF65-F5344CB8AC3E}">
        <p14:creationId xmlns:p14="http://schemas.microsoft.com/office/powerpoint/2010/main" val="2266338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DF3B9-A831-A81F-0D4B-E351EB8A77F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A992292-98CC-5660-E5D9-ECCC181F4BDE}"/>
              </a:ext>
            </a:extLst>
          </p:cNvPr>
          <p:cNvSpPr>
            <a:spLocks noGrp="1"/>
          </p:cNvSpPr>
          <p:nvPr>
            <p:ph type="title"/>
          </p:nvPr>
        </p:nvSpPr>
        <p:spPr>
          <a:xfrm>
            <a:off x="568086" y="171254"/>
            <a:ext cx="6927597" cy="864801"/>
          </a:xfrm>
        </p:spPr>
        <p:txBody>
          <a:bodyPr/>
          <a:lstStyle/>
          <a:p>
            <a:r>
              <a:rPr lang="sv-SE" dirty="0">
                <a:solidFill>
                  <a:srgbClr val="FFFF00"/>
                </a:solidFill>
              </a:rPr>
              <a:t>Vad ska student göra och kunna under VFU?</a:t>
            </a:r>
            <a:br>
              <a:rPr lang="sv-SE" dirty="0">
                <a:solidFill>
                  <a:srgbClr val="FFFF00"/>
                </a:solidFill>
              </a:rPr>
            </a:br>
            <a:r>
              <a:rPr lang="sv-SE" dirty="0">
                <a:solidFill>
                  <a:srgbClr val="FFFF00"/>
                </a:solidFill>
              </a:rPr>
              <a:t> - sammanföra teori OCH praktik</a:t>
            </a:r>
          </a:p>
        </p:txBody>
      </p:sp>
      <p:sp>
        <p:nvSpPr>
          <p:cNvPr id="3" name="Platshållare för innehåll 2">
            <a:extLst>
              <a:ext uri="{FF2B5EF4-FFF2-40B4-BE49-F238E27FC236}">
                <a16:creationId xmlns:a16="http://schemas.microsoft.com/office/drawing/2014/main" id="{4CAE1FA7-5C1C-D172-0059-7270F999642E}"/>
              </a:ext>
            </a:extLst>
          </p:cNvPr>
          <p:cNvSpPr>
            <a:spLocks noGrp="1"/>
          </p:cNvSpPr>
          <p:nvPr>
            <p:ph idx="1"/>
          </p:nvPr>
        </p:nvSpPr>
        <p:spPr>
          <a:xfrm>
            <a:off x="425510" y="1288736"/>
            <a:ext cx="6927597" cy="3333086"/>
          </a:xfrm>
        </p:spPr>
        <p:txBody>
          <a:bodyPr/>
          <a:lstStyle/>
          <a:p>
            <a:r>
              <a:rPr lang="en-US" dirty="0" err="1"/>
              <a:t>Använda</a:t>
            </a:r>
            <a:r>
              <a:rPr lang="en-US" dirty="0"/>
              <a:t> </a:t>
            </a:r>
            <a:r>
              <a:rPr lang="en-US" dirty="0" err="1"/>
              <a:t>logisk</a:t>
            </a:r>
            <a:r>
              <a:rPr lang="en-US" dirty="0"/>
              <a:t> </a:t>
            </a:r>
            <a:r>
              <a:rPr lang="en-US" dirty="0" err="1"/>
              <a:t>ordning</a:t>
            </a:r>
            <a:r>
              <a:rPr lang="en-US" dirty="0"/>
              <a:t> och </a:t>
            </a:r>
            <a:r>
              <a:rPr lang="en-US" dirty="0" err="1"/>
              <a:t>följa</a:t>
            </a:r>
            <a:r>
              <a:rPr lang="en-US" dirty="0"/>
              <a:t> </a:t>
            </a:r>
            <a:r>
              <a:rPr lang="en-US" dirty="0" err="1"/>
              <a:t>arbetsterapiprocessen</a:t>
            </a:r>
            <a:r>
              <a:rPr lang="en-US" dirty="0"/>
              <a:t> </a:t>
            </a:r>
          </a:p>
          <a:p>
            <a:pPr marL="0" indent="0">
              <a:buNone/>
            </a:pPr>
            <a:r>
              <a:rPr lang="en-US" dirty="0"/>
              <a:t>   (OPPM)</a:t>
            </a:r>
          </a:p>
          <a:p>
            <a:r>
              <a:rPr lang="en-US" dirty="0" err="1"/>
              <a:t>Beakta</a:t>
            </a:r>
            <a:r>
              <a:rPr lang="en-US" dirty="0"/>
              <a:t> </a:t>
            </a:r>
            <a:r>
              <a:rPr lang="en-US" dirty="0" err="1"/>
              <a:t>vilja</a:t>
            </a:r>
            <a:r>
              <a:rPr lang="en-US" dirty="0"/>
              <a:t>, </a:t>
            </a:r>
            <a:r>
              <a:rPr lang="en-US" dirty="0" err="1"/>
              <a:t>vanor</a:t>
            </a:r>
            <a:r>
              <a:rPr lang="en-US" dirty="0"/>
              <a:t> och roller/</a:t>
            </a:r>
            <a:r>
              <a:rPr lang="en-US" dirty="0" err="1"/>
              <a:t>Drivkraft</a:t>
            </a:r>
            <a:r>
              <a:rPr lang="en-US" dirty="0"/>
              <a:t> (motivation) hos </a:t>
            </a:r>
            <a:r>
              <a:rPr lang="en-US" dirty="0" err="1"/>
              <a:t>personen</a:t>
            </a:r>
            <a:r>
              <a:rPr lang="en-US" dirty="0"/>
              <a:t>/</a:t>
            </a:r>
            <a:r>
              <a:rPr lang="en-US" dirty="0" err="1"/>
              <a:t>patienten</a:t>
            </a:r>
            <a:r>
              <a:rPr lang="en-US" dirty="0"/>
              <a:t> </a:t>
            </a:r>
          </a:p>
          <a:p>
            <a:r>
              <a:rPr lang="en-US" dirty="0"/>
              <a:t>Person – </a:t>
            </a:r>
            <a:r>
              <a:rPr lang="en-US" dirty="0" err="1"/>
              <a:t>Aktivitet</a:t>
            </a:r>
            <a:r>
              <a:rPr lang="en-US" dirty="0"/>
              <a:t> – </a:t>
            </a:r>
            <a:r>
              <a:rPr lang="en-US" dirty="0" err="1"/>
              <a:t>Miljö</a:t>
            </a:r>
            <a:endParaRPr lang="en-US" dirty="0"/>
          </a:p>
          <a:p>
            <a:r>
              <a:rPr lang="en-US" dirty="0" err="1"/>
              <a:t>Använda</a:t>
            </a:r>
            <a:r>
              <a:rPr lang="en-US" dirty="0"/>
              <a:t> </a:t>
            </a:r>
            <a:r>
              <a:rPr lang="en-US" dirty="0" err="1"/>
              <a:t>bedömningsinstrument</a:t>
            </a:r>
            <a:r>
              <a:rPr lang="en-US" dirty="0"/>
              <a:t> </a:t>
            </a:r>
            <a:br>
              <a:rPr lang="en-US" dirty="0"/>
            </a:br>
            <a:r>
              <a:rPr lang="en-US" dirty="0"/>
              <a:t>(</a:t>
            </a:r>
            <a:r>
              <a:rPr lang="en-US" dirty="0" err="1"/>
              <a:t>Dvs</a:t>
            </a:r>
            <a:r>
              <a:rPr lang="en-US" dirty="0"/>
              <a:t>. </a:t>
            </a:r>
            <a:r>
              <a:rPr lang="en-US" dirty="0" err="1"/>
              <a:t>följa</a:t>
            </a:r>
            <a:r>
              <a:rPr lang="en-US" dirty="0"/>
              <a:t> manual och “</a:t>
            </a:r>
            <a:r>
              <a:rPr lang="en-US" dirty="0" err="1"/>
              <a:t>göra</a:t>
            </a:r>
            <a:r>
              <a:rPr lang="en-US" dirty="0"/>
              <a:t> </a:t>
            </a:r>
            <a:r>
              <a:rPr lang="en-US" dirty="0" err="1"/>
              <a:t>som</a:t>
            </a:r>
            <a:r>
              <a:rPr lang="en-US" dirty="0"/>
              <a:t> det </a:t>
            </a:r>
            <a:r>
              <a:rPr lang="en-US" dirty="0" err="1"/>
              <a:t>är</a:t>
            </a:r>
            <a:r>
              <a:rPr lang="en-US" dirty="0"/>
              <a:t> </a:t>
            </a:r>
            <a:r>
              <a:rPr lang="en-US" dirty="0" err="1"/>
              <a:t>tänkt</a:t>
            </a:r>
            <a:r>
              <a:rPr lang="en-US" dirty="0"/>
              <a:t>”)</a:t>
            </a:r>
          </a:p>
          <a:p>
            <a:r>
              <a:rPr lang="en-US" dirty="0" err="1"/>
              <a:t>Förskrivning</a:t>
            </a:r>
            <a:r>
              <a:rPr lang="en-US" dirty="0"/>
              <a:t> </a:t>
            </a:r>
            <a:r>
              <a:rPr lang="en-US" dirty="0" err="1"/>
              <a:t>hjälpmedel;Förskrivaransvar</a:t>
            </a:r>
            <a:r>
              <a:rPr lang="en-US" dirty="0"/>
              <a:t>  (</a:t>
            </a:r>
            <a:r>
              <a:rPr lang="en-US" dirty="0" err="1"/>
              <a:t>få</a:t>
            </a:r>
            <a:r>
              <a:rPr lang="en-US" dirty="0"/>
              <a:t> </a:t>
            </a:r>
            <a:r>
              <a:rPr lang="en-US" dirty="0" err="1"/>
              <a:t>insikt</a:t>
            </a:r>
            <a:r>
              <a:rPr lang="en-US" dirty="0"/>
              <a:t> </a:t>
            </a:r>
            <a:r>
              <a:rPr lang="en-US" dirty="0" err="1"/>
              <a:t>i</a:t>
            </a:r>
            <a:r>
              <a:rPr lang="en-US" dirty="0"/>
              <a:t> </a:t>
            </a:r>
            <a:r>
              <a:rPr lang="en-US" dirty="0" err="1"/>
              <a:t>förskrivarprocess</a:t>
            </a:r>
            <a:r>
              <a:rPr lang="en-US" dirty="0"/>
              <a:t>)</a:t>
            </a:r>
          </a:p>
          <a:p>
            <a:r>
              <a:rPr lang="en-US" dirty="0" err="1"/>
              <a:t>Öva</a:t>
            </a:r>
            <a:r>
              <a:rPr lang="en-US" dirty="0"/>
              <a:t> </a:t>
            </a:r>
            <a:r>
              <a:rPr lang="en-US" dirty="0" err="1"/>
              <a:t>på</a:t>
            </a:r>
            <a:r>
              <a:rPr lang="en-US" dirty="0"/>
              <a:t> </a:t>
            </a:r>
            <a:r>
              <a:rPr lang="en-US" dirty="0" err="1"/>
              <a:t>patientrelaterad</a:t>
            </a:r>
            <a:r>
              <a:rPr lang="en-US" dirty="0"/>
              <a:t> </a:t>
            </a:r>
            <a:r>
              <a:rPr lang="en-US" dirty="0" err="1"/>
              <a:t>dokumentation</a:t>
            </a:r>
            <a:r>
              <a:rPr lang="en-US" dirty="0"/>
              <a:t> </a:t>
            </a:r>
          </a:p>
          <a:p>
            <a:endParaRPr lang="en-US" dirty="0"/>
          </a:p>
        </p:txBody>
      </p:sp>
      <p:pic>
        <p:nvPicPr>
          <p:cNvPr id="4" name="Platshållare för bild 17" descr="En bild som visar text">
            <a:extLst>
              <a:ext uri="{FF2B5EF4-FFF2-40B4-BE49-F238E27FC236}">
                <a16:creationId xmlns:a16="http://schemas.microsoft.com/office/drawing/2014/main" id="{72EE2B0F-8C62-C190-330E-A4648D1F2EB4}"/>
              </a:ext>
            </a:extLst>
          </p:cNvPr>
          <p:cNvPicPr>
            <a:picLocks noChangeAspect="1"/>
          </p:cNvPicPr>
          <p:nvPr/>
        </p:nvPicPr>
        <p:blipFill>
          <a:blip r:embed="rId3"/>
          <a:srcRect t="24459" b="24459"/>
          <a:stretch>
            <a:fillRect/>
          </a:stretch>
        </p:blipFill>
        <p:spPr>
          <a:xfrm>
            <a:off x="7281648" y="1613548"/>
            <a:ext cx="1749330" cy="1154987"/>
          </a:xfrm>
          <a:prstGeom prst="rect">
            <a:avLst/>
          </a:prstGeom>
          <a:effectLst>
            <a:softEdge rad="152400"/>
          </a:effectLst>
        </p:spPr>
      </p:pic>
      <p:pic>
        <p:nvPicPr>
          <p:cNvPr id="5" name="Platshållare för innehåll 4" descr="En bild som visar person, mat, bord, inomhus&#10;&#10;Automatiskt genererad beskrivning">
            <a:extLst>
              <a:ext uri="{FF2B5EF4-FFF2-40B4-BE49-F238E27FC236}">
                <a16:creationId xmlns:a16="http://schemas.microsoft.com/office/drawing/2014/main" id="{C1D1C79F-4EB9-6FFC-3927-8C73203DED6A}"/>
              </a:ext>
            </a:extLst>
          </p:cNvPr>
          <p:cNvPicPr>
            <a:picLocks noChangeAspect="1"/>
          </p:cNvPicPr>
          <p:nvPr/>
        </p:nvPicPr>
        <p:blipFill rotWithShape="1">
          <a:blip r:embed="rId4"/>
          <a:srcRect r="1584" b="6"/>
          <a:stretch/>
        </p:blipFill>
        <p:spPr>
          <a:xfrm>
            <a:off x="6521124" y="2256465"/>
            <a:ext cx="1262372" cy="1285836"/>
          </a:xfrm>
          <a:prstGeom prst="rect">
            <a:avLst/>
          </a:prstGeom>
          <a:noFill/>
          <a:effectLst>
            <a:softEdge rad="50800"/>
          </a:effectLst>
        </p:spPr>
      </p:pic>
    </p:spTree>
    <p:extLst>
      <p:ext uri="{BB962C8B-B14F-4D97-AF65-F5344CB8AC3E}">
        <p14:creationId xmlns:p14="http://schemas.microsoft.com/office/powerpoint/2010/main" val="2855305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DF34BA-7A13-5EA9-3F93-C401735D8EDD}"/>
              </a:ext>
            </a:extLst>
          </p:cNvPr>
          <p:cNvSpPr>
            <a:spLocks noGrp="1"/>
          </p:cNvSpPr>
          <p:nvPr>
            <p:ph type="title"/>
          </p:nvPr>
        </p:nvSpPr>
        <p:spPr>
          <a:xfrm>
            <a:off x="246645" y="152400"/>
            <a:ext cx="6927597" cy="864801"/>
          </a:xfrm>
        </p:spPr>
        <p:txBody>
          <a:bodyPr/>
          <a:lstStyle/>
          <a:p>
            <a:r>
              <a:rPr lang="sv-SE" sz="2400" dirty="0"/>
              <a:t>Aktuella personer i kursen</a:t>
            </a:r>
            <a:br>
              <a:rPr lang="sv-SE" dirty="0"/>
            </a:br>
            <a:endParaRPr lang="sv-SE" dirty="0"/>
          </a:p>
        </p:txBody>
      </p:sp>
      <p:sp>
        <p:nvSpPr>
          <p:cNvPr id="3" name="Platshållare för innehåll 2">
            <a:extLst>
              <a:ext uri="{FF2B5EF4-FFF2-40B4-BE49-F238E27FC236}">
                <a16:creationId xmlns:a16="http://schemas.microsoft.com/office/drawing/2014/main" id="{1284E9C5-4EE6-E18F-C379-B80A1D4BCF18}"/>
              </a:ext>
            </a:extLst>
          </p:cNvPr>
          <p:cNvSpPr>
            <a:spLocks noGrp="1"/>
          </p:cNvSpPr>
          <p:nvPr>
            <p:ph idx="1"/>
          </p:nvPr>
        </p:nvSpPr>
        <p:spPr>
          <a:xfrm>
            <a:off x="246645" y="686400"/>
            <a:ext cx="8046455" cy="4616566"/>
          </a:xfrm>
        </p:spPr>
        <p:txBody>
          <a:bodyPr/>
          <a:lstStyle/>
          <a:p>
            <a:pPr marL="0" indent="0">
              <a:buNone/>
            </a:pPr>
            <a:r>
              <a:rPr lang="sv-SE" sz="1400" dirty="0"/>
              <a:t>Lisa Spang 					Kursansvarig</a:t>
            </a:r>
          </a:p>
          <a:p>
            <a:pPr marL="0" indent="0">
              <a:buNone/>
            </a:pPr>
            <a:r>
              <a:rPr lang="sv-SE" sz="1400" dirty="0"/>
              <a:t>Marie Jönsson				Delkursansvarig</a:t>
            </a:r>
          </a:p>
          <a:p>
            <a:pPr marL="0" indent="0">
              <a:buNone/>
            </a:pPr>
            <a:r>
              <a:rPr lang="sv-SE" sz="1400" dirty="0"/>
              <a:t>Lis Sjöberg 					Examinator</a:t>
            </a:r>
          </a:p>
          <a:p>
            <a:pPr marL="0" indent="0">
              <a:buNone/>
            </a:pPr>
            <a:r>
              <a:rPr lang="sv-SE" sz="1400" dirty="0"/>
              <a:t>Bianca Green				Administratör – </a:t>
            </a:r>
            <a:r>
              <a:rPr lang="sv-SE" sz="1400" dirty="0" err="1"/>
              <a:t>Wiseflow</a:t>
            </a:r>
            <a:endParaRPr lang="sv-SE" sz="1400" dirty="0"/>
          </a:p>
          <a:p>
            <a:pPr marL="0" indent="0">
              <a:buNone/>
            </a:pPr>
            <a:r>
              <a:rPr lang="sv-SE" sz="1400" dirty="0"/>
              <a:t>Kajsa Lidström Holmqvist		AKA inom RÖL – Sjukhusanknuten verksamhet</a:t>
            </a:r>
          </a:p>
          <a:p>
            <a:pPr marL="0" indent="0">
              <a:buNone/>
            </a:pPr>
            <a:r>
              <a:rPr lang="sv-SE" sz="1400" dirty="0"/>
              <a:t>Maria Söderback				AKA inom RÖL – Psykiatri och habilitering</a:t>
            </a:r>
          </a:p>
          <a:p>
            <a:pPr marL="0" indent="0">
              <a:buNone/>
            </a:pPr>
            <a:r>
              <a:rPr lang="sv-SE" sz="1400" dirty="0"/>
              <a:t>Terese Lyrholt				AKA – Örebro kommun</a:t>
            </a:r>
          </a:p>
          <a:p>
            <a:pPr marL="0" indent="0">
              <a:buNone/>
            </a:pPr>
            <a:r>
              <a:rPr lang="sv-SE" sz="1400" dirty="0"/>
              <a:t>Anna Gustafsson				AKA –Örebro kommun</a:t>
            </a:r>
          </a:p>
          <a:p>
            <a:pPr marL="0" indent="0">
              <a:buNone/>
            </a:pPr>
            <a:r>
              <a:rPr lang="sv-SE" sz="1400" dirty="0"/>
              <a:t>Atina Sanneryd				AKA – </a:t>
            </a:r>
            <a:r>
              <a:rPr lang="sv-SE" sz="1400" dirty="0" err="1"/>
              <a:t>Hällefors,Karlskoga</a:t>
            </a:r>
            <a:r>
              <a:rPr lang="sv-SE" sz="1400" dirty="0"/>
              <a:t> </a:t>
            </a:r>
            <a:r>
              <a:rPr lang="sv-SE" sz="1400" dirty="0" err="1"/>
              <a:t>lommun</a:t>
            </a:r>
            <a:endParaRPr lang="sv-SE" sz="1400" dirty="0"/>
          </a:p>
          <a:p>
            <a:pPr marL="0" indent="0">
              <a:buNone/>
            </a:pPr>
            <a:r>
              <a:rPr lang="sv-SE" sz="1400" dirty="0"/>
              <a:t>Daniel Andersson 			AKA – Lekeberg, Degerfors, Laxå</a:t>
            </a:r>
          </a:p>
          <a:p>
            <a:pPr marL="0" indent="0">
              <a:buNone/>
            </a:pPr>
            <a:r>
              <a:rPr lang="sv-SE" sz="1400" dirty="0"/>
              <a:t>Simon </a:t>
            </a:r>
            <a:r>
              <a:rPr lang="sv-SE" sz="1400" dirty="0" err="1"/>
              <a:t>Garvill</a:t>
            </a:r>
            <a:r>
              <a:rPr lang="sv-SE" sz="1400" dirty="0"/>
              <a:t> Sköld			AKA – Ljusnarsberg, Lindesberg, Nora</a:t>
            </a:r>
          </a:p>
          <a:p>
            <a:pPr marL="0" indent="0">
              <a:buNone/>
            </a:pPr>
            <a:r>
              <a:rPr lang="sv-SE" sz="1400" dirty="0"/>
              <a:t>Marie Arvidsson				AKA – Askersund, Hallsberg</a:t>
            </a:r>
          </a:p>
          <a:p>
            <a:pPr marL="0" indent="0">
              <a:buNone/>
            </a:pPr>
            <a:r>
              <a:rPr lang="sv-SE" sz="1400" dirty="0"/>
              <a:t>Sara Ohlsson 				AKA - Kumla</a:t>
            </a:r>
          </a:p>
        </p:txBody>
      </p:sp>
    </p:spTree>
    <p:extLst>
      <p:ext uri="{BB962C8B-B14F-4D97-AF65-F5344CB8AC3E}">
        <p14:creationId xmlns:p14="http://schemas.microsoft.com/office/powerpoint/2010/main" val="1196312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E38EAA-6821-86C1-B730-F2EBF44948D6}"/>
              </a:ext>
            </a:extLst>
          </p:cNvPr>
          <p:cNvSpPr>
            <a:spLocks noGrp="1"/>
          </p:cNvSpPr>
          <p:nvPr>
            <p:ph type="title"/>
          </p:nvPr>
        </p:nvSpPr>
        <p:spPr>
          <a:xfrm>
            <a:off x="401354" y="270308"/>
            <a:ext cx="6927597" cy="864801"/>
          </a:xfrm>
        </p:spPr>
        <p:txBody>
          <a:bodyPr/>
          <a:lstStyle/>
          <a:p>
            <a:r>
              <a:rPr lang="sv-SE" dirty="0"/>
              <a:t>Dagbok</a:t>
            </a:r>
          </a:p>
        </p:txBody>
      </p:sp>
      <p:sp>
        <p:nvSpPr>
          <p:cNvPr id="3" name="Platshållare för innehåll 2">
            <a:extLst>
              <a:ext uri="{FF2B5EF4-FFF2-40B4-BE49-F238E27FC236}">
                <a16:creationId xmlns:a16="http://schemas.microsoft.com/office/drawing/2014/main" id="{E0FD0134-9645-60EF-FAD6-8BC9C14A0F44}"/>
              </a:ext>
            </a:extLst>
          </p:cNvPr>
          <p:cNvSpPr>
            <a:spLocks noGrp="1"/>
          </p:cNvSpPr>
          <p:nvPr>
            <p:ph idx="1"/>
          </p:nvPr>
        </p:nvSpPr>
        <p:spPr>
          <a:xfrm>
            <a:off x="290519" y="801297"/>
            <a:ext cx="6927597" cy="3333086"/>
          </a:xfrm>
        </p:spPr>
        <p:txBody>
          <a:bodyPr/>
          <a:lstStyle/>
          <a:p>
            <a:pPr>
              <a:lnSpc>
                <a:spcPct val="150000"/>
              </a:lnSpc>
            </a:pPr>
            <a:r>
              <a:rPr lang="sv-SE" altLang="sv-SE" dirty="0">
                <a:ea typeface="ＭＳ Ｐゴシック" pitchFamily="-109" charset="-128"/>
                <a:cs typeface="Times New Roman" pitchFamily="18" charset="0"/>
              </a:rPr>
              <a:t>Under VFU ska studenten skriva dagbok</a:t>
            </a:r>
            <a:br>
              <a:rPr lang="sv-SE" altLang="sv-SE" dirty="0">
                <a:ea typeface="ＭＳ Ｐゴシック" pitchFamily="-109" charset="-128"/>
                <a:cs typeface="Times New Roman" pitchFamily="18" charset="0"/>
              </a:rPr>
            </a:br>
            <a:endParaRPr lang="sv-SE" altLang="sv-SE" dirty="0">
              <a:ea typeface="ＭＳ Ｐゴシック" pitchFamily="-109" charset="-128"/>
              <a:cs typeface="Times New Roman" pitchFamily="18" charset="0"/>
            </a:endParaRPr>
          </a:p>
          <a:p>
            <a:pPr>
              <a:lnSpc>
                <a:spcPct val="150000"/>
              </a:lnSpc>
            </a:pPr>
            <a:r>
              <a:rPr lang="sv-SE" altLang="sv-SE" dirty="0">
                <a:ea typeface="ＭＳ Ｐゴシック" pitchFamily="-109" charset="-128"/>
                <a:cs typeface="Times New Roman" pitchFamily="18" charset="0"/>
              </a:rPr>
              <a:t>En rekommendation är att använda den sista stunden av arbetsdagen till att skriva noteringar om dagens händelser, iakttagelser, känslor och reflektioner.</a:t>
            </a:r>
            <a:br>
              <a:rPr lang="sv-SE" altLang="sv-SE" dirty="0">
                <a:ea typeface="ＭＳ Ｐゴシック" pitchFamily="-109" charset="-128"/>
                <a:cs typeface="Times New Roman" pitchFamily="18" charset="0"/>
              </a:rPr>
            </a:br>
            <a:endParaRPr lang="sv-SE" altLang="sv-SE" dirty="0">
              <a:ea typeface="ＭＳ Ｐゴシック" pitchFamily="-109" charset="-128"/>
              <a:cs typeface="Times New Roman" pitchFamily="18" charset="0"/>
            </a:endParaRPr>
          </a:p>
          <a:p>
            <a:pPr>
              <a:lnSpc>
                <a:spcPct val="150000"/>
              </a:lnSpc>
            </a:pPr>
            <a:r>
              <a:rPr lang="sv-SE" altLang="sv-SE" dirty="0">
                <a:ea typeface="ＭＳ Ｐゴシック" pitchFamily="-109" charset="-128"/>
                <a:cs typeface="Times New Roman" pitchFamily="18" charset="0"/>
              </a:rPr>
              <a:t>Dagboksanteckningarna ska fungera som underlag för reflektion samt en dokumentation av studentens lärande i VFU under hela utbildningen. </a:t>
            </a:r>
          </a:p>
          <a:p>
            <a:endParaRPr lang="sv-SE" dirty="0"/>
          </a:p>
        </p:txBody>
      </p:sp>
      <p:pic>
        <p:nvPicPr>
          <p:cNvPr id="4" name="Bildobjekt 3">
            <a:extLst>
              <a:ext uri="{FF2B5EF4-FFF2-40B4-BE49-F238E27FC236}">
                <a16:creationId xmlns:a16="http://schemas.microsoft.com/office/drawing/2014/main" id="{940A5DC5-0165-427A-559A-266819EE2710}"/>
              </a:ext>
            </a:extLst>
          </p:cNvPr>
          <p:cNvPicPr>
            <a:picLocks noChangeAspect="1"/>
          </p:cNvPicPr>
          <p:nvPr/>
        </p:nvPicPr>
        <p:blipFill>
          <a:blip r:embed="rId3"/>
          <a:stretch>
            <a:fillRect/>
          </a:stretch>
        </p:blipFill>
        <p:spPr>
          <a:xfrm>
            <a:off x="6877477" y="3151909"/>
            <a:ext cx="2052204" cy="1368136"/>
          </a:xfrm>
          <a:prstGeom prst="rect">
            <a:avLst/>
          </a:prstGeom>
          <a:effectLst>
            <a:softEdge rad="279400"/>
          </a:effectLst>
        </p:spPr>
      </p:pic>
    </p:spTree>
    <p:extLst>
      <p:ext uri="{BB962C8B-B14F-4D97-AF65-F5344CB8AC3E}">
        <p14:creationId xmlns:p14="http://schemas.microsoft.com/office/powerpoint/2010/main" val="2786026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0993D1-CA57-77DD-1CCA-BE05EF2360FE}"/>
              </a:ext>
            </a:extLst>
          </p:cNvPr>
          <p:cNvSpPr>
            <a:spLocks noGrp="1"/>
          </p:cNvSpPr>
          <p:nvPr>
            <p:ph type="title"/>
          </p:nvPr>
        </p:nvSpPr>
        <p:spPr/>
        <p:txBody>
          <a:bodyPr/>
          <a:lstStyle/>
          <a:p>
            <a:r>
              <a:rPr lang="sv-SE" dirty="0"/>
              <a:t>Systematisk reflektion</a:t>
            </a:r>
          </a:p>
        </p:txBody>
      </p:sp>
      <p:sp>
        <p:nvSpPr>
          <p:cNvPr id="5" name="Platshållare för text 4">
            <a:extLst>
              <a:ext uri="{FF2B5EF4-FFF2-40B4-BE49-F238E27FC236}">
                <a16:creationId xmlns:a16="http://schemas.microsoft.com/office/drawing/2014/main" id="{2B27873B-3C6F-0E69-F576-72E40E402FF7}"/>
              </a:ext>
            </a:extLst>
          </p:cNvPr>
          <p:cNvSpPr>
            <a:spLocks noGrp="1"/>
          </p:cNvSpPr>
          <p:nvPr>
            <p:ph type="body" idx="1"/>
          </p:nvPr>
        </p:nvSpPr>
        <p:spPr/>
        <p:txBody>
          <a:bodyPr/>
          <a:lstStyle/>
          <a:p>
            <a:endParaRPr lang="sv-SE" dirty="0"/>
          </a:p>
        </p:txBody>
      </p:sp>
      <p:sp>
        <p:nvSpPr>
          <p:cNvPr id="4" name="Platshållare för innehåll 2">
            <a:extLst>
              <a:ext uri="{FF2B5EF4-FFF2-40B4-BE49-F238E27FC236}">
                <a16:creationId xmlns:a16="http://schemas.microsoft.com/office/drawing/2014/main" id="{B97DF211-AAC5-22DA-AC16-9BEF25703D83}"/>
              </a:ext>
            </a:extLst>
          </p:cNvPr>
          <p:cNvSpPr>
            <a:spLocks noGrp="1"/>
          </p:cNvSpPr>
          <p:nvPr>
            <p:ph sz="half" idx="2"/>
          </p:nvPr>
        </p:nvSpPr>
        <p:spPr>
          <a:xfrm>
            <a:off x="221244" y="1051064"/>
            <a:ext cx="4350756" cy="2840630"/>
          </a:xfrm>
        </p:spPr>
        <p:txBody>
          <a:bodyPr/>
          <a:lstStyle/>
          <a:p>
            <a:pPr>
              <a:lnSpc>
                <a:spcPct val="150000"/>
              </a:lnSpc>
            </a:pPr>
            <a:r>
              <a:rPr lang="sv-SE" altLang="sv-SE" sz="1400" dirty="0">
                <a:latin typeface="+mn-lt"/>
                <a:ea typeface="ＭＳ Ｐゴシック" pitchFamily="-109" charset="-128"/>
                <a:cs typeface="Times New Roman" pitchFamily="18" charset="0"/>
              </a:rPr>
              <a:t>Som struktur för den systematiska reflektionen över händelser används </a:t>
            </a:r>
            <a:r>
              <a:rPr lang="sv-SE" altLang="sv-SE" sz="1400" u="sng" dirty="0">
                <a:latin typeface="+mn-lt"/>
                <a:ea typeface="ＭＳ Ｐゴシック" pitchFamily="-109" charset="-128"/>
                <a:cs typeface="Times New Roman" pitchFamily="18" charset="0"/>
              </a:rPr>
              <a:t>Reflektionscykeln enligt </a:t>
            </a:r>
            <a:r>
              <a:rPr lang="sv-SE" altLang="sv-SE" sz="1400" b="1" u="sng" dirty="0" err="1">
                <a:latin typeface="+mn-lt"/>
                <a:ea typeface="ＭＳ Ｐゴシック" pitchFamily="-109" charset="-128"/>
                <a:cs typeface="Times New Roman" pitchFamily="18" charset="0"/>
              </a:rPr>
              <a:t>Gibbs</a:t>
            </a:r>
            <a:r>
              <a:rPr lang="sv-SE" altLang="sv-SE" sz="1400" b="1" u="sng" dirty="0">
                <a:latin typeface="+mn-lt"/>
                <a:ea typeface="ＭＳ Ｐゴシック" pitchFamily="-109" charset="-128"/>
                <a:cs typeface="Times New Roman" pitchFamily="18" charset="0"/>
              </a:rPr>
              <a:t> </a:t>
            </a:r>
            <a:r>
              <a:rPr lang="sv-SE" altLang="sv-SE" sz="1400" dirty="0">
                <a:latin typeface="+mn-lt"/>
                <a:ea typeface="ＭＳ Ｐゴシック" pitchFamily="-109" charset="-128"/>
                <a:cs typeface="Times New Roman" pitchFamily="18" charset="0"/>
              </a:rPr>
              <a:t>(1998).</a:t>
            </a:r>
          </a:p>
          <a:p>
            <a:pPr>
              <a:lnSpc>
                <a:spcPct val="150000"/>
              </a:lnSpc>
            </a:pPr>
            <a:r>
              <a:rPr lang="sv-SE" altLang="sv-SE" sz="1400" dirty="0">
                <a:latin typeface="+mn-lt"/>
                <a:ea typeface="ＭＳ Ｐゴシック" pitchFamily="-109" charset="-128"/>
                <a:cs typeface="Times New Roman" pitchFamily="18" charset="0"/>
              </a:rPr>
              <a:t>Studenten ska genomföra reflektion, på egen hand eller tillsammans med </a:t>
            </a:r>
            <a:r>
              <a:rPr altLang="sv-SE" sz="1400" dirty="0" err="1">
                <a:latin typeface="+mn-lt"/>
                <a:ea typeface="ＭＳ Ｐゴシック" pitchFamily="-109" charset="-128"/>
                <a:cs typeface="Times New Roman" pitchFamily="18" charset="0"/>
              </a:rPr>
              <a:t>handledare</a:t>
            </a:r>
            <a:r>
              <a:rPr altLang="sv-SE" sz="1400" dirty="0">
                <a:latin typeface="+mn-lt"/>
                <a:ea typeface="ＭＳ Ｐゴシック" pitchFamily="-109" charset="-128"/>
                <a:cs typeface="Times New Roman" pitchFamily="18" charset="0"/>
              </a:rPr>
              <a:t>, efter möte med klient eller annan situation studenten varit med om. Reflektionen kan göras skriftligt eller muntligt. </a:t>
            </a:r>
          </a:p>
          <a:p>
            <a:pPr>
              <a:lnSpc>
                <a:spcPct val="150000"/>
              </a:lnSpc>
            </a:pPr>
            <a:r>
              <a:rPr lang="sv-SE" altLang="sv-SE" sz="1400" dirty="0">
                <a:latin typeface="+mn-lt"/>
                <a:ea typeface="ＭＳ Ｐゴシック" pitchFamily="-109" charset="-128"/>
                <a:cs typeface="Arial" charset="0"/>
              </a:rPr>
              <a:t>Vissa studenter kan ha svårt att komma igång med att reflektera och kan då behöva er hjälp</a:t>
            </a:r>
          </a:p>
          <a:p>
            <a:endParaRPr altLang="sv-SE" dirty="0">
              <a:latin typeface="Arial" charset="0"/>
              <a:ea typeface="ＭＳ Ｐゴシック" pitchFamily="-109" charset="-128"/>
              <a:cs typeface="Arial" charset="0"/>
            </a:endParaRPr>
          </a:p>
        </p:txBody>
      </p:sp>
      <p:sp>
        <p:nvSpPr>
          <p:cNvPr id="6" name="Platshållare för text 5">
            <a:extLst>
              <a:ext uri="{FF2B5EF4-FFF2-40B4-BE49-F238E27FC236}">
                <a16:creationId xmlns:a16="http://schemas.microsoft.com/office/drawing/2014/main" id="{31146E80-830E-3F7E-ADB3-DD008005264E}"/>
              </a:ext>
            </a:extLst>
          </p:cNvPr>
          <p:cNvSpPr>
            <a:spLocks noGrp="1"/>
          </p:cNvSpPr>
          <p:nvPr>
            <p:ph type="body" sz="quarter" idx="3"/>
          </p:nvPr>
        </p:nvSpPr>
        <p:spPr/>
        <p:txBody>
          <a:bodyPr/>
          <a:lstStyle/>
          <a:p>
            <a:endParaRPr lang="sv-SE"/>
          </a:p>
        </p:txBody>
      </p:sp>
      <p:pic>
        <p:nvPicPr>
          <p:cNvPr id="8" name="Platshållare för innehåll 7">
            <a:extLst>
              <a:ext uri="{FF2B5EF4-FFF2-40B4-BE49-F238E27FC236}">
                <a16:creationId xmlns:a16="http://schemas.microsoft.com/office/drawing/2014/main" id="{3BB00A3F-001C-6379-A99B-32A9D6C2B201}"/>
              </a:ext>
            </a:extLst>
          </p:cNvPr>
          <p:cNvPicPr>
            <a:picLocks noGrp="1" noChangeAspect="1"/>
          </p:cNvPicPr>
          <p:nvPr>
            <p:ph sz="quarter" idx="4"/>
          </p:nvPr>
        </p:nvPicPr>
        <p:blipFill>
          <a:blip r:embed="rId3"/>
          <a:stretch>
            <a:fillRect/>
          </a:stretch>
        </p:blipFill>
        <p:spPr>
          <a:xfrm>
            <a:off x="4668866" y="1825728"/>
            <a:ext cx="3959225" cy="2420551"/>
          </a:xfrm>
          <a:prstGeom prst="rect">
            <a:avLst/>
          </a:prstGeom>
        </p:spPr>
      </p:pic>
    </p:spTree>
    <p:extLst>
      <p:ext uri="{BB962C8B-B14F-4D97-AF65-F5344CB8AC3E}">
        <p14:creationId xmlns:p14="http://schemas.microsoft.com/office/powerpoint/2010/main" val="584074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F661D7-5A92-B693-D25D-3F641DDC13D1}"/>
              </a:ext>
            </a:extLst>
          </p:cNvPr>
          <p:cNvSpPr>
            <a:spLocks noGrp="1"/>
          </p:cNvSpPr>
          <p:nvPr>
            <p:ph type="title"/>
          </p:nvPr>
        </p:nvSpPr>
        <p:spPr/>
        <p:txBody>
          <a:bodyPr/>
          <a:lstStyle/>
          <a:p>
            <a:r>
              <a:rPr lang="sv-SE" dirty="0"/>
              <a:t>Bedömnings-/handledningssamtal</a:t>
            </a:r>
          </a:p>
        </p:txBody>
      </p:sp>
      <p:sp>
        <p:nvSpPr>
          <p:cNvPr id="3" name="Platshållare för text 2">
            <a:extLst>
              <a:ext uri="{FF2B5EF4-FFF2-40B4-BE49-F238E27FC236}">
                <a16:creationId xmlns:a16="http://schemas.microsoft.com/office/drawing/2014/main" id="{001DA6A9-C4EE-A693-6E28-72F00A31FC88}"/>
              </a:ext>
            </a:extLst>
          </p:cNvPr>
          <p:cNvSpPr>
            <a:spLocks noGrp="1"/>
          </p:cNvSpPr>
          <p:nvPr>
            <p:ph type="body" idx="1"/>
          </p:nvPr>
        </p:nvSpPr>
        <p:spPr/>
        <p:txBody>
          <a:bodyPr/>
          <a:lstStyle/>
          <a:p>
            <a:endParaRPr lang="sv-SE"/>
          </a:p>
        </p:txBody>
      </p:sp>
      <p:sp>
        <p:nvSpPr>
          <p:cNvPr id="4" name="Platshållare för innehåll 3">
            <a:extLst>
              <a:ext uri="{FF2B5EF4-FFF2-40B4-BE49-F238E27FC236}">
                <a16:creationId xmlns:a16="http://schemas.microsoft.com/office/drawing/2014/main" id="{17FDDCAD-8263-271F-1AC3-0ABD7F25D298}"/>
              </a:ext>
            </a:extLst>
          </p:cNvPr>
          <p:cNvSpPr>
            <a:spLocks noGrp="1"/>
          </p:cNvSpPr>
          <p:nvPr>
            <p:ph sz="half" idx="2"/>
          </p:nvPr>
        </p:nvSpPr>
        <p:spPr>
          <a:xfrm>
            <a:off x="269851" y="1258043"/>
            <a:ext cx="5091858" cy="2840630"/>
          </a:xfrm>
        </p:spPr>
        <p:txBody>
          <a:bodyPr/>
          <a:lstStyle/>
          <a:p>
            <a:pPr>
              <a:lnSpc>
                <a:spcPct val="150000"/>
              </a:lnSpc>
              <a:spcAft>
                <a:spcPts val="1501"/>
              </a:spcAft>
            </a:pPr>
            <a:r>
              <a:rPr lang="sv-SE" altLang="sv-SE" sz="1400" dirty="0">
                <a:ea typeface="ＭＳ Ｐゴシック" pitchFamily="-109" charset="-128"/>
                <a:cs typeface="Times New Roman" pitchFamily="18" charset="0"/>
              </a:rPr>
              <a:t>Handledaren ansvarar för fortlöpande handledningssamtal samt mittbedömning och bedömning vid VFU-periodens slut. </a:t>
            </a:r>
          </a:p>
          <a:p>
            <a:pPr>
              <a:lnSpc>
                <a:spcPct val="150000"/>
              </a:lnSpc>
              <a:spcAft>
                <a:spcPts val="1501"/>
              </a:spcAft>
            </a:pPr>
            <a:r>
              <a:rPr lang="sv-SE" altLang="sv-SE" sz="1400" dirty="0">
                <a:ea typeface="ＭＳ Ｐゴシック" pitchFamily="-109" charset="-128"/>
                <a:cs typeface="Times New Roman" pitchFamily="18" charset="0"/>
              </a:rPr>
              <a:t>Vid mittbedömningssamtal utvärderar och planerar student och handledare tillsammans vägen fram till hur lärandemålen i VFU ska uppnås. Handledaren kan också förmedla råd för studentens fortsatta utbildningstid. </a:t>
            </a:r>
          </a:p>
          <a:p>
            <a:pPr>
              <a:lnSpc>
                <a:spcPct val="150000"/>
              </a:lnSpc>
              <a:spcAft>
                <a:spcPts val="1501"/>
              </a:spcAft>
            </a:pPr>
            <a:r>
              <a:rPr lang="sv-SE" altLang="sv-SE" sz="1400" dirty="0">
                <a:ea typeface="ＭＳ Ｐゴシック" pitchFamily="-109" charset="-128"/>
                <a:cs typeface="Times New Roman" pitchFamily="18" charset="0"/>
              </a:rPr>
              <a:t>Inför bedömningssamtal ska studenten vara väl förberedd, lärandeplanen är en hjälp i dessa förberedelser. </a:t>
            </a:r>
          </a:p>
          <a:p>
            <a:pPr>
              <a:lnSpc>
                <a:spcPct val="150000"/>
              </a:lnSpc>
              <a:spcAft>
                <a:spcPts val="1501"/>
              </a:spcAft>
            </a:pPr>
            <a:r>
              <a:rPr lang="sv-SE" altLang="sv-SE" sz="1400" dirty="0">
                <a:ea typeface="ＭＳ Ｐゴシック" pitchFamily="-109" charset="-128"/>
                <a:cs typeface="Times New Roman" pitchFamily="18" charset="0"/>
              </a:rPr>
              <a:t>Handledaren har bedömnings-(betygs)underlaget som stöd för bedömningen (finns i </a:t>
            </a:r>
            <a:r>
              <a:rPr lang="sv-SE" altLang="sv-SE" sz="1400" dirty="0" err="1">
                <a:ea typeface="ＭＳ Ｐゴシック" pitchFamily="-109" charset="-128"/>
                <a:cs typeface="Times New Roman" pitchFamily="18" charset="0"/>
              </a:rPr>
              <a:t>wiseflow</a:t>
            </a:r>
            <a:r>
              <a:rPr lang="sv-SE" altLang="sv-SE" sz="1400" dirty="0">
                <a:ea typeface="ＭＳ Ｐゴシック" pitchFamily="-109" charset="-128"/>
                <a:cs typeface="Times New Roman" pitchFamily="18" charset="0"/>
              </a:rPr>
              <a:t>). </a:t>
            </a:r>
          </a:p>
          <a:p>
            <a:endParaRPr lang="sv-SE" dirty="0"/>
          </a:p>
        </p:txBody>
      </p:sp>
      <p:sp>
        <p:nvSpPr>
          <p:cNvPr id="5" name="Platshållare för text 4">
            <a:extLst>
              <a:ext uri="{FF2B5EF4-FFF2-40B4-BE49-F238E27FC236}">
                <a16:creationId xmlns:a16="http://schemas.microsoft.com/office/drawing/2014/main" id="{1D9B406E-873B-EDF5-1353-97D18E140A85}"/>
              </a:ext>
            </a:extLst>
          </p:cNvPr>
          <p:cNvSpPr>
            <a:spLocks noGrp="1"/>
          </p:cNvSpPr>
          <p:nvPr>
            <p:ph type="body" sz="quarter" idx="3"/>
          </p:nvPr>
        </p:nvSpPr>
        <p:spPr/>
        <p:txBody>
          <a:bodyPr/>
          <a:lstStyle/>
          <a:p>
            <a:endParaRPr lang="sv-SE"/>
          </a:p>
        </p:txBody>
      </p:sp>
      <p:pic>
        <p:nvPicPr>
          <p:cNvPr id="11" name="Platshållare för innehåll 10">
            <a:extLst>
              <a:ext uri="{FF2B5EF4-FFF2-40B4-BE49-F238E27FC236}">
                <a16:creationId xmlns:a16="http://schemas.microsoft.com/office/drawing/2014/main" id="{7BB326DF-644B-19F6-C85F-B79D83E18FA5}"/>
              </a:ext>
            </a:extLst>
          </p:cNvPr>
          <p:cNvPicPr>
            <a:picLocks noGrp="1" noChangeAspect="1"/>
          </p:cNvPicPr>
          <p:nvPr>
            <p:ph sz="quarter" idx="4"/>
          </p:nvPr>
        </p:nvPicPr>
        <p:blipFill>
          <a:blip r:embed="rId3"/>
          <a:stretch>
            <a:fillRect/>
          </a:stretch>
        </p:blipFill>
        <p:spPr>
          <a:xfrm>
            <a:off x="5568143" y="1413390"/>
            <a:ext cx="3126013" cy="2840038"/>
          </a:xfrm>
          <a:prstGeom prst="rect">
            <a:avLst/>
          </a:prstGeom>
        </p:spPr>
      </p:pic>
    </p:spTree>
    <p:extLst>
      <p:ext uri="{BB962C8B-B14F-4D97-AF65-F5344CB8AC3E}">
        <p14:creationId xmlns:p14="http://schemas.microsoft.com/office/powerpoint/2010/main" val="3358065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D142DF-0DC9-5C68-B89D-9086825730E8}"/>
              </a:ext>
            </a:extLst>
          </p:cNvPr>
          <p:cNvSpPr>
            <a:spLocks noGrp="1"/>
          </p:cNvSpPr>
          <p:nvPr>
            <p:ph type="title"/>
          </p:nvPr>
        </p:nvSpPr>
        <p:spPr/>
        <p:txBody>
          <a:bodyPr/>
          <a:lstStyle/>
          <a:p>
            <a:r>
              <a:rPr lang="sv-SE" dirty="0"/>
              <a:t>Betyg på delkursen</a:t>
            </a:r>
          </a:p>
        </p:txBody>
      </p:sp>
      <p:sp>
        <p:nvSpPr>
          <p:cNvPr id="7" name="Platshållare för innehåll 6">
            <a:extLst>
              <a:ext uri="{FF2B5EF4-FFF2-40B4-BE49-F238E27FC236}">
                <a16:creationId xmlns:a16="http://schemas.microsoft.com/office/drawing/2014/main" id="{950330EB-2839-E3FA-F08C-F69B24CF8AC5}"/>
              </a:ext>
            </a:extLst>
          </p:cNvPr>
          <p:cNvSpPr>
            <a:spLocks noGrp="1"/>
          </p:cNvSpPr>
          <p:nvPr>
            <p:ph idx="1"/>
          </p:nvPr>
        </p:nvSpPr>
        <p:spPr>
          <a:xfrm>
            <a:off x="449844" y="1315218"/>
            <a:ext cx="6927597" cy="3333086"/>
          </a:xfrm>
        </p:spPr>
        <p:txBody>
          <a:bodyPr/>
          <a:lstStyle/>
          <a:p>
            <a:pPr marL="0" indent="0">
              <a:lnSpc>
                <a:spcPct val="115000"/>
              </a:lnSpc>
              <a:spcAft>
                <a:spcPts val="1501"/>
              </a:spcAft>
              <a:buNone/>
            </a:pPr>
            <a:r>
              <a:rPr lang="sv-SE" altLang="sv-SE" dirty="0">
                <a:ea typeface="ＭＳ Ｐゴシック" pitchFamily="-109" charset="-128"/>
                <a:cs typeface="Times New Roman" pitchFamily="18" charset="0"/>
              </a:rPr>
              <a:t>Bedömning i delkursen verksamhetsförlagd utbildning omfattar:</a:t>
            </a:r>
          </a:p>
          <a:p>
            <a:pPr marL="428768" indent="-428768">
              <a:lnSpc>
                <a:spcPct val="115000"/>
              </a:lnSpc>
              <a:spcAft>
                <a:spcPts val="1501"/>
              </a:spcAft>
              <a:buFont typeface="Arial" panose="020B0604020202020204" pitchFamily="34" charset="0"/>
              <a:buChar char="•"/>
            </a:pPr>
            <a:r>
              <a:rPr lang="sv-SE" altLang="sv-SE" dirty="0">
                <a:ea typeface="ＭＳ Ｐゴシック" pitchFamily="-109" charset="-128"/>
                <a:cs typeface="Times New Roman" pitchFamily="18" charset="0"/>
              </a:rPr>
              <a:t> Bedömnings(betygs-)underlaget från VFU-handledaren </a:t>
            </a:r>
            <a:br>
              <a:rPr lang="sv-SE" altLang="sv-SE" dirty="0">
                <a:ea typeface="ＭＳ Ｐゴシック" pitchFamily="-109" charset="-128"/>
                <a:cs typeface="Times New Roman" pitchFamily="18" charset="0"/>
              </a:rPr>
            </a:br>
            <a:r>
              <a:rPr lang="sv-SE" altLang="sv-SE" dirty="0">
                <a:ea typeface="ＭＳ Ｐゴシック" pitchFamily="-109" charset="-128"/>
                <a:cs typeface="Times New Roman" pitchFamily="18" charset="0"/>
              </a:rPr>
              <a:t>fylls i, i </a:t>
            </a:r>
            <a:r>
              <a:rPr lang="sv-SE" altLang="sv-SE" dirty="0" err="1">
                <a:ea typeface="ＭＳ Ｐゴシック" pitchFamily="-109" charset="-128"/>
                <a:cs typeface="Times New Roman" pitchFamily="18" charset="0"/>
              </a:rPr>
              <a:t>wiseflow</a:t>
            </a:r>
            <a:endParaRPr lang="sv-SE" altLang="sv-SE" dirty="0">
              <a:ea typeface="ＭＳ Ｐゴシック" pitchFamily="-109" charset="-128"/>
              <a:cs typeface="Times New Roman" pitchFamily="18" charset="0"/>
            </a:endParaRPr>
          </a:p>
          <a:p>
            <a:pPr marL="428768" indent="-428768">
              <a:lnSpc>
                <a:spcPct val="115000"/>
              </a:lnSpc>
              <a:spcAft>
                <a:spcPts val="1501"/>
              </a:spcAft>
              <a:buFont typeface="Arial" panose="020B0604020202020204" pitchFamily="34" charset="0"/>
              <a:buChar char="•"/>
            </a:pPr>
            <a:r>
              <a:rPr lang="sv-SE" altLang="sv-SE" dirty="0">
                <a:ea typeface="ＭＳ Ｐゴシック" pitchFamily="-109" charset="-128"/>
                <a:cs typeface="Times New Roman" pitchFamily="18" charset="0"/>
              </a:rPr>
              <a:t> Deltagande vid VFU-seminarium </a:t>
            </a:r>
          </a:p>
          <a:p>
            <a:pPr marL="428768" indent="-428768">
              <a:lnSpc>
                <a:spcPct val="115000"/>
              </a:lnSpc>
              <a:spcAft>
                <a:spcPts val="1501"/>
              </a:spcAft>
              <a:buFont typeface="Arial" panose="020B0604020202020204" pitchFamily="34" charset="0"/>
              <a:buChar char="•"/>
            </a:pPr>
            <a:r>
              <a:rPr lang="sv-SE" altLang="sv-SE" dirty="0">
                <a:ea typeface="ＭＳ Ｐゴシック" pitchFamily="-109" charset="-128"/>
                <a:cs typeface="Times New Roman" pitchFamily="18" charset="0"/>
              </a:rPr>
              <a:t>Bedömning av skriftlig examinationsuppgift (del I, II, III) </a:t>
            </a:r>
          </a:p>
          <a:p>
            <a:pPr marL="0" indent="0">
              <a:lnSpc>
                <a:spcPct val="115000"/>
              </a:lnSpc>
              <a:spcAft>
                <a:spcPts val="1501"/>
              </a:spcAft>
              <a:buNone/>
            </a:pPr>
            <a:r>
              <a:rPr lang="sv-SE" altLang="sv-SE" dirty="0">
                <a:ea typeface="ＭＳ Ｐゴシック" pitchFamily="-109" charset="-128"/>
                <a:cs typeface="Times New Roman" pitchFamily="18" charset="0"/>
              </a:rPr>
              <a:t>Bedömning görs enligt betygen underkänd eller godkänd  </a:t>
            </a:r>
          </a:p>
          <a:p>
            <a:endParaRPr lang="sv-SE" dirty="0"/>
          </a:p>
        </p:txBody>
      </p:sp>
    </p:spTree>
    <p:extLst>
      <p:ext uri="{BB962C8B-B14F-4D97-AF65-F5344CB8AC3E}">
        <p14:creationId xmlns:p14="http://schemas.microsoft.com/office/powerpoint/2010/main" val="1496786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CA9DFE-1B20-9AE0-4289-5E18F871FD74}"/>
              </a:ext>
            </a:extLst>
          </p:cNvPr>
          <p:cNvSpPr>
            <a:spLocks noGrp="1"/>
          </p:cNvSpPr>
          <p:nvPr>
            <p:ph type="title"/>
          </p:nvPr>
        </p:nvSpPr>
        <p:spPr/>
        <p:txBody>
          <a:bodyPr/>
          <a:lstStyle/>
          <a:p>
            <a:r>
              <a:rPr lang="sv-SE" sz="2800" dirty="0"/>
              <a:t>Skriftlig examinationsuppgift</a:t>
            </a:r>
          </a:p>
        </p:txBody>
      </p:sp>
      <p:sp>
        <p:nvSpPr>
          <p:cNvPr id="3" name="Platshållare för innehåll 2">
            <a:extLst>
              <a:ext uri="{FF2B5EF4-FFF2-40B4-BE49-F238E27FC236}">
                <a16:creationId xmlns:a16="http://schemas.microsoft.com/office/drawing/2014/main" id="{18EC0ADB-0BFE-A653-FCDC-E03E2F0CA65D}"/>
              </a:ext>
            </a:extLst>
          </p:cNvPr>
          <p:cNvSpPr>
            <a:spLocks noGrp="1"/>
          </p:cNvSpPr>
          <p:nvPr>
            <p:ph idx="1"/>
          </p:nvPr>
        </p:nvSpPr>
        <p:spPr>
          <a:xfrm>
            <a:off x="387499" y="1115753"/>
            <a:ext cx="8306656" cy="3333086"/>
          </a:xfrm>
        </p:spPr>
        <p:txBody>
          <a:bodyPr/>
          <a:lstStyle/>
          <a:p>
            <a:pPr marL="0" indent="0">
              <a:buNone/>
            </a:pPr>
            <a:r>
              <a:rPr lang="sv-SE" sz="1600" dirty="0"/>
              <a:t>Består av tre delar:</a:t>
            </a:r>
          </a:p>
          <a:p>
            <a:pPr marL="342900" indent="-342900">
              <a:buFont typeface="+mj-lt"/>
              <a:buAutoNum type="arabicPeriod"/>
            </a:pPr>
            <a:r>
              <a:rPr lang="sv-SE" sz="1600" dirty="0"/>
              <a:t>Studenten ska beskriva en arbetsterapeutisk utredningssituation som de utfört under sin VFU. Situationen ska struktureras och beskrivas utifrån arbetsterapiprocess, </a:t>
            </a:r>
            <a:r>
              <a:rPr lang="sv-SE" sz="1600" dirty="0" err="1"/>
              <a:t>Occupational</a:t>
            </a:r>
            <a:r>
              <a:rPr lang="sv-SE" sz="1600" dirty="0"/>
              <a:t> </a:t>
            </a:r>
            <a:r>
              <a:rPr lang="sv-SE" sz="1600" dirty="0" err="1"/>
              <a:t>Performance</a:t>
            </a:r>
            <a:r>
              <a:rPr lang="sv-SE" sz="1600" dirty="0"/>
              <a:t> Process </a:t>
            </a:r>
            <a:r>
              <a:rPr lang="sv-SE" sz="1600" dirty="0" err="1"/>
              <a:t>Model</a:t>
            </a:r>
            <a:r>
              <a:rPr lang="sv-SE" sz="1600" dirty="0"/>
              <a:t> (OPPM) (CAOT, 1997). </a:t>
            </a:r>
            <a:r>
              <a:rPr lang="sv-SE" sz="1600" b="1" dirty="0"/>
              <a:t>Samtliga</a:t>
            </a:r>
            <a:r>
              <a:rPr lang="sv-SE" sz="1600" dirty="0"/>
              <a:t> steg i arbetsterapiprocessen OPPM ska beskrivas men med </a:t>
            </a:r>
            <a:r>
              <a:rPr lang="sv-SE" sz="1600" b="1" dirty="0"/>
              <a:t>tyngdpunkt på utredningsbeskrivning </a:t>
            </a:r>
            <a:r>
              <a:rPr lang="sv-SE" sz="1600" dirty="0"/>
              <a:t>(där studenten inleder din arbetsterapeutiska utredning genom en intervju).</a:t>
            </a:r>
            <a:br>
              <a:rPr lang="sv-SE" sz="1600" dirty="0"/>
            </a:br>
            <a:endParaRPr lang="sv-SE" sz="1600" dirty="0"/>
          </a:p>
          <a:p>
            <a:pPr marL="342900" indent="-342900">
              <a:buFont typeface="+mj-lt"/>
              <a:buAutoNum type="arabicPeriod"/>
            </a:pPr>
            <a:r>
              <a:rPr lang="sv-SE" sz="1600" dirty="0"/>
              <a:t>Vidare ska studenten redogöra </a:t>
            </a:r>
            <a:r>
              <a:rPr lang="sv-SE" sz="1400" dirty="0"/>
              <a:t>för ett professionellt förhållningssätt som beskriver en klientsituation och eventuellt deras närstående där det framgår att hur förhållningssätt ändrats/anpassats relaterat till en händelse som observerats under VFU.</a:t>
            </a:r>
            <a:br>
              <a:rPr lang="sv-SE" sz="1400" dirty="0"/>
            </a:br>
            <a:endParaRPr lang="sv-SE" sz="1400" dirty="0"/>
          </a:p>
          <a:p>
            <a:pPr marL="342900" indent="-342900">
              <a:buFont typeface="+mj-lt"/>
              <a:buAutoNum type="arabicPeriod"/>
            </a:pPr>
            <a:r>
              <a:rPr lang="sv-SE" sz="1600" dirty="0"/>
              <a:t>Studenten gör en personlig reflektion kring utförd utredning.</a:t>
            </a:r>
            <a:endParaRPr lang="sv-SE" dirty="0"/>
          </a:p>
        </p:txBody>
      </p:sp>
    </p:spTree>
    <p:extLst>
      <p:ext uri="{BB962C8B-B14F-4D97-AF65-F5344CB8AC3E}">
        <p14:creationId xmlns:p14="http://schemas.microsoft.com/office/powerpoint/2010/main" val="2618854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1F6890-ED7B-E5FB-53AE-4F31CE3D7C0A}"/>
              </a:ext>
            </a:extLst>
          </p:cNvPr>
          <p:cNvSpPr>
            <a:spLocks noGrp="1"/>
          </p:cNvSpPr>
          <p:nvPr>
            <p:ph type="title"/>
          </p:nvPr>
        </p:nvSpPr>
        <p:spPr/>
        <p:txBody>
          <a:bodyPr/>
          <a:lstStyle/>
          <a:p>
            <a:r>
              <a:rPr lang="sv-SE" sz="3200" dirty="0">
                <a:solidFill>
                  <a:srgbClr val="FFFF00"/>
                </a:solidFill>
              </a:rPr>
              <a:t>Förväntningar på handledaren</a:t>
            </a:r>
            <a:endParaRPr lang="sv-SE" dirty="0">
              <a:solidFill>
                <a:srgbClr val="FFFF00"/>
              </a:solidFill>
            </a:endParaRPr>
          </a:p>
        </p:txBody>
      </p:sp>
      <p:sp>
        <p:nvSpPr>
          <p:cNvPr id="3" name="Platshållare för innehåll 2">
            <a:extLst>
              <a:ext uri="{FF2B5EF4-FFF2-40B4-BE49-F238E27FC236}">
                <a16:creationId xmlns:a16="http://schemas.microsoft.com/office/drawing/2014/main" id="{D324D890-7032-2067-6FA8-D1AC3BB7DF9B}"/>
              </a:ext>
            </a:extLst>
          </p:cNvPr>
          <p:cNvSpPr>
            <a:spLocks noGrp="1"/>
          </p:cNvSpPr>
          <p:nvPr>
            <p:ph idx="1"/>
          </p:nvPr>
        </p:nvSpPr>
        <p:spPr/>
        <p:txBody>
          <a:bodyPr/>
          <a:lstStyle/>
          <a:p>
            <a:pPr marL="342900" lvl="0" indent="-342900">
              <a:buFont typeface="Symbol" panose="05050102010706020507" pitchFamily="18" charset="2"/>
              <a:buChar char=""/>
            </a:pPr>
            <a:r>
              <a:rPr lang="sv-SE" dirty="0">
                <a:latin typeface="Calibri" panose="020F0502020204030204" pitchFamily="34" charset="0"/>
                <a:ea typeface="Times New Roman" panose="02020603050405020304" pitchFamily="18" charset="0"/>
                <a:cs typeface="Times New Roman" panose="02020603050405020304" pitchFamily="18" charset="0"/>
              </a:rPr>
              <a:t>Tydlig för-/efterhandledning med handledaren. </a:t>
            </a:r>
            <a:endParaRPr lang="sv-S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sv-SE" dirty="0">
                <a:latin typeface="Calibri" panose="020F0502020204030204" pitchFamily="34" charset="0"/>
                <a:ea typeface="Times New Roman" panose="02020603050405020304" pitchFamily="18" charset="0"/>
                <a:cs typeface="Times New Roman" panose="02020603050405020304" pitchFamily="18" charset="0"/>
              </a:rPr>
              <a:t>Tillfällen för intervju med stöd av COPM/ADL-taxonomin skapas i verksamheten. </a:t>
            </a:r>
            <a:endParaRPr lang="sv-S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sv-SE" dirty="0">
                <a:latin typeface="Calibri" panose="020F0502020204030204" pitchFamily="34" charset="0"/>
                <a:ea typeface="Times New Roman" panose="02020603050405020304" pitchFamily="18" charset="0"/>
                <a:cs typeface="Times New Roman" panose="02020603050405020304" pitchFamily="18" charset="0"/>
              </a:rPr>
              <a:t>Tillfällen för observation med stöd av ADL-taxonomin skapas  </a:t>
            </a:r>
            <a:endParaRPr lang="sv-S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sv-SE" dirty="0">
                <a:latin typeface="Calibri" panose="020F0502020204030204" pitchFamily="34" charset="0"/>
                <a:ea typeface="Times New Roman" panose="02020603050405020304" pitchFamily="18" charset="0"/>
                <a:cs typeface="Times New Roman" panose="02020603050405020304" pitchFamily="18" charset="0"/>
              </a:rPr>
              <a:t>Tydlig handledning i samband med att student genomför intervju, se intervjutillfällena som träning, dela upp intervjutillfällen i ”smådelar”. </a:t>
            </a:r>
            <a:endParaRPr lang="sv-S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sv-SE" dirty="0">
                <a:latin typeface="Calibri" panose="020F0502020204030204" pitchFamily="34" charset="0"/>
                <a:ea typeface="Times New Roman" panose="02020603050405020304" pitchFamily="18" charset="0"/>
                <a:cs typeface="Times New Roman" panose="02020603050405020304" pitchFamily="18" charset="0"/>
              </a:rPr>
              <a:t>Strukturerade reflektionstillfällen med handledaren.</a:t>
            </a:r>
          </a:p>
          <a:p>
            <a:pPr marL="342900" lvl="0" indent="-342900">
              <a:buFont typeface="Symbol" panose="05050102010706020507" pitchFamily="18" charset="2"/>
              <a:buChar char=""/>
            </a:pPr>
            <a:r>
              <a:rPr lang="sv-SE" dirty="0">
                <a:latin typeface="Calibri" panose="020F0502020204030204" pitchFamily="34" charset="0"/>
                <a:ea typeface="Times New Roman" panose="02020603050405020304" pitchFamily="18" charset="0"/>
                <a:cs typeface="Times New Roman" panose="02020603050405020304" pitchFamily="18" charset="0"/>
              </a:rPr>
              <a:t>Fokus på fysisk funktionsnedsättning vid handledning.</a:t>
            </a:r>
          </a:p>
          <a:p>
            <a:pPr marL="342900" indent="-342900">
              <a:buFont typeface="Symbol" panose="05050102010706020507" pitchFamily="18" charset="2"/>
              <a:buChar char=""/>
            </a:pPr>
            <a:r>
              <a:rPr lang="sv-SE" sz="1600" dirty="0"/>
              <a:t>Viktigt att få öva Dokumentation – innehåll (precist och koncist) !</a:t>
            </a:r>
          </a:p>
          <a:p>
            <a:pPr marL="342900" lvl="0" indent="-342900">
              <a:buFont typeface="Symbol" panose="05050102010706020507" pitchFamily="18" charset="2"/>
              <a:buChar char=""/>
            </a:pPr>
            <a:endParaRPr lang="sv-SE" dirty="0">
              <a:latin typeface="Calibri" panose="020F0502020204030204" pitchFamily="34" charset="0"/>
              <a:ea typeface="Times New Roman" panose="02020603050405020304" pitchFamily="18" charset="0"/>
              <a:cs typeface="Times New Roman" panose="02020603050405020304" pitchFamily="18" charset="0"/>
            </a:endParaRPr>
          </a:p>
          <a:p>
            <a:endParaRPr lang="sv-SE" dirty="0"/>
          </a:p>
        </p:txBody>
      </p:sp>
    </p:spTree>
    <p:extLst>
      <p:ext uri="{BB962C8B-B14F-4D97-AF65-F5344CB8AC3E}">
        <p14:creationId xmlns:p14="http://schemas.microsoft.com/office/powerpoint/2010/main" val="156922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05D97E-95A5-DB50-B07C-6F0ACE7FCE72}"/>
              </a:ext>
            </a:extLst>
          </p:cNvPr>
          <p:cNvSpPr>
            <a:spLocks noGrp="1"/>
          </p:cNvSpPr>
          <p:nvPr>
            <p:ph type="title"/>
          </p:nvPr>
        </p:nvSpPr>
        <p:spPr/>
        <p:txBody>
          <a:bodyPr/>
          <a:lstStyle/>
          <a:p>
            <a:r>
              <a:rPr lang="sv-SE" dirty="0"/>
              <a:t>Tips till handledaren</a:t>
            </a:r>
          </a:p>
        </p:txBody>
      </p:sp>
      <p:sp>
        <p:nvSpPr>
          <p:cNvPr id="3" name="Platshållare för innehåll 2">
            <a:extLst>
              <a:ext uri="{FF2B5EF4-FFF2-40B4-BE49-F238E27FC236}">
                <a16:creationId xmlns:a16="http://schemas.microsoft.com/office/drawing/2014/main" id="{54950D2A-DF85-429C-9ED1-7F92B6A18978}"/>
              </a:ext>
            </a:extLst>
          </p:cNvPr>
          <p:cNvSpPr>
            <a:spLocks noGrp="1"/>
          </p:cNvSpPr>
          <p:nvPr>
            <p:ph idx="1"/>
          </p:nvPr>
        </p:nvSpPr>
        <p:spPr>
          <a:xfrm>
            <a:off x="380573" y="1191952"/>
            <a:ext cx="6927597" cy="3333086"/>
          </a:xfrm>
        </p:spPr>
        <p:txBody>
          <a:bodyPr/>
          <a:lstStyle/>
          <a:p>
            <a:r>
              <a:rPr lang="sv-SE" b="1" dirty="0"/>
              <a:t>Tänk högt </a:t>
            </a:r>
            <a:r>
              <a:rPr lang="sv-SE" dirty="0"/>
              <a:t>så att studenten kan höra vad som händer i ditt huvud. Det är svårt för studenter att följa alla steg du tar när du fattar olika beslut. Studenter lär sig inte bara genom att se hur du gör, försök att dela dina tankar kontinuerligt.</a:t>
            </a:r>
          </a:p>
          <a:p>
            <a:endParaRPr lang="sv-SE" dirty="0"/>
          </a:p>
          <a:p>
            <a:r>
              <a:rPr lang="sv-SE" b="1" dirty="0"/>
              <a:t>Ställ frågor som ”vad” och ”varför” </a:t>
            </a:r>
            <a:r>
              <a:rPr lang="sv-SE" dirty="0"/>
              <a:t>när det gäller studentens kliniska beslut. Det är frågor som studenter fasar för eftersom det finns en risk de verkar okunniga, men studenter behöver fråga sig själva de här frågorna. Om du inte vet </a:t>
            </a:r>
            <a:r>
              <a:rPr lang="sv-SE" b="1" dirty="0"/>
              <a:t>varför</a:t>
            </a:r>
            <a:r>
              <a:rPr lang="sv-SE" dirty="0"/>
              <a:t> du gör någonting måste du verkligen stanna upp och tänka över </a:t>
            </a:r>
            <a:r>
              <a:rPr lang="sv-SE" b="1" dirty="0"/>
              <a:t>vad </a:t>
            </a:r>
            <a:r>
              <a:rPr lang="sv-SE" dirty="0"/>
              <a:t>du gör – tänk på att ställa frågorna så att de inte uppfattas som kritik</a:t>
            </a:r>
          </a:p>
          <a:p>
            <a:endParaRPr lang="sv-SE" dirty="0"/>
          </a:p>
        </p:txBody>
      </p:sp>
    </p:spTree>
    <p:extLst>
      <p:ext uri="{BB962C8B-B14F-4D97-AF65-F5344CB8AC3E}">
        <p14:creationId xmlns:p14="http://schemas.microsoft.com/office/powerpoint/2010/main" val="3920506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E56539D-DCE8-5139-B1FC-9DBD27B93A23}"/>
              </a:ext>
            </a:extLst>
          </p:cNvPr>
          <p:cNvSpPr>
            <a:spLocks noGrp="1"/>
          </p:cNvSpPr>
          <p:nvPr>
            <p:ph type="title"/>
          </p:nvPr>
        </p:nvSpPr>
        <p:spPr/>
        <p:txBody>
          <a:bodyPr/>
          <a:lstStyle/>
          <a:p>
            <a:endParaRPr lang="sv-SE" dirty="0"/>
          </a:p>
        </p:txBody>
      </p:sp>
      <p:pic>
        <p:nvPicPr>
          <p:cNvPr id="8" name="Bildobjekt 7">
            <a:extLst>
              <a:ext uri="{FF2B5EF4-FFF2-40B4-BE49-F238E27FC236}">
                <a16:creationId xmlns:a16="http://schemas.microsoft.com/office/drawing/2014/main" id="{E04DDB89-765F-3066-5BCB-7749C4C3210E}"/>
              </a:ext>
            </a:extLst>
          </p:cNvPr>
          <p:cNvPicPr>
            <a:picLocks noChangeAspect="1"/>
          </p:cNvPicPr>
          <p:nvPr/>
        </p:nvPicPr>
        <p:blipFill>
          <a:blip r:embed="rId3"/>
          <a:stretch>
            <a:fillRect/>
          </a:stretch>
        </p:blipFill>
        <p:spPr>
          <a:xfrm>
            <a:off x="329337" y="38100"/>
            <a:ext cx="7646264" cy="4993642"/>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Pennanteckning 8">
                <a:extLst>
                  <a:ext uri="{FF2B5EF4-FFF2-40B4-BE49-F238E27FC236}">
                    <a16:creationId xmlns:a16="http://schemas.microsoft.com/office/drawing/2014/main" id="{A9BF3291-CB7B-2E6A-3BD3-E16BEB7AF058}"/>
                  </a:ext>
                </a:extLst>
              </p14:cNvPr>
              <p14:cNvContentPartPr/>
              <p14:nvPr/>
            </p14:nvContentPartPr>
            <p14:xfrm>
              <a:off x="-1575200" y="3911540"/>
              <a:ext cx="360" cy="360"/>
            </p14:xfrm>
          </p:contentPart>
        </mc:Choice>
        <mc:Fallback xmlns="">
          <p:pic>
            <p:nvPicPr>
              <p:cNvPr id="9" name="Pennanteckning 8">
                <a:extLst>
                  <a:ext uri="{FF2B5EF4-FFF2-40B4-BE49-F238E27FC236}">
                    <a16:creationId xmlns:a16="http://schemas.microsoft.com/office/drawing/2014/main" id="{A9BF3291-CB7B-2E6A-3BD3-E16BEB7AF058}"/>
                  </a:ext>
                </a:extLst>
              </p:cNvPr>
              <p:cNvPicPr/>
              <p:nvPr/>
            </p:nvPicPr>
            <p:blipFill>
              <a:blip r:embed="rId5"/>
              <a:stretch>
                <a:fillRect/>
              </a:stretch>
            </p:blipFill>
            <p:spPr>
              <a:xfrm>
                <a:off x="-1610840" y="383954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Pennanteckning 10">
                <a:extLst>
                  <a:ext uri="{FF2B5EF4-FFF2-40B4-BE49-F238E27FC236}">
                    <a16:creationId xmlns:a16="http://schemas.microsoft.com/office/drawing/2014/main" id="{8A8DADCD-1C73-46D5-B8AE-E73F7E901323}"/>
                  </a:ext>
                </a:extLst>
              </p14:cNvPr>
              <p14:cNvContentPartPr/>
              <p14:nvPr/>
            </p14:nvContentPartPr>
            <p14:xfrm>
              <a:off x="468520" y="4064180"/>
              <a:ext cx="1106280" cy="720"/>
            </p14:xfrm>
          </p:contentPart>
        </mc:Choice>
        <mc:Fallback xmlns="">
          <p:pic>
            <p:nvPicPr>
              <p:cNvPr id="11" name="Pennanteckning 10">
                <a:extLst>
                  <a:ext uri="{FF2B5EF4-FFF2-40B4-BE49-F238E27FC236}">
                    <a16:creationId xmlns:a16="http://schemas.microsoft.com/office/drawing/2014/main" id="{8A8DADCD-1C73-46D5-B8AE-E73F7E901323}"/>
                  </a:ext>
                </a:extLst>
              </p:cNvPr>
              <p:cNvPicPr/>
              <p:nvPr/>
            </p:nvPicPr>
            <p:blipFill>
              <a:blip r:embed="rId7"/>
              <a:stretch>
                <a:fillRect/>
              </a:stretch>
            </p:blipFill>
            <p:spPr>
              <a:xfrm>
                <a:off x="432880" y="3920180"/>
                <a:ext cx="11779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Pennanteckning 12">
                <a:extLst>
                  <a:ext uri="{FF2B5EF4-FFF2-40B4-BE49-F238E27FC236}">
                    <a16:creationId xmlns:a16="http://schemas.microsoft.com/office/drawing/2014/main" id="{E6B83885-E818-4282-7791-BEA5F7605554}"/>
                  </a:ext>
                </a:extLst>
              </p14:cNvPr>
              <p14:cNvContentPartPr/>
              <p14:nvPr/>
            </p14:nvContentPartPr>
            <p14:xfrm>
              <a:off x="469600" y="3734060"/>
              <a:ext cx="7163640" cy="255240"/>
            </p14:xfrm>
          </p:contentPart>
        </mc:Choice>
        <mc:Fallback xmlns="">
          <p:pic>
            <p:nvPicPr>
              <p:cNvPr id="13" name="Pennanteckning 12">
                <a:extLst>
                  <a:ext uri="{FF2B5EF4-FFF2-40B4-BE49-F238E27FC236}">
                    <a16:creationId xmlns:a16="http://schemas.microsoft.com/office/drawing/2014/main" id="{E6B83885-E818-4282-7791-BEA5F7605554}"/>
                  </a:ext>
                </a:extLst>
              </p:cNvPr>
              <p:cNvPicPr/>
              <p:nvPr/>
            </p:nvPicPr>
            <p:blipFill>
              <a:blip r:embed="rId9"/>
              <a:stretch>
                <a:fillRect/>
              </a:stretch>
            </p:blipFill>
            <p:spPr>
              <a:xfrm>
                <a:off x="433600" y="3662420"/>
                <a:ext cx="7235280" cy="398880"/>
              </a:xfrm>
              <a:prstGeom prst="rect">
                <a:avLst/>
              </a:prstGeom>
            </p:spPr>
          </p:pic>
        </mc:Fallback>
      </mc:AlternateContent>
    </p:spTree>
    <p:extLst>
      <p:ext uri="{BB962C8B-B14F-4D97-AF65-F5344CB8AC3E}">
        <p14:creationId xmlns:p14="http://schemas.microsoft.com/office/powerpoint/2010/main" val="2408425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6499A4-420E-08C7-92E4-9DB893C0F5D3}"/>
              </a:ext>
            </a:extLst>
          </p:cNvPr>
          <p:cNvSpPr>
            <a:spLocks noGrp="1"/>
          </p:cNvSpPr>
          <p:nvPr>
            <p:ph type="title"/>
          </p:nvPr>
        </p:nvSpPr>
        <p:spPr>
          <a:xfrm>
            <a:off x="180109" y="262256"/>
            <a:ext cx="6927597" cy="864801"/>
          </a:xfrm>
        </p:spPr>
        <p:txBody>
          <a:bodyPr/>
          <a:lstStyle/>
          <a:p>
            <a:r>
              <a:rPr lang="sv-SE" sz="2800" dirty="0"/>
              <a:t>Bedömningsunderlaget i </a:t>
            </a:r>
            <a:r>
              <a:rPr lang="sv-SE" sz="2800" dirty="0" err="1"/>
              <a:t>WISEflow</a:t>
            </a:r>
            <a:r>
              <a:rPr lang="sv-SE" sz="2800" dirty="0"/>
              <a:t> </a:t>
            </a:r>
            <a:br>
              <a:rPr lang="sv-SE" sz="2800" dirty="0"/>
            </a:br>
            <a:r>
              <a:rPr lang="sv-SE" sz="2400" dirty="0"/>
              <a:t>(fylls i vid slutbedömning)</a:t>
            </a:r>
            <a:br>
              <a:rPr lang="sv-SE" sz="3200" dirty="0"/>
            </a:br>
            <a:endParaRPr lang="sv-SE" dirty="0"/>
          </a:p>
        </p:txBody>
      </p:sp>
      <p:sp>
        <p:nvSpPr>
          <p:cNvPr id="4" name="Platshållare för datum 3">
            <a:extLst>
              <a:ext uri="{FF2B5EF4-FFF2-40B4-BE49-F238E27FC236}">
                <a16:creationId xmlns:a16="http://schemas.microsoft.com/office/drawing/2014/main" id="{380E286E-B369-E2CF-1B34-9F577BA3F613}"/>
              </a:ext>
            </a:extLst>
          </p:cNvPr>
          <p:cNvSpPr>
            <a:spLocks noGrp="1"/>
          </p:cNvSpPr>
          <p:nvPr>
            <p:ph type="dt" sz="half" idx="10"/>
          </p:nvPr>
        </p:nvSpPr>
        <p:spPr>
          <a:xfrm>
            <a:off x="575264" y="-185895"/>
            <a:ext cx="521970" cy="93345"/>
          </a:xfrm>
        </p:spPr>
        <p:txBody>
          <a:bodyPr/>
          <a:lstStyle/>
          <a:p>
            <a:endParaRPr lang="sv-SE" dirty="0"/>
          </a:p>
        </p:txBody>
      </p:sp>
      <p:sp>
        <p:nvSpPr>
          <p:cNvPr id="5" name="Platshållare för bildnummer 4">
            <a:extLst>
              <a:ext uri="{FF2B5EF4-FFF2-40B4-BE49-F238E27FC236}">
                <a16:creationId xmlns:a16="http://schemas.microsoft.com/office/drawing/2014/main" id="{67DBEFB3-10E9-EBBC-6CB0-7C7AB5F450B3}"/>
              </a:ext>
            </a:extLst>
          </p:cNvPr>
          <p:cNvSpPr>
            <a:spLocks noGrp="1"/>
          </p:cNvSpPr>
          <p:nvPr>
            <p:ph type="sldNum" sz="quarter" idx="12"/>
          </p:nvPr>
        </p:nvSpPr>
        <p:spPr/>
        <p:txBody>
          <a:bodyPr/>
          <a:lstStyle/>
          <a:p>
            <a:fld id="{93E21094-39C8-7141-9D46-EE65846EEE17}" type="slidenum">
              <a:rPr lang="sv-SE" smtClean="0"/>
              <a:pPr/>
              <a:t>28</a:t>
            </a:fld>
            <a:endParaRPr lang="sv-SE"/>
          </a:p>
        </p:txBody>
      </p:sp>
      <p:pic>
        <p:nvPicPr>
          <p:cNvPr id="7" name="Platshållare för innehåll 6">
            <a:extLst>
              <a:ext uri="{FF2B5EF4-FFF2-40B4-BE49-F238E27FC236}">
                <a16:creationId xmlns:a16="http://schemas.microsoft.com/office/drawing/2014/main" id="{4925BAB5-ECFE-5A5C-E5A6-321BFABA668C}"/>
              </a:ext>
            </a:extLst>
          </p:cNvPr>
          <p:cNvPicPr>
            <a:picLocks noGrp="1" noChangeAspect="1"/>
          </p:cNvPicPr>
          <p:nvPr>
            <p:ph idx="4294967295"/>
          </p:nvPr>
        </p:nvPicPr>
        <p:blipFill>
          <a:blip r:embed="rId3"/>
          <a:stretch>
            <a:fillRect/>
          </a:stretch>
        </p:blipFill>
        <p:spPr>
          <a:xfrm>
            <a:off x="180109" y="1172844"/>
            <a:ext cx="8283575" cy="3708400"/>
          </a:xfrm>
        </p:spPr>
      </p:pic>
    </p:spTree>
    <p:extLst>
      <p:ext uri="{BB962C8B-B14F-4D97-AF65-F5344CB8AC3E}">
        <p14:creationId xmlns:p14="http://schemas.microsoft.com/office/powerpoint/2010/main" val="2470971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95F0C3-FC4A-A5F6-DD9E-7607C619AD81}"/>
              </a:ext>
            </a:extLst>
          </p:cNvPr>
          <p:cNvSpPr>
            <a:spLocks noGrp="1"/>
          </p:cNvSpPr>
          <p:nvPr>
            <p:ph type="title"/>
          </p:nvPr>
        </p:nvSpPr>
        <p:spPr/>
        <p:txBody>
          <a:bodyPr/>
          <a:lstStyle/>
          <a:p>
            <a:r>
              <a:rPr lang="sv-SE" dirty="0"/>
              <a:t>Skicka in bedömningsunderlaget</a:t>
            </a:r>
            <a:br>
              <a:rPr lang="sv-SE" dirty="0"/>
            </a:br>
            <a:r>
              <a:rPr lang="sv-SE" sz="2000" dirty="0"/>
              <a:t>(görs i samband med slutbedömning av VFU)</a:t>
            </a:r>
          </a:p>
        </p:txBody>
      </p:sp>
      <p:sp>
        <p:nvSpPr>
          <p:cNvPr id="5" name="Platshållare för innehåll 4">
            <a:extLst>
              <a:ext uri="{FF2B5EF4-FFF2-40B4-BE49-F238E27FC236}">
                <a16:creationId xmlns:a16="http://schemas.microsoft.com/office/drawing/2014/main" id="{1E4A5875-9635-EC38-4CB2-8806A2F13153}"/>
              </a:ext>
            </a:extLst>
          </p:cNvPr>
          <p:cNvSpPr>
            <a:spLocks noGrp="1"/>
          </p:cNvSpPr>
          <p:nvPr>
            <p:ph sz="half" idx="1"/>
          </p:nvPr>
        </p:nvSpPr>
        <p:spPr/>
        <p:txBody>
          <a:bodyPr/>
          <a:lstStyle/>
          <a:p>
            <a:endParaRPr lang="sv-SE" dirty="0"/>
          </a:p>
          <a:p>
            <a:r>
              <a:rPr lang="sv-SE" dirty="0"/>
              <a:t>Ni fyller i bedömningsunderlaget i </a:t>
            </a:r>
            <a:r>
              <a:rPr lang="sv-SE" dirty="0" err="1"/>
              <a:t>Wiseflow</a:t>
            </a:r>
            <a:r>
              <a:rPr lang="sv-SE" dirty="0"/>
              <a:t>.</a:t>
            </a:r>
          </a:p>
          <a:p>
            <a:endParaRPr lang="sv-SE" dirty="0"/>
          </a:p>
          <a:p>
            <a:r>
              <a:rPr lang="sv-SE" dirty="0" err="1"/>
              <a:t>Inlogg</a:t>
            </a:r>
            <a:r>
              <a:rPr lang="sv-SE" dirty="0"/>
              <a:t> via er AKA eller delkursansvarig</a:t>
            </a:r>
          </a:p>
        </p:txBody>
      </p:sp>
      <p:pic>
        <p:nvPicPr>
          <p:cNvPr id="3076" name="Picture 4" descr="Minions (2015) | Best Wallpapers">
            <a:extLst>
              <a:ext uri="{FF2B5EF4-FFF2-40B4-BE49-F238E27FC236}">
                <a16:creationId xmlns:a16="http://schemas.microsoft.com/office/drawing/2014/main" id="{FA2EC0C6-ABE7-83A6-1B47-A4ECC7D54B9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34931" y="1441335"/>
            <a:ext cx="3959225" cy="2474515"/>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581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D5972D-3EE8-1388-613C-E7933ECC4346}"/>
              </a:ext>
            </a:extLst>
          </p:cNvPr>
          <p:cNvSpPr>
            <a:spLocks noGrp="1"/>
          </p:cNvSpPr>
          <p:nvPr>
            <p:ph type="title"/>
          </p:nvPr>
        </p:nvSpPr>
        <p:spPr/>
        <p:txBody>
          <a:bodyPr/>
          <a:lstStyle/>
          <a:p>
            <a:r>
              <a:rPr lang="sv-SE" dirty="0"/>
              <a:t>Vad är VFU?</a:t>
            </a:r>
          </a:p>
        </p:txBody>
      </p:sp>
      <p:sp>
        <p:nvSpPr>
          <p:cNvPr id="3" name="Platshållare för innehåll 2">
            <a:extLst>
              <a:ext uri="{FF2B5EF4-FFF2-40B4-BE49-F238E27FC236}">
                <a16:creationId xmlns:a16="http://schemas.microsoft.com/office/drawing/2014/main" id="{6AB96237-BCE7-6B88-9E9A-2E271F3078B9}"/>
              </a:ext>
            </a:extLst>
          </p:cNvPr>
          <p:cNvSpPr>
            <a:spLocks noGrp="1"/>
          </p:cNvSpPr>
          <p:nvPr>
            <p:ph idx="1"/>
          </p:nvPr>
        </p:nvSpPr>
        <p:spPr>
          <a:xfrm>
            <a:off x="449845" y="1441334"/>
            <a:ext cx="7665455" cy="3333086"/>
          </a:xfrm>
        </p:spPr>
        <p:txBody>
          <a:bodyPr/>
          <a:lstStyle/>
          <a:p>
            <a:pPr marL="0" indent="0">
              <a:buNone/>
            </a:pPr>
            <a:r>
              <a:rPr lang="sv-SE" sz="2000" dirty="0"/>
              <a:t>Undervisningsformerna bygger på lärandesituationer där studenten</a:t>
            </a:r>
            <a:br>
              <a:rPr lang="sv-SE" sz="2000" dirty="0"/>
            </a:br>
            <a:r>
              <a:rPr lang="sv-SE" sz="2000" dirty="0"/>
              <a:t>under handledning arbetar klientnära med yrkesrelevanta</a:t>
            </a:r>
            <a:br>
              <a:rPr lang="sv-SE" sz="2000" dirty="0"/>
            </a:br>
            <a:r>
              <a:rPr lang="sv-SE" sz="2000" dirty="0"/>
              <a:t>arbetsuppgifter.</a:t>
            </a:r>
          </a:p>
          <a:p>
            <a:pPr marL="0" indent="0">
              <a:buNone/>
            </a:pPr>
            <a:br>
              <a:rPr lang="sv-SE" sz="2000" dirty="0"/>
            </a:br>
            <a:r>
              <a:rPr lang="sv-SE" sz="2000" dirty="0"/>
              <a:t>VFU-perioden ger möjlighet till successiv utveckling mot ökad</a:t>
            </a:r>
            <a:br>
              <a:rPr lang="sv-SE" sz="2000" dirty="0"/>
            </a:br>
            <a:r>
              <a:rPr lang="sv-SE" sz="2000" dirty="0"/>
              <a:t>självständighet och yrkeskompetens.</a:t>
            </a:r>
          </a:p>
          <a:p>
            <a:pPr marL="0" indent="0">
              <a:buNone/>
            </a:pPr>
            <a:br>
              <a:rPr lang="sv-SE" sz="2000" dirty="0"/>
            </a:br>
            <a:r>
              <a:rPr lang="sv-SE" sz="2000" dirty="0"/>
              <a:t>Studenten skriver en lärandeplan och har ett medansvar för kursens</a:t>
            </a:r>
            <a:br>
              <a:rPr lang="sv-SE" sz="2000" dirty="0"/>
            </a:br>
            <a:r>
              <a:rPr lang="sv-SE" sz="2000" dirty="0"/>
              <a:t>genomförande och innehåll.</a:t>
            </a:r>
            <a:br>
              <a:rPr lang="sv-SE" dirty="0"/>
            </a:br>
            <a:endParaRPr lang="sv-SE" dirty="0"/>
          </a:p>
          <a:p>
            <a:br>
              <a:rPr lang="sv-SE" dirty="0"/>
            </a:br>
            <a:endParaRPr lang="sv-SE" dirty="0"/>
          </a:p>
        </p:txBody>
      </p:sp>
    </p:spTree>
    <p:extLst>
      <p:ext uri="{BB962C8B-B14F-4D97-AF65-F5344CB8AC3E}">
        <p14:creationId xmlns:p14="http://schemas.microsoft.com/office/powerpoint/2010/main" val="1826070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92F043-012A-14E3-1E7C-BA0A06EF3BD6}"/>
              </a:ext>
            </a:extLst>
          </p:cNvPr>
          <p:cNvSpPr>
            <a:spLocks noGrp="1"/>
          </p:cNvSpPr>
          <p:nvPr>
            <p:ph type="title"/>
          </p:nvPr>
        </p:nvSpPr>
        <p:spPr/>
        <p:txBody>
          <a:bodyPr/>
          <a:lstStyle/>
          <a:p>
            <a:r>
              <a:rPr lang="sv-SE" dirty="0">
                <a:solidFill>
                  <a:srgbClr val="FFFF00"/>
                </a:solidFill>
              </a:rPr>
              <a:t>Känns något fel?</a:t>
            </a:r>
            <a:endParaRPr lang="sv-SE" dirty="0"/>
          </a:p>
        </p:txBody>
      </p:sp>
      <p:sp>
        <p:nvSpPr>
          <p:cNvPr id="4" name="Platshållare för text 3">
            <a:extLst>
              <a:ext uri="{FF2B5EF4-FFF2-40B4-BE49-F238E27FC236}">
                <a16:creationId xmlns:a16="http://schemas.microsoft.com/office/drawing/2014/main" id="{39B0413C-901C-FB59-E1E3-E6728772FB22}"/>
              </a:ext>
            </a:extLst>
          </p:cNvPr>
          <p:cNvSpPr>
            <a:spLocks noGrp="1"/>
          </p:cNvSpPr>
          <p:nvPr>
            <p:ph type="body" sz="quarter" idx="13"/>
          </p:nvPr>
        </p:nvSpPr>
        <p:spPr>
          <a:xfrm>
            <a:off x="3979597" y="1062522"/>
            <a:ext cx="4637929" cy="3333086"/>
          </a:xfrm>
        </p:spPr>
        <p:txBody>
          <a:bodyPr/>
          <a:lstStyle/>
          <a:p>
            <a:pPr marL="0" indent="0">
              <a:buNone/>
            </a:pPr>
            <a:r>
              <a:rPr lang="sv-SE" i="1" dirty="0"/>
              <a:t>” Det här fungerar inte … ” </a:t>
            </a:r>
          </a:p>
          <a:p>
            <a:pPr marL="0" indent="0">
              <a:buNone/>
            </a:pPr>
            <a:endParaRPr lang="sv-SE" i="1" dirty="0"/>
          </a:p>
          <a:p>
            <a:pPr marL="0" indent="0">
              <a:buNone/>
            </a:pPr>
            <a:r>
              <a:rPr lang="sv-SE" dirty="0"/>
              <a:t>Vänd er i första hand till er aktuella AKA</a:t>
            </a:r>
          </a:p>
          <a:p>
            <a:pPr marL="0" indent="0">
              <a:buNone/>
            </a:pPr>
            <a:endParaRPr lang="sv-SE" dirty="0"/>
          </a:p>
          <a:p>
            <a:pPr marL="0" indent="0">
              <a:buNone/>
            </a:pPr>
            <a:r>
              <a:rPr lang="sv-SE" dirty="0"/>
              <a:t>Ni som inte har AKA kontaktar Marie Jönsson och vid behov examinator Lis Sjöberg</a:t>
            </a:r>
          </a:p>
          <a:p>
            <a:pPr marL="0" indent="0">
              <a:buNone/>
            </a:pPr>
            <a:endParaRPr lang="sv-SE" dirty="0"/>
          </a:p>
          <a:p>
            <a:pPr marL="0" indent="0">
              <a:buNone/>
            </a:pPr>
            <a:r>
              <a:rPr lang="sv-SE" dirty="0"/>
              <a:t>E-post: 	</a:t>
            </a:r>
            <a:r>
              <a:rPr lang="sv-SE" dirty="0">
                <a:hlinkClick r:id="rId3"/>
              </a:rPr>
              <a:t>marie.jonsson@oru.se</a:t>
            </a:r>
            <a:br>
              <a:rPr lang="sv-SE" dirty="0"/>
            </a:br>
            <a:r>
              <a:rPr lang="sv-SE" dirty="0"/>
              <a:t>Telefon:	019-30 23 37</a:t>
            </a:r>
            <a:br>
              <a:rPr lang="sv-SE" dirty="0"/>
            </a:br>
            <a:r>
              <a:rPr lang="sv-SE" dirty="0"/>
              <a:t>Rum:	P2155</a:t>
            </a:r>
          </a:p>
        </p:txBody>
      </p:sp>
      <p:pic>
        <p:nvPicPr>
          <p:cNvPr id="5" name="Platshållare för bild 9" descr="En bild som visar mark, idrott, sport, tennis&#10;&#10;Automatiskt genererad beskrivning">
            <a:extLst>
              <a:ext uri="{FF2B5EF4-FFF2-40B4-BE49-F238E27FC236}">
                <a16:creationId xmlns:a16="http://schemas.microsoft.com/office/drawing/2014/main" id="{E1653DA0-7066-961F-7F0F-CA8749ECFA89}"/>
              </a:ext>
            </a:extLst>
          </p:cNvPr>
          <p:cNvPicPr>
            <a:picLocks noGrp="1" noChangeAspect="1"/>
          </p:cNvPicPr>
          <p:nvPr>
            <p:ph type="pic" sz="quarter" idx="14"/>
          </p:nvPr>
        </p:nvPicPr>
        <p:blipFill>
          <a:blip r:embed="rId4">
            <a:extLst>
              <a:ext uri="{837473B0-CC2E-450A-ABE3-18F120FF3D39}">
                <a1611:picAttrSrcUrl xmlns:a1611="http://schemas.microsoft.com/office/drawing/2016/11/main" r:id="rId5"/>
              </a:ext>
            </a:extLst>
          </a:blip>
          <a:srcRect l="26212" r="26212"/>
          <a:stretch>
            <a:fillRect/>
          </a:stretch>
        </p:blipFill>
        <p:spPr>
          <a:xfrm>
            <a:off x="0" y="0"/>
            <a:ext cx="3675063" cy="5149850"/>
          </a:xfrm>
        </p:spPr>
      </p:pic>
    </p:spTree>
    <p:extLst>
      <p:ext uri="{BB962C8B-B14F-4D97-AF65-F5344CB8AC3E}">
        <p14:creationId xmlns:p14="http://schemas.microsoft.com/office/powerpoint/2010/main" val="1164883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EE971C3-4679-8DB3-4350-5BB644208498}"/>
              </a:ext>
            </a:extLst>
          </p:cNvPr>
          <p:cNvSpPr>
            <a:spLocks noGrp="1"/>
          </p:cNvSpPr>
          <p:nvPr>
            <p:ph type="ctrTitle"/>
          </p:nvPr>
        </p:nvSpPr>
        <p:spPr>
          <a:xfrm>
            <a:off x="457012" y="2311977"/>
            <a:ext cx="8229975" cy="666036"/>
          </a:xfrm>
        </p:spPr>
        <p:txBody>
          <a:bodyPr/>
          <a:lstStyle/>
          <a:p>
            <a:r>
              <a:rPr lang="sv-SE" dirty="0"/>
              <a:t>Tack och lycka till!</a:t>
            </a:r>
          </a:p>
        </p:txBody>
      </p:sp>
      <p:sp>
        <p:nvSpPr>
          <p:cNvPr id="6" name="Underrubrik 5">
            <a:extLst>
              <a:ext uri="{FF2B5EF4-FFF2-40B4-BE49-F238E27FC236}">
                <a16:creationId xmlns:a16="http://schemas.microsoft.com/office/drawing/2014/main" id="{56C12C2B-4058-5F82-1934-E4F7F9ADD260}"/>
              </a:ext>
            </a:extLst>
          </p:cNvPr>
          <p:cNvSpPr>
            <a:spLocks noGrp="1"/>
          </p:cNvSpPr>
          <p:nvPr>
            <p:ph type="subTitle" idx="1"/>
          </p:nvPr>
        </p:nvSpPr>
        <p:spPr>
          <a:xfrm>
            <a:off x="457012" y="3237786"/>
            <a:ext cx="8229975" cy="666617"/>
          </a:xfrm>
        </p:spPr>
        <p:txBody>
          <a:bodyPr/>
          <a:lstStyle/>
          <a:p>
            <a:endParaRPr lang="sv-SE" dirty="0"/>
          </a:p>
        </p:txBody>
      </p:sp>
      <p:pic>
        <p:nvPicPr>
          <p:cNvPr id="2050" name="Picture 2" descr="'Los Minions' llegan en DVD y Bluray gracias a Paramount Pictures|Noche ...">
            <a:extLst>
              <a:ext uri="{FF2B5EF4-FFF2-40B4-BE49-F238E27FC236}">
                <a16:creationId xmlns:a16="http://schemas.microsoft.com/office/drawing/2014/main" id="{F762579E-D517-83BC-C514-6C674A318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659" y="3064604"/>
            <a:ext cx="3566680" cy="2008090"/>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766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DF522B-DCC1-5FF0-7541-3380AD0F3F22}"/>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F6661E7A-9316-6242-47E1-DEB22AC66A54}"/>
              </a:ext>
            </a:extLst>
          </p:cNvPr>
          <p:cNvSpPr>
            <a:spLocks noGrp="1"/>
          </p:cNvSpPr>
          <p:nvPr>
            <p:ph idx="1"/>
          </p:nvPr>
        </p:nvSpPr>
        <p:spPr/>
        <p:txBody>
          <a:bodyPr/>
          <a:lstStyle/>
          <a:p>
            <a:endParaRPr lang="sv-SE"/>
          </a:p>
        </p:txBody>
      </p:sp>
    </p:spTree>
    <p:extLst>
      <p:ext uri="{BB962C8B-B14F-4D97-AF65-F5344CB8AC3E}">
        <p14:creationId xmlns:p14="http://schemas.microsoft.com/office/powerpoint/2010/main" val="864967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934266-3E46-177A-E2D1-C67CE4826EBE}"/>
              </a:ext>
            </a:extLst>
          </p:cNvPr>
          <p:cNvSpPr>
            <a:spLocks noGrp="1"/>
          </p:cNvSpPr>
          <p:nvPr>
            <p:ph type="title"/>
          </p:nvPr>
        </p:nvSpPr>
        <p:spPr/>
        <p:txBody>
          <a:bodyPr/>
          <a:lstStyle/>
          <a:p>
            <a:r>
              <a:rPr lang="sv-SE" dirty="0">
                <a:solidFill>
                  <a:srgbClr val="FFFF00"/>
                </a:solidFill>
              </a:rPr>
              <a:t>Betygsunderlaget</a:t>
            </a:r>
            <a:r>
              <a:rPr lang="sv-SE" dirty="0"/>
              <a:t> </a:t>
            </a:r>
            <a:br>
              <a:rPr lang="sv-SE" dirty="0"/>
            </a:br>
            <a:r>
              <a:rPr lang="sv-SE" dirty="0">
                <a:solidFill>
                  <a:srgbClr val="FFFF00"/>
                </a:solidFill>
              </a:rPr>
              <a:t>  - </a:t>
            </a:r>
            <a:r>
              <a:rPr lang="sv-SE" sz="2400" b="0" dirty="0">
                <a:solidFill>
                  <a:srgbClr val="FFFF00"/>
                </a:solidFill>
              </a:rPr>
              <a:t>När uppnås målen ?</a:t>
            </a:r>
          </a:p>
        </p:txBody>
      </p:sp>
      <p:sp>
        <p:nvSpPr>
          <p:cNvPr id="3" name="Platshållare för innehåll 2">
            <a:extLst>
              <a:ext uri="{FF2B5EF4-FFF2-40B4-BE49-F238E27FC236}">
                <a16:creationId xmlns:a16="http://schemas.microsoft.com/office/drawing/2014/main" id="{468AAB6B-D3ED-5A94-2EC5-B3803727CDCE}"/>
              </a:ext>
            </a:extLst>
          </p:cNvPr>
          <p:cNvSpPr>
            <a:spLocks noGrp="1"/>
          </p:cNvSpPr>
          <p:nvPr>
            <p:ph idx="1"/>
          </p:nvPr>
        </p:nvSpPr>
        <p:spPr>
          <a:xfrm>
            <a:off x="511722" y="1661340"/>
            <a:ext cx="6927597" cy="3333086"/>
          </a:xfrm>
        </p:spPr>
        <p:txBody>
          <a:bodyPr/>
          <a:lstStyle/>
          <a:p>
            <a:r>
              <a:rPr lang="sv-SE" dirty="0"/>
              <a:t>Saknar färdighet och förmåga 				= </a:t>
            </a:r>
            <a:r>
              <a:rPr lang="sv-SE" dirty="0">
                <a:solidFill>
                  <a:srgbClr val="FF0000"/>
                </a:solidFill>
              </a:rPr>
              <a:t>underkänd student</a:t>
            </a:r>
          </a:p>
          <a:p>
            <a:endParaRPr lang="sv-SE" dirty="0"/>
          </a:p>
          <a:p>
            <a:r>
              <a:rPr lang="sv-SE" dirty="0"/>
              <a:t>Visar viss färdighet och förmåga			 = </a:t>
            </a:r>
            <a:r>
              <a:rPr lang="sv-SE" dirty="0">
                <a:solidFill>
                  <a:srgbClr val="FF0000"/>
                </a:solidFill>
              </a:rPr>
              <a:t>underkänd student</a:t>
            </a:r>
          </a:p>
          <a:p>
            <a:endParaRPr lang="sv-SE" dirty="0"/>
          </a:p>
          <a:p>
            <a:r>
              <a:rPr lang="sv-SE" dirty="0"/>
              <a:t>Visar färdighet och förmåga 				= </a:t>
            </a:r>
            <a:r>
              <a:rPr lang="sv-SE" dirty="0">
                <a:solidFill>
                  <a:srgbClr val="00B050"/>
                </a:solidFill>
              </a:rPr>
              <a:t>godkänd student</a:t>
            </a:r>
          </a:p>
          <a:p>
            <a:endParaRPr lang="sv-SE" dirty="0">
              <a:solidFill>
                <a:srgbClr val="00B050"/>
              </a:solidFill>
            </a:endParaRPr>
          </a:p>
          <a:p>
            <a:r>
              <a:rPr lang="sv-SE" dirty="0"/>
              <a:t>Mittbedömning är viktig för students fortsatta utveckling/progression</a:t>
            </a:r>
          </a:p>
          <a:p>
            <a:endParaRPr lang="sv-SE" dirty="0"/>
          </a:p>
          <a:p>
            <a:endParaRPr lang="sv-SE" dirty="0"/>
          </a:p>
          <a:p>
            <a:endParaRPr lang="sv-SE" dirty="0"/>
          </a:p>
        </p:txBody>
      </p:sp>
    </p:spTree>
    <p:extLst>
      <p:ext uri="{BB962C8B-B14F-4D97-AF65-F5344CB8AC3E}">
        <p14:creationId xmlns:p14="http://schemas.microsoft.com/office/powerpoint/2010/main" val="91763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A0618C-C49D-7E6E-DE46-85287129DD8C}"/>
              </a:ext>
            </a:extLst>
          </p:cNvPr>
          <p:cNvSpPr>
            <a:spLocks noGrp="1"/>
          </p:cNvSpPr>
          <p:nvPr>
            <p:ph type="title"/>
          </p:nvPr>
        </p:nvSpPr>
        <p:spPr>
          <a:xfrm>
            <a:off x="449845" y="450417"/>
            <a:ext cx="7291617" cy="864801"/>
          </a:xfrm>
        </p:spPr>
        <p:txBody>
          <a:bodyPr/>
          <a:lstStyle/>
          <a:p>
            <a:r>
              <a:rPr lang="sv-SE" dirty="0"/>
              <a:t>Exempel </a:t>
            </a:r>
            <a:r>
              <a:rPr lang="sv-SE" sz="2400" dirty="0"/>
              <a:t>(typ av resonemang vid mittbedömning)</a:t>
            </a:r>
          </a:p>
        </p:txBody>
      </p:sp>
      <p:sp>
        <p:nvSpPr>
          <p:cNvPr id="3" name="Platshållare för innehåll 2">
            <a:extLst>
              <a:ext uri="{FF2B5EF4-FFF2-40B4-BE49-F238E27FC236}">
                <a16:creationId xmlns:a16="http://schemas.microsoft.com/office/drawing/2014/main" id="{3482CE0D-B011-E28A-F899-ECB71C4511F6}"/>
              </a:ext>
            </a:extLst>
          </p:cNvPr>
          <p:cNvSpPr>
            <a:spLocks noGrp="1"/>
          </p:cNvSpPr>
          <p:nvPr>
            <p:ph idx="1"/>
          </p:nvPr>
        </p:nvSpPr>
        <p:spPr/>
        <p:txBody>
          <a:bodyPr/>
          <a:lstStyle/>
          <a:p>
            <a:pPr>
              <a:buFont typeface="Arial" panose="020B0604020202020204" pitchFamily="34" charset="0"/>
              <a:buChar char="•"/>
            </a:pPr>
            <a:r>
              <a:rPr lang="sv-SE" sz="2000" i="1" dirty="0"/>
              <a:t>”Lyssna mer, fråga mer, var mer nyfiken …”</a:t>
            </a:r>
          </a:p>
          <a:p>
            <a:pPr>
              <a:buFont typeface="Arial" panose="020B0604020202020204" pitchFamily="34" charset="0"/>
              <a:buChar char="•"/>
            </a:pPr>
            <a:endParaRPr lang="sv-SE" sz="2000" dirty="0"/>
          </a:p>
          <a:p>
            <a:pPr>
              <a:buFont typeface="Arial" panose="020B0604020202020204" pitchFamily="34" charset="0"/>
              <a:buChar char="•"/>
            </a:pPr>
            <a:r>
              <a:rPr lang="sv-SE" sz="2000" i="1" dirty="0"/>
              <a:t>”Du har deltagit i olika sammanhang vid utredning och toalettstolsförhöjning har provats ut. Hur tänker du att …?”</a:t>
            </a:r>
          </a:p>
          <a:p>
            <a:pPr marL="0" indent="0">
              <a:buNone/>
            </a:pPr>
            <a:endParaRPr lang="sv-SE" sz="2000" dirty="0"/>
          </a:p>
          <a:p>
            <a:pPr>
              <a:buFont typeface="Arial" panose="020B0604020202020204" pitchFamily="34" charset="0"/>
              <a:buChar char="•"/>
            </a:pPr>
            <a:endParaRPr lang="sv-SE" sz="2000" dirty="0"/>
          </a:p>
          <a:p>
            <a:pPr>
              <a:buFont typeface="Arial" panose="020B0604020202020204" pitchFamily="34" charset="0"/>
              <a:buChar char="•"/>
            </a:pPr>
            <a:r>
              <a:rPr lang="sv-SE" sz="2000" i="1" dirty="0"/>
              <a:t>”Du är glad och trevlig och utför olika typer av ärenden som uppkommer, som  att … Hur tänker du att du kan…”</a:t>
            </a:r>
          </a:p>
          <a:p>
            <a:endParaRPr lang="sv-SE" dirty="0"/>
          </a:p>
        </p:txBody>
      </p:sp>
    </p:spTree>
    <p:extLst>
      <p:ext uri="{BB962C8B-B14F-4D97-AF65-F5344CB8AC3E}">
        <p14:creationId xmlns:p14="http://schemas.microsoft.com/office/powerpoint/2010/main" val="3310508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7D2ACEA0-726D-200D-E404-773F7DCCDEA9}"/>
              </a:ext>
            </a:extLst>
          </p:cNvPr>
          <p:cNvSpPr txBox="1">
            <a:spLocks noGrp="1"/>
          </p:cNvSpPr>
          <p:nvPr>
            <p:ph type="title"/>
          </p:nvPr>
        </p:nvSpPr>
        <p:spPr>
          <a:xfrm>
            <a:off x="3763413" y="675640"/>
            <a:ext cx="4531994" cy="863600"/>
          </a:xfrm>
          <a:prstGeom prst="rect">
            <a:avLst/>
          </a:prstGeom>
        </p:spPr>
        <p:txBody>
          <a:bodyPr vert="horz" lIns="0" tIns="0" rIns="0" bIns="0" rtlCol="0" anchor="t">
            <a:noAutofit/>
          </a:bodyPr>
          <a:lstStyle>
            <a:lvl1pPr algn="l" defTabSz="457055" rtl="0" eaLnBrk="1" latinLnBrk="0" hangingPunct="1">
              <a:lnSpc>
                <a:spcPct val="100000"/>
              </a:lnSpc>
              <a:spcBef>
                <a:spcPct val="0"/>
              </a:spcBef>
              <a:buNone/>
              <a:defRPr sz="3000" b="1" kern="1200" spc="30" baseline="0">
                <a:solidFill>
                  <a:schemeClr val="tx1"/>
                </a:solidFill>
                <a:latin typeface="+mj-lt"/>
                <a:ea typeface="+mj-ea"/>
                <a:cs typeface="+mj-cs"/>
              </a:defRPr>
            </a:lvl1pPr>
          </a:lstStyle>
          <a:p>
            <a:r>
              <a:rPr lang="sv-SE" sz="2400" dirty="0">
                <a:solidFill>
                  <a:srgbClr val="FFFF00"/>
                </a:solidFill>
              </a:rPr>
              <a:t>För att utvecklas behöver studenten:</a:t>
            </a:r>
          </a:p>
        </p:txBody>
      </p:sp>
      <p:sp>
        <p:nvSpPr>
          <p:cNvPr id="12" name="Underrubrik 2">
            <a:extLst>
              <a:ext uri="{FF2B5EF4-FFF2-40B4-BE49-F238E27FC236}">
                <a16:creationId xmlns:a16="http://schemas.microsoft.com/office/drawing/2014/main" id="{2BBDB8B7-71E9-43B2-6774-5445B40E6151}"/>
              </a:ext>
            </a:extLst>
          </p:cNvPr>
          <p:cNvSpPr txBox="1">
            <a:spLocks noGrp="1"/>
          </p:cNvSpPr>
          <p:nvPr>
            <p:ph type="body" sz="quarter" idx="13"/>
          </p:nvPr>
        </p:nvSpPr>
        <p:spPr>
          <a:xfrm>
            <a:off x="3785354" y="1211349"/>
            <a:ext cx="4623435" cy="3738880"/>
          </a:xfrm>
          <a:prstGeom prst="rect">
            <a:avLst/>
          </a:prstGeom>
        </p:spPr>
        <p:txBody>
          <a:bodyPr vert="horz" lIns="0" tIns="0" rIns="0" bIns="0" rtlCol="0">
            <a:normAutofit fontScale="92500" lnSpcReduction="20000"/>
          </a:bodyPr>
          <a:lstStyle>
            <a:lvl1pPr marL="181742" indent="-181742" algn="l" defTabSz="457055" rtl="0" eaLnBrk="1" latinLnBrk="0" hangingPunct="1">
              <a:lnSpc>
                <a:spcPct val="100000"/>
              </a:lnSpc>
              <a:spcBef>
                <a:spcPts val="0"/>
              </a:spcBef>
              <a:spcAft>
                <a:spcPts val="1000"/>
              </a:spcAft>
              <a:buClr>
                <a:schemeClr val="accent1"/>
              </a:buClr>
              <a:buSzPct val="90000"/>
              <a:buFont typeface="Trade Gothic Next" panose="020B0503040303020004" pitchFamily="34" charset="0"/>
              <a:buChar char="•"/>
              <a:defRPr sz="1800" kern="1200">
                <a:solidFill>
                  <a:schemeClr val="tx1"/>
                </a:solidFill>
                <a:latin typeface="+mn-lt"/>
                <a:ea typeface="+mn-ea"/>
                <a:cs typeface="+mn-cs"/>
              </a:defRPr>
            </a:lvl1pPr>
            <a:lvl2pPr marL="363455" indent="-181727" algn="l" defTabSz="457055" rtl="0" eaLnBrk="1" latinLnBrk="0" hangingPunct="1">
              <a:lnSpc>
                <a:spcPct val="100000"/>
              </a:lnSpc>
              <a:spcBef>
                <a:spcPts val="0"/>
              </a:spcBef>
              <a:spcAft>
                <a:spcPts val="750"/>
              </a:spcAft>
              <a:buClr>
                <a:schemeClr val="accent1"/>
              </a:buClr>
              <a:buSzPct val="90000"/>
              <a:buFont typeface="Trade Gothic Next" panose="020B0503040303020004" pitchFamily="34" charset="0"/>
              <a:buChar char="•"/>
              <a:defRPr sz="1600" kern="1200">
                <a:solidFill>
                  <a:schemeClr val="tx1"/>
                </a:solidFill>
                <a:latin typeface="+mn-lt"/>
                <a:ea typeface="+mn-ea"/>
                <a:cs typeface="+mn-cs"/>
              </a:defRPr>
            </a:lvl2pPr>
            <a:lvl3pPr marL="545182" indent="-181742" algn="l" defTabSz="457055" rtl="0" eaLnBrk="1" latinLnBrk="0" hangingPunct="1">
              <a:lnSpc>
                <a:spcPct val="100000"/>
              </a:lnSpc>
              <a:spcBef>
                <a:spcPts val="0"/>
              </a:spcBef>
              <a:spcAft>
                <a:spcPts val="750"/>
              </a:spcAft>
              <a:buClr>
                <a:schemeClr val="accent1"/>
              </a:buClr>
              <a:buSzPct val="90000"/>
              <a:buFont typeface="Trade Gothic Next" panose="020B0503040303020004" pitchFamily="34" charset="0"/>
              <a:buChar char="–"/>
              <a:defRPr sz="1600" kern="1200">
                <a:solidFill>
                  <a:schemeClr val="tx1"/>
                </a:solidFill>
                <a:latin typeface="+mn-lt"/>
                <a:ea typeface="+mn-ea"/>
                <a:cs typeface="+mn-cs"/>
              </a:defRPr>
            </a:lvl3pPr>
            <a:lvl4pPr marL="726909" indent="-181727" algn="l" defTabSz="457055" rtl="0" eaLnBrk="1" latinLnBrk="0" hangingPunct="1">
              <a:lnSpc>
                <a:spcPct val="100000"/>
              </a:lnSpc>
              <a:spcBef>
                <a:spcPts val="0"/>
              </a:spcBef>
              <a:spcAft>
                <a:spcPts val="750"/>
              </a:spcAft>
              <a:buClr>
                <a:schemeClr val="accent1"/>
              </a:buClr>
              <a:buSzPct val="90000"/>
              <a:buFont typeface="Trade Gothic Next" panose="020B0503040303020004" pitchFamily="34" charset="0"/>
              <a:buChar char="•"/>
              <a:defRPr sz="1600" kern="1200">
                <a:solidFill>
                  <a:schemeClr val="tx1"/>
                </a:solidFill>
                <a:latin typeface="+mn-lt"/>
                <a:ea typeface="+mn-ea"/>
                <a:cs typeface="+mn-cs"/>
              </a:defRPr>
            </a:lvl4pPr>
            <a:lvl5pPr marL="908636" indent="-181742" algn="l" defTabSz="457055" rtl="0" eaLnBrk="1" latinLnBrk="0" hangingPunct="1">
              <a:lnSpc>
                <a:spcPct val="100000"/>
              </a:lnSpc>
              <a:spcBef>
                <a:spcPts val="0"/>
              </a:spcBef>
              <a:spcAft>
                <a:spcPts val="750"/>
              </a:spcAft>
              <a:buClr>
                <a:schemeClr val="accent1"/>
              </a:buClr>
              <a:buSzPct val="90000"/>
              <a:buFont typeface="Trade Gothic Next" panose="020B0503040303020004" pitchFamily="34" charset="0"/>
              <a:buChar char="–"/>
              <a:defRPr sz="1600" kern="1200">
                <a:solidFill>
                  <a:schemeClr val="tx1"/>
                </a:solidFill>
                <a:latin typeface="+mn-lt"/>
                <a:ea typeface="+mn-ea"/>
                <a:cs typeface="+mn-cs"/>
              </a:defRPr>
            </a:lvl5pPr>
            <a:lvl6pPr marL="539579" indent="-92046"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6pPr>
            <a:lvl7pPr marL="627657" indent="-88079"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7pPr>
            <a:lvl8pPr marL="715736" indent="-88079"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8pPr>
            <a:lvl9pPr marL="807782" indent="-92046" algn="l" defTabSz="457055" rtl="0" eaLnBrk="1" latinLnBrk="0" hangingPunct="1">
              <a:lnSpc>
                <a:spcPct val="90000"/>
              </a:lnSpc>
              <a:spcBef>
                <a:spcPts val="0"/>
              </a:spcBef>
              <a:spcAft>
                <a:spcPts val="300"/>
              </a:spcAft>
              <a:buFont typeface="Arial" panose="020B0604020202020204" pitchFamily="34" charset="0"/>
              <a:buChar char="•"/>
              <a:defRPr sz="550" kern="1200">
                <a:solidFill>
                  <a:schemeClr val="tx1"/>
                </a:solidFill>
                <a:latin typeface="+mn-lt"/>
                <a:ea typeface="+mn-ea"/>
                <a:cs typeface="+mn-cs"/>
              </a:defRPr>
            </a:lvl9pPr>
          </a:lstStyle>
          <a:p>
            <a:pPr>
              <a:buFont typeface="Arial" panose="020B0604020202020204" pitchFamily="34" charset="0"/>
              <a:buChar char="•"/>
            </a:pPr>
            <a:r>
              <a:rPr lang="sv-SE" dirty="0"/>
              <a:t>Öva mycket på att genomföra patientsamtal/- intervju och observation för att få flyt och öka säkerhet.</a:t>
            </a:r>
          </a:p>
          <a:p>
            <a:pPr>
              <a:buFont typeface="Arial" panose="020B0604020202020204" pitchFamily="34" charset="0"/>
              <a:buChar char="•"/>
            </a:pPr>
            <a:r>
              <a:rPr lang="sv-SE" dirty="0"/>
              <a:t>Visa intresse, ta initiativ och utmana sig själv </a:t>
            </a:r>
            <a:r>
              <a:rPr lang="sv-SE" i="1" dirty="0"/>
              <a:t>(och utmanas).</a:t>
            </a:r>
          </a:p>
          <a:p>
            <a:pPr>
              <a:buFont typeface="Arial" panose="020B0604020202020204" pitchFamily="34" charset="0"/>
              <a:buChar char="•"/>
            </a:pPr>
            <a:r>
              <a:rPr lang="sv-SE" dirty="0"/>
              <a:t>Våga ställa frågor </a:t>
            </a:r>
            <a:r>
              <a:rPr lang="sv-SE" i="1" dirty="0"/>
              <a:t>(men också ha progression i sina frågor under VFU).</a:t>
            </a:r>
          </a:p>
          <a:p>
            <a:pPr>
              <a:buFont typeface="Arial" panose="020B0604020202020204" pitchFamily="34" charset="0"/>
              <a:buChar char="•"/>
            </a:pPr>
            <a:r>
              <a:rPr lang="sv-SE" dirty="0"/>
              <a:t>Utveckla sin förmåga att se helheten i en situation under pågående VFU.</a:t>
            </a:r>
          </a:p>
          <a:p>
            <a:pPr>
              <a:buFont typeface="Arial" panose="020B0604020202020204" pitchFamily="34" charset="0"/>
              <a:buChar char="•"/>
            </a:pPr>
            <a:r>
              <a:rPr lang="sv-SE" dirty="0"/>
              <a:t>Se, förstå och reflektera över patientens aktivitetsförmåga påverkas av psykosocial och fysisk miljö.</a:t>
            </a:r>
          </a:p>
          <a:p>
            <a:pPr>
              <a:buFont typeface="Arial" panose="020B0604020202020204" pitchFamily="34" charset="0"/>
              <a:buChar char="•"/>
            </a:pPr>
            <a:r>
              <a:rPr lang="sv-SE" dirty="0"/>
              <a:t>Göra utredning först, innan du föreslår åtgärder</a:t>
            </a:r>
          </a:p>
          <a:p>
            <a:pPr>
              <a:buFont typeface="Arial" panose="020B0604020202020204" pitchFamily="34" charset="0"/>
              <a:buChar char="•"/>
            </a:pPr>
            <a:r>
              <a:rPr lang="sv-SE" dirty="0"/>
              <a:t>Öva på patientrelaterad dokumentation.</a:t>
            </a:r>
          </a:p>
        </p:txBody>
      </p:sp>
      <p:pic>
        <p:nvPicPr>
          <p:cNvPr id="2052" name="Picture 4" descr="Utvecklingsintresserad Arbetsterapeut sökes till Södersjukhuset">
            <a:extLst>
              <a:ext uri="{FF2B5EF4-FFF2-40B4-BE49-F238E27FC236}">
                <a16:creationId xmlns:a16="http://schemas.microsoft.com/office/drawing/2014/main" id="{C625CBE8-5EF8-33F2-67C4-FD7B53CF6527}"/>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6212" r="26212"/>
          <a:stretch>
            <a:fillRect/>
          </a:stretch>
        </p:blipFill>
        <p:spPr bwMode="auto">
          <a:xfrm>
            <a:off x="121920" y="99691"/>
            <a:ext cx="3528111" cy="494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43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150D11-D20F-8624-32AE-FA66DA8BD83A}"/>
              </a:ext>
            </a:extLst>
          </p:cNvPr>
          <p:cNvSpPr>
            <a:spLocks noGrp="1"/>
          </p:cNvSpPr>
          <p:nvPr>
            <p:ph type="title"/>
          </p:nvPr>
        </p:nvSpPr>
        <p:spPr/>
        <p:txBody>
          <a:bodyPr/>
          <a:lstStyle/>
          <a:p>
            <a:endParaRPr lang="sv-SE"/>
          </a:p>
        </p:txBody>
      </p:sp>
      <p:pic>
        <p:nvPicPr>
          <p:cNvPr id="5" name="Platshållare för innehåll 4">
            <a:extLst>
              <a:ext uri="{FF2B5EF4-FFF2-40B4-BE49-F238E27FC236}">
                <a16:creationId xmlns:a16="http://schemas.microsoft.com/office/drawing/2014/main" id="{33820B15-7D6C-C74E-5B1F-FBE82B7D7890}"/>
              </a:ext>
            </a:extLst>
          </p:cNvPr>
          <p:cNvPicPr>
            <a:picLocks noGrp="1" noChangeAspect="1"/>
          </p:cNvPicPr>
          <p:nvPr>
            <p:ph idx="1"/>
          </p:nvPr>
        </p:nvPicPr>
        <p:blipFill>
          <a:blip r:embed="rId3"/>
          <a:stretch>
            <a:fillRect/>
          </a:stretch>
        </p:blipFill>
        <p:spPr>
          <a:xfrm>
            <a:off x="595447" y="211283"/>
            <a:ext cx="7430953" cy="4720934"/>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Pennanteckning 8">
                <a:extLst>
                  <a:ext uri="{FF2B5EF4-FFF2-40B4-BE49-F238E27FC236}">
                    <a16:creationId xmlns:a16="http://schemas.microsoft.com/office/drawing/2014/main" id="{427D674C-F764-101A-7A46-525C7559A803}"/>
                  </a:ext>
                </a:extLst>
              </p14:cNvPr>
              <p14:cNvContentPartPr/>
              <p14:nvPr/>
            </p14:nvContentPartPr>
            <p14:xfrm>
              <a:off x="2908240" y="1879700"/>
              <a:ext cx="3543480" cy="38160"/>
            </p14:xfrm>
          </p:contentPart>
        </mc:Choice>
        <mc:Fallback xmlns="">
          <p:pic>
            <p:nvPicPr>
              <p:cNvPr id="9" name="Pennanteckning 8">
                <a:extLst>
                  <a:ext uri="{FF2B5EF4-FFF2-40B4-BE49-F238E27FC236}">
                    <a16:creationId xmlns:a16="http://schemas.microsoft.com/office/drawing/2014/main" id="{427D674C-F764-101A-7A46-525C7559A803}"/>
                  </a:ext>
                </a:extLst>
              </p:cNvPr>
              <p:cNvPicPr/>
              <p:nvPr/>
            </p:nvPicPr>
            <p:blipFill>
              <a:blip r:embed="rId5"/>
              <a:stretch>
                <a:fillRect/>
              </a:stretch>
            </p:blipFill>
            <p:spPr>
              <a:xfrm>
                <a:off x="2872240" y="1807700"/>
                <a:ext cx="361512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Pennanteckning 10">
                <a:extLst>
                  <a:ext uri="{FF2B5EF4-FFF2-40B4-BE49-F238E27FC236}">
                    <a16:creationId xmlns:a16="http://schemas.microsoft.com/office/drawing/2014/main" id="{830A5B26-3267-46C9-3FA5-547F54EC94FC}"/>
                  </a:ext>
                </a:extLst>
              </p14:cNvPr>
              <p14:cNvContentPartPr/>
              <p14:nvPr/>
            </p14:nvContentPartPr>
            <p14:xfrm>
              <a:off x="2933440" y="2323940"/>
              <a:ext cx="2591640" cy="720"/>
            </p14:xfrm>
          </p:contentPart>
        </mc:Choice>
        <mc:Fallback xmlns="">
          <p:pic>
            <p:nvPicPr>
              <p:cNvPr id="11" name="Pennanteckning 10">
                <a:extLst>
                  <a:ext uri="{FF2B5EF4-FFF2-40B4-BE49-F238E27FC236}">
                    <a16:creationId xmlns:a16="http://schemas.microsoft.com/office/drawing/2014/main" id="{830A5B26-3267-46C9-3FA5-547F54EC94FC}"/>
                  </a:ext>
                </a:extLst>
              </p:cNvPr>
              <p:cNvPicPr/>
              <p:nvPr/>
            </p:nvPicPr>
            <p:blipFill>
              <a:blip r:embed="rId7"/>
              <a:stretch>
                <a:fillRect/>
              </a:stretch>
            </p:blipFill>
            <p:spPr>
              <a:xfrm>
                <a:off x="2897440" y="2179940"/>
                <a:ext cx="26632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Pennanteckning 11">
                <a:extLst>
                  <a:ext uri="{FF2B5EF4-FFF2-40B4-BE49-F238E27FC236}">
                    <a16:creationId xmlns:a16="http://schemas.microsoft.com/office/drawing/2014/main" id="{FE6943F6-A24A-A53E-95DA-FB94FB100C45}"/>
                  </a:ext>
                </a:extLst>
              </p14:cNvPr>
              <p14:cNvContentPartPr/>
              <p14:nvPr/>
            </p14:nvContentPartPr>
            <p14:xfrm>
              <a:off x="-1143200" y="2590340"/>
              <a:ext cx="360" cy="360"/>
            </p14:xfrm>
          </p:contentPart>
        </mc:Choice>
        <mc:Fallback xmlns="">
          <p:pic>
            <p:nvPicPr>
              <p:cNvPr id="12" name="Pennanteckning 11">
                <a:extLst>
                  <a:ext uri="{FF2B5EF4-FFF2-40B4-BE49-F238E27FC236}">
                    <a16:creationId xmlns:a16="http://schemas.microsoft.com/office/drawing/2014/main" id="{FE6943F6-A24A-A53E-95DA-FB94FB100C45}"/>
                  </a:ext>
                </a:extLst>
              </p:cNvPr>
              <p:cNvPicPr/>
              <p:nvPr/>
            </p:nvPicPr>
            <p:blipFill>
              <a:blip r:embed="rId9"/>
              <a:stretch>
                <a:fillRect/>
              </a:stretch>
            </p:blipFill>
            <p:spPr>
              <a:xfrm>
                <a:off x="-1178840" y="2518700"/>
                <a:ext cx="72000" cy="144000"/>
              </a:xfrm>
              <a:prstGeom prst="rect">
                <a:avLst/>
              </a:prstGeom>
            </p:spPr>
          </p:pic>
        </mc:Fallback>
      </mc:AlternateContent>
      <p:pic>
        <p:nvPicPr>
          <p:cNvPr id="3" name="Bildobjekt 2">
            <a:extLst>
              <a:ext uri="{FF2B5EF4-FFF2-40B4-BE49-F238E27FC236}">
                <a16:creationId xmlns:a16="http://schemas.microsoft.com/office/drawing/2014/main" id="{EBB58D35-3343-9D1E-3867-127E24D9CE4D}"/>
              </a:ext>
            </a:extLst>
          </p:cNvPr>
          <p:cNvPicPr>
            <a:picLocks noChangeAspect="1"/>
          </p:cNvPicPr>
          <p:nvPr/>
        </p:nvPicPr>
        <p:blipFill>
          <a:blip r:embed="rId10"/>
          <a:stretch>
            <a:fillRect/>
          </a:stretch>
        </p:blipFill>
        <p:spPr>
          <a:xfrm>
            <a:off x="6875057" y="1821874"/>
            <a:ext cx="1004769" cy="748881"/>
          </a:xfrm>
          <a:prstGeom prst="rect">
            <a:avLst/>
          </a:prstGeom>
        </p:spPr>
      </p:pic>
    </p:spTree>
    <p:extLst>
      <p:ext uri="{BB962C8B-B14F-4D97-AF65-F5344CB8AC3E}">
        <p14:creationId xmlns:p14="http://schemas.microsoft.com/office/powerpoint/2010/main" val="1483016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8B8FC07-1FF9-27BF-9616-EBFE1FCC5FFE}"/>
              </a:ext>
            </a:extLst>
          </p:cNvPr>
          <p:cNvSpPr>
            <a:spLocks noGrp="1"/>
          </p:cNvSpPr>
          <p:nvPr>
            <p:ph type="title"/>
          </p:nvPr>
        </p:nvSpPr>
        <p:spPr>
          <a:xfrm>
            <a:off x="449844" y="237583"/>
            <a:ext cx="6818059" cy="864801"/>
          </a:xfrm>
        </p:spPr>
        <p:txBody>
          <a:bodyPr/>
          <a:lstStyle/>
          <a:p>
            <a:r>
              <a:rPr lang="sv-SE" dirty="0"/>
              <a:t>VFU, termin 3,  Arbetsterapeutprogrammet</a:t>
            </a:r>
          </a:p>
        </p:txBody>
      </p:sp>
      <p:sp>
        <p:nvSpPr>
          <p:cNvPr id="5" name="Platshållare för text 4">
            <a:extLst>
              <a:ext uri="{FF2B5EF4-FFF2-40B4-BE49-F238E27FC236}">
                <a16:creationId xmlns:a16="http://schemas.microsoft.com/office/drawing/2014/main" id="{0687A486-0D00-F4F5-5D1C-0D31A6AA2733}"/>
              </a:ext>
            </a:extLst>
          </p:cNvPr>
          <p:cNvSpPr>
            <a:spLocks noGrp="1"/>
          </p:cNvSpPr>
          <p:nvPr>
            <p:ph type="body" sz="quarter" idx="13"/>
          </p:nvPr>
        </p:nvSpPr>
        <p:spPr>
          <a:xfrm>
            <a:off x="272066" y="1310935"/>
            <a:ext cx="5789297" cy="3706005"/>
          </a:xfrm>
        </p:spPr>
        <p:txBody>
          <a:bodyPr/>
          <a:lstStyle/>
          <a:p>
            <a:r>
              <a:rPr lang="sv-SE" sz="1400" dirty="0"/>
              <a:t>Fokusera på utredningsdelen</a:t>
            </a:r>
          </a:p>
          <a:p>
            <a:r>
              <a:rPr lang="sv-SE" sz="1400" dirty="0"/>
              <a:t>Sammanföra teori och praktik</a:t>
            </a:r>
          </a:p>
          <a:p>
            <a:r>
              <a:rPr lang="sv-SE" sz="1400" dirty="0"/>
              <a:t>Kunna följa den logiska strukturen i arbetsterapiprocessen </a:t>
            </a:r>
            <a:r>
              <a:rPr lang="sv-SE" sz="1400" dirty="0" err="1"/>
              <a:t>Occupational</a:t>
            </a:r>
            <a:r>
              <a:rPr lang="sv-SE" sz="1400" dirty="0"/>
              <a:t> </a:t>
            </a:r>
            <a:r>
              <a:rPr lang="sv-SE" sz="1400" dirty="0" err="1"/>
              <a:t>Performance</a:t>
            </a:r>
            <a:r>
              <a:rPr lang="sv-SE" sz="1400" dirty="0"/>
              <a:t> Process </a:t>
            </a:r>
            <a:r>
              <a:rPr lang="sv-SE" sz="1400" dirty="0" err="1"/>
              <a:t>Model</a:t>
            </a:r>
            <a:r>
              <a:rPr lang="sv-SE" sz="1400" dirty="0"/>
              <a:t> (OPPM).</a:t>
            </a:r>
          </a:p>
          <a:p>
            <a:r>
              <a:rPr lang="sv-SE" sz="1400" dirty="0"/>
              <a:t>Utföra intervjuer och observationer av fysisk aktivitets-förmåga med stöd av bedömningsinstrument </a:t>
            </a:r>
          </a:p>
          <a:p>
            <a:r>
              <a:rPr lang="sv-SE" sz="1400" dirty="0"/>
              <a:t>Delta i enklare åtgärder</a:t>
            </a:r>
          </a:p>
          <a:p>
            <a:r>
              <a:rPr lang="sv-SE" sz="1400" dirty="0"/>
              <a:t>Visa kunskap genom att reflektera med handledaren</a:t>
            </a:r>
          </a:p>
          <a:p>
            <a:r>
              <a:rPr lang="sv-SE" sz="1400" dirty="0"/>
              <a:t>Visa på kunskap – arbetsterapi </a:t>
            </a:r>
          </a:p>
        </p:txBody>
      </p:sp>
      <p:sp>
        <p:nvSpPr>
          <p:cNvPr id="7" name="Platshållare för text 6">
            <a:extLst>
              <a:ext uri="{FF2B5EF4-FFF2-40B4-BE49-F238E27FC236}">
                <a16:creationId xmlns:a16="http://schemas.microsoft.com/office/drawing/2014/main" id="{67B50469-F06F-0DD8-3413-730F7834464A}"/>
              </a:ext>
            </a:extLst>
          </p:cNvPr>
          <p:cNvSpPr>
            <a:spLocks noGrp="1"/>
          </p:cNvSpPr>
          <p:nvPr>
            <p:ph type="body" sz="quarter" idx="15"/>
          </p:nvPr>
        </p:nvSpPr>
        <p:spPr/>
        <p:txBody>
          <a:bodyPr/>
          <a:lstStyle/>
          <a:p>
            <a:endParaRPr lang="sv-SE"/>
          </a:p>
        </p:txBody>
      </p:sp>
      <p:pic>
        <p:nvPicPr>
          <p:cNvPr id="8" name="Platshållare för innehåll 10" descr="En bild som visar text, brev&#10;&#10;Automatiskt genererad beskrivning">
            <a:extLst>
              <a:ext uri="{FF2B5EF4-FFF2-40B4-BE49-F238E27FC236}">
                <a16:creationId xmlns:a16="http://schemas.microsoft.com/office/drawing/2014/main" id="{7C321CF5-8CF9-574A-2BF7-00517D0B6AFD}"/>
              </a:ext>
            </a:extLst>
          </p:cNvPr>
          <p:cNvPicPr>
            <a:picLocks noGrp="1" noChangeAspect="1"/>
          </p:cNvPicPr>
          <p:nvPr>
            <p:ph type="pic" sz="quarter" idx="14"/>
          </p:nvPr>
        </p:nvPicPr>
        <p:blipFill rotWithShape="1">
          <a:blip r:embed="rId3"/>
          <a:srcRect l="19994" r="19994"/>
          <a:stretch/>
        </p:blipFill>
        <p:spPr>
          <a:xfrm>
            <a:off x="5656334" y="1162383"/>
            <a:ext cx="3622104" cy="3794558"/>
          </a:xfrm>
          <a:noFill/>
          <a:effectLst>
            <a:softEdge rad="88900"/>
          </a:effectLst>
        </p:spPr>
      </p:pic>
      <p:pic>
        <p:nvPicPr>
          <p:cNvPr id="2" name="Bildobjekt 1">
            <a:extLst>
              <a:ext uri="{FF2B5EF4-FFF2-40B4-BE49-F238E27FC236}">
                <a16:creationId xmlns:a16="http://schemas.microsoft.com/office/drawing/2014/main" id="{36B2EA4F-1876-4FB0-B46B-9844D074FF91}"/>
              </a:ext>
            </a:extLst>
          </p:cNvPr>
          <p:cNvPicPr>
            <a:picLocks noChangeAspect="1"/>
          </p:cNvPicPr>
          <p:nvPr/>
        </p:nvPicPr>
        <p:blipFill>
          <a:blip r:embed="rId4"/>
          <a:stretch>
            <a:fillRect/>
          </a:stretch>
        </p:blipFill>
        <p:spPr>
          <a:xfrm>
            <a:off x="5998188" y="1536260"/>
            <a:ext cx="3280249" cy="2444857"/>
          </a:xfrm>
          <a:prstGeom prst="rect">
            <a:avLst/>
          </a:prstGeom>
        </p:spPr>
      </p:pic>
    </p:spTree>
    <p:extLst>
      <p:ext uri="{BB962C8B-B14F-4D97-AF65-F5344CB8AC3E}">
        <p14:creationId xmlns:p14="http://schemas.microsoft.com/office/powerpoint/2010/main" val="246420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F8D60A-9283-EC4E-97FD-45441EE33C61}"/>
              </a:ext>
            </a:extLst>
          </p:cNvPr>
          <p:cNvSpPr>
            <a:spLocks noGrp="1"/>
          </p:cNvSpPr>
          <p:nvPr>
            <p:ph type="title"/>
          </p:nvPr>
        </p:nvSpPr>
        <p:spPr/>
        <p:txBody>
          <a:bodyPr/>
          <a:lstStyle/>
          <a:p>
            <a:r>
              <a:rPr lang="sv-SE" dirty="0"/>
              <a:t>Dokument att ha kännedom om  vid handledning under VFU</a:t>
            </a:r>
          </a:p>
        </p:txBody>
      </p:sp>
      <p:sp>
        <p:nvSpPr>
          <p:cNvPr id="3" name="Platshållare för innehåll 2">
            <a:extLst>
              <a:ext uri="{FF2B5EF4-FFF2-40B4-BE49-F238E27FC236}">
                <a16:creationId xmlns:a16="http://schemas.microsoft.com/office/drawing/2014/main" id="{FC36476A-FE0E-85B0-894B-656F5E581029}"/>
              </a:ext>
            </a:extLst>
          </p:cNvPr>
          <p:cNvSpPr>
            <a:spLocks noGrp="1"/>
          </p:cNvSpPr>
          <p:nvPr>
            <p:ph idx="1"/>
          </p:nvPr>
        </p:nvSpPr>
        <p:spPr>
          <a:xfrm>
            <a:off x="376367" y="1810414"/>
            <a:ext cx="6927597" cy="3333086"/>
          </a:xfrm>
        </p:spPr>
        <p:txBody>
          <a:bodyPr/>
          <a:lstStyle/>
          <a:p>
            <a:r>
              <a:rPr lang="sv-SE" dirty="0"/>
              <a:t>Kursplan</a:t>
            </a:r>
          </a:p>
          <a:p>
            <a:r>
              <a:rPr lang="sv-SE" dirty="0"/>
              <a:t>Delkursguide</a:t>
            </a:r>
          </a:p>
          <a:p>
            <a:r>
              <a:rPr lang="sv-SE" dirty="0"/>
              <a:t>Lärandeplan</a:t>
            </a:r>
          </a:p>
          <a:p>
            <a:r>
              <a:rPr lang="sv-SE" dirty="0"/>
              <a:t>Mittbedömning</a:t>
            </a:r>
          </a:p>
          <a:p>
            <a:r>
              <a:rPr lang="sv-SE" dirty="0"/>
              <a:t>Bedömnings(Betygs)underlag</a:t>
            </a:r>
          </a:p>
          <a:p>
            <a:r>
              <a:rPr lang="sv-SE" dirty="0"/>
              <a:t>Reflektera över anställningsbarhet</a:t>
            </a:r>
          </a:p>
          <a:p>
            <a:endParaRPr lang="sv-SE" dirty="0"/>
          </a:p>
        </p:txBody>
      </p:sp>
    </p:spTree>
    <p:extLst>
      <p:ext uri="{BB962C8B-B14F-4D97-AF65-F5344CB8AC3E}">
        <p14:creationId xmlns:p14="http://schemas.microsoft.com/office/powerpoint/2010/main" val="3003196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E3511F-D58D-62B0-72C5-121013DCE2E4}"/>
              </a:ext>
            </a:extLst>
          </p:cNvPr>
          <p:cNvSpPr>
            <a:spLocks noGrp="1"/>
          </p:cNvSpPr>
          <p:nvPr>
            <p:ph type="title"/>
          </p:nvPr>
        </p:nvSpPr>
        <p:spPr>
          <a:xfrm>
            <a:off x="449845" y="576533"/>
            <a:ext cx="6927597" cy="864801"/>
          </a:xfrm>
        </p:spPr>
        <p:txBody>
          <a:bodyPr/>
          <a:lstStyle/>
          <a:p>
            <a:r>
              <a:rPr lang="sv-SE" dirty="0"/>
              <a:t>Kursens moment och examinationer</a:t>
            </a:r>
          </a:p>
        </p:txBody>
      </p:sp>
      <p:sp>
        <p:nvSpPr>
          <p:cNvPr id="3" name="Platshållare för innehåll 2">
            <a:extLst>
              <a:ext uri="{FF2B5EF4-FFF2-40B4-BE49-F238E27FC236}">
                <a16:creationId xmlns:a16="http://schemas.microsoft.com/office/drawing/2014/main" id="{57FD641C-BFE7-C788-9921-0863509B4093}"/>
              </a:ext>
            </a:extLst>
          </p:cNvPr>
          <p:cNvSpPr>
            <a:spLocks noGrp="1"/>
          </p:cNvSpPr>
          <p:nvPr>
            <p:ph idx="1"/>
          </p:nvPr>
        </p:nvSpPr>
        <p:spPr/>
        <p:txBody>
          <a:bodyPr/>
          <a:lstStyle/>
          <a:p>
            <a:pPr marL="0" indent="0">
              <a:buNone/>
            </a:pPr>
            <a:r>
              <a:rPr lang="sv-SE" dirty="0"/>
              <a:t>Kursintroduktion 			21 nov			Campus Almby</a:t>
            </a:r>
          </a:p>
          <a:p>
            <a:pPr marL="0" indent="0">
              <a:buNone/>
            </a:pPr>
            <a:r>
              <a:rPr lang="sv-SE" dirty="0"/>
              <a:t>Handledarträff			17 nov			via Zoom</a:t>
            </a:r>
          </a:p>
          <a:p>
            <a:pPr marL="0" indent="0">
              <a:buNone/>
            </a:pPr>
            <a:r>
              <a:rPr lang="sv-SE" dirty="0"/>
              <a:t>VFU						24 nov- 18 dec	vid tilldelad plats</a:t>
            </a:r>
          </a:p>
          <a:p>
            <a:pPr marL="0" indent="0">
              <a:buNone/>
            </a:pPr>
            <a:r>
              <a:rPr lang="sv-SE" dirty="0"/>
              <a:t>VFU-seminarium			19 dec			Campus Almby</a:t>
            </a:r>
          </a:p>
          <a:p>
            <a:pPr marL="0" indent="0">
              <a:buNone/>
            </a:pPr>
            <a:r>
              <a:rPr lang="sv-SE" dirty="0"/>
              <a:t>Inlämning individuell       	19 dec			via </a:t>
            </a:r>
            <a:r>
              <a:rPr lang="sv-SE" dirty="0" err="1"/>
              <a:t>wiseflow</a:t>
            </a:r>
            <a:endParaRPr lang="sv-SE" dirty="0"/>
          </a:p>
        </p:txBody>
      </p:sp>
    </p:spTree>
    <p:extLst>
      <p:ext uri="{BB962C8B-B14F-4D97-AF65-F5344CB8AC3E}">
        <p14:creationId xmlns:p14="http://schemas.microsoft.com/office/powerpoint/2010/main" val="450173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C2ABF3-66FA-A5D0-11ED-856CA4BA1E0F}"/>
              </a:ext>
            </a:extLst>
          </p:cNvPr>
          <p:cNvSpPr>
            <a:spLocks noGrp="1"/>
          </p:cNvSpPr>
          <p:nvPr>
            <p:ph type="title"/>
          </p:nvPr>
        </p:nvSpPr>
        <p:spPr/>
        <p:txBody>
          <a:bodyPr/>
          <a:lstStyle/>
          <a:p>
            <a:r>
              <a:rPr lang="sv-SE" dirty="0"/>
              <a:t>Tidpunkt och omfattning</a:t>
            </a:r>
          </a:p>
        </p:txBody>
      </p:sp>
      <p:sp>
        <p:nvSpPr>
          <p:cNvPr id="3" name="Platshållare för innehåll 2">
            <a:extLst>
              <a:ext uri="{FF2B5EF4-FFF2-40B4-BE49-F238E27FC236}">
                <a16:creationId xmlns:a16="http://schemas.microsoft.com/office/drawing/2014/main" id="{232E733D-D2A2-C326-A0B2-CCD6BE8BF5A4}"/>
              </a:ext>
            </a:extLst>
          </p:cNvPr>
          <p:cNvSpPr>
            <a:spLocks noGrp="1"/>
          </p:cNvSpPr>
          <p:nvPr>
            <p:ph idx="1"/>
          </p:nvPr>
        </p:nvSpPr>
        <p:spPr/>
        <p:txBody>
          <a:bodyPr/>
          <a:lstStyle/>
          <a:p>
            <a:pPr marL="0" indent="0">
              <a:buNone/>
            </a:pPr>
            <a:r>
              <a:rPr lang="sv-SE" dirty="0"/>
              <a:t>Verksamhetsförlagd utbildning (VFU) 6 </a:t>
            </a:r>
            <a:r>
              <a:rPr lang="sv-SE" dirty="0" err="1"/>
              <a:t>hp</a:t>
            </a:r>
            <a:r>
              <a:rPr lang="sv-SE" dirty="0"/>
              <a:t> genomförs i termin 3. Hösten 2025, veckorna 48 –51 </a:t>
            </a:r>
          </a:p>
          <a:p>
            <a:pPr marL="0" indent="0">
              <a:buNone/>
            </a:pPr>
            <a:r>
              <a:rPr lang="sv-SE" dirty="0"/>
              <a:t>VFU omfattar </a:t>
            </a:r>
            <a:r>
              <a:rPr lang="sv-SE" b="1" dirty="0"/>
              <a:t>40 timmar per vecka</a:t>
            </a:r>
            <a:endParaRPr lang="sv-SE" dirty="0"/>
          </a:p>
          <a:p>
            <a:pPr marL="0" indent="0">
              <a:buNone/>
            </a:pPr>
            <a:r>
              <a:rPr lang="sv-SE" b="1" dirty="0"/>
              <a:t>30 timmar </a:t>
            </a:r>
            <a:r>
              <a:rPr lang="sv-SE" dirty="0"/>
              <a:t>genomförs på utbildningsplatsen </a:t>
            </a:r>
          </a:p>
          <a:p>
            <a:pPr marL="0" indent="0">
              <a:buNone/>
            </a:pPr>
            <a:r>
              <a:rPr lang="sv-SE" b="1" dirty="0"/>
              <a:t>10 timmar </a:t>
            </a:r>
            <a:r>
              <a:rPr lang="sv-SE" dirty="0"/>
              <a:t>avsätts till kursens examinationsuppgifter</a:t>
            </a:r>
          </a:p>
          <a:p>
            <a:pPr marL="0" indent="0">
              <a:buNone/>
            </a:pPr>
            <a:r>
              <a:rPr lang="sv-SE" dirty="0"/>
              <a:t>Hur timmarna fördelas, per dag avgör student och handledare tillsamman med hänsyn till lärandesituationer och verksamhet på utbildningsplatsen. </a:t>
            </a:r>
          </a:p>
          <a:p>
            <a:endParaRPr lang="sv-SE" dirty="0"/>
          </a:p>
        </p:txBody>
      </p:sp>
    </p:spTree>
    <p:extLst>
      <p:ext uri="{BB962C8B-B14F-4D97-AF65-F5344CB8AC3E}">
        <p14:creationId xmlns:p14="http://schemas.microsoft.com/office/powerpoint/2010/main" val="3861850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E42823-A8CD-1C5C-162E-D3C6934A8AA1}"/>
              </a:ext>
            </a:extLst>
          </p:cNvPr>
          <p:cNvSpPr>
            <a:spLocks noGrp="1"/>
          </p:cNvSpPr>
          <p:nvPr>
            <p:ph type="title"/>
          </p:nvPr>
        </p:nvSpPr>
        <p:spPr/>
        <p:txBody>
          <a:bodyPr/>
          <a:lstStyle/>
          <a:p>
            <a:r>
              <a:rPr lang="sv-SE" dirty="0">
                <a:solidFill>
                  <a:srgbClr val="FFFF00"/>
                </a:solidFill>
              </a:rPr>
              <a:t>Studentens närvaro under VFU är viktig!</a:t>
            </a:r>
          </a:p>
        </p:txBody>
      </p:sp>
      <p:sp>
        <p:nvSpPr>
          <p:cNvPr id="3" name="Platshållare för innehåll 2">
            <a:extLst>
              <a:ext uri="{FF2B5EF4-FFF2-40B4-BE49-F238E27FC236}">
                <a16:creationId xmlns:a16="http://schemas.microsoft.com/office/drawing/2014/main" id="{6E87058E-B809-D46B-2178-4D0B009B92E2}"/>
              </a:ext>
            </a:extLst>
          </p:cNvPr>
          <p:cNvSpPr>
            <a:spLocks noGrp="1"/>
          </p:cNvSpPr>
          <p:nvPr>
            <p:ph idx="1"/>
          </p:nvPr>
        </p:nvSpPr>
        <p:spPr>
          <a:xfrm>
            <a:off x="449844" y="1212734"/>
            <a:ext cx="6927597" cy="3333086"/>
          </a:xfrm>
        </p:spPr>
        <p:txBody>
          <a:bodyPr/>
          <a:lstStyle/>
          <a:p>
            <a:r>
              <a:rPr lang="sv-SE" dirty="0"/>
              <a:t>Vecka 1 	30 timmar (10 timmar självstudier)</a:t>
            </a:r>
          </a:p>
          <a:p>
            <a:r>
              <a:rPr lang="sv-SE" dirty="0"/>
              <a:t>Vecka 2 	30 timmar (10 timmar självstudier)</a:t>
            </a:r>
          </a:p>
          <a:p>
            <a:r>
              <a:rPr lang="sv-SE" dirty="0"/>
              <a:t>Vecka 3 	30 timmar (10 timmar självstudier)</a:t>
            </a:r>
          </a:p>
          <a:p>
            <a:r>
              <a:rPr lang="sv-SE" dirty="0"/>
              <a:t>Vecka 4 	24 timmar (1 dag VFU-</a:t>
            </a:r>
            <a:r>
              <a:rPr lang="sv-SE" dirty="0" err="1"/>
              <a:t>seminarie</a:t>
            </a:r>
            <a:r>
              <a:rPr lang="sv-SE" dirty="0"/>
              <a:t>)</a:t>
            </a:r>
          </a:p>
          <a:p>
            <a:endParaRPr lang="sv-SE" dirty="0"/>
          </a:p>
          <a:p>
            <a:r>
              <a:rPr lang="sv-SE" dirty="0"/>
              <a:t>=  114 timmar –  </a:t>
            </a:r>
          </a:p>
          <a:p>
            <a:pPr marL="0" indent="0">
              <a:buNone/>
            </a:pPr>
            <a:r>
              <a:rPr lang="sv-SE" b="1" dirty="0">
                <a:solidFill>
                  <a:srgbClr val="FFFF00"/>
                </a:solidFill>
              </a:rPr>
              <a:t>= 94 timmar utgör minsta antal närvarotimmar för att vara godkänd under sin VFU</a:t>
            </a:r>
          </a:p>
          <a:p>
            <a:pPr marL="0" indent="0">
              <a:buNone/>
            </a:pPr>
            <a:r>
              <a:rPr lang="sv-SE" b="1" dirty="0"/>
              <a:t>Frånvaro (från verksamheten) under VFU-perioden för inte överstiga 20 timmar. Frånvarotid rapporteras på bedömningsunderlaget.</a:t>
            </a:r>
          </a:p>
          <a:p>
            <a:endParaRPr lang="sv-SE" dirty="0"/>
          </a:p>
        </p:txBody>
      </p:sp>
    </p:spTree>
    <p:extLst>
      <p:ext uri="{BB962C8B-B14F-4D97-AF65-F5344CB8AC3E}">
        <p14:creationId xmlns:p14="http://schemas.microsoft.com/office/powerpoint/2010/main" val="2845289928"/>
      </p:ext>
    </p:extLst>
  </p:cSld>
  <p:clrMapOvr>
    <a:masterClrMapping/>
  </p:clrMapOvr>
</p:sld>
</file>

<file path=ppt/theme/theme1.xml><?xml version="1.0" encoding="utf-8"?>
<a:theme xmlns:a="http://schemas.openxmlformats.org/drawingml/2006/main" name="1. Huvudtema">
  <a:themeElements>
    <a:clrScheme name="Örebro uni 1">
      <a:dk1>
        <a:srgbClr val="0E1B23"/>
      </a:dk1>
      <a:lt1>
        <a:srgbClr val="FFFFFF"/>
      </a:lt1>
      <a:dk2>
        <a:srgbClr val="133455"/>
      </a:dk2>
      <a:lt2>
        <a:srgbClr val="FFFFFF"/>
      </a:lt2>
      <a:accent1>
        <a:srgbClr val="98C0DE"/>
      </a:accent1>
      <a:accent2>
        <a:srgbClr val="DE938D"/>
      </a:accent2>
      <a:accent3>
        <a:srgbClr val="BDBDBD"/>
      </a:accent3>
      <a:accent4>
        <a:srgbClr val="FAC55F"/>
      </a:accent4>
      <a:accent5>
        <a:srgbClr val="80B7A0"/>
      </a:accent5>
      <a:accent6>
        <a:srgbClr val="B996BA"/>
      </a:accent6>
      <a:hlink>
        <a:srgbClr val="98C0DE"/>
      </a:hlink>
      <a:folHlink>
        <a:srgbClr val="B996BA"/>
      </a:folHlink>
    </a:clrScheme>
    <a:fontScheme name="Örebro teckensnitt">
      <a:majorFont>
        <a:latin typeface="Trade Gothic Next HvyCd"/>
        <a:ea typeface=""/>
        <a:cs typeface=""/>
      </a:majorFont>
      <a:minorFont>
        <a:latin typeface="Trade Gothic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sz="1200" dirty="0" smtClean="0">
            <a:solidFill>
              <a:schemeClr val="bg2"/>
            </a:solidFill>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spAutoFit/>
      </a:bodyPr>
      <a:lstStyle>
        <a:defPPr algn="l">
          <a:defRPr sz="1800" dirty="0" smtClean="0">
            <a:solidFill>
              <a:schemeClr val="tx1"/>
            </a:solidFill>
            <a:cs typeface="Arial" panose="020B0604020202020204" pitchFamily="34" charset="0"/>
          </a:defRPr>
        </a:defPPr>
      </a:lstStyle>
    </a:txDef>
  </a:objectDefaults>
  <a:extraClrSchemeLst/>
  <a:extLst>
    <a:ext uri="{05A4C25C-085E-4340-85A3-A5531E510DB2}">
      <thm15:themeFamily xmlns:thm15="http://schemas.microsoft.com/office/thememl/2012/main" name="ORU_PPT-mall_v1" id="{B2B97CE6-3475-4727-8ECA-22429DDA3E7A}" vid="{098E02AE-9A0B-4A52-867F-7121E3D1BF56}"/>
    </a:ext>
  </a:extLst>
</a:theme>
</file>

<file path=ppt/theme/theme2.xml><?xml version="1.0" encoding="utf-8"?>
<a:theme xmlns:a="http://schemas.openxmlformats.org/drawingml/2006/main" name="2. Ljust tema">
  <a:themeElements>
    <a:clrScheme name="Örebro uni 2">
      <a:dk1>
        <a:sysClr val="windowText" lastClr="000000"/>
      </a:dk1>
      <a:lt1>
        <a:sysClr val="window" lastClr="FFFFFF"/>
      </a:lt1>
      <a:dk2>
        <a:srgbClr val="133455"/>
      </a:dk2>
      <a:lt2>
        <a:srgbClr val="FFFFFF"/>
      </a:lt2>
      <a:accent1>
        <a:srgbClr val="133455"/>
      </a:accent1>
      <a:accent2>
        <a:srgbClr val="3282BE"/>
      </a:accent2>
      <a:accent3>
        <a:srgbClr val="BE281B"/>
      </a:accent3>
      <a:accent4>
        <a:srgbClr val="F7A609"/>
      </a:accent4>
      <a:accent5>
        <a:srgbClr val="006F41"/>
      </a:accent5>
      <a:accent6>
        <a:srgbClr val="732E76"/>
      </a:accent6>
      <a:hlink>
        <a:srgbClr val="0000FF"/>
      </a:hlink>
      <a:folHlink>
        <a:srgbClr val="800080"/>
      </a:folHlink>
    </a:clrScheme>
    <a:fontScheme name="Örebro teckensnitt">
      <a:majorFont>
        <a:latin typeface="Trade Gothic Next HvyCd"/>
        <a:ea typeface=""/>
        <a:cs typeface=""/>
      </a:majorFont>
      <a:minorFont>
        <a:latin typeface="Trade Gothic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200" dirty="0" smtClean="0">
            <a:solidFill>
              <a:schemeClr val="bg1"/>
            </a:solidFill>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spAutoFit/>
      </a:bodyPr>
      <a:lstStyle>
        <a:defPPr algn="l">
          <a:defRPr sz="1800" dirty="0" smtClean="0">
            <a:solidFill>
              <a:schemeClr val="accent1"/>
            </a:solidFill>
            <a:cs typeface="Arial" panose="020B0604020202020204" pitchFamily="34" charset="0"/>
          </a:defRPr>
        </a:defPPr>
      </a:lstStyle>
    </a:txDef>
  </a:objectDefaults>
  <a:extraClrSchemeLst/>
  <a:extLst>
    <a:ext uri="{05A4C25C-085E-4340-85A3-A5531E510DB2}">
      <thm15:themeFamily xmlns:thm15="http://schemas.microsoft.com/office/thememl/2012/main" name="ORU_PPT-mall_v1" id="{B2B97CE6-3475-4727-8ECA-22429DDA3E7A}" vid="{A043321B-25F6-460B-B679-B47371CEFF4B}"/>
    </a:ext>
  </a:extLst>
</a:theme>
</file>

<file path=ppt/theme/theme3.xml><?xml version="1.0" encoding="utf-8"?>
<a:theme xmlns:a="http://schemas.openxmlformats.org/drawingml/2006/main" name="3. Samarbetstema">
  <a:themeElements>
    <a:clrScheme name="Örebro uni 2">
      <a:dk1>
        <a:sysClr val="windowText" lastClr="000000"/>
      </a:dk1>
      <a:lt1>
        <a:sysClr val="window" lastClr="FFFFFF"/>
      </a:lt1>
      <a:dk2>
        <a:srgbClr val="133455"/>
      </a:dk2>
      <a:lt2>
        <a:srgbClr val="FFFFFF"/>
      </a:lt2>
      <a:accent1>
        <a:srgbClr val="133455"/>
      </a:accent1>
      <a:accent2>
        <a:srgbClr val="3282BE"/>
      </a:accent2>
      <a:accent3>
        <a:srgbClr val="BE281B"/>
      </a:accent3>
      <a:accent4>
        <a:srgbClr val="F7A609"/>
      </a:accent4>
      <a:accent5>
        <a:srgbClr val="006F41"/>
      </a:accent5>
      <a:accent6>
        <a:srgbClr val="732E76"/>
      </a:accent6>
      <a:hlink>
        <a:srgbClr val="0000FF"/>
      </a:hlink>
      <a:folHlink>
        <a:srgbClr val="800080"/>
      </a:folHlink>
    </a:clrScheme>
    <a:fontScheme name="Örebro teckensnitt">
      <a:majorFont>
        <a:latin typeface="Trade Gothic Next HvyCd"/>
        <a:ea typeface=""/>
        <a:cs typeface=""/>
      </a:majorFont>
      <a:minorFont>
        <a:latin typeface="Trade Gothic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200" dirty="0" err="1" smtClean="0">
            <a:solidFill>
              <a:schemeClr val="bg1"/>
            </a:solidFill>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spAutoFit/>
      </a:bodyPr>
      <a:lstStyle>
        <a:defPPr algn="l">
          <a:defRPr sz="1800" dirty="0" smtClean="0">
            <a:solidFill>
              <a:schemeClr val="tx2"/>
            </a:solidFill>
            <a:cs typeface="Arial" panose="020B0604020202020204" pitchFamily="34" charset="0"/>
          </a:defRPr>
        </a:defPPr>
      </a:lstStyle>
    </a:txDef>
  </a:objectDefaults>
  <a:extraClrSchemeLst/>
  <a:extLst>
    <a:ext uri="{05A4C25C-085E-4340-85A3-A5531E510DB2}">
      <thm15:themeFamily xmlns:thm15="http://schemas.microsoft.com/office/thememl/2012/main" name="ORU_PPT-mall_v1" id="{B2B97CE6-3475-4727-8ECA-22429DDA3E7A}" vid="{C7CD154B-FE40-4063-951A-E04E7FCAB569}"/>
    </a:ext>
  </a:extLst>
</a:theme>
</file>

<file path=ppt/theme/theme4.xml><?xml version="1.0" encoding="utf-8"?>
<a:theme xmlns:a="http://schemas.openxmlformats.org/drawingml/2006/main" name="Office-tema">
  <a:themeElements>
    <a:clrScheme name="SvenskKommun_colors">
      <a:dk1>
        <a:sysClr val="windowText" lastClr="000000"/>
      </a:dk1>
      <a:lt1>
        <a:sysClr val="window" lastClr="FFFFFF"/>
      </a:lt1>
      <a:dk2>
        <a:srgbClr val="000000"/>
      </a:dk2>
      <a:lt2>
        <a:srgbClr val="F8F8F8"/>
      </a:lt2>
      <a:accent1>
        <a:srgbClr val="2D6F07"/>
      </a:accent1>
      <a:accent2>
        <a:srgbClr val="87CF98"/>
      </a:accent2>
      <a:accent3>
        <a:srgbClr val="2A5B5B"/>
      </a:accent3>
      <a:accent4>
        <a:srgbClr val="C15E44"/>
      </a:accent4>
      <a:accent5>
        <a:srgbClr val="2E314F"/>
      </a:accent5>
      <a:accent6>
        <a:srgbClr val="5DAE28"/>
      </a:accent6>
      <a:hlink>
        <a:srgbClr val="2D6F07"/>
      </a:hlink>
      <a:folHlink>
        <a:srgbClr val="2E314F"/>
      </a:folHlink>
    </a:clrScheme>
    <a:fontScheme name="SvenskKommun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SvenskKommun_colors">
      <a:dk1>
        <a:sysClr val="windowText" lastClr="000000"/>
      </a:dk1>
      <a:lt1>
        <a:sysClr val="window" lastClr="FFFFFF"/>
      </a:lt1>
      <a:dk2>
        <a:srgbClr val="000000"/>
      </a:dk2>
      <a:lt2>
        <a:srgbClr val="F8F8F8"/>
      </a:lt2>
      <a:accent1>
        <a:srgbClr val="2D6F07"/>
      </a:accent1>
      <a:accent2>
        <a:srgbClr val="87CF98"/>
      </a:accent2>
      <a:accent3>
        <a:srgbClr val="2A5B5B"/>
      </a:accent3>
      <a:accent4>
        <a:srgbClr val="C15E44"/>
      </a:accent4>
      <a:accent5>
        <a:srgbClr val="2E314F"/>
      </a:accent5>
      <a:accent6>
        <a:srgbClr val="5DAE28"/>
      </a:accent6>
      <a:hlink>
        <a:srgbClr val="2D6F07"/>
      </a:hlink>
      <a:folHlink>
        <a:srgbClr val="2E314F"/>
      </a:folHlink>
    </a:clrScheme>
    <a:fontScheme name="SvenskKommun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1"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3491e4f-5d38-4c24-85cb-c5144f8a0d2f}">
  <we:reference id="33491e4f-5d38-4c24-85cb-c5144f8a0d2f" version="1.0.0.0" store="EXCatalog" storeType="EXCatalog"/>
  <we:alternateReferences/>
  <we:properties>
    <we:property name="Office.AutoShowTaskpaneWithDocument" value="fals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7532cd0-e888-47d6-8f58-db0210f25002" xsi:nil="true"/>
    <lcf76f155ced4ddcb4097134ff3c332f xmlns="10c3a147-0d64-46aa-a281-dc97358e837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29BBCBF21362E4099AE6C2F27C58737" ma:contentTypeVersion="15" ma:contentTypeDescription="Skapa ett nytt dokument." ma:contentTypeScope="" ma:versionID="0cb323006a36ee95f1ebcc2ff72dc205">
  <xsd:schema xmlns:xsd="http://www.w3.org/2001/XMLSchema" xmlns:xs="http://www.w3.org/2001/XMLSchema" xmlns:p="http://schemas.microsoft.com/office/2006/metadata/properties" xmlns:ns2="10c3a147-0d64-46aa-a281-dc97358e8373" xmlns:ns3="d7532cd0-e888-47d6-8f58-db0210f25002" targetNamespace="http://schemas.microsoft.com/office/2006/metadata/properties" ma:root="true" ma:fieldsID="db8e8a4b95c6819e4bc4a7ae48b7c847" ns2:_="" ns3:_="">
    <xsd:import namespace="10c3a147-0d64-46aa-a281-dc97358e8373"/>
    <xsd:import namespace="d7532cd0-e888-47d6-8f58-db0210f250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3a147-0d64-46aa-a281-dc97358e83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e641fc9e-d469-439b-858c-bb315f8f2b4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532cd0-e888-47d6-8f58-db0210f25002"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f421e24b-d9b7-4c97-99df-90126f383343}" ma:internalName="TaxCatchAll" ma:showField="CatchAllData" ma:web="d7532cd0-e888-47d6-8f58-db0210f250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2.xml><?xml version="1.0" encoding="utf-8"?>
<ds:datastoreItem xmlns:ds="http://schemas.openxmlformats.org/officeDocument/2006/customXml" ds:itemID="{D4ABDA6A-1F6C-4B42-8544-08E5AE6AC91F}">
  <ds:schemaRefs>
    <ds:schemaRef ds:uri="http://purl.org/dc/elements/1.1/"/>
    <ds:schemaRef ds:uri="http://schemas.microsoft.com/office/2006/metadata/properties"/>
    <ds:schemaRef ds:uri="http://schemas.openxmlformats.org/package/2006/metadata/core-properties"/>
    <ds:schemaRef ds:uri="http://purl.org/dc/dcmitype/"/>
    <ds:schemaRef ds:uri="http://www.w3.org/XML/1998/namespace"/>
    <ds:schemaRef ds:uri="http://purl.org/dc/terms/"/>
    <ds:schemaRef ds:uri="http://schemas.microsoft.com/office/2006/documentManagement/types"/>
    <ds:schemaRef ds:uri="http://schemas.microsoft.com/office/infopath/2007/PartnerControls"/>
    <ds:schemaRef ds:uri="d7532cd0-e888-47d6-8f58-db0210f25002"/>
    <ds:schemaRef ds:uri="10c3a147-0d64-46aa-a281-dc97358e8373"/>
  </ds:schemaRefs>
</ds:datastoreItem>
</file>

<file path=customXml/itemProps3.xml><?xml version="1.0" encoding="utf-8"?>
<ds:datastoreItem xmlns:ds="http://schemas.openxmlformats.org/officeDocument/2006/customXml" ds:itemID="{D12D9567-0AF0-4461-BA5F-51DF9BFE143D}">
  <ds:schemaRefs>
    <ds:schemaRef ds:uri="10c3a147-0d64-46aa-a281-dc97358e8373"/>
    <ds:schemaRef ds:uri="d7532cd0-e888-47d6-8f58-db0210f250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6E999BD2</Template>
  <TotalTime>419</TotalTime>
  <Words>2228</Words>
  <Application>Microsoft Office PowerPoint</Application>
  <PresentationFormat>Bildspel på skärmen (16:9)</PresentationFormat>
  <Paragraphs>262</Paragraphs>
  <Slides>35</Slides>
  <Notes>34</Notes>
  <HiddenSlides>0</HiddenSlides>
  <MMClips>0</MMClips>
  <ScaleCrop>false</ScaleCrop>
  <HeadingPairs>
    <vt:vector size="6" baseType="variant">
      <vt:variant>
        <vt:lpstr>Använt teckensnitt</vt:lpstr>
      </vt:variant>
      <vt:variant>
        <vt:i4>8</vt:i4>
      </vt:variant>
      <vt:variant>
        <vt:lpstr>Tema</vt:lpstr>
      </vt:variant>
      <vt:variant>
        <vt:i4>3</vt:i4>
      </vt:variant>
      <vt:variant>
        <vt:lpstr>Bildrubriker</vt:lpstr>
      </vt:variant>
      <vt:variant>
        <vt:i4>35</vt:i4>
      </vt:variant>
    </vt:vector>
  </HeadingPairs>
  <TitlesOfParts>
    <vt:vector size="46" baseType="lpstr">
      <vt:lpstr>ＭＳ Ｐゴシック</vt:lpstr>
      <vt:lpstr>Arial</vt:lpstr>
      <vt:lpstr>Calibri</vt:lpstr>
      <vt:lpstr>Century Gothic</vt:lpstr>
      <vt:lpstr>Symbol</vt:lpstr>
      <vt:lpstr>Trade Gothic Next</vt:lpstr>
      <vt:lpstr>Trade Gothic Next HvyCd</vt:lpstr>
      <vt:lpstr>Wingdings</vt:lpstr>
      <vt:lpstr>1. Huvudtema</vt:lpstr>
      <vt:lpstr>2. Ljust tema</vt:lpstr>
      <vt:lpstr>3. Samarbetstema</vt:lpstr>
      <vt:lpstr>Välkomna till handledarträff  Verksamhetsförlagd utbildning (VFU), T3</vt:lpstr>
      <vt:lpstr>Aktuella personer i kursen </vt:lpstr>
      <vt:lpstr>Vad är VFU?</vt:lpstr>
      <vt:lpstr>PowerPoint-presentation</vt:lpstr>
      <vt:lpstr>VFU, termin 3,  Arbetsterapeutprogrammet</vt:lpstr>
      <vt:lpstr>Dokument att ha kännedom om  vid handledning under VFU</vt:lpstr>
      <vt:lpstr>Kursens moment och examinationer</vt:lpstr>
      <vt:lpstr>Tidpunkt och omfattning</vt:lpstr>
      <vt:lpstr>Studentens närvaro under VFU är viktig!</vt:lpstr>
      <vt:lpstr>Närvaro - frånvaro</vt:lpstr>
      <vt:lpstr>VFU-information och dokument</vt:lpstr>
      <vt:lpstr>Lärandeplan &amp; Bedömningsunderlag</vt:lpstr>
      <vt:lpstr>Lärandeplan (finns på www.oru.se/hv/vfu) </vt:lpstr>
      <vt:lpstr>Studenterna är olika men … </vt:lpstr>
      <vt:lpstr>Vad har studenten med sig?</vt:lpstr>
      <vt:lpstr>Vad har studenten med sig?</vt:lpstr>
      <vt:lpstr>Behörighet inför kurs AT020G Vad är student klar med inför VFU (= godkänd) </vt:lpstr>
      <vt:lpstr>Vad kan student vara klar med ELLER inte klar med inför VFU</vt:lpstr>
      <vt:lpstr>Vad ska student göra och kunna under VFU?  - sammanföra teori OCH praktik</vt:lpstr>
      <vt:lpstr>Dagbok</vt:lpstr>
      <vt:lpstr>Systematisk reflektion</vt:lpstr>
      <vt:lpstr>Bedömnings-/handledningssamtal</vt:lpstr>
      <vt:lpstr>Betyg på delkursen</vt:lpstr>
      <vt:lpstr>Skriftlig examinationsuppgift</vt:lpstr>
      <vt:lpstr>Förväntningar på handledaren</vt:lpstr>
      <vt:lpstr>Tips till handledaren</vt:lpstr>
      <vt:lpstr>PowerPoint-presentation</vt:lpstr>
      <vt:lpstr>Bedömningsunderlaget i WISEflow  (fylls i vid slutbedömning) </vt:lpstr>
      <vt:lpstr>Skicka in bedömningsunderlaget (görs i samband med slutbedömning av VFU)</vt:lpstr>
      <vt:lpstr>Känns något fel?</vt:lpstr>
      <vt:lpstr>Tack och lycka till!</vt:lpstr>
      <vt:lpstr>PowerPoint-presentation</vt:lpstr>
      <vt:lpstr>Betygsunderlaget    - När uppnås målen ?</vt:lpstr>
      <vt:lpstr>Exempel (typ av resonemang vid mittbedömning)</vt:lpstr>
      <vt:lpstr>För att utvecklas behöver studenten:</vt:lpstr>
    </vt:vector>
  </TitlesOfParts>
  <Company>Örebro universitet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Marie Jönsson</dc:creator>
  <cp:lastModifiedBy>Pernilla Holmquist</cp:lastModifiedBy>
  <cp:revision>60</cp:revision>
  <cp:lastPrinted>2025-11-12T14:39:14Z</cp:lastPrinted>
  <dcterms:created xsi:type="dcterms:W3CDTF">2025-07-23T10:58:06Z</dcterms:created>
  <dcterms:modified xsi:type="dcterms:W3CDTF">2025-11-17T13:18:18Z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0x010100C6B6390C7ADB844FA4166D522F61840C</vt:lpwstr>
  </property>
  <property fmtid="{D5CDD505-2E9C-101B-9397-08002B2CF9AE}" pid="3" name="Order">
    <vt:r8>32000</vt:r8>
  </property>
  <property fmtid="{D5CDD505-2E9C-101B-9397-08002B2CF9AE}" pid="4" name="MediaServiceImageTags">
    <vt:lpwstr/>
  </property>
</Properties>
</file>